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71" r:id="rId4"/>
    <p:sldId id="259" r:id="rId5"/>
    <p:sldId id="261" r:id="rId6"/>
    <p:sldId id="264" r:id="rId7"/>
    <p:sldId id="263" r:id="rId8"/>
    <p:sldId id="262" r:id="rId9"/>
    <p:sldId id="265" r:id="rId10"/>
    <p:sldId id="267" r:id="rId11"/>
    <p:sldId id="268" r:id="rId12"/>
    <p:sldId id="269" r:id="rId13"/>
    <p:sldId id="289" r:id="rId14"/>
    <p:sldId id="270" r:id="rId15"/>
    <p:sldId id="272" r:id="rId16"/>
    <p:sldId id="290" r:id="rId17"/>
    <p:sldId id="292" r:id="rId18"/>
    <p:sldId id="274" r:id="rId19"/>
    <p:sldId id="275" r:id="rId20"/>
    <p:sldId id="273" r:id="rId21"/>
    <p:sldId id="276" r:id="rId22"/>
    <p:sldId id="278" r:id="rId23"/>
    <p:sldId id="279" r:id="rId24"/>
    <p:sldId id="280" r:id="rId25"/>
    <p:sldId id="282" r:id="rId26"/>
    <p:sldId id="285" r:id="rId27"/>
    <p:sldId id="283" r:id="rId28"/>
    <p:sldId id="284" r:id="rId29"/>
    <p:sldId id="286" r:id="rId30"/>
    <p:sldId id="293" r:id="rId31"/>
    <p:sldId id="291" r:id="rId32"/>
    <p:sldId id="260" r:id="rId33"/>
    <p:sldId id="287" r:id="rId34"/>
    <p:sldId id="266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0F"/>
    <a:srgbClr val="192C37"/>
    <a:srgbClr val="D60000"/>
    <a:srgbClr val="F3F7FB"/>
    <a:srgbClr val="EBF2F9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633C6-9BD1-4E26-8A13-893731D751C0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FB1CC-5A31-41EF-A5A2-C2DE5DC22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FB1CC-5A31-41EF-A5A2-C2DE5DC223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FB1CC-5A31-41EF-A5A2-C2DE5DC223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FB1CC-5A31-41EF-A5A2-C2DE5DC223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FB1CC-5A31-41EF-A5A2-C2DE5DC223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FB1CC-5A31-41EF-A5A2-C2DE5DC223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6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FB1CC-5A31-41EF-A5A2-C2DE5DC223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6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66D88A3-1E48-4C7A-ACE8-6374887ED286}" type="datetime1">
              <a:rPr lang="en-US" smtClean="0"/>
              <a:t>03-Mar-19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E62-2B91-4835-85B9-1CB92CF1E0BB}" type="datetime1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AC18-B5C0-4DAC-BBAC-660AA24523E7}" type="datetime1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7E13-A48B-4DDE-9BEA-2D4BB77D5294}" type="datetime1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792E-75C9-4DEB-B14A-18CDAAAFFC8E}" type="datetime1">
              <a:rPr lang="en-US" smtClean="0"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18C-C02C-4958-8B50-EFCAC78C233E}" type="datetime1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CB668F-DDA6-4BC9-BDE2-FD15CA0E0DAC}" type="datetime1">
              <a:rPr lang="en-US" smtClean="0"/>
              <a:t>03-Mar-19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BF2F5E-4F67-4072-92FB-8C8127C81F54}" type="datetime1">
              <a:rPr lang="en-US" smtClean="0"/>
              <a:t>03-Mar-19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8ECD-7EFC-4FBB-AFB5-BA76799AFDD9}" type="datetime1">
              <a:rPr lang="en-US" smtClean="0"/>
              <a:t>03-Mar-19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E2EB-D82F-4552-9417-0737D73F3B98}" type="datetime1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E1CC-3289-41D8-AE1E-CD7831D527EE}" type="datetime1">
              <a:rPr lang="en-US" smtClean="0"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4FBD3D-7AE3-473E-B0A9-2316F2819839}" type="datetime1">
              <a:rPr lang="en-US" smtClean="0"/>
              <a:t>03-Mar-19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342ECD3-2F83-4DBF-B48B-FC18B661F1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407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F7FB"/>
                </a:solidFill>
              </a:rPr>
              <a:t>Metabolomic Biomarker Identification </a:t>
            </a:r>
          </a:p>
          <a:p>
            <a:pPr algn="ctr"/>
            <a:r>
              <a:rPr lang="en-US" sz="3600" dirty="0" smtClean="0">
                <a:solidFill>
                  <a:srgbClr val="F3F7FB"/>
                </a:solidFill>
              </a:rPr>
              <a:t>By Combining Multiple Statistical </a:t>
            </a:r>
          </a:p>
          <a:p>
            <a:pPr algn="ctr"/>
            <a:r>
              <a:rPr lang="en-US" sz="3600" dirty="0" smtClean="0">
                <a:solidFill>
                  <a:srgbClr val="F3F7FB"/>
                </a:solidFill>
              </a:rPr>
              <a:t>and Machine Learning Approaches</a:t>
            </a:r>
            <a:endParaRPr lang="en-US" sz="3600" dirty="0">
              <a:solidFill>
                <a:srgbClr val="F3F7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321076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Supervised By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Dr. Md</a:t>
            </a:r>
            <a:r>
              <a:rPr lang="en-US" sz="2000" dirty="0"/>
              <a:t>. Al </a:t>
            </a:r>
            <a:r>
              <a:rPr lang="en-US" sz="2000" dirty="0" err="1"/>
              <a:t>Mehedi</a:t>
            </a:r>
            <a:r>
              <a:rPr lang="en-US" sz="2000" dirty="0"/>
              <a:t> </a:t>
            </a:r>
            <a:r>
              <a:rPr lang="en-US" sz="2000" dirty="0" err="1" smtClean="0"/>
              <a:t>Hasan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Associate Professor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Department of CSE, RUET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43434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Tahsin</a:t>
            </a:r>
            <a:r>
              <a:rPr lang="en-US" sz="2000" dirty="0" smtClean="0"/>
              <a:t> </a:t>
            </a:r>
            <a:r>
              <a:rPr lang="en-US" sz="2000" dirty="0" err="1" smtClean="0"/>
              <a:t>Masrur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Roll No: 143029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Department of CSE, RUET</a:t>
            </a:r>
          </a:p>
        </p:txBody>
      </p:sp>
    </p:spTree>
    <p:extLst>
      <p:ext uri="{BB962C8B-B14F-4D97-AF65-F5344CB8AC3E}">
        <p14:creationId xmlns:p14="http://schemas.microsoft.com/office/powerpoint/2010/main" val="32586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Literature Review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548825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Limitations of Student’s T-test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468931"/>
            <a:ext cx="8001000" cy="57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Student’s t-test is a </a:t>
            </a:r>
            <a:r>
              <a:rPr lang="en-US" sz="2400" dirty="0" smtClean="0">
                <a:solidFill>
                  <a:srgbClr val="FF0000"/>
                </a:solidFill>
              </a:rPr>
              <a:t>parametric</a:t>
            </a:r>
            <a:r>
              <a:rPr lang="en-US" sz="2400" dirty="0" smtClean="0"/>
              <a:t> approach.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352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FF0000"/>
                </a:solidFill>
              </a:rPr>
              <a:t>assumes normal distributions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4419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Not as good in </a:t>
            </a:r>
            <a:r>
              <a:rPr lang="en-US" sz="2400" dirty="0"/>
              <a:t>handling </a:t>
            </a:r>
            <a:r>
              <a:rPr lang="en-US" sz="2400" dirty="0">
                <a:solidFill>
                  <a:srgbClr val="FF0000"/>
                </a:solidFill>
              </a:rPr>
              <a:t>outliers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smtClean="0"/>
              <a:t>compared </a:t>
            </a:r>
            <a:r>
              <a:rPr lang="en-US" sz="2400" dirty="0"/>
              <a:t>to </a:t>
            </a:r>
            <a:r>
              <a:rPr lang="en-US" sz="2400" i="1" dirty="0"/>
              <a:t>non-parametric </a:t>
            </a:r>
            <a:r>
              <a:rPr lang="en-US" sz="2400" i="1" dirty="0" smtClean="0"/>
              <a:t>approaches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593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/>
              <a:t>Literature Review (cont’d)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2954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Paper Details:	</a:t>
            </a:r>
            <a:r>
              <a:rPr lang="en-US" sz="2000" i="1" dirty="0" smtClean="0"/>
              <a:t>N</a:t>
            </a:r>
            <a:r>
              <a:rPr lang="en-US" sz="2000" i="1" dirty="0"/>
              <a:t>. Kumar, M. </a:t>
            </a:r>
            <a:r>
              <a:rPr lang="en-US" sz="2000" i="1" dirty="0" err="1"/>
              <a:t>Shahjaman</a:t>
            </a:r>
            <a:r>
              <a:rPr lang="en-US" sz="2000" i="1" dirty="0"/>
              <a:t>, M. N. H. </a:t>
            </a:r>
            <a:r>
              <a:rPr lang="en-US" sz="2000" i="1" dirty="0" err="1"/>
              <a:t>Mollah</a:t>
            </a:r>
            <a:r>
              <a:rPr lang="en-US" sz="2000" i="1" dirty="0"/>
              <a:t>, S. S. Islam, and M. A. </a:t>
            </a:r>
            <a:r>
              <a:rPr lang="en-US" sz="2000" i="1" dirty="0" err="1"/>
              <a:t>Hoque</a:t>
            </a:r>
            <a:r>
              <a:rPr lang="en-US" sz="2000" i="1" dirty="0"/>
              <a:t>, </a:t>
            </a:r>
            <a:r>
              <a:rPr lang="en-US" sz="2000" i="1" dirty="0" smtClean="0"/>
              <a:t>“Serum and plasma metabolomic biomarkers for lung cancer,” </a:t>
            </a:r>
            <a:r>
              <a:rPr lang="en-US" sz="2000" i="1" dirty="0" err="1"/>
              <a:t>Bioinformation</a:t>
            </a:r>
            <a:r>
              <a:rPr lang="en-US" sz="2000" i="1" dirty="0"/>
              <a:t>, vol. 13, no. 6, p. 202, Jun 2017</a:t>
            </a:r>
            <a:r>
              <a:rPr lang="en-US" sz="2000" i="1" dirty="0" smtClean="0"/>
              <a:t>. </a:t>
            </a:r>
            <a:r>
              <a:rPr lang="en-US" sz="2000" baseline="30000" dirty="0" smtClean="0"/>
              <a:t>5</a:t>
            </a:r>
            <a:endParaRPr lang="en-US" sz="24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265944"/>
            <a:ext cx="8686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Contributions of Kumar N. et al.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i="1" dirty="0" smtClean="0"/>
              <a:t>27 influential plasma</a:t>
            </a:r>
            <a:r>
              <a:rPr lang="en-US" sz="2400" dirty="0" smtClean="0"/>
              <a:t> and </a:t>
            </a:r>
            <a:r>
              <a:rPr lang="en-US" sz="2400" i="1" dirty="0" smtClean="0"/>
              <a:t>13 serum</a:t>
            </a:r>
            <a:r>
              <a:rPr lang="en-US" sz="2400" dirty="0" smtClean="0"/>
              <a:t> metabolites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Identification of up-regulated and down-regulated ones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Biomarker declaration via pathway and correlation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Limitations of Kumar N. et 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Student’s t-test to influential metabolites</a:t>
            </a: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Identified up/down regulated only through </a:t>
            </a:r>
            <a:r>
              <a:rPr lang="en-US" sz="2400" dirty="0" err="1" smtClean="0"/>
              <a:t>heatmap</a:t>
            </a:r>
            <a:r>
              <a:rPr lang="en-US" sz="2400" dirty="0" smtClean="0"/>
              <a:t> </a:t>
            </a: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Biomarker classification performance was not verified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7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Proposed Work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5860" y="3282002"/>
            <a:ext cx="3101340" cy="1257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Student’s T-Test + </a:t>
            </a:r>
            <a:r>
              <a:rPr lang="en-US" sz="2000" dirty="0" err="1" smtClean="0">
                <a:solidFill>
                  <a:srgbClr val="002060"/>
                </a:solidFill>
              </a:rPr>
              <a:t>Kruskal</a:t>
            </a:r>
            <a:r>
              <a:rPr lang="en-US" sz="2000" dirty="0" smtClean="0">
                <a:solidFill>
                  <a:srgbClr val="002060"/>
                </a:solidFill>
              </a:rPr>
              <a:t> Wallis + 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Mann-Whitney-Wilcoxon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value &lt; 0.05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4430" y="5219700"/>
            <a:ext cx="3101340" cy="1257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Support Vector Machine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RBF 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9660" y="3276600"/>
            <a:ext cx="3101340" cy="1257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Fold Change +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Clustering Heatmap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FC threshold =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8230" y="5214298"/>
            <a:ext cx="3101340" cy="1257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Recursive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Feature Elimination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Top 8 and 5 chosen 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as </a:t>
            </a:r>
            <a:r>
              <a:rPr lang="en-US" sz="2000" dirty="0" smtClean="0">
                <a:solidFill>
                  <a:schemeClr val="tx1"/>
                </a:solidFill>
              </a:rPr>
              <a:t>biomarkers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4430" y="1409700"/>
            <a:ext cx="3101340" cy="1257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Data Preprocessing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log2 transformation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mean centered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unit variance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552700" y="2667000"/>
            <a:ext cx="342900" cy="6096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552700" y="4572000"/>
            <a:ext cx="342900" cy="6096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248400" y="4572000"/>
            <a:ext cx="342900" cy="6096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67200" y="3733800"/>
            <a:ext cx="643891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67200" y="5638800"/>
            <a:ext cx="643891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154430" y="1752600"/>
            <a:ext cx="3112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607165"/>
            <a:ext cx="457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Plasma Blood Sample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82 subjects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158 metabolites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Contains outliers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41 cancer subjects, 41 control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600200"/>
            <a:ext cx="457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Serum Blood Sample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82 subjects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158 metabolites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Contains outliers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41 cancer subjects, 41 control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Oliver </a:t>
            </a:r>
            <a:r>
              <a:rPr lang="en-US" sz="2400" dirty="0" err="1"/>
              <a:t>Fiehn</a:t>
            </a:r>
            <a:r>
              <a:rPr lang="en-US" sz="2400" dirty="0"/>
              <a:t> produced </a:t>
            </a:r>
            <a:r>
              <a:rPr lang="en-US" sz="2400" dirty="0" smtClean="0"/>
              <a:t>these under </a:t>
            </a:r>
            <a:r>
              <a:rPr lang="en-US" sz="2400" dirty="0"/>
              <a:t>study ID </a:t>
            </a:r>
            <a:r>
              <a:rPr lang="en-US" sz="2400" dirty="0" smtClean="0"/>
              <a:t>ST000392 </a:t>
            </a:r>
            <a:r>
              <a:rPr lang="en-US" sz="2400" baseline="30000" dirty="0" smtClean="0"/>
              <a:t>[10]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8785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DE Metabolite Selection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15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" y="28194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overcome t-test shortcomings: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Kruskal</a:t>
            </a:r>
            <a:r>
              <a:rPr lang="en-US" sz="2400" dirty="0" smtClean="0"/>
              <a:t>-Wallis Test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Mann-Whitney-Wilcoxon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Most popular technique – Student’s t-test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3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DE Metabolite Selection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16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9600" y="2362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 feature selection hybrid model:</a:t>
            </a:r>
          </a:p>
          <a:p>
            <a:endParaRPr lang="en-US" sz="2400" dirty="0" smtClean="0"/>
          </a:p>
          <a:p>
            <a:r>
              <a:rPr lang="en-US" sz="2400" i="1" dirty="0" smtClean="0"/>
              <a:t>Student’s t-test + </a:t>
            </a:r>
            <a:r>
              <a:rPr lang="en-US" sz="2400" i="1" dirty="0" err="1" smtClean="0"/>
              <a:t>Kruskal</a:t>
            </a:r>
            <a:r>
              <a:rPr lang="en-US" sz="2400" i="1" dirty="0" smtClean="0"/>
              <a:t>-Wallis + Mann-Whitney-Wilcoxon</a:t>
            </a:r>
            <a:endParaRPr lang="en-US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4343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p value &lt; 0.05  in any of the 3 tests: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metabolite is differentially expressed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38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Student’s t-test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200" y="1290935"/>
                <a:ext cx="8077200" cy="4871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Whether two samples are significantly different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/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Applicable for binary class dataset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Test statistic,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	</a:t>
                </a:r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= mean of i-</a:t>
                </a:r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variance of i-</a:t>
                </a:r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number of observations for i-</a:t>
                </a:r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0935"/>
                <a:ext cx="8077200" cy="4871077"/>
              </a:xfrm>
              <a:prstGeom prst="rect">
                <a:avLst/>
              </a:prstGeom>
              <a:blipFill rotWithShape="1">
                <a:blip r:embed="rId3"/>
                <a:stretch>
                  <a:fillRect l="-1132" b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-Wallis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200" y="1290935"/>
                <a:ext cx="8077200" cy="547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Uses ranks instead of original observations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/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Works for multi-class dataset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endParaRPr lang="en-US" sz="2400" dirty="0" smtClean="0"/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Test statistic,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𝐻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 = number of groups,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sum of ranks for i-</a:t>
                </a:r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number of observations for i-</a:t>
                </a:r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 smtClean="0"/>
                  <a:t> = total number of observations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0935"/>
                <a:ext cx="8077200" cy="5475089"/>
              </a:xfrm>
              <a:prstGeom prst="rect">
                <a:avLst/>
              </a:prstGeom>
              <a:blipFill rotWithShape="1">
                <a:blip r:embed="rId2"/>
                <a:stretch>
                  <a:fillRect l="-1132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4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Mann-Whitney-Wilcoxon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200" y="1290935"/>
                <a:ext cx="8077200" cy="506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Performs similarly to t-test for normal distribution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Works for unpaired samples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400" dirty="0" smtClean="0"/>
                  <a:t>Test statistics are,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	where x and y are the 2 groups,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n is number of observations,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R is sum of ranks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0935"/>
                <a:ext cx="8077200" cy="5066130"/>
              </a:xfrm>
              <a:prstGeom prst="rect">
                <a:avLst/>
              </a:prstGeom>
              <a:blipFill rotWithShape="1">
                <a:blip r:embed="rId2"/>
                <a:stretch>
                  <a:fillRect l="-1132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284629"/>
            <a:ext cx="8458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 smtClean="0"/>
              <a:t>    Motivation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Objectives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Literature Review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Dataset Description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</a:t>
            </a:r>
            <a:r>
              <a:rPr lang="en-US" sz="2600" smtClean="0"/>
              <a:t>Proposed Work Flow</a:t>
            </a:r>
            <a:endParaRPr lang="en-US" sz="26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Implementation Settings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Result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Conclusion and Future Work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   References</a:t>
            </a:r>
          </a:p>
        </p:txBody>
      </p:sp>
    </p:spTree>
    <p:extLst>
      <p:ext uri="{BB962C8B-B14F-4D97-AF65-F5344CB8AC3E}">
        <p14:creationId xmlns:p14="http://schemas.microsoft.com/office/powerpoint/2010/main" val="14000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Up/Down Regulated Metabolites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1434405"/>
                <a:ext cx="8077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if </a:t>
                </a:r>
                <a:r>
                  <a:rPr lang="en-US" sz="2400" i="1" dirty="0" smtClean="0"/>
                  <a:t>Fold Change</a:t>
                </a:r>
                <a:r>
                  <a:rPr lang="en-US" sz="2400" dirty="0" smtClean="0"/>
                  <a:t> value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400" dirty="0" smtClean="0"/>
                  <a:t> 1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metabolite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up-regulated</a:t>
                </a:r>
              </a:p>
              <a:p>
                <a:r>
                  <a:rPr lang="en-US" sz="2400" dirty="0" smtClean="0"/>
                  <a:t>else  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metabolite is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down-regulated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34405"/>
                <a:ext cx="80772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20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" y="3581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further supported with clustering </a:t>
            </a:r>
            <a:r>
              <a:rPr lang="en-US" sz="2400" i="1" dirty="0" err="1" smtClean="0"/>
              <a:t>heatmap</a:t>
            </a:r>
            <a:r>
              <a:rPr lang="en-US" sz="2400" i="1" dirty="0" smtClean="0"/>
              <a:t> plot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Up-regulated metabolites are clustered together.</a:t>
            </a:r>
          </a:p>
          <a:p>
            <a:endParaRPr lang="en-US" sz="2400" dirty="0"/>
          </a:p>
          <a:p>
            <a:r>
              <a:rPr lang="en-US" sz="2400" dirty="0" smtClean="0"/>
              <a:t>Same for down-regulated.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9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Classification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21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400" y="143440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For checking classification accuracy,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i="1" dirty="0" smtClean="0"/>
              <a:t>Support Vector Machine</a:t>
            </a:r>
            <a:r>
              <a:rPr lang="en-US" sz="2400" dirty="0" smtClean="0"/>
              <a:t> was used.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30480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1" dirty="0" smtClean="0"/>
              <a:t>Radial basis kernel</a:t>
            </a:r>
            <a:r>
              <a:rPr lang="en-US" sz="2400" dirty="0" smtClean="0"/>
              <a:t> was used.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Grid search and cross-validation for tuning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Used for various combinations of metabolites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(union of all 3 tests, intersection of them etc.)</a:t>
            </a:r>
          </a:p>
        </p:txBody>
      </p:sp>
    </p:spTree>
    <p:extLst>
      <p:ext uri="{BB962C8B-B14F-4D97-AF65-F5344CB8AC3E}">
        <p14:creationId xmlns:p14="http://schemas.microsoft.com/office/powerpoint/2010/main" val="4152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Biomarker Selection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22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400" y="143440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For choosing biomarkers,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T</a:t>
            </a:r>
            <a:r>
              <a:rPr lang="en-US" sz="2400" dirty="0" smtClean="0"/>
              <a:t>wo approaches were attempted.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35282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Approach</a:t>
            </a:r>
          </a:p>
          <a:p>
            <a:pPr marL="1257300" lvl="2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ROC curve analysis was done with </a:t>
            </a:r>
            <a:r>
              <a:rPr lang="en-US" sz="2400" dirty="0" err="1" smtClean="0"/>
              <a:t>MetaboAnalyst</a:t>
            </a:r>
            <a:endParaRPr lang="en-US" sz="2400" dirty="0" smtClean="0"/>
          </a:p>
          <a:p>
            <a:pPr marL="1257300" lvl="2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Uses Linear SVM as classifier and for feature ranking</a:t>
            </a:r>
          </a:p>
          <a:p>
            <a:pPr marL="1257300" lvl="2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Top 10 metabolites chosen as biomarkers</a:t>
            </a:r>
          </a:p>
          <a:p>
            <a:pPr marL="1257300" lvl="2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Gives satisfactory AUC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11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Biomarker Selection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23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400" y="12954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Approach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Recursive Feature Elimination (RFE)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438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RFE is a wrapper method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endParaRPr lang="en-US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It was used with Random Forest classifier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endParaRPr lang="en-US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Top </a:t>
            </a:r>
            <a:r>
              <a:rPr lang="en-US" sz="2400" dirty="0" smtClean="0">
                <a:solidFill>
                  <a:srgbClr val="007A0F"/>
                </a:solidFill>
              </a:rPr>
              <a:t>8 and 5 metabolites</a:t>
            </a:r>
            <a:r>
              <a:rPr lang="en-US" sz="2400" dirty="0" smtClean="0"/>
              <a:t> chosen as biomarkers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1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Implementation Settings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94112"/>
            <a:ext cx="853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Language used		 	  :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 3.5.2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cs typeface="Times New Roman" pitchFamily="18" charset="0"/>
              </a:rPr>
              <a:t>Student’s t-test function used	  : 	</a:t>
            </a:r>
            <a:r>
              <a:rPr lang="en-US" sz="2400" dirty="0" err="1" smtClean="0">
                <a:cs typeface="Times New Roman" pitchFamily="18" charset="0"/>
              </a:rPr>
              <a:t>t.test</a:t>
            </a:r>
            <a:r>
              <a:rPr lang="en-US" sz="2400" dirty="0" smtClean="0">
                <a:cs typeface="Times New Roman" pitchFamily="18" charset="0"/>
              </a:rPr>
              <a:t>( )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cs typeface="Times New Roman" pitchFamily="18" charset="0"/>
              </a:rPr>
              <a:t>Kruskal</a:t>
            </a:r>
            <a:r>
              <a:rPr lang="en-US" sz="2400" dirty="0" smtClean="0">
                <a:cs typeface="Times New Roman" pitchFamily="18" charset="0"/>
              </a:rPr>
              <a:t>-Wallis </a:t>
            </a:r>
            <a:r>
              <a:rPr lang="en-US" sz="2400" dirty="0">
                <a:cs typeface="Times New Roman" pitchFamily="18" charset="0"/>
              </a:rPr>
              <a:t>function used	</a:t>
            </a:r>
            <a:r>
              <a:rPr lang="en-US" sz="2400" dirty="0" smtClean="0">
                <a:cs typeface="Times New Roman" pitchFamily="18" charset="0"/>
              </a:rPr>
              <a:t>  : 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kruskal.test</a:t>
            </a:r>
            <a:r>
              <a:rPr lang="en-US" sz="2400" dirty="0">
                <a:cs typeface="Times New Roman" pitchFamily="18" charset="0"/>
              </a:rPr>
              <a:t>( 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cs typeface="Times New Roman" pitchFamily="18" charset="0"/>
              </a:rPr>
              <a:t>Mann-Whitney-Wilcoxon function : 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wilcox.test</a:t>
            </a:r>
            <a:r>
              <a:rPr lang="en-US" sz="2400" dirty="0">
                <a:cs typeface="Times New Roman" pitchFamily="18" charset="0"/>
              </a:rPr>
              <a:t>( 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cs typeface="Times New Roman" pitchFamily="18" charset="0"/>
              </a:rPr>
              <a:t>SVM library				  :	e1071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cs typeface="Times New Roman" pitchFamily="18" charset="0"/>
              </a:rPr>
              <a:t>Heatmap plot libraries		  :	</a:t>
            </a:r>
            <a:r>
              <a:rPr lang="en-US" sz="2400" dirty="0" err="1" smtClean="0">
                <a:cs typeface="Times New Roman" pitchFamily="18" charset="0"/>
              </a:rPr>
              <a:t>gplots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viridis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cs typeface="Times New Roman" pitchFamily="18" charset="0"/>
              </a:rPr>
              <a:t>ROC analyses software		  :	</a:t>
            </a:r>
            <a:r>
              <a:rPr lang="en-US" sz="2200" dirty="0" err="1" smtClean="0">
                <a:cs typeface="Times New Roman" pitchFamily="18" charset="0"/>
              </a:rPr>
              <a:t>MetaboAnalyst</a:t>
            </a:r>
            <a:r>
              <a:rPr lang="en-US" sz="2200" dirty="0" smtClean="0">
                <a:cs typeface="Times New Roman" pitchFamily="18" charset="0"/>
              </a:rPr>
              <a:t> 4.0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cs typeface="Times New Roman" pitchFamily="18" charset="0"/>
              </a:rPr>
              <a:t>ROC analyses library			  :	ROCR</a:t>
            </a:r>
            <a:endParaRPr lang="en-US" sz="2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19165" y="71598"/>
            <a:ext cx="473142" cy="227108"/>
          </a:xfrm>
        </p:spPr>
        <p:txBody>
          <a:bodyPr/>
          <a:lstStyle/>
          <a:p>
            <a:fld id="{2342ECD3-2F83-4DBF-B48B-FC18B661F176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5088" y="3960676"/>
            <a:ext cx="2819400" cy="1383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Student’s T-Test + </a:t>
            </a:r>
            <a:r>
              <a:rPr lang="en-US" dirty="0" err="1" smtClean="0">
                <a:solidFill>
                  <a:srgbClr val="FF0000"/>
                </a:solidFill>
              </a:rPr>
              <a:t>Kruskal</a:t>
            </a:r>
            <a:r>
              <a:rPr lang="en-US" dirty="0" smtClean="0">
                <a:solidFill>
                  <a:srgbClr val="FF0000"/>
                </a:solidFill>
              </a:rPr>
              <a:t> Wallis +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Mann-Whitney-Wilcoxon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value &lt; 0.05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5772515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Support Vector Machine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RBF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02430" y="4554558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Fold Change +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Clustering Heatmap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FC threshold =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5767113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Recursive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Feature Elimination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 10  chosen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2752907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Data Preprocessing</a:t>
            </a:r>
          </a:p>
          <a:p>
            <a:pPr algn="ctr"/>
            <a:r>
              <a:rPr lang="en-US" sz="1200" dirty="0" smtClean="0"/>
              <a:t>log2 transformation</a:t>
            </a:r>
          </a:p>
          <a:p>
            <a:pPr algn="ctr"/>
            <a:r>
              <a:rPr lang="en-US" sz="1200" dirty="0" smtClean="0"/>
              <a:t>mean  centered</a:t>
            </a:r>
          </a:p>
          <a:p>
            <a:pPr algn="ctr"/>
            <a:r>
              <a:rPr lang="en-US" sz="1200" dirty="0" smtClean="0"/>
              <a:t>unit variance 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1485037" y="3536078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Down Arrow 12"/>
          <p:cNvSpPr/>
          <p:nvPr/>
        </p:nvSpPr>
        <p:spPr>
          <a:xfrm>
            <a:off x="2257381" y="5343707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Down Arrow 13"/>
          <p:cNvSpPr/>
          <p:nvPr/>
        </p:nvSpPr>
        <p:spPr>
          <a:xfrm>
            <a:off x="5028337" y="5343707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ight Arrow 14"/>
          <p:cNvSpPr/>
          <p:nvPr/>
        </p:nvSpPr>
        <p:spPr>
          <a:xfrm>
            <a:off x="3754488" y="4831222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Right Arrow 15"/>
          <p:cNvSpPr/>
          <p:nvPr/>
        </p:nvSpPr>
        <p:spPr>
          <a:xfrm>
            <a:off x="3754488" y="6011079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Cloud Callout 4"/>
          <p:cNvSpPr/>
          <p:nvPr/>
        </p:nvSpPr>
        <p:spPr>
          <a:xfrm>
            <a:off x="1828800" y="1103058"/>
            <a:ext cx="6629400" cy="2811534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192C37"/>
                </a:solidFill>
              </a:rPr>
              <a:t>28 DE Metabolites in plasma sample</a:t>
            </a:r>
          </a:p>
          <a:p>
            <a:pPr algn="ctr"/>
            <a:r>
              <a:rPr lang="en-US" sz="2000" dirty="0" smtClean="0">
                <a:solidFill>
                  <a:srgbClr val="192C37"/>
                </a:solidFill>
              </a:rPr>
              <a:t>13 </a:t>
            </a:r>
            <a:r>
              <a:rPr lang="en-US" sz="2000" dirty="0">
                <a:solidFill>
                  <a:srgbClr val="192C37"/>
                </a:solidFill>
              </a:rPr>
              <a:t>DE Metabolites in </a:t>
            </a:r>
            <a:r>
              <a:rPr lang="en-US" sz="2000" dirty="0" smtClean="0">
                <a:solidFill>
                  <a:srgbClr val="192C37"/>
                </a:solidFill>
              </a:rPr>
              <a:t>serum </a:t>
            </a:r>
            <a:r>
              <a:rPr lang="en-US" sz="2000" dirty="0">
                <a:solidFill>
                  <a:srgbClr val="192C37"/>
                </a:solidFill>
              </a:rPr>
              <a:t>sample</a:t>
            </a:r>
          </a:p>
          <a:p>
            <a:pPr algn="ctr"/>
            <a:endParaRPr lang="en-US" sz="2000" dirty="0">
              <a:solidFill>
                <a:srgbClr val="192C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SVM 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19165" y="71598"/>
            <a:ext cx="473142" cy="227108"/>
          </a:xfrm>
        </p:spPr>
        <p:txBody>
          <a:bodyPr/>
          <a:lstStyle/>
          <a:p>
            <a:fld id="{2342ECD3-2F83-4DBF-B48B-FC18B661F176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086099"/>
            <a:ext cx="2819400" cy="12573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Support Vector Machine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RBF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9118" y="1906243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Fold Change +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Clustering Heatmap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FC threshold =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97688" y="3118798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Recursive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Feature Elimination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 10  chosen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35488" y="685800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Data Preprocessing</a:t>
            </a:r>
          </a:p>
          <a:p>
            <a:pPr algn="ctr"/>
            <a:r>
              <a:rPr lang="en-US" sz="1200" dirty="0" smtClean="0"/>
              <a:t>log2 transformation</a:t>
            </a:r>
          </a:p>
          <a:p>
            <a:pPr algn="ctr"/>
            <a:r>
              <a:rPr lang="en-US" sz="1200" dirty="0" smtClean="0"/>
              <a:t>mean  centered</a:t>
            </a:r>
          </a:p>
          <a:p>
            <a:pPr algn="ctr"/>
            <a:r>
              <a:rPr lang="en-US" sz="1200" dirty="0" smtClean="0"/>
              <a:t>unit variance 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5010925" y="1468971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Down Arrow 12"/>
          <p:cNvSpPr/>
          <p:nvPr/>
        </p:nvSpPr>
        <p:spPr>
          <a:xfrm>
            <a:off x="5065574" y="2695392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Down Arrow 13"/>
          <p:cNvSpPr/>
          <p:nvPr/>
        </p:nvSpPr>
        <p:spPr>
          <a:xfrm>
            <a:off x="7335025" y="2695392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ight Arrow 14"/>
          <p:cNvSpPr/>
          <p:nvPr/>
        </p:nvSpPr>
        <p:spPr>
          <a:xfrm>
            <a:off x="6061176" y="2182907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Right Arrow 15"/>
          <p:cNvSpPr/>
          <p:nvPr/>
        </p:nvSpPr>
        <p:spPr>
          <a:xfrm>
            <a:off x="6061176" y="3362764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ectangle 16"/>
          <p:cNvSpPr/>
          <p:nvPr/>
        </p:nvSpPr>
        <p:spPr>
          <a:xfrm>
            <a:off x="4114800" y="1826932"/>
            <a:ext cx="1925688" cy="8587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Student’s T-Test + </a:t>
            </a:r>
            <a:r>
              <a:rPr lang="en-US" sz="1200" dirty="0" err="1" smtClean="0">
                <a:solidFill>
                  <a:srgbClr val="002060"/>
                </a:solidFill>
              </a:rPr>
              <a:t>Kruskal</a:t>
            </a:r>
            <a:r>
              <a:rPr lang="en-US" sz="1200" dirty="0" smtClean="0">
                <a:solidFill>
                  <a:srgbClr val="002060"/>
                </a:solidFill>
              </a:rPr>
              <a:t> Wallis + 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Mann-Whitney-Wilcoxon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value &lt; 0.05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36255"/>
              </p:ext>
            </p:extLst>
          </p:nvPr>
        </p:nvGraphicFramePr>
        <p:xfrm>
          <a:off x="1371600" y="4876800"/>
          <a:ext cx="660150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51"/>
                <a:gridCol w="1320301"/>
                <a:gridCol w="1650376"/>
                <a:gridCol w="1650376"/>
              </a:tblGrid>
              <a:tr h="449916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49916">
                <a:tc>
                  <a:txBody>
                    <a:bodyPr/>
                    <a:lstStyle/>
                    <a:p>
                      <a:r>
                        <a:rPr lang="en-US" dirty="0" smtClean="0"/>
                        <a:t>Plasma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0.00781258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87.50%</a:t>
                      </a:r>
                      <a:endParaRPr lang="en-US" dirty="0"/>
                    </a:p>
                  </a:txBody>
                  <a:tcPr/>
                </a:tc>
              </a:tr>
              <a:tr h="776568">
                <a:tc>
                  <a:txBody>
                    <a:bodyPr/>
                    <a:lstStyle/>
                    <a:p>
                      <a:r>
                        <a:rPr lang="en-US" dirty="0" smtClean="0"/>
                        <a:t>Serum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0.2102241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0.02209709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475975" y="4361548"/>
            <a:ext cx="400825" cy="51525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752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Heatmap</a:t>
            </a:r>
            <a:br>
              <a:rPr lang="en-US" dirty="0" smtClean="0"/>
            </a:b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19165" y="71598"/>
            <a:ext cx="473142" cy="227108"/>
          </a:xfrm>
        </p:spPr>
        <p:txBody>
          <a:bodyPr/>
          <a:lstStyle/>
          <a:p>
            <a:fld id="{2342ECD3-2F83-4DBF-B48B-FC18B661F176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6019800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Support Vector Machine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RBF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6014398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Recursive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Feature Elimination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 10  chosen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3505200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Data Preprocessing</a:t>
            </a:r>
          </a:p>
          <a:p>
            <a:pPr algn="ctr"/>
            <a:r>
              <a:rPr lang="en-US" sz="1200" dirty="0" smtClean="0"/>
              <a:t>log2 transformation</a:t>
            </a:r>
          </a:p>
          <a:p>
            <a:pPr algn="ctr"/>
            <a:r>
              <a:rPr lang="en-US" sz="1200" dirty="0" smtClean="0"/>
              <a:t>mean  centered</a:t>
            </a:r>
          </a:p>
          <a:p>
            <a:pPr algn="ctr"/>
            <a:r>
              <a:rPr lang="en-US" sz="1200" dirty="0" smtClean="0"/>
              <a:t>unit variance 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951637" y="4288371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Down Arrow 12"/>
          <p:cNvSpPr/>
          <p:nvPr/>
        </p:nvSpPr>
        <p:spPr>
          <a:xfrm>
            <a:off x="1952581" y="5590992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Down Arrow 13"/>
          <p:cNvSpPr/>
          <p:nvPr/>
        </p:nvSpPr>
        <p:spPr>
          <a:xfrm>
            <a:off x="4723537" y="5641286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ight Arrow 14"/>
          <p:cNvSpPr/>
          <p:nvPr/>
        </p:nvSpPr>
        <p:spPr>
          <a:xfrm>
            <a:off x="2876795" y="4934828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Right Arrow 15"/>
          <p:cNvSpPr/>
          <p:nvPr/>
        </p:nvSpPr>
        <p:spPr>
          <a:xfrm>
            <a:off x="3449688" y="6258364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ectangle 16"/>
          <p:cNvSpPr/>
          <p:nvPr/>
        </p:nvSpPr>
        <p:spPr>
          <a:xfrm>
            <a:off x="969912" y="4679595"/>
            <a:ext cx="1925688" cy="8587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Student’s T-Test + </a:t>
            </a:r>
            <a:r>
              <a:rPr lang="en-US" sz="1200" dirty="0" err="1" smtClean="0">
                <a:solidFill>
                  <a:srgbClr val="002060"/>
                </a:solidFill>
              </a:rPr>
              <a:t>Kruskal</a:t>
            </a:r>
            <a:r>
              <a:rPr lang="en-US" sz="1200" dirty="0" smtClean="0">
                <a:solidFill>
                  <a:srgbClr val="002060"/>
                </a:solidFill>
              </a:rPr>
              <a:t> Wallis + 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Mann-Whitney-Wilcoxon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value &lt; 0.05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E:\Academic\Thesis\Lung Cancer\CameraReady Metabolomic Biomarker Identification for Lung\figures\plasmaHeat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6" y="538070"/>
            <a:ext cx="5812494" cy="35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ent-Up Arrow 6"/>
          <p:cNvSpPr/>
          <p:nvPr/>
        </p:nvSpPr>
        <p:spPr>
          <a:xfrm>
            <a:off x="6096000" y="4066114"/>
            <a:ext cx="533400" cy="582086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4381499"/>
            <a:ext cx="2819400" cy="12573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Fold Change +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Clustering Heatmap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FC threshold = 1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8153400" y="1447800"/>
            <a:ext cx="457200" cy="137400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153400" y="2819400"/>
            <a:ext cx="457200" cy="103231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84513" y="944240"/>
            <a:ext cx="461665" cy="16465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Up-regulated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58200" y="2376203"/>
            <a:ext cx="461665" cy="189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Down-regulated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9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752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Heatmap</a:t>
            </a:r>
            <a:br>
              <a:rPr lang="en-US" dirty="0" smtClean="0"/>
            </a:b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19165" y="71598"/>
            <a:ext cx="473142" cy="227108"/>
          </a:xfrm>
        </p:spPr>
        <p:txBody>
          <a:bodyPr/>
          <a:lstStyle/>
          <a:p>
            <a:fld id="{2342ECD3-2F83-4DBF-B48B-FC18B661F176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E:\Academic\Thesis\Lung Cancer\CameraReady Metabolomic Biomarker Identification for Lung\figures\serumHeat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"/>
            <a:ext cx="5853854" cy="3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Brace 17"/>
          <p:cNvSpPr/>
          <p:nvPr/>
        </p:nvSpPr>
        <p:spPr>
          <a:xfrm>
            <a:off x="8153400" y="1447800"/>
            <a:ext cx="457200" cy="137400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153400" y="2819400"/>
            <a:ext cx="457200" cy="103231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84513" y="944240"/>
            <a:ext cx="461665" cy="16465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Up-regulated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58200" y="2376203"/>
            <a:ext cx="461665" cy="189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Down-regulated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0" y="6019800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Support Vector Machine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RBF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6014398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Recursive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Feature Elimination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Top 10  chosen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00" y="3505200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Data Preprocessing</a:t>
            </a:r>
          </a:p>
          <a:p>
            <a:pPr algn="ctr"/>
            <a:r>
              <a:rPr lang="en-US" sz="1200" dirty="0" smtClean="0"/>
              <a:t>log2 transformation</a:t>
            </a:r>
          </a:p>
          <a:p>
            <a:pPr algn="ctr"/>
            <a:r>
              <a:rPr lang="en-US" sz="1200" dirty="0" smtClean="0"/>
              <a:t>mean  centered</a:t>
            </a:r>
          </a:p>
          <a:p>
            <a:pPr algn="ctr"/>
            <a:r>
              <a:rPr lang="en-US" sz="1200" dirty="0" smtClean="0"/>
              <a:t>unit variance </a:t>
            </a:r>
            <a:endParaRPr lang="en-US" sz="1200" dirty="0"/>
          </a:p>
        </p:txBody>
      </p:sp>
      <p:sp>
        <p:nvSpPr>
          <p:cNvPr id="35" name="Down Arrow 34"/>
          <p:cNvSpPr/>
          <p:nvPr/>
        </p:nvSpPr>
        <p:spPr>
          <a:xfrm>
            <a:off x="951637" y="4288371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Down Arrow 35"/>
          <p:cNvSpPr/>
          <p:nvPr/>
        </p:nvSpPr>
        <p:spPr>
          <a:xfrm>
            <a:off x="1952581" y="5590992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Down Arrow 36"/>
          <p:cNvSpPr/>
          <p:nvPr/>
        </p:nvSpPr>
        <p:spPr>
          <a:xfrm>
            <a:off x="4723537" y="5641286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Right Arrow 37"/>
          <p:cNvSpPr/>
          <p:nvPr/>
        </p:nvSpPr>
        <p:spPr>
          <a:xfrm>
            <a:off x="2876795" y="4934828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Right Arrow 38"/>
          <p:cNvSpPr/>
          <p:nvPr/>
        </p:nvSpPr>
        <p:spPr>
          <a:xfrm>
            <a:off x="3449688" y="6258364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Rectangle 39"/>
          <p:cNvSpPr/>
          <p:nvPr/>
        </p:nvSpPr>
        <p:spPr>
          <a:xfrm>
            <a:off x="969912" y="4679595"/>
            <a:ext cx="1925688" cy="8587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Student’s T-Test + </a:t>
            </a:r>
            <a:r>
              <a:rPr lang="en-US" sz="1200" dirty="0" err="1" smtClean="0">
                <a:solidFill>
                  <a:srgbClr val="002060"/>
                </a:solidFill>
              </a:rPr>
              <a:t>Kruskal</a:t>
            </a:r>
            <a:r>
              <a:rPr lang="en-US" sz="1200" dirty="0" smtClean="0">
                <a:solidFill>
                  <a:srgbClr val="002060"/>
                </a:solidFill>
              </a:rPr>
              <a:t> Wallis + 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Mann-Whitney-Wilcoxon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value &lt; 0.05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Bent-Up Arrow 40"/>
          <p:cNvSpPr/>
          <p:nvPr/>
        </p:nvSpPr>
        <p:spPr>
          <a:xfrm>
            <a:off x="6096000" y="4066114"/>
            <a:ext cx="533400" cy="582086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4381499"/>
            <a:ext cx="2819400" cy="12573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Fold Change +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Clustering Heatmap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FC threshold = 1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ROC Curve Analyses (1</a:t>
            </a:r>
            <a:r>
              <a:rPr lang="en-US" baseline="30000" dirty="0" smtClean="0"/>
              <a:t>st</a:t>
            </a:r>
            <a:r>
              <a:rPr lang="en-US" dirty="0" smtClean="0"/>
              <a:t> Approach)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19165" y="71598"/>
            <a:ext cx="473142" cy="227108"/>
          </a:xfrm>
        </p:spPr>
        <p:txBody>
          <a:bodyPr/>
          <a:lstStyle/>
          <a:p>
            <a:fld id="{2342ECD3-2F83-4DBF-B48B-FC18B661F176}" type="slidenum">
              <a:rPr lang="en-US" smtClean="0"/>
              <a:t>29</a:t>
            </a:fld>
            <a:endParaRPr lang="en-US"/>
          </a:p>
        </p:txBody>
      </p:sp>
      <p:pic>
        <p:nvPicPr>
          <p:cNvPr id="1025" name="Picture 1" descr="E:\Academic\Thesis\Metabolomic Biomarker Identification for Lung\figures\plasma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" y="1497253"/>
            <a:ext cx="4534215" cy="45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Academic\Thesis\Metabolomic Biomarker Identification for Lung\figures\serumR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7253"/>
            <a:ext cx="4534215" cy="45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0" y="6260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2: ROC Curve Analyses for plasma and serum blood samples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12762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AUC of plasma biomarker: 0.825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12762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AUC of serum biomarker: 0.775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1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824256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Cancer is a major health problem worldwide.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In USA, cancer is the </a:t>
            </a:r>
            <a:r>
              <a:rPr lang="en-US" sz="2400" dirty="0" smtClean="0">
                <a:solidFill>
                  <a:srgbClr val="FF0000"/>
                </a:solidFill>
              </a:rPr>
              <a:t>second leading cause</a:t>
            </a:r>
            <a:r>
              <a:rPr lang="en-US" sz="2400" i="1" dirty="0" smtClean="0"/>
              <a:t> of death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[1]</a:t>
            </a:r>
            <a:br>
              <a:rPr lang="en-US" sz="2400" baseline="30000" dirty="0" smtClean="0"/>
            </a:br>
            <a:endParaRPr lang="en-US" sz="2400" baseline="30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Worldwide, lung cancer is the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i="1" dirty="0" smtClean="0"/>
              <a:t>leading cause</a:t>
            </a:r>
            <a:r>
              <a:rPr lang="en-US" sz="2400" dirty="0" smtClean="0"/>
              <a:t> of cancer death in men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i="1" dirty="0" smtClean="0"/>
              <a:t>2</a:t>
            </a:r>
            <a:r>
              <a:rPr lang="en-US" sz="2400" i="1" baseline="30000" dirty="0" smtClean="0"/>
              <a:t>nd</a:t>
            </a:r>
            <a:r>
              <a:rPr lang="en-US" sz="2400" i="1" dirty="0" smtClean="0"/>
              <a:t> leading cause</a:t>
            </a:r>
            <a:r>
              <a:rPr lang="en-US" sz="2400" dirty="0" smtClean="0"/>
              <a:t> of cancer death in women </a:t>
            </a:r>
            <a:r>
              <a:rPr lang="en-US" sz="2400" baseline="30000" dirty="0" smtClean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010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Published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19165" y="71598"/>
            <a:ext cx="473142" cy="227108"/>
          </a:xfrm>
        </p:spPr>
        <p:txBody>
          <a:bodyPr/>
          <a:lstStyle/>
          <a:p>
            <a:fld id="{2342ECD3-2F83-4DBF-B48B-FC18B661F176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19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 so far was even published in a conference recently!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422029"/>
            <a:ext cx="838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Paper Details: </a:t>
            </a:r>
            <a:r>
              <a:rPr lang="en-US" sz="2000" i="1" dirty="0" err="1" smtClean="0"/>
              <a:t>Tahsin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Masrur</a:t>
            </a:r>
            <a:r>
              <a:rPr lang="en-US" sz="2000" i="1" dirty="0" smtClean="0"/>
              <a:t>, Md. Al </a:t>
            </a:r>
            <a:r>
              <a:rPr lang="en-US" sz="2000" i="1" dirty="0" err="1" smtClean="0"/>
              <a:t>Mehedi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Hasan</a:t>
            </a:r>
            <a:r>
              <a:rPr lang="en-US" sz="2000" i="1" dirty="0" smtClean="0"/>
              <a:t>, and Md. </a:t>
            </a:r>
            <a:r>
              <a:rPr lang="en-US" sz="2000" i="1" dirty="0" err="1" smtClean="0"/>
              <a:t>Nazrul</a:t>
            </a:r>
            <a:r>
              <a:rPr lang="en-US" sz="2000" i="1" dirty="0" smtClean="0"/>
              <a:t> Islam </a:t>
            </a:r>
            <a:r>
              <a:rPr lang="en-US" sz="2000" i="1" dirty="0" err="1" smtClean="0"/>
              <a:t>Mondal</a:t>
            </a:r>
            <a:r>
              <a:rPr lang="en-US" sz="2000" i="1" dirty="0" smtClean="0"/>
              <a:t>, “Metabolomic Biomarker Identification for Lung Cancer By Combining Multiple Statistical Approaches”, International Conference on Electrical, Computer and Communication Engineering (ECCE), 7-9 February, 2019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643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 have extended this for further improvement.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0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Final Biomarker Identification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19165" y="71598"/>
            <a:ext cx="473142" cy="227108"/>
          </a:xfrm>
        </p:spPr>
        <p:txBody>
          <a:bodyPr/>
          <a:lstStyle/>
          <a:p>
            <a:fld id="{2342ECD3-2F83-4DBF-B48B-FC18B661F176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088" y="3638915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Support Vector Machine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RBF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7718" y="2420958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Fold Change +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Clustering Heatmap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FC threshold =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3581400"/>
            <a:ext cx="2563091" cy="1257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Recursive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Feature Elimination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 8 and 5 chosen as biomarkers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1143000"/>
            <a:ext cx="1925688" cy="780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Data Preprocessing</a:t>
            </a:r>
          </a:p>
          <a:p>
            <a:pPr algn="ctr"/>
            <a:r>
              <a:rPr lang="en-US" sz="1200" dirty="0" smtClean="0"/>
              <a:t>log2 transformation</a:t>
            </a:r>
          </a:p>
          <a:p>
            <a:pPr algn="ctr"/>
            <a:r>
              <a:rPr lang="en-US" sz="1200" dirty="0" smtClean="0"/>
              <a:t>mean  centered</a:t>
            </a:r>
          </a:p>
          <a:p>
            <a:pPr algn="ctr"/>
            <a:r>
              <a:rPr lang="en-US" sz="1200" dirty="0" smtClean="0"/>
              <a:t>unit variance 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1408837" y="1926171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Down Arrow 12"/>
          <p:cNvSpPr/>
          <p:nvPr/>
        </p:nvSpPr>
        <p:spPr>
          <a:xfrm>
            <a:off x="1484174" y="3210107"/>
            <a:ext cx="212914" cy="3785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Down Arrow 13"/>
          <p:cNvSpPr/>
          <p:nvPr/>
        </p:nvSpPr>
        <p:spPr>
          <a:xfrm>
            <a:off x="3753625" y="3227312"/>
            <a:ext cx="212914" cy="3441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ight Arrow 14"/>
          <p:cNvSpPr/>
          <p:nvPr/>
        </p:nvSpPr>
        <p:spPr>
          <a:xfrm>
            <a:off x="2479776" y="2697622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Right Arrow 15"/>
          <p:cNvSpPr/>
          <p:nvPr/>
        </p:nvSpPr>
        <p:spPr>
          <a:xfrm>
            <a:off x="2479776" y="3877479"/>
            <a:ext cx="399805" cy="18925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ectangle 16"/>
          <p:cNvSpPr/>
          <p:nvPr/>
        </p:nvSpPr>
        <p:spPr>
          <a:xfrm>
            <a:off x="533400" y="2286000"/>
            <a:ext cx="1925688" cy="8587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Student’s T-Test + </a:t>
            </a:r>
            <a:r>
              <a:rPr lang="en-US" sz="1200" dirty="0" err="1" smtClean="0">
                <a:solidFill>
                  <a:srgbClr val="002060"/>
                </a:solidFill>
              </a:rPr>
              <a:t>Kruskal</a:t>
            </a:r>
            <a:r>
              <a:rPr lang="en-US" sz="1200" dirty="0" smtClean="0">
                <a:solidFill>
                  <a:srgbClr val="002060"/>
                </a:solidFill>
              </a:rPr>
              <a:t> Wallis + 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Mann-Whitney-Wilcoxon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value &lt; 0.05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17759"/>
              </p:ext>
            </p:extLst>
          </p:nvPr>
        </p:nvGraphicFramePr>
        <p:xfrm>
          <a:off x="76199" y="4876800"/>
          <a:ext cx="8991601" cy="1865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762000"/>
                <a:gridCol w="1447800"/>
                <a:gridCol w="1435099"/>
                <a:gridCol w="1423670"/>
                <a:gridCol w="1348740"/>
                <a:gridCol w="974091"/>
              </a:tblGrid>
              <a:tr h="634189">
                <a:tc>
                  <a:txBody>
                    <a:bodyPr/>
                    <a:lstStyle/>
                    <a:p>
                      <a:r>
                        <a:rPr lang="en-US" dirty="0" smtClean="0"/>
                        <a:t>Biomarker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634189">
                <a:tc>
                  <a:txBody>
                    <a:bodyPr/>
                    <a:lstStyle/>
                    <a:p>
                      <a:r>
                        <a:rPr lang="en-US" dirty="0" smtClean="0"/>
                        <a:t>Plasma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0.00390625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0.895</a:t>
                      </a:r>
                      <a:endParaRPr lang="en-US" b="1" dirty="0"/>
                    </a:p>
                  </a:txBody>
                  <a:tcPr/>
                </a:tc>
              </a:tr>
              <a:tr h="597229">
                <a:tc>
                  <a:txBody>
                    <a:bodyPr/>
                    <a:lstStyle/>
                    <a:p>
                      <a:r>
                        <a:rPr lang="en-US" dirty="0" smtClean="0"/>
                        <a:t>Serum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0.882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Bent-Up Arrow 19"/>
          <p:cNvSpPr/>
          <p:nvPr/>
        </p:nvSpPr>
        <p:spPr>
          <a:xfrm flipV="1">
            <a:off x="5458691" y="4114800"/>
            <a:ext cx="1018309" cy="752140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5654"/>
              </p:ext>
            </p:extLst>
          </p:nvPr>
        </p:nvGraphicFramePr>
        <p:xfrm>
          <a:off x="5257800" y="1549399"/>
          <a:ext cx="3657600" cy="1651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828800"/>
              </a:tblGrid>
              <a:tr h="10453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 of metabolites in plasma biomarker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 of metabolites in serum</a:t>
                      </a:r>
                      <a:r>
                        <a:rPr lang="en-US" sz="1600" baseline="0" dirty="0" smtClean="0"/>
                        <a:t> biomarker</a:t>
                      </a:r>
                      <a:endParaRPr lang="en-US" sz="1600" dirty="0"/>
                    </a:p>
                  </a:txBody>
                  <a:tcPr/>
                </a:tc>
              </a:tr>
              <a:tr h="6056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  Good performance of identified biomarker in early diagnosis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/>
              <a:t>  May be useful in drug designing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In future, we want to improve performance of classification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Investigating protein-protein interaction network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Investigating effects of feature extraction methods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Applying our process on more dataset and diseases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1. Siegel RL., Miller KD., </a:t>
            </a:r>
            <a:r>
              <a:rPr lang="en-US" sz="2000" dirty="0" err="1" smtClean="0"/>
              <a:t>Jemal</a:t>
            </a:r>
            <a:r>
              <a:rPr lang="en-US" sz="2000" dirty="0" smtClean="0"/>
              <a:t> </a:t>
            </a:r>
            <a:r>
              <a:rPr lang="en-US" sz="2000" dirty="0"/>
              <a:t>A., </a:t>
            </a:r>
            <a:r>
              <a:rPr lang="en-US" sz="2000" dirty="0" smtClean="0"/>
              <a:t>, 2018</a:t>
            </a:r>
            <a:r>
              <a:rPr lang="en-US" sz="2000" dirty="0"/>
              <a:t>. Cancer statistics, </a:t>
            </a:r>
            <a:r>
              <a:rPr lang="en-US" sz="2000" dirty="0" smtClean="0"/>
              <a:t>2018</a:t>
            </a:r>
            <a:r>
              <a:rPr lang="en-US" sz="2000" dirty="0"/>
              <a:t>. </a:t>
            </a:r>
            <a:r>
              <a:rPr lang="en-US" sz="2000" i="1" dirty="0"/>
              <a:t>CA: a cancer journal for clinicians</a:t>
            </a:r>
            <a:r>
              <a:rPr lang="en-US" sz="2000" dirty="0"/>
              <a:t>, </a:t>
            </a:r>
            <a:r>
              <a:rPr lang="en-US" sz="2000" i="1" dirty="0" smtClean="0"/>
              <a:t>61</a:t>
            </a:r>
            <a:r>
              <a:rPr lang="en-US" sz="2000" dirty="0" smtClean="0"/>
              <a:t>(1).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2. </a:t>
            </a:r>
            <a:r>
              <a:rPr lang="en-US" sz="2000" dirty="0"/>
              <a:t>Torre, L.A., Siegel, R.L. and </a:t>
            </a:r>
            <a:r>
              <a:rPr lang="en-US" sz="2000" dirty="0" err="1"/>
              <a:t>Jemal</a:t>
            </a:r>
            <a:r>
              <a:rPr lang="en-US" sz="2000" dirty="0"/>
              <a:t>, A., 2016. Lung cancer statistics. In Lung cancer and personalized medicine (pp. 1-19). Springer, Cham.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3. </a:t>
            </a:r>
            <a:r>
              <a:rPr lang="en-US" sz="2000" dirty="0"/>
              <a:t>Bray, Freddie, et al. "Global cancer statistics 2018: GLOBOCAN estimates of incidence and mortality worldwide for 36 cancers in 185 countries." </a:t>
            </a:r>
            <a:r>
              <a:rPr lang="en-US" sz="2000" i="1" dirty="0"/>
              <a:t>CA: a cancer journal for clinicians</a:t>
            </a:r>
            <a:r>
              <a:rPr lang="en-US" sz="2000" dirty="0"/>
              <a:t> 68.6 (2018): 394-424.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US" sz="2000" dirty="0"/>
              <a:t>Walters, Sarah, et al. "Lung cancer survival and stage at diagnosis in Australia, Canada, Denmark, Norway, Sweden and the UK: a population-based study, 2004–2007." </a:t>
            </a:r>
            <a:r>
              <a:rPr lang="en-US" sz="2000" i="1" dirty="0" smtClean="0"/>
              <a:t>Thorax </a:t>
            </a:r>
            <a:r>
              <a:rPr lang="en-US" sz="2000" dirty="0" smtClean="0"/>
              <a:t>68.6 </a:t>
            </a:r>
            <a:r>
              <a:rPr lang="en-US" sz="2000" dirty="0"/>
              <a:t>(2013): 551-564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en-US" sz="2000" dirty="0"/>
              <a:t>Bannister, Neil, and John </a:t>
            </a:r>
            <a:r>
              <a:rPr lang="en-US" sz="2000" dirty="0" err="1"/>
              <a:t>Broggio</a:t>
            </a:r>
            <a:r>
              <a:rPr lang="en-US" sz="2000" dirty="0"/>
              <a:t>. "Cancer Survival by Stage at Diagnosis for </a:t>
            </a:r>
            <a:r>
              <a:rPr lang="en-US" sz="2000" dirty="0" smtClean="0"/>
              <a:t>England </a:t>
            </a:r>
            <a:r>
              <a:rPr lang="en-US" sz="2000" dirty="0"/>
              <a:t>(experimental statistics): Adults diagnosed 2012, 2013, 2014 and </a:t>
            </a:r>
            <a:r>
              <a:rPr lang="en-US" sz="2000" dirty="0" smtClean="0"/>
              <a:t>followed </a:t>
            </a:r>
            <a:r>
              <a:rPr lang="en-US" sz="2000" dirty="0"/>
              <a:t>up to 2015." </a:t>
            </a:r>
            <a:r>
              <a:rPr lang="en-US" sz="2000" i="1" dirty="0"/>
              <a:t>Produced in collaboration with Public Health England</a:t>
            </a:r>
            <a:r>
              <a:rPr lang="en-US" sz="2000" dirty="0"/>
              <a:t> (2016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36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References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6.  </a:t>
            </a:r>
            <a:r>
              <a:rPr lang="en-US" sz="2000" dirty="0"/>
              <a:t>Kumar, </a:t>
            </a:r>
            <a:r>
              <a:rPr lang="en-US" sz="2000" dirty="0" err="1"/>
              <a:t>Nishith</a:t>
            </a:r>
            <a:r>
              <a:rPr lang="en-US" sz="2000" dirty="0"/>
              <a:t>, et al. "Serum and plasma metabolomic biomarkers for lung cancer." </a:t>
            </a:r>
            <a:r>
              <a:rPr lang="en-US" sz="2000" i="1" dirty="0" err="1"/>
              <a:t>Bioinformation</a:t>
            </a:r>
            <a:r>
              <a:rPr lang="en-US" sz="2000" dirty="0"/>
              <a:t> 13.6 (2017): 202.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 err="1"/>
              <a:t>Denkert</a:t>
            </a:r>
            <a:r>
              <a:rPr lang="en-US" sz="2000" dirty="0"/>
              <a:t>, </a:t>
            </a:r>
            <a:r>
              <a:rPr lang="en-US" sz="2000" dirty="0" err="1"/>
              <a:t>Carsten</a:t>
            </a:r>
            <a:r>
              <a:rPr lang="en-US" sz="2000" dirty="0"/>
              <a:t>, et al. "Metabolite profiling of human colon carcinoma–deregulation of TCA cycle and amino acid turnover." </a:t>
            </a:r>
            <a:r>
              <a:rPr lang="en-US" sz="2000" i="1" dirty="0"/>
              <a:t>Molecular </a:t>
            </a:r>
            <a:r>
              <a:rPr lang="en-US" sz="2000" i="1" dirty="0" smtClean="0"/>
              <a:t>cancer </a:t>
            </a:r>
            <a:r>
              <a:rPr lang="en-US" sz="2000" dirty="0"/>
              <a:t> 7.1 (2008): 72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8</a:t>
            </a:r>
            <a:r>
              <a:rPr lang="en-US" sz="2000" dirty="0" smtClean="0"/>
              <a:t>.  </a:t>
            </a:r>
            <a:r>
              <a:rPr lang="en-US" sz="2000" dirty="0" err="1" smtClean="0"/>
              <a:t>Nishiumi</a:t>
            </a:r>
            <a:r>
              <a:rPr lang="en-US" sz="2000" dirty="0"/>
              <a:t>, Shin, et al. "Serum metabolomics as a novel diagnostic approach for pancreatic cancer." </a:t>
            </a:r>
            <a:r>
              <a:rPr lang="en-US" sz="2000" i="1" dirty="0"/>
              <a:t>Metabolomics</a:t>
            </a:r>
            <a:r>
              <a:rPr lang="en-US" sz="2000" dirty="0"/>
              <a:t> 6.4 (2010): 518-528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9</a:t>
            </a:r>
            <a:r>
              <a:rPr lang="en-US" sz="2000" dirty="0" smtClean="0"/>
              <a:t>.  </a:t>
            </a:r>
            <a:r>
              <a:rPr lang="en-US" sz="2000" dirty="0" err="1" smtClean="0"/>
              <a:t>Sreekumar</a:t>
            </a:r>
            <a:r>
              <a:rPr lang="en-US" sz="2000" dirty="0"/>
              <a:t>, </a:t>
            </a:r>
            <a:r>
              <a:rPr lang="en-US" sz="2000" dirty="0" err="1"/>
              <a:t>Arun</a:t>
            </a:r>
            <a:r>
              <a:rPr lang="en-US" sz="2000" dirty="0"/>
              <a:t>, et al. "Metabolomic profiles delineate potential role for </a:t>
            </a:r>
            <a:r>
              <a:rPr lang="en-US" sz="2000" dirty="0" err="1"/>
              <a:t>sarcosine</a:t>
            </a:r>
            <a:r>
              <a:rPr lang="en-US" sz="2000" dirty="0"/>
              <a:t> in prostate cancer progression." </a:t>
            </a:r>
            <a:r>
              <a:rPr lang="en-US" sz="2000" i="1" dirty="0"/>
              <a:t>Nature</a:t>
            </a:r>
            <a:r>
              <a:rPr lang="en-US" sz="2000" dirty="0"/>
              <a:t> 457.7231 (2009): 910.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10. </a:t>
            </a:r>
            <a:r>
              <a:rPr lang="en-US" sz="2000" dirty="0"/>
              <a:t>Miyamoto, Suzanne, et al. "Systemic metabolomic changes in blood samples of lung cancer patients identified by gas chromatography time-of-flight mass spectrometry." </a:t>
            </a:r>
            <a:r>
              <a:rPr lang="en-US" sz="2000" i="1" dirty="0" smtClean="0"/>
              <a:t>Metabolites </a:t>
            </a:r>
            <a:r>
              <a:rPr lang="en-US" sz="2000" dirty="0" smtClean="0"/>
              <a:t>5.2 </a:t>
            </a:r>
            <a:r>
              <a:rPr lang="en-US" sz="2000" dirty="0"/>
              <a:t>(2015): 192-210.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19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554069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 </a:t>
            </a:r>
            <a:r>
              <a:rPr lang="en-US" sz="4000" dirty="0" smtClean="0">
                <a:sym typeface="Wingdings" pitchFamily="2" charset="2"/>
              </a:rPr>
              <a:t>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11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Any 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1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(cont’d)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1836" y="60198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 smtClean="0"/>
              <a:t>Fig 1: Estimated </a:t>
            </a:r>
            <a:r>
              <a:rPr lang="en-US" dirty="0"/>
              <a:t>Cases and Deaths for the 10 Most Common Cancers in </a:t>
            </a:r>
            <a:r>
              <a:rPr lang="en-US" sz="2000" dirty="0" smtClean="0"/>
              <a:t>2018</a:t>
            </a:r>
            <a:r>
              <a:rPr lang="en-US" dirty="0" smtClean="0"/>
              <a:t> </a:t>
            </a:r>
            <a:r>
              <a:rPr lang="en-US" baseline="30000" dirty="0" smtClean="0"/>
              <a:t>[3]</a:t>
            </a:r>
          </a:p>
        </p:txBody>
      </p:sp>
      <p:pic>
        <p:nvPicPr>
          <p:cNvPr id="1026" name="Picture 2" descr="C:\Users\Zeron\Desktop\caac21492-fig-0004-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298180" cy="47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Motivation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75</a:t>
            </a:r>
            <a:r>
              <a:rPr lang="en-US" sz="2800" dirty="0">
                <a:solidFill>
                  <a:srgbClr val="FF0000"/>
                </a:solidFill>
              </a:rPr>
              <a:t>%</a:t>
            </a:r>
            <a:r>
              <a:rPr lang="en-US" sz="2800" dirty="0"/>
              <a:t> patients </a:t>
            </a:r>
            <a:r>
              <a:rPr lang="en-US" sz="2800" dirty="0" smtClean="0"/>
              <a:t>discover </a:t>
            </a:r>
            <a:r>
              <a:rPr lang="en-US" sz="2800" dirty="0" smtClean="0">
                <a:solidFill>
                  <a:srgbClr val="FF0000"/>
                </a:solidFill>
              </a:rPr>
              <a:t>Stage III/IV </a:t>
            </a:r>
            <a:r>
              <a:rPr lang="en-US" sz="2800" dirty="0" smtClean="0"/>
              <a:t>in diagnosis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aseline="30000" dirty="0" smtClean="0"/>
              <a:t>[4]</a:t>
            </a:r>
            <a:endParaRPr lang="en-US" sz="28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/>
              <a:t>   S</a:t>
            </a:r>
            <a:r>
              <a:rPr lang="en-US" sz="2800" dirty="0" smtClean="0"/>
              <a:t>tage IV has </a:t>
            </a: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1-year survival</a:t>
            </a:r>
            <a:r>
              <a:rPr lang="en-US" sz="2800" dirty="0"/>
              <a:t> rate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FF0000"/>
                </a:solidFill>
              </a:rPr>
              <a:t>15–19% </a:t>
            </a:r>
            <a:r>
              <a:rPr lang="en-US" sz="2800" baseline="30000" dirty="0" smtClean="0"/>
              <a:t>[5]</a:t>
            </a:r>
            <a:endParaRPr lang="en-US" sz="28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/>
              <a:t>   </a:t>
            </a:r>
            <a:r>
              <a:rPr lang="en-US" sz="2800" dirty="0" smtClean="0"/>
              <a:t>Stage I has 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81–85% survival </a:t>
            </a:r>
            <a:r>
              <a:rPr lang="en-US" sz="2800" dirty="0" smtClean="0"/>
              <a:t>rate </a:t>
            </a:r>
            <a:r>
              <a:rPr lang="en-US" sz="2800" baseline="30000" dirty="0" smtClean="0"/>
              <a:t>[5]</a:t>
            </a:r>
            <a:endParaRPr lang="en-US" sz="28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029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/>
              <a:t>   </a:t>
            </a:r>
            <a:r>
              <a:rPr lang="en-US" sz="2800" dirty="0" smtClean="0"/>
              <a:t>Thus the importance of early diagnosis!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0633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069848"/>
          </a:xfrm>
        </p:spPr>
        <p:txBody>
          <a:bodyPr>
            <a:normAutofit/>
          </a:bodyPr>
          <a:lstStyle/>
          <a:p>
            <a:r>
              <a:rPr lang="en-US" dirty="0"/>
              <a:t>Metabolomics Data Science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For early diagnosis, metabolomics technology can be used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 smtClean="0"/>
              <a:t>  It  measures  products  of  cellular  </a:t>
            </a:r>
            <a:r>
              <a:rPr lang="en-US" sz="2400" dirty="0"/>
              <a:t>metabolism</a:t>
            </a:r>
            <a:endParaRPr lang="en-US" sz="2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14307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 smtClean="0"/>
              <a:t>  Metabolites </a:t>
            </a:r>
            <a:r>
              <a:rPr lang="en-US" sz="2400" dirty="0"/>
              <a:t>are basically organic compounds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 smtClean="0"/>
              <a:t>  Starting/intermediate </a:t>
            </a:r>
            <a:r>
              <a:rPr lang="en-US" sz="2400" dirty="0"/>
              <a:t>materials in </a:t>
            </a:r>
            <a:r>
              <a:rPr lang="en-US" sz="2400" dirty="0" smtClean="0"/>
              <a:t>metabolism pathways 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95800" y="5423595"/>
            <a:ext cx="2286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8768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Disorders </a:t>
            </a:r>
            <a:r>
              <a:rPr lang="en-US" sz="2800" dirty="0">
                <a:solidFill>
                  <a:srgbClr val="FF0000"/>
                </a:solidFill>
              </a:rPr>
              <a:t>in cellular process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C</a:t>
            </a:r>
            <a:r>
              <a:rPr lang="en-US" sz="2800" dirty="0" smtClean="0">
                <a:solidFill>
                  <a:srgbClr val="0070C0"/>
                </a:solidFill>
              </a:rPr>
              <a:t>hanges </a:t>
            </a:r>
            <a:r>
              <a:rPr lang="en-US" sz="2800" dirty="0">
                <a:solidFill>
                  <a:srgbClr val="0070C0"/>
                </a:solidFill>
              </a:rPr>
              <a:t>in the level of </a:t>
            </a:r>
            <a:r>
              <a:rPr lang="en-US" sz="2800" dirty="0" smtClean="0">
                <a:solidFill>
                  <a:srgbClr val="0070C0"/>
                </a:solidFill>
              </a:rPr>
              <a:t>metabolites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98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752"/>
            <a:ext cx="8839200" cy="1069848"/>
          </a:xfrm>
        </p:spPr>
        <p:txBody>
          <a:bodyPr>
            <a:noAutofit/>
          </a:bodyPr>
          <a:lstStyle/>
          <a:p>
            <a:r>
              <a:rPr lang="en-US" sz="3600" dirty="0" smtClean="0"/>
              <a:t>Differentially Expressed (DE) </a:t>
            </a:r>
            <a:r>
              <a:rPr lang="en-US" sz="3600" dirty="0"/>
              <a:t>Metabolites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46667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Main Focus</a:t>
            </a:r>
          </a:p>
          <a:p>
            <a:pPr lvl="1" algn="just"/>
            <a:r>
              <a:rPr lang="en-US" sz="2400" dirty="0" smtClean="0"/>
              <a:t> 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 smtClean="0"/>
              <a:t>Metabolite level difference between disease and control</a:t>
            </a:r>
            <a:endParaRPr lang="en-US" sz="2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434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i="1" dirty="0" smtClean="0"/>
              <a:t>DE metabolites</a:t>
            </a:r>
            <a:r>
              <a:rPr lang="en-US" sz="2400" dirty="0"/>
              <a:t> </a:t>
            </a:r>
            <a:r>
              <a:rPr lang="en-US" sz="2400" dirty="0" smtClean="0"/>
              <a:t>appear </a:t>
            </a:r>
            <a:r>
              <a:rPr lang="en-US" sz="2400" dirty="0"/>
              <a:t>differently between </a:t>
            </a:r>
            <a:r>
              <a:rPr lang="en-US" sz="2400" dirty="0" smtClean="0"/>
              <a:t>disease and</a:t>
            </a:r>
          </a:p>
          <a:p>
            <a:pPr algn="just"/>
            <a:r>
              <a:rPr lang="en-US" sz="2400" dirty="0" smtClean="0"/>
              <a:t>      </a:t>
            </a:r>
            <a:r>
              <a:rPr lang="en-US" sz="2400" dirty="0" smtClean="0"/>
              <a:t>control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Biomarker is a set of such metabolites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8956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Here,</a:t>
            </a:r>
          </a:p>
          <a:p>
            <a:r>
              <a:rPr lang="en-US" sz="2400" dirty="0" smtClean="0"/>
              <a:t>Disease group = Lung cancer patients</a:t>
            </a:r>
          </a:p>
          <a:p>
            <a:r>
              <a:rPr lang="en-US" sz="2400" dirty="0" smtClean="0"/>
              <a:t>Control group = Normal patients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195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 smtClean="0"/>
              <a:t>  Identifying </a:t>
            </a:r>
            <a:r>
              <a:rPr lang="en-US" sz="2400" i="1" dirty="0" smtClean="0"/>
              <a:t>differentially expressed</a:t>
            </a:r>
            <a:r>
              <a:rPr lang="en-US" sz="2400" dirty="0" smtClean="0"/>
              <a:t> metabolites </a:t>
            </a:r>
            <a:endParaRPr lang="en-US" sz="24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863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Differentiating up-regulated and down-regulated ones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82018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smtClean="0"/>
              <a:t>Selecting </a:t>
            </a:r>
            <a:r>
              <a:rPr lang="en-US" sz="2400" i="1" dirty="0" smtClean="0"/>
              <a:t>metabolomic biomarker</a:t>
            </a:r>
            <a:r>
              <a:rPr lang="en-US" sz="2400" dirty="0" smtClean="0"/>
              <a:t> for lung cancer</a:t>
            </a:r>
            <a:endParaRPr lang="en-US" sz="24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9485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smtClean="0"/>
              <a:t>Using metabolomic biomarker to diagnose cancer patients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563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ECD3-2F83-4DBF-B48B-FC18B661F17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i="1" dirty="0" smtClean="0"/>
              <a:t>Student’s t-test</a:t>
            </a:r>
            <a:r>
              <a:rPr lang="en-US" sz="2400" dirty="0" smtClean="0"/>
              <a:t> has been used for various kinds of cancers </a:t>
            </a:r>
          </a:p>
          <a:p>
            <a:pPr marL="914400" lvl="1" indent="-4572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Lung Cancer (Kumar N. et al. 2017) </a:t>
            </a:r>
            <a:r>
              <a:rPr lang="en-US" sz="2400" baseline="30000" dirty="0" smtClean="0"/>
              <a:t>[6]</a:t>
            </a:r>
          </a:p>
          <a:p>
            <a:pPr marL="914400" lvl="1" indent="-4572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Colon Carcinoma (</a:t>
            </a:r>
            <a:r>
              <a:rPr lang="en-US" sz="2400" dirty="0" err="1" smtClean="0"/>
              <a:t>Denkert</a:t>
            </a:r>
            <a:r>
              <a:rPr lang="en-US" sz="2400" dirty="0" smtClean="0"/>
              <a:t> C. et al. 2008) </a:t>
            </a:r>
            <a:r>
              <a:rPr lang="en-US" sz="2400" baseline="30000" dirty="0" smtClean="0"/>
              <a:t>[7]</a:t>
            </a:r>
          </a:p>
          <a:p>
            <a:pPr marL="914400" lvl="1" indent="-4572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Pancreatic Cancer (</a:t>
            </a:r>
            <a:r>
              <a:rPr lang="en-US" sz="2400" dirty="0" err="1" smtClean="0"/>
              <a:t>Nishiumi</a:t>
            </a:r>
            <a:r>
              <a:rPr lang="en-US" sz="2400" dirty="0" smtClean="0"/>
              <a:t> S. et al. 2010) </a:t>
            </a:r>
            <a:r>
              <a:rPr lang="en-US" sz="2400" baseline="30000" dirty="0" smtClean="0"/>
              <a:t>[8]</a:t>
            </a:r>
          </a:p>
          <a:p>
            <a:pPr marL="914400" lvl="1" indent="-4572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/>
              <a:t>Prostate Cancer (</a:t>
            </a:r>
            <a:r>
              <a:rPr lang="en-US" sz="2400" dirty="0" err="1" smtClean="0"/>
              <a:t>Sreekumar</a:t>
            </a:r>
            <a:r>
              <a:rPr lang="en-US" sz="2400" dirty="0" smtClean="0"/>
              <a:t> A. et al. 2009) </a:t>
            </a:r>
            <a:r>
              <a:rPr lang="en-US" sz="2400" baseline="30000" dirty="0" smtClean="0"/>
              <a:t>[9]</a:t>
            </a:r>
            <a:r>
              <a:rPr lang="en-US" sz="2400" dirty="0" smtClean="0"/>
              <a:t> etc.</a:t>
            </a:r>
          </a:p>
          <a:p>
            <a:pPr algn="just">
              <a:lnSpc>
                <a:spcPct val="200000"/>
              </a:lnSpc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3340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Their Objectives -&gt;      Selecting Biomarkers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1662</TotalTime>
  <Words>1353</Words>
  <Application>Microsoft Office PowerPoint</Application>
  <PresentationFormat>On-screen Show (4:3)</PresentationFormat>
  <Paragraphs>406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Urban</vt:lpstr>
      <vt:lpstr>PowerPoint Presentation</vt:lpstr>
      <vt:lpstr>Outlines</vt:lpstr>
      <vt:lpstr>Motivation</vt:lpstr>
      <vt:lpstr>Motivation (cont’d)</vt:lpstr>
      <vt:lpstr>Motivation (cont’d)</vt:lpstr>
      <vt:lpstr>Metabolomics Data Science</vt:lpstr>
      <vt:lpstr>Differentially Expressed (DE) Metabolites</vt:lpstr>
      <vt:lpstr>Objectives</vt:lpstr>
      <vt:lpstr>Literature Review</vt:lpstr>
      <vt:lpstr>Literature Review (cont’d)</vt:lpstr>
      <vt:lpstr>Literature Review (cont’d)</vt:lpstr>
      <vt:lpstr>Limitations of Kumar N. et al.</vt:lpstr>
      <vt:lpstr>Proposed Work Flow</vt:lpstr>
      <vt:lpstr>Dataset Description</vt:lpstr>
      <vt:lpstr>DE Metabolite Selection</vt:lpstr>
      <vt:lpstr>DE Metabolite Selection (cont’d)</vt:lpstr>
      <vt:lpstr>Student’s t-test</vt:lpstr>
      <vt:lpstr>Kruskal-Wallis Test</vt:lpstr>
      <vt:lpstr>Mann-Whitney-Wilcoxon Test</vt:lpstr>
      <vt:lpstr>Up/Down Regulated Metabolites</vt:lpstr>
      <vt:lpstr>Classification Method</vt:lpstr>
      <vt:lpstr>Biomarker Selection</vt:lpstr>
      <vt:lpstr>Biomarker Selection (cont’d)</vt:lpstr>
      <vt:lpstr>Implementation Settings</vt:lpstr>
      <vt:lpstr>Results</vt:lpstr>
      <vt:lpstr>SVM Result</vt:lpstr>
      <vt:lpstr>Heatmap Cluster</vt:lpstr>
      <vt:lpstr>Heatmap Cluster</vt:lpstr>
      <vt:lpstr>ROC Curve Analyses (1st Approach)</vt:lpstr>
      <vt:lpstr>Published Work</vt:lpstr>
      <vt:lpstr>Final Biomarker Identification</vt:lpstr>
      <vt:lpstr>Conclusion and Future Work</vt:lpstr>
      <vt:lpstr>References</vt:lpstr>
      <vt:lpstr>References (cont’d)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Zeron</dc:creator>
  <cp:lastModifiedBy>Zeron</cp:lastModifiedBy>
  <cp:revision>135</cp:revision>
  <dcterms:created xsi:type="dcterms:W3CDTF">2019-02-28T17:23:06Z</dcterms:created>
  <dcterms:modified xsi:type="dcterms:W3CDTF">2019-03-03T08:17:08Z</dcterms:modified>
</cp:coreProperties>
</file>