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9" r:id="rId5"/>
    <p:sldId id="260" r:id="rId6"/>
    <p:sldId id="261" r:id="rId7"/>
    <p:sldId id="262" r:id="rId8"/>
    <p:sldId id="273" r:id="rId9"/>
    <p:sldId id="263" r:id="rId10"/>
    <p:sldId id="264" r:id="rId11"/>
    <p:sldId id="265" r:id="rId12"/>
    <p:sldId id="266" r:id="rId13"/>
    <p:sldId id="272" r:id="rId14"/>
    <p:sldId id="267" r:id="rId15"/>
    <p:sldId id="268"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7" autoAdjust="0"/>
    <p:restoredTop sz="94660"/>
  </p:normalViewPr>
  <p:slideViewPr>
    <p:cSldViewPr snapToGrid="0">
      <p:cViewPr>
        <p:scale>
          <a:sx n="66" d="100"/>
          <a:sy n="66" d="100"/>
        </p:scale>
        <p:origin x="-894"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CB3018-8F15-4341-AB05-D508D47BA703}"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122A0-BFC3-4477-98D6-02ADB87CEF17}" type="slidenum">
              <a:rPr lang="en-US" smtClean="0"/>
              <a:t>‹#›</a:t>
            </a:fld>
            <a:endParaRPr lang="en-US"/>
          </a:p>
        </p:txBody>
      </p:sp>
    </p:spTree>
    <p:extLst>
      <p:ext uri="{BB962C8B-B14F-4D97-AF65-F5344CB8AC3E}">
        <p14:creationId xmlns:p14="http://schemas.microsoft.com/office/powerpoint/2010/main" val="427818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B3018-8F15-4341-AB05-D508D47BA703}"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122A0-BFC3-4477-98D6-02ADB87CEF17}" type="slidenum">
              <a:rPr lang="en-US" smtClean="0"/>
              <a:t>‹#›</a:t>
            </a:fld>
            <a:endParaRPr lang="en-US"/>
          </a:p>
        </p:txBody>
      </p:sp>
    </p:spTree>
    <p:extLst>
      <p:ext uri="{BB962C8B-B14F-4D97-AF65-F5344CB8AC3E}">
        <p14:creationId xmlns:p14="http://schemas.microsoft.com/office/powerpoint/2010/main" val="130736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B3018-8F15-4341-AB05-D508D47BA703}"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122A0-BFC3-4477-98D6-02ADB87CEF17}" type="slidenum">
              <a:rPr lang="en-US" smtClean="0"/>
              <a:t>‹#›</a:t>
            </a:fld>
            <a:endParaRPr lang="en-US"/>
          </a:p>
        </p:txBody>
      </p:sp>
    </p:spTree>
    <p:extLst>
      <p:ext uri="{BB962C8B-B14F-4D97-AF65-F5344CB8AC3E}">
        <p14:creationId xmlns:p14="http://schemas.microsoft.com/office/powerpoint/2010/main" val="177114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B3018-8F15-4341-AB05-D508D47BA703}"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122A0-BFC3-4477-98D6-02ADB87CEF17}" type="slidenum">
              <a:rPr lang="en-US" smtClean="0"/>
              <a:t>‹#›</a:t>
            </a:fld>
            <a:endParaRPr lang="en-US"/>
          </a:p>
        </p:txBody>
      </p:sp>
    </p:spTree>
    <p:extLst>
      <p:ext uri="{BB962C8B-B14F-4D97-AF65-F5344CB8AC3E}">
        <p14:creationId xmlns:p14="http://schemas.microsoft.com/office/powerpoint/2010/main" val="96461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CB3018-8F15-4341-AB05-D508D47BA703}"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122A0-BFC3-4477-98D6-02ADB87CEF17}" type="slidenum">
              <a:rPr lang="en-US" smtClean="0"/>
              <a:t>‹#›</a:t>
            </a:fld>
            <a:endParaRPr lang="en-US"/>
          </a:p>
        </p:txBody>
      </p:sp>
    </p:spTree>
    <p:extLst>
      <p:ext uri="{BB962C8B-B14F-4D97-AF65-F5344CB8AC3E}">
        <p14:creationId xmlns:p14="http://schemas.microsoft.com/office/powerpoint/2010/main" val="47002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CB3018-8F15-4341-AB05-D508D47BA703}"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122A0-BFC3-4477-98D6-02ADB87CEF17}" type="slidenum">
              <a:rPr lang="en-US" smtClean="0"/>
              <a:t>‹#›</a:t>
            </a:fld>
            <a:endParaRPr lang="en-US"/>
          </a:p>
        </p:txBody>
      </p:sp>
    </p:spTree>
    <p:extLst>
      <p:ext uri="{BB962C8B-B14F-4D97-AF65-F5344CB8AC3E}">
        <p14:creationId xmlns:p14="http://schemas.microsoft.com/office/powerpoint/2010/main" val="384392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CB3018-8F15-4341-AB05-D508D47BA703}"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122A0-BFC3-4477-98D6-02ADB87CEF17}" type="slidenum">
              <a:rPr lang="en-US" smtClean="0"/>
              <a:t>‹#›</a:t>
            </a:fld>
            <a:endParaRPr lang="en-US"/>
          </a:p>
        </p:txBody>
      </p:sp>
    </p:spTree>
    <p:extLst>
      <p:ext uri="{BB962C8B-B14F-4D97-AF65-F5344CB8AC3E}">
        <p14:creationId xmlns:p14="http://schemas.microsoft.com/office/powerpoint/2010/main" val="23213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CB3018-8F15-4341-AB05-D508D47BA703}"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122A0-BFC3-4477-98D6-02ADB87CEF17}" type="slidenum">
              <a:rPr lang="en-US" smtClean="0"/>
              <a:t>‹#›</a:t>
            </a:fld>
            <a:endParaRPr lang="en-US"/>
          </a:p>
        </p:txBody>
      </p:sp>
    </p:spTree>
    <p:extLst>
      <p:ext uri="{BB962C8B-B14F-4D97-AF65-F5344CB8AC3E}">
        <p14:creationId xmlns:p14="http://schemas.microsoft.com/office/powerpoint/2010/main" val="417619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B3018-8F15-4341-AB05-D508D47BA703}"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3122A0-BFC3-4477-98D6-02ADB87CEF17}" type="slidenum">
              <a:rPr lang="en-US" smtClean="0"/>
              <a:t>‹#›</a:t>
            </a:fld>
            <a:endParaRPr lang="en-US"/>
          </a:p>
        </p:txBody>
      </p:sp>
    </p:spTree>
    <p:extLst>
      <p:ext uri="{BB962C8B-B14F-4D97-AF65-F5344CB8AC3E}">
        <p14:creationId xmlns:p14="http://schemas.microsoft.com/office/powerpoint/2010/main" val="1746031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CB3018-8F15-4341-AB05-D508D47BA703}"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122A0-BFC3-4477-98D6-02ADB87CEF17}" type="slidenum">
              <a:rPr lang="en-US" smtClean="0"/>
              <a:t>‹#›</a:t>
            </a:fld>
            <a:endParaRPr lang="en-US"/>
          </a:p>
        </p:txBody>
      </p:sp>
    </p:spTree>
    <p:extLst>
      <p:ext uri="{BB962C8B-B14F-4D97-AF65-F5344CB8AC3E}">
        <p14:creationId xmlns:p14="http://schemas.microsoft.com/office/powerpoint/2010/main" val="27422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CB3018-8F15-4341-AB05-D508D47BA703}"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122A0-BFC3-4477-98D6-02ADB87CEF17}" type="slidenum">
              <a:rPr lang="en-US" smtClean="0"/>
              <a:t>‹#›</a:t>
            </a:fld>
            <a:endParaRPr lang="en-US"/>
          </a:p>
        </p:txBody>
      </p:sp>
    </p:spTree>
    <p:extLst>
      <p:ext uri="{BB962C8B-B14F-4D97-AF65-F5344CB8AC3E}">
        <p14:creationId xmlns:p14="http://schemas.microsoft.com/office/powerpoint/2010/main" val="77744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B3018-8F15-4341-AB05-D508D47BA703}" type="datetimeFigureOut">
              <a:rPr lang="en-US" smtClean="0"/>
              <a:t>3/28/2017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122A0-BFC3-4477-98D6-02ADB87CEF17}" type="slidenum">
              <a:rPr lang="en-US" smtClean="0"/>
              <a:t>‹#›</a:t>
            </a:fld>
            <a:endParaRPr lang="en-US"/>
          </a:p>
        </p:txBody>
      </p:sp>
    </p:spTree>
    <p:extLst>
      <p:ext uri="{BB962C8B-B14F-4D97-AF65-F5344CB8AC3E}">
        <p14:creationId xmlns:p14="http://schemas.microsoft.com/office/powerpoint/2010/main" val="372615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2192000" cy="7498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5748992"/>
            <a:ext cx="12192000" cy="1015663"/>
          </a:xfrm>
          <a:prstGeom prst="rect">
            <a:avLst/>
          </a:prstGeom>
          <a:noFill/>
        </p:spPr>
        <p:txBody>
          <a:bodyPr wrap="square" rtlCol="0">
            <a:spAutoFit/>
          </a:bodyPr>
          <a:lstStyle/>
          <a:p>
            <a:pPr algn="ctr"/>
            <a:r>
              <a:rPr lang="en-US" sz="3000" dirty="0" smtClean="0"/>
              <a:t>Ramisha Faheem </a:t>
            </a:r>
            <a:r>
              <a:rPr lang="en-US" sz="3000" b="1" dirty="0" smtClean="0"/>
              <a:t>CT-005</a:t>
            </a:r>
            <a:r>
              <a:rPr lang="en-US" sz="3000" dirty="0" smtClean="0"/>
              <a:t>     Adil Aslam </a:t>
            </a:r>
            <a:r>
              <a:rPr lang="en-US" sz="3000" b="1" dirty="0" smtClean="0"/>
              <a:t>CT-023</a:t>
            </a:r>
            <a:r>
              <a:rPr lang="en-US" sz="3000" dirty="0" smtClean="0"/>
              <a:t>     Rija Asif Butt </a:t>
            </a:r>
            <a:r>
              <a:rPr lang="en-US" sz="3000" b="1" dirty="0" smtClean="0"/>
              <a:t>CT-031</a:t>
            </a:r>
          </a:p>
          <a:p>
            <a:pPr algn="ctr"/>
            <a:r>
              <a:rPr lang="en-US" sz="3000" b="1" dirty="0" smtClean="0"/>
              <a:t>Group Name: </a:t>
            </a:r>
            <a:r>
              <a:rPr lang="en-US" sz="3000" b="1" dirty="0" smtClean="0">
                <a:solidFill>
                  <a:srgbClr val="FF0000"/>
                </a:solidFill>
              </a:rPr>
              <a:t>WinRAR</a:t>
            </a:r>
            <a:endParaRPr lang="en-US" sz="3000" b="1" dirty="0">
              <a:solidFill>
                <a:srgbClr val="FF0000"/>
              </a:solidFill>
            </a:endParaRPr>
          </a:p>
        </p:txBody>
      </p:sp>
      <p:sp>
        <p:nvSpPr>
          <p:cNvPr id="7" name="TextBox 6"/>
          <p:cNvSpPr txBox="1"/>
          <p:nvPr/>
        </p:nvSpPr>
        <p:spPr>
          <a:xfrm>
            <a:off x="0" y="564645"/>
            <a:ext cx="12191999" cy="861774"/>
          </a:xfrm>
          <a:prstGeom prst="rect">
            <a:avLst/>
          </a:prstGeom>
          <a:noFill/>
        </p:spPr>
        <p:txBody>
          <a:bodyPr wrap="square" rtlCol="0">
            <a:spAutoFit/>
          </a:bodyPr>
          <a:lstStyle/>
          <a:p>
            <a:pPr algn="ctr"/>
            <a:r>
              <a:rPr lang="en-US" sz="5000" dirty="0" smtClean="0">
                <a:latin typeface="Baskerville Old Face" panose="02020602080505020303" pitchFamily="18" charset="0"/>
              </a:rPr>
              <a:t>OOP PROJECT</a:t>
            </a:r>
            <a:endParaRPr lang="en-US" sz="5000" dirty="0">
              <a:latin typeface="Baskerville Old Face" panose="02020602080505020303"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845" y="564645"/>
            <a:ext cx="6088310" cy="4714092"/>
          </a:xfrm>
          <a:prstGeom prst="rect">
            <a:avLst/>
          </a:prstGeom>
        </p:spPr>
      </p:pic>
    </p:spTree>
    <p:extLst>
      <p:ext uri="{BB962C8B-B14F-4D97-AF65-F5344CB8AC3E}">
        <p14:creationId xmlns:p14="http://schemas.microsoft.com/office/powerpoint/2010/main" val="2584679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5" name="TextBox 4"/>
          <p:cNvSpPr txBox="1"/>
          <p:nvPr/>
        </p:nvSpPr>
        <p:spPr>
          <a:xfrm>
            <a:off x="0" y="210006"/>
            <a:ext cx="12192000" cy="923330"/>
          </a:xfrm>
          <a:prstGeom prst="rect">
            <a:avLst/>
          </a:prstGeom>
          <a:noFill/>
        </p:spPr>
        <p:txBody>
          <a:bodyPr wrap="square" rtlCol="0">
            <a:spAutoFit/>
          </a:bodyPr>
          <a:lstStyle/>
          <a:p>
            <a:pPr algn="ctr"/>
            <a:r>
              <a:rPr lang="en-US" sz="5400" dirty="0" smtClean="0">
                <a:solidFill>
                  <a:srgbClr val="00B050"/>
                </a:solidFill>
              </a:rPr>
              <a:t>Polymorphism &amp; Overriding</a:t>
            </a:r>
            <a:endParaRPr lang="en-US" sz="8000" dirty="0">
              <a:solidFill>
                <a:srgbClr val="00B050"/>
              </a:solidFill>
            </a:endParaRPr>
          </a:p>
        </p:txBody>
      </p:sp>
      <p:pic>
        <p:nvPicPr>
          <p:cNvPr id="2" name="Picture 1"/>
          <p:cNvPicPr>
            <a:picLocks noChangeAspect="1"/>
          </p:cNvPicPr>
          <p:nvPr/>
        </p:nvPicPr>
        <p:blipFill>
          <a:blip r:embed="rId3"/>
          <a:stretch>
            <a:fillRect/>
          </a:stretch>
        </p:blipFill>
        <p:spPr>
          <a:xfrm>
            <a:off x="4176451" y="1322084"/>
            <a:ext cx="3839097" cy="5337796"/>
          </a:xfrm>
          <a:prstGeom prst="rect">
            <a:avLst/>
          </a:prstGeom>
        </p:spPr>
      </p:pic>
    </p:spTree>
    <p:extLst>
      <p:ext uri="{BB962C8B-B14F-4D97-AF65-F5344CB8AC3E}">
        <p14:creationId xmlns:p14="http://schemas.microsoft.com/office/powerpoint/2010/main" val="3196508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5" name="TextBox 4"/>
          <p:cNvSpPr txBox="1"/>
          <p:nvPr/>
        </p:nvSpPr>
        <p:spPr>
          <a:xfrm>
            <a:off x="0" y="210006"/>
            <a:ext cx="12192000" cy="923330"/>
          </a:xfrm>
          <a:prstGeom prst="rect">
            <a:avLst/>
          </a:prstGeom>
          <a:noFill/>
        </p:spPr>
        <p:txBody>
          <a:bodyPr wrap="square" rtlCol="0">
            <a:spAutoFit/>
          </a:bodyPr>
          <a:lstStyle/>
          <a:p>
            <a:pPr algn="ctr"/>
            <a:r>
              <a:rPr lang="en-US" sz="5400" dirty="0" smtClean="0">
                <a:solidFill>
                  <a:srgbClr val="00B050"/>
                </a:solidFill>
              </a:rPr>
              <a:t>Interface</a:t>
            </a:r>
            <a:endParaRPr lang="en-US" sz="8000" dirty="0">
              <a:solidFill>
                <a:srgbClr val="00B050"/>
              </a:solidFill>
            </a:endParaRPr>
          </a:p>
        </p:txBody>
      </p:sp>
      <p:pic>
        <p:nvPicPr>
          <p:cNvPr id="3" name="Picture 2"/>
          <p:cNvPicPr>
            <a:picLocks noChangeAspect="1"/>
          </p:cNvPicPr>
          <p:nvPr/>
        </p:nvPicPr>
        <p:blipFill>
          <a:blip r:embed="rId3"/>
          <a:stretch>
            <a:fillRect/>
          </a:stretch>
        </p:blipFill>
        <p:spPr>
          <a:xfrm>
            <a:off x="1221877" y="1521157"/>
            <a:ext cx="3012165" cy="5126982"/>
          </a:xfrm>
          <a:prstGeom prst="rect">
            <a:avLst/>
          </a:prstGeom>
        </p:spPr>
      </p:pic>
      <p:pic>
        <p:nvPicPr>
          <p:cNvPr id="4" name="Picture 3"/>
          <p:cNvPicPr>
            <a:picLocks noChangeAspect="1"/>
          </p:cNvPicPr>
          <p:nvPr/>
        </p:nvPicPr>
        <p:blipFill>
          <a:blip r:embed="rId4"/>
          <a:stretch>
            <a:fillRect/>
          </a:stretch>
        </p:blipFill>
        <p:spPr>
          <a:xfrm>
            <a:off x="5181600" y="1133336"/>
            <a:ext cx="4968239" cy="5548331"/>
          </a:xfrm>
          <a:prstGeom prst="rect">
            <a:avLst/>
          </a:prstGeom>
        </p:spPr>
      </p:pic>
    </p:spTree>
    <p:extLst>
      <p:ext uri="{BB962C8B-B14F-4D97-AF65-F5344CB8AC3E}">
        <p14:creationId xmlns:p14="http://schemas.microsoft.com/office/powerpoint/2010/main" val="284326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5" name="TextBox 4"/>
          <p:cNvSpPr txBox="1"/>
          <p:nvPr/>
        </p:nvSpPr>
        <p:spPr>
          <a:xfrm>
            <a:off x="0" y="210006"/>
            <a:ext cx="12192000" cy="923330"/>
          </a:xfrm>
          <a:prstGeom prst="rect">
            <a:avLst/>
          </a:prstGeom>
          <a:noFill/>
        </p:spPr>
        <p:txBody>
          <a:bodyPr wrap="square" rtlCol="0">
            <a:spAutoFit/>
          </a:bodyPr>
          <a:lstStyle/>
          <a:p>
            <a:pPr algn="ctr"/>
            <a:r>
              <a:rPr lang="en-US" sz="5400" dirty="0" smtClean="0">
                <a:solidFill>
                  <a:srgbClr val="00B050"/>
                </a:solidFill>
              </a:rPr>
              <a:t>Function Overloading</a:t>
            </a:r>
            <a:endParaRPr lang="en-US" sz="8000" dirty="0">
              <a:solidFill>
                <a:srgbClr val="00B050"/>
              </a:solidFill>
            </a:endParaRPr>
          </a:p>
        </p:txBody>
      </p:sp>
      <p:pic>
        <p:nvPicPr>
          <p:cNvPr id="2" name="Picture 1"/>
          <p:cNvPicPr>
            <a:picLocks noChangeAspect="1"/>
          </p:cNvPicPr>
          <p:nvPr/>
        </p:nvPicPr>
        <p:blipFill>
          <a:blip r:embed="rId3"/>
          <a:stretch>
            <a:fillRect/>
          </a:stretch>
        </p:blipFill>
        <p:spPr>
          <a:xfrm>
            <a:off x="873684" y="2077671"/>
            <a:ext cx="2601036" cy="3912765"/>
          </a:xfrm>
          <a:prstGeom prst="rect">
            <a:avLst/>
          </a:prstGeom>
        </p:spPr>
      </p:pic>
      <p:sp>
        <p:nvSpPr>
          <p:cNvPr id="6" name="TextBox 5"/>
          <p:cNvSpPr txBox="1"/>
          <p:nvPr/>
        </p:nvSpPr>
        <p:spPr>
          <a:xfrm>
            <a:off x="3474720" y="2464392"/>
            <a:ext cx="8229304" cy="3139321"/>
          </a:xfrm>
          <a:prstGeom prst="rect">
            <a:avLst/>
          </a:prstGeom>
          <a:noFill/>
        </p:spPr>
        <p:txBody>
          <a:bodyPr wrap="none" rtlCol="0">
            <a:spAutoFit/>
          </a:bodyPr>
          <a:lstStyle/>
          <a:p>
            <a:r>
              <a:rPr lang="en-US" dirty="0" smtClean="0"/>
              <a:t> void print(string name)                </a:t>
            </a:r>
          </a:p>
          <a:p>
            <a:r>
              <a:rPr lang="en-US" dirty="0" smtClean="0"/>
              <a:t>    {</a:t>
            </a:r>
          </a:p>
          <a:p>
            <a:r>
              <a:rPr lang="en-US" dirty="0" smtClean="0"/>
              <a:t>        cout&lt;&lt;"\n\n\t-x-x-x-x-x-x-x-x-PSL FANTASY LEAGUE-x-x-x-x-x-x-x-x-"&lt;&lt;endl&lt;&lt;endl;</a:t>
            </a:r>
          </a:p>
          <a:p>
            <a:r>
              <a:rPr lang="en-US" dirty="0" smtClean="0"/>
              <a:t>        cout&lt;&lt;"\t                      "&lt;&lt;name&lt;&lt;endl&lt;&lt;endl&lt;&lt;endl&lt;&lt;endl&lt;&lt;endl;</a:t>
            </a:r>
          </a:p>
          <a:p>
            <a:r>
              <a:rPr lang="en-US" dirty="0" smtClean="0"/>
              <a:t>    }</a:t>
            </a:r>
          </a:p>
          <a:p>
            <a:endParaRPr lang="en-US" dirty="0" smtClean="0"/>
          </a:p>
          <a:p>
            <a:r>
              <a:rPr lang="en-US" dirty="0" smtClean="0"/>
              <a:t>    void print(void)</a:t>
            </a:r>
          </a:p>
          <a:p>
            <a:r>
              <a:rPr lang="en-US" dirty="0" smtClean="0"/>
              <a:t>    {</a:t>
            </a:r>
          </a:p>
          <a:p>
            <a:r>
              <a:rPr lang="en-US" dirty="0" smtClean="0"/>
              <a:t>        cout&lt;&lt;"\n\n\n\n\n\n\tx-Exit";</a:t>
            </a:r>
          </a:p>
          <a:p>
            <a:r>
              <a:rPr lang="en-US" dirty="0" smtClean="0"/>
              <a:t>        getch();</a:t>
            </a:r>
          </a:p>
          <a:p>
            <a:r>
              <a:rPr lang="en-US" dirty="0" smtClean="0"/>
              <a:t>    }</a:t>
            </a:r>
            <a:endParaRPr lang="en-US" dirty="0"/>
          </a:p>
        </p:txBody>
      </p:sp>
    </p:spTree>
    <p:extLst>
      <p:ext uri="{BB962C8B-B14F-4D97-AF65-F5344CB8AC3E}">
        <p14:creationId xmlns:p14="http://schemas.microsoft.com/office/powerpoint/2010/main" val="453701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5" name="TextBox 4"/>
          <p:cNvSpPr txBox="1"/>
          <p:nvPr/>
        </p:nvSpPr>
        <p:spPr>
          <a:xfrm>
            <a:off x="0" y="210006"/>
            <a:ext cx="12192000" cy="923330"/>
          </a:xfrm>
          <a:prstGeom prst="rect">
            <a:avLst/>
          </a:prstGeom>
          <a:noFill/>
        </p:spPr>
        <p:txBody>
          <a:bodyPr wrap="square" rtlCol="0">
            <a:spAutoFit/>
          </a:bodyPr>
          <a:lstStyle/>
          <a:p>
            <a:pPr algn="ctr"/>
            <a:r>
              <a:rPr lang="en-US" sz="5400" dirty="0" smtClean="0">
                <a:solidFill>
                  <a:srgbClr val="00B050"/>
                </a:solidFill>
              </a:rPr>
              <a:t>Operator </a:t>
            </a:r>
            <a:r>
              <a:rPr lang="en-US" sz="5400" dirty="0" smtClean="0">
                <a:solidFill>
                  <a:srgbClr val="00B050"/>
                </a:solidFill>
              </a:rPr>
              <a:t>Overloading</a:t>
            </a:r>
            <a:endParaRPr lang="en-US" sz="8000" dirty="0">
              <a:solidFill>
                <a:srgbClr val="00B050"/>
              </a:solidFill>
            </a:endParaRPr>
          </a:p>
        </p:txBody>
      </p:sp>
      <p:sp>
        <p:nvSpPr>
          <p:cNvPr id="6" name="TextBox 5"/>
          <p:cNvSpPr txBox="1"/>
          <p:nvPr/>
        </p:nvSpPr>
        <p:spPr>
          <a:xfrm>
            <a:off x="4028366" y="2316390"/>
            <a:ext cx="5706434" cy="3170099"/>
          </a:xfrm>
          <a:prstGeom prst="rect">
            <a:avLst/>
          </a:prstGeom>
          <a:noFill/>
        </p:spPr>
        <p:txBody>
          <a:bodyPr wrap="none" rtlCol="0">
            <a:spAutoFit/>
          </a:bodyPr>
          <a:lstStyle/>
          <a:p>
            <a:r>
              <a:rPr lang="en-US" sz="2500" dirty="0" smtClean="0"/>
              <a:t> </a:t>
            </a:r>
            <a:r>
              <a:rPr lang="en-US" sz="2500" dirty="0"/>
              <a:t> </a:t>
            </a:r>
            <a:r>
              <a:rPr lang="en-US" sz="2500" dirty="0" err="1"/>
              <a:t>bool</a:t>
            </a:r>
            <a:r>
              <a:rPr lang="en-US" sz="2500" dirty="0"/>
              <a:t> operator &lt;(</a:t>
            </a:r>
            <a:r>
              <a:rPr lang="en-US" sz="2500" dirty="0" err="1"/>
              <a:t>const</a:t>
            </a:r>
            <a:r>
              <a:rPr lang="en-US" sz="2500" dirty="0"/>
              <a:t> </a:t>
            </a:r>
            <a:r>
              <a:rPr lang="en-US" sz="2500" dirty="0" err="1"/>
              <a:t>calculatepoints</a:t>
            </a:r>
            <a:r>
              <a:rPr lang="en-US" sz="2500" dirty="0"/>
              <a:t>&amp; c)</a:t>
            </a:r>
          </a:p>
          <a:p>
            <a:r>
              <a:rPr lang="en-US" sz="2500" dirty="0"/>
              <a:t>    {</a:t>
            </a:r>
          </a:p>
          <a:p>
            <a:r>
              <a:rPr lang="en-US" sz="2500" dirty="0"/>
              <a:t>    if(</a:t>
            </a:r>
            <a:r>
              <a:rPr lang="en-US" sz="2500" dirty="0" err="1"/>
              <a:t>totalpoints</a:t>
            </a:r>
            <a:r>
              <a:rPr lang="en-US" sz="2500" dirty="0"/>
              <a:t> &lt; </a:t>
            </a:r>
            <a:r>
              <a:rPr lang="en-US" sz="2500" dirty="0" err="1"/>
              <a:t>c.totalpoints</a:t>
            </a:r>
            <a:r>
              <a:rPr lang="en-US" sz="2500" dirty="0"/>
              <a:t>)</a:t>
            </a:r>
          </a:p>
          <a:p>
            <a:r>
              <a:rPr lang="en-US" sz="2500" dirty="0"/>
              <a:t>    return true;</a:t>
            </a:r>
          </a:p>
          <a:p>
            <a:endParaRPr lang="en-US" sz="2500" dirty="0"/>
          </a:p>
          <a:p>
            <a:r>
              <a:rPr lang="en-US" sz="2500" dirty="0"/>
              <a:t>    else</a:t>
            </a:r>
          </a:p>
          <a:p>
            <a:r>
              <a:rPr lang="en-US" sz="2500" dirty="0"/>
              <a:t>    return false;</a:t>
            </a:r>
          </a:p>
          <a:p>
            <a:r>
              <a:rPr lang="en-US" sz="2500" dirty="0"/>
              <a:t>    }</a:t>
            </a:r>
            <a:endParaRPr lang="en-US" sz="25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10" y="2480865"/>
            <a:ext cx="2752010" cy="3122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630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5" name="TextBox 4"/>
          <p:cNvSpPr txBox="1"/>
          <p:nvPr/>
        </p:nvSpPr>
        <p:spPr>
          <a:xfrm>
            <a:off x="0" y="210006"/>
            <a:ext cx="12192000" cy="923330"/>
          </a:xfrm>
          <a:prstGeom prst="rect">
            <a:avLst/>
          </a:prstGeom>
          <a:noFill/>
        </p:spPr>
        <p:txBody>
          <a:bodyPr wrap="square" rtlCol="0">
            <a:spAutoFit/>
          </a:bodyPr>
          <a:lstStyle/>
          <a:p>
            <a:pPr algn="ctr"/>
            <a:r>
              <a:rPr lang="en-US" sz="5400" dirty="0" smtClean="0">
                <a:solidFill>
                  <a:srgbClr val="00B050"/>
                </a:solidFill>
              </a:rPr>
              <a:t>Constructor Overloading</a:t>
            </a:r>
            <a:endParaRPr lang="en-US" sz="8000" dirty="0">
              <a:solidFill>
                <a:srgbClr val="00B050"/>
              </a:solidFill>
            </a:endParaRPr>
          </a:p>
        </p:txBody>
      </p:sp>
      <p:sp>
        <p:nvSpPr>
          <p:cNvPr id="6" name="TextBox 5"/>
          <p:cNvSpPr txBox="1"/>
          <p:nvPr/>
        </p:nvSpPr>
        <p:spPr>
          <a:xfrm>
            <a:off x="4114800" y="1494895"/>
            <a:ext cx="6080760" cy="5078313"/>
          </a:xfrm>
          <a:prstGeom prst="rect">
            <a:avLst/>
          </a:prstGeom>
          <a:noFill/>
        </p:spPr>
        <p:txBody>
          <a:bodyPr wrap="square" rtlCol="0">
            <a:spAutoFit/>
          </a:bodyPr>
          <a:lstStyle/>
          <a:p>
            <a:r>
              <a:rPr lang="en-US" dirty="0" smtClean="0"/>
              <a:t> homepage(void) </a:t>
            </a:r>
          </a:p>
          <a:p>
            <a:r>
              <a:rPr lang="en-US" dirty="0"/>
              <a:t> </a:t>
            </a:r>
            <a:r>
              <a:rPr lang="en-US" dirty="0" smtClean="0"/>
              <a:t> {</a:t>
            </a:r>
          </a:p>
          <a:p>
            <a:r>
              <a:rPr lang="en-US" dirty="0" smtClean="0"/>
              <a:t>   system("cls");</a:t>
            </a:r>
          </a:p>
          <a:p>
            <a:r>
              <a:rPr lang="en-US" dirty="0" smtClean="0"/>
              <a:t>   cout&lt;&lt;endl&lt;&lt;endl&lt;&lt;endl&lt;&lt;endl&lt;&lt;endl;</a:t>
            </a:r>
          </a:p>
          <a:p>
            <a:r>
              <a:rPr lang="en-US" dirty="0" smtClean="0"/>
              <a:t>   cout&lt;&lt;"\t\t                      WELCOME TO         "&lt;&lt;endl&lt;&lt;endl;</a:t>
            </a:r>
          </a:p>
          <a:p>
            <a:r>
              <a:rPr lang="en-US" dirty="0" smtClean="0"/>
              <a:t>   }</a:t>
            </a:r>
          </a:p>
          <a:p>
            <a:endParaRPr lang="en-US" dirty="0" smtClean="0"/>
          </a:p>
          <a:p>
            <a:r>
              <a:rPr lang="en-US" dirty="0" smtClean="0"/>
              <a:t>   homepage(int d)</a:t>
            </a:r>
          </a:p>
          <a:p>
            <a:r>
              <a:rPr lang="en-US" dirty="0" smtClean="0"/>
              <a:t>   {</a:t>
            </a:r>
          </a:p>
          <a:p>
            <a:r>
              <a:rPr lang="en-US" dirty="0" smtClean="0"/>
              <a:t>   delay=d;</a:t>
            </a:r>
          </a:p>
          <a:p>
            <a:r>
              <a:rPr lang="en-US" dirty="0" smtClean="0"/>
              <a:t>   Sleep(delay);</a:t>
            </a:r>
          </a:p>
          <a:p>
            <a:r>
              <a:rPr lang="en-US" dirty="0" smtClean="0"/>
              <a:t>   cout&lt;&lt;"\t\t*************       *************       *"&lt;&lt;endl;</a:t>
            </a:r>
          </a:p>
          <a:p>
            <a:r>
              <a:rPr lang="en-US" dirty="0" smtClean="0"/>
              <a:t>   Sleep(delay);</a:t>
            </a:r>
          </a:p>
          <a:p>
            <a:r>
              <a:rPr lang="en-US" dirty="0" smtClean="0"/>
              <a:t>   cout&lt;&lt;"\t\t*           *       *                   *"&lt;&lt;endl;</a:t>
            </a:r>
            <a:endParaRPr lang="en-US" dirty="0"/>
          </a:p>
          <a:p>
            <a:r>
              <a:rPr lang="en-US" dirty="0" smtClean="0"/>
              <a:t>   .</a:t>
            </a:r>
          </a:p>
          <a:p>
            <a:r>
              <a:rPr lang="en-US" dirty="0" smtClean="0"/>
              <a:t>   .</a:t>
            </a:r>
          </a:p>
          <a:p>
            <a:r>
              <a:rPr lang="en-US" dirty="0" smtClean="0"/>
              <a:t>   .</a:t>
            </a:r>
          </a:p>
          <a:p>
            <a:r>
              <a:rPr lang="en-US" dirty="0" smtClean="0"/>
              <a:t>   }</a:t>
            </a:r>
            <a:endParaRPr lang="en-US" dirty="0"/>
          </a:p>
        </p:txBody>
      </p:sp>
      <p:pic>
        <p:nvPicPr>
          <p:cNvPr id="3" name="Picture 2"/>
          <p:cNvPicPr>
            <a:picLocks noChangeAspect="1"/>
          </p:cNvPicPr>
          <p:nvPr/>
        </p:nvPicPr>
        <p:blipFill>
          <a:blip r:embed="rId3"/>
          <a:stretch>
            <a:fillRect/>
          </a:stretch>
        </p:blipFill>
        <p:spPr>
          <a:xfrm>
            <a:off x="462204" y="2650872"/>
            <a:ext cx="3210636" cy="2766360"/>
          </a:xfrm>
          <a:prstGeom prst="rect">
            <a:avLst/>
          </a:prstGeom>
        </p:spPr>
      </p:pic>
    </p:spTree>
    <p:extLst>
      <p:ext uri="{BB962C8B-B14F-4D97-AF65-F5344CB8AC3E}">
        <p14:creationId xmlns:p14="http://schemas.microsoft.com/office/powerpoint/2010/main" val="3922816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5" name="TextBox 4"/>
          <p:cNvSpPr txBox="1"/>
          <p:nvPr/>
        </p:nvSpPr>
        <p:spPr>
          <a:xfrm>
            <a:off x="0" y="210006"/>
            <a:ext cx="12192000" cy="923330"/>
          </a:xfrm>
          <a:prstGeom prst="rect">
            <a:avLst/>
          </a:prstGeom>
          <a:noFill/>
        </p:spPr>
        <p:txBody>
          <a:bodyPr wrap="square" rtlCol="0">
            <a:spAutoFit/>
          </a:bodyPr>
          <a:lstStyle/>
          <a:p>
            <a:pPr algn="ctr"/>
            <a:r>
              <a:rPr lang="en-US" sz="5400" dirty="0" smtClean="0">
                <a:solidFill>
                  <a:srgbClr val="00B050"/>
                </a:solidFill>
              </a:rPr>
              <a:t>Friend Function</a:t>
            </a:r>
            <a:endParaRPr lang="en-US" sz="8000" dirty="0">
              <a:solidFill>
                <a:srgbClr val="00B050"/>
              </a:solidFill>
            </a:endParaRPr>
          </a:p>
        </p:txBody>
      </p:sp>
      <p:sp>
        <p:nvSpPr>
          <p:cNvPr id="6" name="TextBox 5"/>
          <p:cNvSpPr txBox="1"/>
          <p:nvPr/>
        </p:nvSpPr>
        <p:spPr>
          <a:xfrm>
            <a:off x="3749040" y="1494894"/>
            <a:ext cx="8442960" cy="5078313"/>
          </a:xfrm>
          <a:prstGeom prst="rect">
            <a:avLst/>
          </a:prstGeom>
          <a:noFill/>
        </p:spPr>
        <p:txBody>
          <a:bodyPr wrap="square" rtlCol="0">
            <a:spAutoFit/>
          </a:bodyPr>
          <a:lstStyle/>
          <a:p>
            <a:r>
              <a:rPr lang="en-US" dirty="0" smtClean="0"/>
              <a:t> class rules</a:t>
            </a:r>
          </a:p>
          <a:p>
            <a:r>
              <a:rPr lang="en-US" dirty="0" smtClean="0"/>
              <a:t>{</a:t>
            </a:r>
          </a:p>
          <a:p>
            <a:r>
              <a:rPr lang="en-US" dirty="0" smtClean="0"/>
              <a:t>    friend void </a:t>
            </a:r>
            <a:r>
              <a:rPr lang="en-US" dirty="0" err="1" smtClean="0"/>
              <a:t>getrules</a:t>
            </a:r>
            <a:r>
              <a:rPr lang="en-US" dirty="0" smtClean="0"/>
              <a:t>(rules r)</a:t>
            </a:r>
          </a:p>
          <a:p>
            <a:r>
              <a:rPr lang="en-US" dirty="0" smtClean="0"/>
              <a:t>};</a:t>
            </a:r>
          </a:p>
          <a:p>
            <a:endParaRPr lang="en-US" dirty="0" smtClean="0"/>
          </a:p>
          <a:p>
            <a:r>
              <a:rPr lang="en-US" dirty="0" smtClean="0"/>
              <a:t>     void </a:t>
            </a:r>
            <a:r>
              <a:rPr lang="en-US" dirty="0" err="1" smtClean="0"/>
              <a:t>getrules</a:t>
            </a:r>
            <a:r>
              <a:rPr lang="en-US" dirty="0" smtClean="0"/>
              <a:t>(rules r)</a:t>
            </a:r>
          </a:p>
          <a:p>
            <a:r>
              <a:rPr lang="en-US" dirty="0" smtClean="0"/>
              <a:t>    {</a:t>
            </a:r>
          </a:p>
          <a:p>
            <a:r>
              <a:rPr lang="en-US" dirty="0" smtClean="0"/>
              <a:t>        system("cls");</a:t>
            </a:r>
          </a:p>
          <a:p>
            <a:endParaRPr lang="en-US" dirty="0" smtClean="0"/>
          </a:p>
          <a:p>
            <a:r>
              <a:rPr lang="en-US" dirty="0" smtClean="0"/>
              <a:t>        cout&lt;&lt;"\n\n\t-x-x-x-x-x-x-x-x-PSL FANTASY LEAGUE-x-x-x-x-x-x-x-x-"&lt;&lt;endl&lt;&lt;endl;</a:t>
            </a:r>
          </a:p>
          <a:p>
            <a:r>
              <a:rPr lang="en-US" dirty="0" smtClean="0"/>
              <a:t>        cout&lt;&lt;"\t                      Rules"&lt;&lt;endl&lt;&lt;endl&lt;&lt;endl&lt;&lt;endl&lt;&lt;endl;</a:t>
            </a:r>
          </a:p>
          <a:p>
            <a:endParaRPr lang="en-US" dirty="0" smtClean="0"/>
          </a:p>
          <a:p>
            <a:r>
              <a:rPr lang="en-US" dirty="0" smtClean="0"/>
              <a:t>        cout&lt;&lt;"\t1- You have to select your own fantasy team using the players"&lt;&lt;endl;</a:t>
            </a:r>
          </a:p>
          <a:p>
            <a:r>
              <a:rPr lang="en-US" dirty="0" smtClean="0"/>
              <a:t>        cout&lt;&lt;"\t   in the CREATE TEAM option."&lt;&lt;endl&lt;&lt;endl;</a:t>
            </a:r>
          </a:p>
          <a:p>
            <a:r>
              <a:rPr lang="en-US" dirty="0" smtClean="0"/>
              <a:t>        .</a:t>
            </a:r>
          </a:p>
          <a:p>
            <a:r>
              <a:rPr lang="en-US" dirty="0" smtClean="0"/>
              <a:t>        .</a:t>
            </a:r>
          </a:p>
          <a:p>
            <a:r>
              <a:rPr lang="en-US" dirty="0" smtClean="0"/>
              <a:t>        .</a:t>
            </a:r>
          </a:p>
          <a:p>
            <a:r>
              <a:rPr lang="en-US" dirty="0" smtClean="0"/>
              <a:t>    }</a:t>
            </a:r>
            <a:endParaRPr lang="en-US" dirty="0"/>
          </a:p>
        </p:txBody>
      </p:sp>
      <p:pic>
        <p:nvPicPr>
          <p:cNvPr id="2" name="Picture 1"/>
          <p:cNvPicPr>
            <a:picLocks noChangeAspect="1"/>
          </p:cNvPicPr>
          <p:nvPr/>
        </p:nvPicPr>
        <p:blipFill>
          <a:blip r:embed="rId3"/>
          <a:stretch>
            <a:fillRect/>
          </a:stretch>
        </p:blipFill>
        <p:spPr>
          <a:xfrm>
            <a:off x="680682" y="2989584"/>
            <a:ext cx="2971771" cy="2088934"/>
          </a:xfrm>
          <a:prstGeom prst="rect">
            <a:avLst/>
          </a:prstGeom>
        </p:spPr>
      </p:pic>
    </p:spTree>
    <p:extLst>
      <p:ext uri="{BB962C8B-B14F-4D97-AF65-F5344CB8AC3E}">
        <p14:creationId xmlns:p14="http://schemas.microsoft.com/office/powerpoint/2010/main" val="1290286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5" name="TextBox 4"/>
          <p:cNvSpPr txBox="1"/>
          <p:nvPr/>
        </p:nvSpPr>
        <p:spPr>
          <a:xfrm>
            <a:off x="0" y="210005"/>
            <a:ext cx="12192000" cy="923330"/>
          </a:xfrm>
          <a:prstGeom prst="rect">
            <a:avLst/>
          </a:prstGeom>
          <a:noFill/>
        </p:spPr>
        <p:txBody>
          <a:bodyPr wrap="square" rtlCol="0">
            <a:spAutoFit/>
          </a:bodyPr>
          <a:lstStyle/>
          <a:p>
            <a:pPr algn="ctr"/>
            <a:r>
              <a:rPr lang="en-US" sz="5400" dirty="0" smtClean="0">
                <a:solidFill>
                  <a:srgbClr val="00B050"/>
                </a:solidFill>
              </a:rPr>
              <a:t>STL - Vector</a:t>
            </a:r>
            <a:endParaRPr lang="en-US" sz="8000" dirty="0">
              <a:solidFill>
                <a:srgbClr val="00B050"/>
              </a:solidFill>
            </a:endParaRPr>
          </a:p>
        </p:txBody>
      </p:sp>
      <p:sp>
        <p:nvSpPr>
          <p:cNvPr id="6" name="TextBox 5"/>
          <p:cNvSpPr txBox="1"/>
          <p:nvPr/>
        </p:nvSpPr>
        <p:spPr>
          <a:xfrm>
            <a:off x="838200" y="1133336"/>
            <a:ext cx="3276600" cy="5909310"/>
          </a:xfrm>
          <a:prstGeom prst="rect">
            <a:avLst/>
          </a:prstGeom>
          <a:noFill/>
        </p:spPr>
        <p:txBody>
          <a:bodyPr wrap="square" rtlCol="0">
            <a:spAutoFit/>
          </a:bodyPr>
          <a:lstStyle/>
          <a:p>
            <a:r>
              <a:rPr lang="en-US" sz="1400" dirty="0" smtClean="0"/>
              <a:t> void getpoints()</a:t>
            </a:r>
          </a:p>
          <a:p>
            <a:r>
              <a:rPr lang="en-US" sz="1400" dirty="0" smtClean="0"/>
              <a:t>    {</a:t>
            </a:r>
          </a:p>
          <a:p>
            <a:r>
              <a:rPr lang="en-US" sz="1400" dirty="0" smtClean="0"/>
              <a:t>        char selectPoints;</a:t>
            </a:r>
          </a:p>
          <a:p>
            <a:r>
              <a:rPr lang="en-US" sz="1400" dirty="0" smtClean="0"/>
              <a:t>        int </a:t>
            </a:r>
            <a:r>
              <a:rPr lang="en-US" sz="1400" dirty="0" err="1" smtClean="0"/>
              <a:t>i</a:t>
            </a:r>
            <a:r>
              <a:rPr lang="en-US" sz="1400" dirty="0" smtClean="0"/>
              <a:t>;</a:t>
            </a:r>
          </a:p>
          <a:p>
            <a:r>
              <a:rPr lang="en-US" sz="1400" dirty="0" smtClean="0"/>
              <a:t>        bool loop=true;</a:t>
            </a:r>
          </a:p>
          <a:p>
            <a:endParaRPr lang="en-US" sz="1400" dirty="0" smtClean="0"/>
          </a:p>
          <a:p>
            <a:r>
              <a:rPr lang="en-US" sz="1400" dirty="0" smtClean="0"/>
              <a:t>        vector&lt;int&gt; points;  </a:t>
            </a:r>
          </a:p>
          <a:p>
            <a:endParaRPr lang="en-US" sz="1400" dirty="0" smtClean="0"/>
          </a:p>
          <a:p>
            <a:r>
              <a:rPr lang="en-US" sz="1400" dirty="0" smtClean="0"/>
              <a:t>    while(loop)</a:t>
            </a:r>
          </a:p>
          <a:p>
            <a:r>
              <a:rPr lang="en-US" sz="1400" dirty="0" smtClean="0"/>
              <a:t>    {</a:t>
            </a:r>
          </a:p>
          <a:p>
            <a:endParaRPr lang="en-US" sz="1400" dirty="0" smtClean="0"/>
          </a:p>
          <a:p>
            <a:r>
              <a:rPr lang="en-US" sz="1400" dirty="0" smtClean="0"/>
              <a:t>    </a:t>
            </a:r>
            <a:r>
              <a:rPr lang="en-US" sz="1400" dirty="0" err="1" smtClean="0"/>
              <a:t>selectPoints</a:t>
            </a:r>
            <a:r>
              <a:rPr lang="en-US" sz="1400" dirty="0" smtClean="0"/>
              <a:t>=getch();</a:t>
            </a:r>
          </a:p>
          <a:p>
            <a:endParaRPr lang="en-US" sz="1400" dirty="0" smtClean="0"/>
          </a:p>
          <a:p>
            <a:r>
              <a:rPr lang="en-US" sz="1400" dirty="0" smtClean="0"/>
              <a:t>    switch(</a:t>
            </a:r>
            <a:r>
              <a:rPr lang="en-US" sz="1400" dirty="0" err="1" smtClean="0"/>
              <a:t>selectPoints</a:t>
            </a:r>
            <a:r>
              <a:rPr lang="en-US" sz="1400" dirty="0" smtClean="0"/>
              <a:t>)</a:t>
            </a:r>
          </a:p>
          <a:p>
            <a:r>
              <a:rPr lang="en-US" sz="1400" dirty="0" smtClean="0"/>
              <a:t>    {</a:t>
            </a:r>
          </a:p>
          <a:p>
            <a:r>
              <a:rPr lang="en-US" sz="1400" dirty="0" smtClean="0"/>
              <a:t>    case '1':</a:t>
            </a:r>
          </a:p>
          <a:p>
            <a:r>
              <a:rPr lang="en-US" sz="1400" dirty="0" smtClean="0"/>
              <a:t>    </a:t>
            </a:r>
            <a:r>
              <a:rPr lang="en-US" sz="1400" dirty="0" err="1" smtClean="0"/>
              <a:t>matchpoints</a:t>
            </a:r>
            <a:r>
              <a:rPr lang="en-US" sz="1400" dirty="0" smtClean="0"/>
              <a:t>=553;</a:t>
            </a:r>
          </a:p>
          <a:p>
            <a:r>
              <a:rPr lang="en-US" sz="1400" dirty="0" smtClean="0"/>
              <a:t>    </a:t>
            </a:r>
            <a:r>
              <a:rPr lang="en-US" sz="1400" dirty="0" err="1" smtClean="0"/>
              <a:t>points.push_back</a:t>
            </a:r>
            <a:r>
              <a:rPr lang="en-US" sz="1400" dirty="0" smtClean="0"/>
              <a:t>(</a:t>
            </a:r>
            <a:r>
              <a:rPr lang="en-US" sz="1400" dirty="0" err="1" smtClean="0"/>
              <a:t>matchpoints</a:t>
            </a:r>
            <a:r>
              <a:rPr lang="en-US" sz="1400" dirty="0" smtClean="0"/>
              <a:t>);</a:t>
            </a:r>
          </a:p>
          <a:p>
            <a:r>
              <a:rPr lang="en-US" sz="1400" dirty="0" smtClean="0"/>
              <a:t>    cout&lt;&lt;"\</a:t>
            </a:r>
            <a:r>
              <a:rPr lang="en-US" sz="1400" dirty="0" err="1" smtClean="0"/>
              <a:t>tMatch</a:t>
            </a:r>
            <a:r>
              <a:rPr lang="en-US" sz="1400" dirty="0" smtClean="0"/>
              <a:t> 1 added"&lt;&lt;endl;</a:t>
            </a:r>
          </a:p>
          <a:p>
            <a:r>
              <a:rPr lang="en-US" sz="1400" dirty="0" smtClean="0"/>
              <a:t>    break;</a:t>
            </a:r>
          </a:p>
          <a:p>
            <a:endParaRPr lang="en-US" sz="1400" dirty="0" smtClean="0"/>
          </a:p>
          <a:p>
            <a:r>
              <a:rPr lang="en-US" sz="1400" dirty="0" smtClean="0"/>
              <a:t>    case '2':</a:t>
            </a:r>
          </a:p>
          <a:p>
            <a:r>
              <a:rPr lang="en-US" sz="1400" dirty="0" smtClean="0"/>
              <a:t>    </a:t>
            </a:r>
            <a:r>
              <a:rPr lang="en-US" sz="1400" dirty="0" err="1" smtClean="0"/>
              <a:t>matchpoints</a:t>
            </a:r>
            <a:r>
              <a:rPr lang="en-US" sz="1400" dirty="0" smtClean="0"/>
              <a:t>=240;</a:t>
            </a:r>
          </a:p>
          <a:p>
            <a:r>
              <a:rPr lang="en-US" sz="1400" dirty="0" smtClean="0"/>
              <a:t>    </a:t>
            </a:r>
            <a:r>
              <a:rPr lang="en-US" sz="1400" dirty="0" err="1" smtClean="0"/>
              <a:t>points.push_back</a:t>
            </a:r>
            <a:r>
              <a:rPr lang="en-US" sz="1400" dirty="0" smtClean="0"/>
              <a:t>(</a:t>
            </a:r>
            <a:r>
              <a:rPr lang="en-US" sz="1400" dirty="0" err="1" smtClean="0"/>
              <a:t>matchpoints</a:t>
            </a:r>
            <a:r>
              <a:rPr lang="en-US" sz="1400" dirty="0" smtClean="0"/>
              <a:t>);</a:t>
            </a:r>
          </a:p>
          <a:p>
            <a:r>
              <a:rPr lang="en-US" sz="1400" dirty="0" smtClean="0"/>
              <a:t>    cout&lt;&lt;"\</a:t>
            </a:r>
            <a:r>
              <a:rPr lang="en-US" sz="1400" dirty="0" err="1" smtClean="0"/>
              <a:t>tMatch</a:t>
            </a:r>
            <a:r>
              <a:rPr lang="en-US" sz="1400" dirty="0" smtClean="0"/>
              <a:t> 2 added"&lt;&lt;endl;</a:t>
            </a:r>
          </a:p>
          <a:p>
            <a:r>
              <a:rPr lang="en-US" sz="1400" dirty="0" smtClean="0"/>
              <a:t>    break;</a:t>
            </a:r>
          </a:p>
        </p:txBody>
      </p:sp>
      <p:sp>
        <p:nvSpPr>
          <p:cNvPr id="7" name="TextBox 6"/>
          <p:cNvSpPr txBox="1"/>
          <p:nvPr/>
        </p:nvSpPr>
        <p:spPr>
          <a:xfrm>
            <a:off x="4648200" y="1133336"/>
            <a:ext cx="3276600" cy="5909310"/>
          </a:xfrm>
          <a:prstGeom prst="rect">
            <a:avLst/>
          </a:prstGeom>
          <a:noFill/>
        </p:spPr>
        <p:txBody>
          <a:bodyPr wrap="square" rtlCol="0">
            <a:spAutoFit/>
          </a:bodyPr>
          <a:lstStyle/>
          <a:p>
            <a:r>
              <a:rPr lang="en-US" sz="1400" dirty="0" smtClean="0"/>
              <a:t> case '3':</a:t>
            </a:r>
          </a:p>
          <a:p>
            <a:r>
              <a:rPr lang="en-US" sz="1400" dirty="0" smtClean="0"/>
              <a:t>    </a:t>
            </a:r>
            <a:r>
              <a:rPr lang="en-US" sz="1400" dirty="0" err="1" smtClean="0"/>
              <a:t>matchpoints</a:t>
            </a:r>
            <a:r>
              <a:rPr lang="en-US" sz="1400" dirty="0" smtClean="0"/>
              <a:t>=410;</a:t>
            </a:r>
          </a:p>
          <a:p>
            <a:r>
              <a:rPr lang="en-US" sz="1400" dirty="0" smtClean="0"/>
              <a:t>    </a:t>
            </a:r>
            <a:r>
              <a:rPr lang="en-US" sz="1400" dirty="0" err="1" smtClean="0"/>
              <a:t>points.push_back</a:t>
            </a:r>
            <a:r>
              <a:rPr lang="en-US" sz="1400" dirty="0" smtClean="0"/>
              <a:t>(</a:t>
            </a:r>
            <a:r>
              <a:rPr lang="en-US" sz="1400" dirty="0" err="1" smtClean="0"/>
              <a:t>matchpoints</a:t>
            </a:r>
            <a:r>
              <a:rPr lang="en-US" sz="1400" dirty="0" smtClean="0"/>
              <a:t>);</a:t>
            </a:r>
          </a:p>
          <a:p>
            <a:r>
              <a:rPr lang="en-US" sz="1400" dirty="0" smtClean="0"/>
              <a:t>    cout&lt;&lt;"\</a:t>
            </a:r>
            <a:r>
              <a:rPr lang="en-US" sz="1400" dirty="0" err="1" smtClean="0"/>
              <a:t>tMatch</a:t>
            </a:r>
            <a:r>
              <a:rPr lang="en-US" sz="1400" dirty="0" smtClean="0"/>
              <a:t> 3 added"&lt;&lt;endl;</a:t>
            </a:r>
          </a:p>
          <a:p>
            <a:r>
              <a:rPr lang="en-US" sz="1400" dirty="0" smtClean="0"/>
              <a:t>    break;</a:t>
            </a:r>
          </a:p>
          <a:p>
            <a:endParaRPr lang="en-US" sz="1400" dirty="0" smtClean="0"/>
          </a:p>
          <a:p>
            <a:r>
              <a:rPr lang="en-US" sz="1400" dirty="0" smtClean="0"/>
              <a:t>    case '4':</a:t>
            </a:r>
          </a:p>
          <a:p>
            <a:r>
              <a:rPr lang="en-US" sz="1400" dirty="0" smtClean="0"/>
              <a:t>    </a:t>
            </a:r>
            <a:r>
              <a:rPr lang="en-US" sz="1400" dirty="0" err="1" smtClean="0"/>
              <a:t>matchpoints</a:t>
            </a:r>
            <a:r>
              <a:rPr lang="en-US" sz="1400" dirty="0" smtClean="0"/>
              <a:t>=545;</a:t>
            </a:r>
          </a:p>
          <a:p>
            <a:r>
              <a:rPr lang="en-US" sz="1400" dirty="0" smtClean="0"/>
              <a:t>    </a:t>
            </a:r>
            <a:r>
              <a:rPr lang="en-US" sz="1400" dirty="0" err="1" smtClean="0"/>
              <a:t>points.push_back</a:t>
            </a:r>
            <a:r>
              <a:rPr lang="en-US" sz="1400" dirty="0" smtClean="0"/>
              <a:t>(</a:t>
            </a:r>
            <a:r>
              <a:rPr lang="en-US" sz="1400" dirty="0" err="1" smtClean="0"/>
              <a:t>matchpoints</a:t>
            </a:r>
            <a:r>
              <a:rPr lang="en-US" sz="1400" dirty="0" smtClean="0"/>
              <a:t>);</a:t>
            </a:r>
          </a:p>
          <a:p>
            <a:r>
              <a:rPr lang="en-US" sz="1400" dirty="0" smtClean="0"/>
              <a:t>    cout&lt;&lt;"\</a:t>
            </a:r>
            <a:r>
              <a:rPr lang="en-US" sz="1400" dirty="0" err="1" smtClean="0"/>
              <a:t>tMatch</a:t>
            </a:r>
            <a:r>
              <a:rPr lang="en-US" sz="1400" dirty="0" smtClean="0"/>
              <a:t> 4 added"&lt;&lt;endl;</a:t>
            </a:r>
          </a:p>
          <a:p>
            <a:r>
              <a:rPr lang="en-US" sz="1400" dirty="0" smtClean="0"/>
              <a:t>    break;</a:t>
            </a:r>
          </a:p>
          <a:p>
            <a:endParaRPr lang="en-US" sz="1400" dirty="0" smtClean="0"/>
          </a:p>
          <a:p>
            <a:r>
              <a:rPr lang="en-US" sz="1400" dirty="0" smtClean="0"/>
              <a:t>    case '5':</a:t>
            </a:r>
          </a:p>
          <a:p>
            <a:r>
              <a:rPr lang="en-US" sz="1400" dirty="0" smtClean="0"/>
              <a:t>    </a:t>
            </a:r>
            <a:r>
              <a:rPr lang="en-US" sz="1400" dirty="0" err="1" smtClean="0"/>
              <a:t>matchpoints</a:t>
            </a:r>
            <a:r>
              <a:rPr lang="en-US" sz="1400" dirty="0" smtClean="0"/>
              <a:t>=305;</a:t>
            </a:r>
          </a:p>
          <a:p>
            <a:r>
              <a:rPr lang="en-US" sz="1400" dirty="0" smtClean="0"/>
              <a:t>    </a:t>
            </a:r>
            <a:r>
              <a:rPr lang="en-US" sz="1400" dirty="0" err="1" smtClean="0"/>
              <a:t>points.push_back</a:t>
            </a:r>
            <a:r>
              <a:rPr lang="en-US" sz="1400" dirty="0" smtClean="0"/>
              <a:t>(</a:t>
            </a:r>
            <a:r>
              <a:rPr lang="en-US" sz="1400" dirty="0" err="1" smtClean="0"/>
              <a:t>matchpoints</a:t>
            </a:r>
            <a:r>
              <a:rPr lang="en-US" sz="1400" dirty="0" smtClean="0"/>
              <a:t>);</a:t>
            </a:r>
          </a:p>
          <a:p>
            <a:r>
              <a:rPr lang="en-US" sz="1400" dirty="0" smtClean="0"/>
              <a:t>    cout&lt;&lt;"\</a:t>
            </a:r>
            <a:r>
              <a:rPr lang="en-US" sz="1400" dirty="0" err="1" smtClean="0"/>
              <a:t>tMatch</a:t>
            </a:r>
            <a:r>
              <a:rPr lang="en-US" sz="1400" dirty="0" smtClean="0"/>
              <a:t> 5 added"&lt;&lt;endl;</a:t>
            </a:r>
          </a:p>
          <a:p>
            <a:r>
              <a:rPr lang="en-US" sz="1400" dirty="0" smtClean="0"/>
              <a:t>    break;</a:t>
            </a:r>
          </a:p>
          <a:p>
            <a:endParaRPr lang="en-US" sz="1400" dirty="0" smtClean="0"/>
          </a:p>
          <a:p>
            <a:r>
              <a:rPr lang="en-US" sz="1400" dirty="0" smtClean="0"/>
              <a:t>    case 'c':</a:t>
            </a:r>
          </a:p>
          <a:p>
            <a:r>
              <a:rPr lang="en-US" sz="1400" dirty="0" smtClean="0"/>
              <a:t>    </a:t>
            </a:r>
            <a:r>
              <a:rPr lang="en-US" sz="1400" dirty="0" err="1" smtClean="0"/>
              <a:t>points.pop_back</a:t>
            </a:r>
            <a:r>
              <a:rPr lang="en-US" sz="1400" dirty="0" smtClean="0"/>
              <a:t>();</a:t>
            </a:r>
          </a:p>
          <a:p>
            <a:r>
              <a:rPr lang="en-US" sz="1400" dirty="0" smtClean="0"/>
              <a:t>    cout&lt;&lt;"\</a:t>
            </a:r>
            <a:r>
              <a:rPr lang="en-US" sz="1400" dirty="0" err="1" smtClean="0"/>
              <a:t>tLast</a:t>
            </a:r>
            <a:r>
              <a:rPr lang="en-US" sz="1400" dirty="0" smtClean="0"/>
              <a:t> match deleted."&lt;&lt;endl;</a:t>
            </a:r>
          </a:p>
          <a:p>
            <a:r>
              <a:rPr lang="en-US" sz="1400" dirty="0" smtClean="0"/>
              <a:t>    break;</a:t>
            </a:r>
          </a:p>
          <a:p>
            <a:endParaRPr lang="en-US" sz="1400" dirty="0" smtClean="0"/>
          </a:p>
          <a:p>
            <a:r>
              <a:rPr lang="en-US" sz="1400" dirty="0" smtClean="0"/>
              <a:t>    case 'p':</a:t>
            </a:r>
          </a:p>
          <a:p>
            <a:r>
              <a:rPr lang="en-US" sz="1400" dirty="0" smtClean="0"/>
              <a:t>    loop=false;</a:t>
            </a:r>
          </a:p>
          <a:p>
            <a:r>
              <a:rPr lang="en-US" sz="1400" dirty="0" smtClean="0"/>
              <a:t>    </a:t>
            </a:r>
            <a:r>
              <a:rPr lang="en-US" sz="1400" dirty="0" err="1" smtClean="0"/>
              <a:t>totalpoints</a:t>
            </a:r>
            <a:r>
              <a:rPr lang="en-US" sz="1400" dirty="0" smtClean="0"/>
              <a:t>=0;</a:t>
            </a:r>
          </a:p>
        </p:txBody>
      </p:sp>
      <p:sp>
        <p:nvSpPr>
          <p:cNvPr id="8" name="TextBox 7"/>
          <p:cNvSpPr txBox="1"/>
          <p:nvPr/>
        </p:nvSpPr>
        <p:spPr>
          <a:xfrm>
            <a:off x="8420100" y="1133335"/>
            <a:ext cx="3276600" cy="2677656"/>
          </a:xfrm>
          <a:prstGeom prst="rect">
            <a:avLst/>
          </a:prstGeom>
          <a:noFill/>
        </p:spPr>
        <p:txBody>
          <a:bodyPr wrap="square" rtlCol="0">
            <a:spAutoFit/>
          </a:bodyPr>
          <a:lstStyle/>
          <a:p>
            <a:r>
              <a:rPr lang="en-US" sz="1400" dirty="0" smtClean="0"/>
              <a:t>    for (int </a:t>
            </a:r>
            <a:r>
              <a:rPr lang="en-US" sz="1400" dirty="0" err="1" smtClean="0"/>
              <a:t>i</a:t>
            </a:r>
            <a:r>
              <a:rPr lang="en-US" sz="1400" dirty="0" smtClean="0"/>
              <a:t> = 0; </a:t>
            </a:r>
            <a:r>
              <a:rPr lang="en-US" sz="1400" dirty="0" err="1" smtClean="0"/>
              <a:t>i</a:t>
            </a:r>
            <a:r>
              <a:rPr lang="en-US" sz="1400" dirty="0" smtClean="0"/>
              <a:t> &lt; </a:t>
            </a:r>
            <a:r>
              <a:rPr lang="en-US" sz="1400" dirty="0" err="1" smtClean="0"/>
              <a:t>points.size</a:t>
            </a:r>
            <a:r>
              <a:rPr lang="en-US" sz="1400" dirty="0" smtClean="0"/>
              <a:t>(); </a:t>
            </a:r>
            <a:r>
              <a:rPr lang="en-US" sz="1400" dirty="0" err="1" smtClean="0"/>
              <a:t>i</a:t>
            </a:r>
            <a:r>
              <a:rPr lang="en-US" sz="1400" dirty="0" smtClean="0"/>
              <a:t>++)</a:t>
            </a:r>
          </a:p>
          <a:p>
            <a:r>
              <a:rPr lang="en-US" sz="1400" dirty="0" smtClean="0"/>
              <a:t>    {</a:t>
            </a:r>
          </a:p>
          <a:p>
            <a:r>
              <a:rPr lang="en-US" sz="1400" dirty="0" smtClean="0"/>
              <a:t>        </a:t>
            </a:r>
            <a:r>
              <a:rPr lang="en-US" sz="1400" dirty="0" err="1" smtClean="0"/>
              <a:t>totalpoints</a:t>
            </a:r>
            <a:r>
              <a:rPr lang="en-US" sz="1400" dirty="0" smtClean="0"/>
              <a:t>=points[</a:t>
            </a:r>
            <a:r>
              <a:rPr lang="en-US" sz="1400" dirty="0" err="1" smtClean="0"/>
              <a:t>i</a:t>
            </a:r>
            <a:r>
              <a:rPr lang="en-US" sz="1400" dirty="0" smtClean="0"/>
              <a:t>]+</a:t>
            </a:r>
            <a:r>
              <a:rPr lang="en-US" sz="1400" dirty="0" err="1" smtClean="0"/>
              <a:t>totalpoints</a:t>
            </a:r>
            <a:r>
              <a:rPr lang="en-US" sz="1400" dirty="0" smtClean="0"/>
              <a:t>;</a:t>
            </a:r>
          </a:p>
          <a:p>
            <a:r>
              <a:rPr lang="en-US" sz="1400" dirty="0" smtClean="0"/>
              <a:t>    }</a:t>
            </a:r>
          </a:p>
          <a:p>
            <a:endParaRPr lang="en-US" sz="1400" dirty="0" smtClean="0"/>
          </a:p>
          <a:p>
            <a:r>
              <a:rPr lang="en-US" sz="1400" dirty="0" smtClean="0"/>
              <a:t>    cout&lt;&lt;"\n\n\t\t-x-x-x-x-x-x- Points :     "&lt;&lt;</a:t>
            </a:r>
            <a:r>
              <a:rPr lang="en-US" sz="1400" dirty="0" err="1" smtClean="0"/>
              <a:t>totalpoints</a:t>
            </a:r>
            <a:r>
              <a:rPr lang="en-US" sz="1400" dirty="0" smtClean="0"/>
              <a:t>&lt;&lt;" -x-x-x-x-x-x-";</a:t>
            </a:r>
          </a:p>
          <a:p>
            <a:r>
              <a:rPr lang="en-US" sz="1400" dirty="0" smtClean="0"/>
              <a:t>    </a:t>
            </a:r>
            <a:r>
              <a:rPr lang="en-US" sz="1400" dirty="0" err="1" smtClean="0"/>
              <a:t>points.clear</a:t>
            </a:r>
            <a:r>
              <a:rPr lang="en-US" sz="1400" dirty="0" smtClean="0"/>
              <a:t>();</a:t>
            </a:r>
          </a:p>
          <a:p>
            <a:r>
              <a:rPr lang="en-US" sz="1400" dirty="0" smtClean="0"/>
              <a:t>    getch();</a:t>
            </a:r>
          </a:p>
          <a:p>
            <a:r>
              <a:rPr lang="en-US" sz="1400" dirty="0" smtClean="0"/>
              <a:t>    break;</a:t>
            </a:r>
          </a:p>
          <a:p>
            <a:endParaRPr lang="en-US" sz="1400" dirty="0" smtClean="0"/>
          </a:p>
          <a:p>
            <a:r>
              <a:rPr lang="en-US" sz="1400" dirty="0" smtClean="0"/>
              <a:t>    }</a:t>
            </a:r>
          </a:p>
        </p:txBody>
      </p:sp>
    </p:spTree>
    <p:extLst>
      <p:ext uri="{BB962C8B-B14F-4D97-AF65-F5344CB8AC3E}">
        <p14:creationId xmlns:p14="http://schemas.microsoft.com/office/powerpoint/2010/main" val="3788623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5" name="TextBox 4"/>
          <p:cNvSpPr txBox="1"/>
          <p:nvPr/>
        </p:nvSpPr>
        <p:spPr>
          <a:xfrm>
            <a:off x="0" y="4611767"/>
            <a:ext cx="12192000" cy="1754326"/>
          </a:xfrm>
          <a:prstGeom prst="rect">
            <a:avLst/>
          </a:prstGeom>
          <a:noFill/>
        </p:spPr>
        <p:txBody>
          <a:bodyPr wrap="square" rtlCol="0">
            <a:spAutoFit/>
          </a:bodyPr>
          <a:lstStyle/>
          <a:p>
            <a:pPr algn="ctr"/>
            <a:r>
              <a:rPr lang="en-US" sz="5400" dirty="0" smtClean="0">
                <a:solidFill>
                  <a:srgbClr val="00B050"/>
                </a:solidFill>
              </a:rPr>
              <a:t>CODING</a:t>
            </a:r>
          </a:p>
          <a:p>
            <a:pPr algn="ctr"/>
            <a:r>
              <a:rPr lang="en-US" sz="5400" dirty="0" smtClean="0">
                <a:solidFill>
                  <a:srgbClr val="00B050"/>
                </a:solidFill>
              </a:rPr>
              <a:t>&amp; WORKING</a:t>
            </a:r>
          </a:p>
        </p:txBody>
      </p:sp>
    </p:spTree>
    <p:extLst>
      <p:ext uri="{BB962C8B-B14F-4D97-AF65-F5344CB8AC3E}">
        <p14:creationId xmlns:p14="http://schemas.microsoft.com/office/powerpoint/2010/main" val="770332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4" name="Rectangle 3"/>
          <p:cNvSpPr/>
          <p:nvPr/>
        </p:nvSpPr>
        <p:spPr>
          <a:xfrm>
            <a:off x="1228688" y="2086379"/>
            <a:ext cx="9499413" cy="3778920"/>
          </a:xfrm>
          <a:prstGeom prst="rect">
            <a:avLst/>
          </a:prstGeom>
        </p:spPr>
        <p:txBody>
          <a:bodyPr wrap="square">
            <a:spAutoFit/>
          </a:bodyPr>
          <a:lstStyle/>
          <a:p>
            <a:pPr>
              <a:lnSpc>
                <a:spcPct val="107000"/>
              </a:lnSpc>
            </a:pPr>
            <a:r>
              <a:rPr lang="en-US" sz="2500" dirty="0" smtClean="0">
                <a:effectLst/>
                <a:latin typeface="Calibri" panose="020F0502020204030204" pitchFamily="34" charset="0"/>
                <a:ea typeface="Calibri" panose="020F0502020204030204" pitchFamily="34" charset="0"/>
                <a:cs typeface="Times New Roman" panose="02020603050405020304" pitchFamily="18" charset="0"/>
              </a:rPr>
              <a:t>This project is best for the ones who love cricket and those who dream of managing their own team. It provides you with the league fixtures, player’s profile, live score at one place. But its main feature is when it lets you manage your own fantasy team. It gets more interesting when you get to know that you can select your own players. The points will be rewarded according to the player’s performance in real matches. Climb at the top of the table by gaining points according to the rules. This fantasy team lets you to be the coach of your own team. A cricket fan will definitely go boom </a:t>
            </a:r>
            <a:r>
              <a:rPr lang="en-US" sz="2500" dirty="0" err="1" smtClean="0">
                <a:effectLst/>
                <a:latin typeface="Calibri" panose="020F0502020204030204" pitchFamily="34" charset="0"/>
                <a:ea typeface="Calibri" panose="020F0502020204030204" pitchFamily="34" charset="0"/>
                <a:cs typeface="Times New Roman" panose="02020603050405020304" pitchFamily="18" charset="0"/>
              </a:rPr>
              <a:t>boom</a:t>
            </a:r>
            <a:r>
              <a:rPr lang="en-US" sz="2500" dirty="0" smtClean="0">
                <a:effectLst/>
                <a:latin typeface="Calibri" panose="020F0502020204030204" pitchFamily="34" charset="0"/>
                <a:ea typeface="Calibri" panose="020F0502020204030204" pitchFamily="34" charset="0"/>
                <a:cs typeface="Times New Roman" panose="02020603050405020304" pitchFamily="18" charset="0"/>
              </a:rPr>
              <a:t> after he/she sees this.</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557739"/>
            <a:ext cx="12192000" cy="923330"/>
          </a:xfrm>
          <a:prstGeom prst="rect">
            <a:avLst/>
          </a:prstGeom>
          <a:noFill/>
        </p:spPr>
        <p:txBody>
          <a:bodyPr wrap="square" rtlCol="0">
            <a:spAutoFit/>
          </a:bodyPr>
          <a:lstStyle/>
          <a:p>
            <a:pPr algn="ctr"/>
            <a:r>
              <a:rPr lang="en-US" sz="5400" dirty="0" smtClean="0">
                <a:solidFill>
                  <a:srgbClr val="00B050"/>
                </a:solidFill>
              </a:rPr>
              <a:t>INTRODUCTION</a:t>
            </a:r>
            <a:endParaRPr lang="en-US" sz="5400" dirty="0">
              <a:solidFill>
                <a:srgbClr val="00B050"/>
              </a:solidFill>
            </a:endParaRPr>
          </a:p>
        </p:txBody>
      </p:sp>
    </p:spTree>
    <p:extLst>
      <p:ext uri="{BB962C8B-B14F-4D97-AF65-F5344CB8AC3E}">
        <p14:creationId xmlns:p14="http://schemas.microsoft.com/office/powerpoint/2010/main" val="2823775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4" name="Rectangle 3"/>
          <p:cNvSpPr/>
          <p:nvPr/>
        </p:nvSpPr>
        <p:spPr>
          <a:xfrm>
            <a:off x="2305318" y="2086379"/>
            <a:ext cx="9886682" cy="3385542"/>
          </a:xfrm>
          <a:prstGeom prst="rect">
            <a:avLst/>
          </a:prstGeom>
        </p:spPr>
        <p:txBody>
          <a:bodyPr wrap="square">
            <a:spAutoFit/>
          </a:bodyPr>
          <a:lstStyle/>
          <a:p>
            <a:pPr marL="685800" indent="-685800">
              <a:lnSpc>
                <a:spcPct val="107000"/>
              </a:lnSpc>
              <a:buFont typeface="Arial" panose="020B0604020202020204" pitchFamily="34" charset="0"/>
              <a:buChar char="•"/>
            </a:pPr>
            <a:r>
              <a:rPr lang="en-US" sz="5000" dirty="0" smtClean="0">
                <a:latin typeface="Calibri" panose="020F0502020204030204" pitchFamily="34" charset="0"/>
                <a:ea typeface="Calibri" panose="020F0502020204030204" pitchFamily="34" charset="0"/>
                <a:cs typeface="Times New Roman" panose="02020603050405020304" pitchFamily="18" charset="0"/>
              </a:rPr>
              <a:t>All OOP Concepts</a:t>
            </a:r>
          </a:p>
          <a:p>
            <a:pPr marL="685800" indent="-685800">
              <a:lnSpc>
                <a:spcPct val="107000"/>
              </a:lnSpc>
              <a:buFont typeface="Arial" panose="020B0604020202020204" pitchFamily="34" charset="0"/>
              <a:buChar char="•"/>
            </a:pPr>
            <a:r>
              <a:rPr lang="en-US" sz="5000" dirty="0" smtClean="0">
                <a:effectLst/>
                <a:latin typeface="Calibri" panose="020F0502020204030204" pitchFamily="34" charset="0"/>
                <a:ea typeface="Calibri" panose="020F0502020204030204" pitchFamily="34" charset="0"/>
                <a:cs typeface="Times New Roman" panose="02020603050405020304" pitchFamily="18" charset="0"/>
              </a:rPr>
              <a:t>Pakistan Super League Craze</a:t>
            </a:r>
          </a:p>
          <a:p>
            <a:pPr marL="685800" indent="-685800">
              <a:lnSpc>
                <a:spcPct val="107000"/>
              </a:lnSpc>
              <a:buFont typeface="Arial" panose="020B0604020202020204" pitchFamily="34" charset="0"/>
              <a:buChar char="•"/>
            </a:pPr>
            <a:r>
              <a:rPr lang="en-US" sz="5000" dirty="0" smtClean="0">
                <a:latin typeface="Calibri" panose="020F0502020204030204" pitchFamily="34" charset="0"/>
                <a:ea typeface="Calibri" panose="020F0502020204030204" pitchFamily="34" charset="0"/>
                <a:cs typeface="Times New Roman" panose="02020603050405020304" pitchFamily="18" charset="0"/>
              </a:rPr>
              <a:t>Current Affairs</a:t>
            </a:r>
            <a:endParaRPr lang="en-US" sz="5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685800" indent="-685800">
              <a:lnSpc>
                <a:spcPct val="107000"/>
              </a:lnSpc>
              <a:buFont typeface="Arial" panose="020B0604020202020204" pitchFamily="34" charset="0"/>
              <a:buChar char="•"/>
            </a:pPr>
            <a:r>
              <a:rPr lang="en-US" sz="5000" dirty="0" smtClean="0">
                <a:latin typeface="Calibri" panose="020F0502020204030204" pitchFamily="34" charset="0"/>
                <a:ea typeface="Calibri" panose="020F0502020204030204" pitchFamily="34" charset="0"/>
                <a:cs typeface="Times New Roman" panose="02020603050405020304" pitchFamily="18" charset="0"/>
              </a:rPr>
              <a:t>Not mainstream</a:t>
            </a:r>
            <a:endParaRPr lang="en-US" sz="25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557739"/>
            <a:ext cx="12192000" cy="1323439"/>
          </a:xfrm>
          <a:prstGeom prst="rect">
            <a:avLst/>
          </a:prstGeom>
          <a:noFill/>
        </p:spPr>
        <p:txBody>
          <a:bodyPr wrap="square" rtlCol="0">
            <a:spAutoFit/>
          </a:bodyPr>
          <a:lstStyle/>
          <a:p>
            <a:pPr algn="ctr"/>
            <a:r>
              <a:rPr lang="en-US" sz="5400" dirty="0" smtClean="0">
                <a:solidFill>
                  <a:srgbClr val="00B050"/>
                </a:solidFill>
              </a:rPr>
              <a:t>WHY PSL FANTASY LEAGUE</a:t>
            </a:r>
            <a:r>
              <a:rPr lang="en-US" sz="8000" dirty="0" smtClean="0">
                <a:solidFill>
                  <a:srgbClr val="00B050"/>
                </a:solidFill>
              </a:rPr>
              <a:t>?</a:t>
            </a:r>
            <a:endParaRPr lang="en-US" sz="8000" dirty="0">
              <a:solidFill>
                <a:srgbClr val="00B050"/>
              </a:solidFill>
            </a:endParaRPr>
          </a:p>
        </p:txBody>
      </p:sp>
    </p:spTree>
    <p:extLst>
      <p:ext uri="{BB962C8B-B14F-4D97-AF65-F5344CB8AC3E}">
        <p14:creationId xmlns:p14="http://schemas.microsoft.com/office/powerpoint/2010/main" val="4224547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4" name="Rectangle 3"/>
          <p:cNvSpPr/>
          <p:nvPr/>
        </p:nvSpPr>
        <p:spPr>
          <a:xfrm>
            <a:off x="4253388" y="1666597"/>
            <a:ext cx="4360525" cy="4998548"/>
          </a:xfrm>
          <a:prstGeom prst="rect">
            <a:avLst/>
          </a:prstGeom>
        </p:spPr>
        <p:txBody>
          <a:bodyPr wrap="square">
            <a:spAutoFit/>
          </a:bodyPr>
          <a:lstStyle/>
          <a:p>
            <a:pPr>
              <a:lnSpc>
                <a:spcPct val="107000"/>
              </a:lnSpc>
            </a:pPr>
            <a:r>
              <a:rPr lang="en-US" sz="23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PLAY</a:t>
            </a:r>
          </a:p>
          <a:p>
            <a:pPr>
              <a:lnSpc>
                <a:spcPct val="107000"/>
              </a:lnSpc>
            </a:pPr>
            <a:r>
              <a:rPr lang="en-US" sz="2300" dirty="0" smtClean="0">
                <a:latin typeface="Calibri" panose="020F0502020204030204" pitchFamily="34" charset="0"/>
                <a:ea typeface="Calibri" panose="020F0502020204030204" pitchFamily="34" charset="0"/>
                <a:cs typeface="Times New Roman" panose="02020603050405020304" pitchFamily="18" charset="0"/>
              </a:rPr>
              <a:t>-Profile</a:t>
            </a:r>
          </a:p>
          <a:p>
            <a:pPr>
              <a:lnSpc>
                <a:spcPct val="107000"/>
              </a:lnSpc>
            </a:pPr>
            <a:r>
              <a:rPr lang="en-US" sz="2300" dirty="0" smtClean="0">
                <a:latin typeface="Calibri" panose="020F0502020204030204" pitchFamily="34" charset="0"/>
                <a:ea typeface="Calibri" panose="020F0502020204030204" pitchFamily="34" charset="0"/>
                <a:cs typeface="Times New Roman" panose="02020603050405020304" pitchFamily="18" charset="0"/>
              </a:rPr>
              <a:t>-Create Team</a:t>
            </a:r>
          </a:p>
          <a:p>
            <a:pPr>
              <a:lnSpc>
                <a:spcPct val="107000"/>
              </a:lnSpc>
            </a:pPr>
            <a:r>
              <a:rPr lang="en-US" sz="2300" dirty="0" smtClean="0">
                <a:latin typeface="Calibri" panose="020F0502020204030204" pitchFamily="34" charset="0"/>
                <a:ea typeface="Calibri" panose="020F0502020204030204" pitchFamily="34" charset="0"/>
                <a:cs typeface="Times New Roman" panose="02020603050405020304" pitchFamily="18" charset="0"/>
              </a:rPr>
              <a:t>-My Team</a:t>
            </a:r>
          </a:p>
          <a:p>
            <a:pPr>
              <a:lnSpc>
                <a:spcPct val="107000"/>
              </a:lnSpc>
            </a:pPr>
            <a:r>
              <a:rPr lang="en-US" sz="2300" dirty="0" smtClean="0">
                <a:latin typeface="Calibri" panose="020F0502020204030204" pitchFamily="34" charset="0"/>
                <a:ea typeface="Calibri" panose="020F0502020204030204" pitchFamily="34" charset="0"/>
                <a:cs typeface="Times New Roman" panose="02020603050405020304" pitchFamily="18" charset="0"/>
              </a:rPr>
              <a:t>-Rules</a:t>
            </a:r>
          </a:p>
          <a:p>
            <a:pPr>
              <a:lnSpc>
                <a:spcPct val="107000"/>
              </a:lnSpc>
            </a:pPr>
            <a:r>
              <a:rPr lang="en-US" sz="2300" dirty="0" smtClean="0">
                <a:latin typeface="Calibri" panose="020F0502020204030204" pitchFamily="34" charset="0"/>
                <a:ea typeface="Calibri" panose="020F0502020204030204" pitchFamily="34" charset="0"/>
                <a:cs typeface="Times New Roman" panose="02020603050405020304" pitchFamily="18" charset="0"/>
              </a:rPr>
              <a:t>-Calculate Points</a:t>
            </a:r>
          </a:p>
          <a:p>
            <a:pPr>
              <a:lnSpc>
                <a:spcPct val="107000"/>
              </a:lnSpc>
            </a:pPr>
            <a:r>
              <a:rPr lang="en-US" sz="23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SCORE</a:t>
            </a:r>
          </a:p>
          <a:p>
            <a:pPr>
              <a:lnSpc>
                <a:spcPct val="107000"/>
              </a:lnSpc>
            </a:pPr>
            <a:r>
              <a:rPr lang="en-US" sz="2300" dirty="0" smtClean="0">
                <a:latin typeface="Calibri" panose="020F0502020204030204" pitchFamily="34" charset="0"/>
                <a:ea typeface="Calibri" panose="020F0502020204030204" pitchFamily="34" charset="0"/>
                <a:cs typeface="Times New Roman" panose="02020603050405020304" pitchFamily="18" charset="0"/>
              </a:rPr>
              <a:t>-Live Score</a:t>
            </a:r>
          </a:p>
          <a:p>
            <a:pPr>
              <a:lnSpc>
                <a:spcPct val="107000"/>
              </a:lnSpc>
            </a:pPr>
            <a:r>
              <a:rPr lang="en-US" sz="2300" dirty="0" smtClean="0">
                <a:latin typeface="Calibri" panose="020F0502020204030204" pitchFamily="34" charset="0"/>
                <a:ea typeface="Calibri" panose="020F0502020204030204" pitchFamily="34" charset="0"/>
                <a:cs typeface="Times New Roman" panose="02020603050405020304" pitchFamily="18" charset="0"/>
              </a:rPr>
              <a:t>-Results</a:t>
            </a:r>
          </a:p>
          <a:p>
            <a:pPr>
              <a:lnSpc>
                <a:spcPct val="107000"/>
              </a:lnSpc>
            </a:pPr>
            <a:r>
              <a:rPr lang="en-US" sz="23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FIXTURES</a:t>
            </a:r>
          </a:p>
          <a:p>
            <a:pPr>
              <a:lnSpc>
                <a:spcPct val="107000"/>
              </a:lnSpc>
            </a:pPr>
            <a:r>
              <a:rPr lang="en-US" sz="23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TEAM &amp; PLAYERS</a:t>
            </a:r>
          </a:p>
          <a:p>
            <a:pPr>
              <a:lnSpc>
                <a:spcPct val="107000"/>
              </a:lnSpc>
            </a:pPr>
            <a:r>
              <a:rPr lang="en-US" sz="2300" dirty="0" smtClean="0">
                <a:latin typeface="Calibri" panose="020F0502020204030204" pitchFamily="34" charset="0"/>
                <a:ea typeface="Calibri" panose="020F0502020204030204" pitchFamily="34" charset="0"/>
                <a:cs typeface="Times New Roman" panose="02020603050405020304" pitchFamily="18" charset="0"/>
              </a:rPr>
              <a:t>-Players List</a:t>
            </a:r>
          </a:p>
          <a:p>
            <a:pPr>
              <a:lnSpc>
                <a:spcPct val="107000"/>
              </a:lnSpc>
            </a:pPr>
            <a:r>
              <a:rPr lang="en-US" sz="2300" dirty="0" smtClean="0">
                <a:latin typeface="Calibri" panose="020F0502020204030204" pitchFamily="34" charset="0"/>
                <a:ea typeface="Calibri" panose="020F0502020204030204" pitchFamily="34" charset="0"/>
                <a:cs typeface="Times New Roman" panose="02020603050405020304" pitchFamily="18" charset="0"/>
              </a:rPr>
              <a:t>-Search Players</a:t>
            </a:r>
          </a:p>
        </p:txBody>
      </p:sp>
      <p:sp>
        <p:nvSpPr>
          <p:cNvPr id="5" name="TextBox 4"/>
          <p:cNvSpPr txBox="1"/>
          <p:nvPr/>
        </p:nvSpPr>
        <p:spPr>
          <a:xfrm>
            <a:off x="0" y="557739"/>
            <a:ext cx="12192000" cy="923330"/>
          </a:xfrm>
          <a:prstGeom prst="rect">
            <a:avLst/>
          </a:prstGeom>
          <a:noFill/>
        </p:spPr>
        <p:txBody>
          <a:bodyPr wrap="square" rtlCol="0">
            <a:spAutoFit/>
          </a:bodyPr>
          <a:lstStyle/>
          <a:p>
            <a:pPr algn="ctr"/>
            <a:r>
              <a:rPr lang="en-US" sz="5400" dirty="0" smtClean="0">
                <a:solidFill>
                  <a:srgbClr val="00B050"/>
                </a:solidFill>
              </a:rPr>
              <a:t>ATTRIBUTES</a:t>
            </a:r>
            <a:endParaRPr lang="en-US" sz="8000" dirty="0">
              <a:solidFill>
                <a:srgbClr val="00B050"/>
              </a:solidFill>
            </a:endParaRPr>
          </a:p>
        </p:txBody>
      </p:sp>
    </p:spTree>
    <p:extLst>
      <p:ext uri="{BB962C8B-B14F-4D97-AF65-F5344CB8AC3E}">
        <p14:creationId xmlns:p14="http://schemas.microsoft.com/office/powerpoint/2010/main" val="2177580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12879"/>
            <a:ext cx="13274040" cy="7802880"/>
          </a:xfrm>
          <a:prstGeom prst="rect">
            <a:avLst/>
          </a:prstGeom>
        </p:spPr>
      </p:pic>
      <p:sp>
        <p:nvSpPr>
          <p:cNvPr id="4" name="Rectangle 3"/>
          <p:cNvSpPr/>
          <p:nvPr/>
        </p:nvSpPr>
        <p:spPr>
          <a:xfrm>
            <a:off x="3127513" y="1524928"/>
            <a:ext cx="5989983" cy="4998548"/>
          </a:xfrm>
          <a:prstGeom prst="rect">
            <a:avLst/>
          </a:prstGeom>
        </p:spPr>
        <p:txBody>
          <a:bodyPr wrap="square">
            <a:spAutoFit/>
          </a:bodyPr>
          <a:lstStyle/>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Constructor</a:t>
            </a: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Destructor</a:t>
            </a: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Encapsulation</a:t>
            </a: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Abstraction</a:t>
            </a: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Inheritance</a:t>
            </a: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Polymorphism</a:t>
            </a: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Overriding</a:t>
            </a:r>
            <a:endParaRPr lang="en-US" sz="23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Interface</a:t>
            </a: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Functio</a:t>
            </a:r>
            <a:r>
              <a:rPr lang="en-US" sz="2300" dirty="0" smtClean="0">
                <a:latin typeface="Calibri" panose="020F0502020204030204" pitchFamily="34" charset="0"/>
                <a:ea typeface="Calibri" panose="020F0502020204030204" pitchFamily="34" charset="0"/>
                <a:cs typeface="Times New Roman" panose="02020603050405020304" pitchFamily="18" charset="0"/>
              </a:rPr>
              <a:t>n </a:t>
            </a:r>
            <a:r>
              <a:rPr lang="en-US" sz="2300" dirty="0" smtClean="0">
                <a:latin typeface="Calibri" panose="020F0502020204030204" pitchFamily="34" charset="0"/>
                <a:ea typeface="Calibri" panose="020F0502020204030204" pitchFamily="34" charset="0"/>
                <a:cs typeface="Times New Roman" panose="02020603050405020304" pitchFamily="18" charset="0"/>
              </a:rPr>
              <a:t>Overloading</a:t>
            </a: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Operator Overloading</a:t>
            </a:r>
            <a:endParaRPr lang="en-US" sz="23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Constructor Overloading</a:t>
            </a: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Friend Function</a:t>
            </a:r>
          </a:p>
          <a:p>
            <a:pPr marL="342900" indent="-342900">
              <a:lnSpc>
                <a:spcPct val="107000"/>
              </a:lnSpc>
              <a:buFont typeface="Wingdings" panose="05000000000000000000" pitchFamily="2" charset="2"/>
              <a:buChar char="ü"/>
            </a:pPr>
            <a:r>
              <a:rPr lang="en-US" sz="2300" dirty="0" smtClean="0">
                <a:latin typeface="Calibri" panose="020F0502020204030204" pitchFamily="34" charset="0"/>
                <a:ea typeface="Calibri" panose="020F0502020204030204" pitchFamily="34" charset="0"/>
                <a:cs typeface="Times New Roman" panose="02020603050405020304" pitchFamily="18" charset="0"/>
              </a:rPr>
              <a:t>STL Library</a:t>
            </a:r>
          </a:p>
        </p:txBody>
      </p:sp>
      <p:sp>
        <p:nvSpPr>
          <p:cNvPr id="5" name="TextBox 4"/>
          <p:cNvSpPr txBox="1"/>
          <p:nvPr/>
        </p:nvSpPr>
        <p:spPr>
          <a:xfrm>
            <a:off x="0" y="557739"/>
            <a:ext cx="12192000" cy="923330"/>
          </a:xfrm>
          <a:prstGeom prst="rect">
            <a:avLst/>
          </a:prstGeom>
          <a:noFill/>
        </p:spPr>
        <p:txBody>
          <a:bodyPr wrap="square" rtlCol="0">
            <a:spAutoFit/>
          </a:bodyPr>
          <a:lstStyle/>
          <a:p>
            <a:pPr algn="ctr"/>
            <a:r>
              <a:rPr lang="en-US" sz="5400" dirty="0" smtClean="0">
                <a:solidFill>
                  <a:srgbClr val="00B050"/>
                </a:solidFill>
              </a:rPr>
              <a:t>OOP CONCEPTS USED</a:t>
            </a:r>
            <a:endParaRPr lang="en-US" sz="8000" dirty="0">
              <a:solidFill>
                <a:srgbClr val="00B050"/>
              </a:solidFill>
            </a:endParaRPr>
          </a:p>
        </p:txBody>
      </p:sp>
    </p:spTree>
    <p:extLst>
      <p:ext uri="{BB962C8B-B14F-4D97-AF65-F5344CB8AC3E}">
        <p14:creationId xmlns:p14="http://schemas.microsoft.com/office/powerpoint/2010/main" val="4029727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57739"/>
            <a:ext cx="12192000" cy="923330"/>
          </a:xfrm>
          <a:prstGeom prst="rect">
            <a:avLst/>
          </a:prstGeom>
          <a:noFill/>
        </p:spPr>
        <p:txBody>
          <a:bodyPr wrap="square" rtlCol="0">
            <a:spAutoFit/>
          </a:bodyPr>
          <a:lstStyle/>
          <a:p>
            <a:pPr algn="ctr"/>
            <a:r>
              <a:rPr lang="en-US" sz="5400" dirty="0" smtClean="0">
                <a:solidFill>
                  <a:srgbClr val="00B050"/>
                </a:solidFill>
              </a:rPr>
              <a:t>UML DIAGRAM </a:t>
            </a:r>
            <a:endParaRPr lang="en-US" sz="8000" dirty="0">
              <a:solidFill>
                <a:srgbClr val="00B05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723" y="1481069"/>
            <a:ext cx="8270553" cy="504416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Tree>
    <p:extLst>
      <p:ext uri="{BB962C8B-B14F-4D97-AF65-F5344CB8AC3E}">
        <p14:creationId xmlns:p14="http://schemas.microsoft.com/office/powerpoint/2010/main" val="2559557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5" name="TextBox 4"/>
          <p:cNvSpPr txBox="1"/>
          <p:nvPr/>
        </p:nvSpPr>
        <p:spPr>
          <a:xfrm>
            <a:off x="0" y="210006"/>
            <a:ext cx="12192000" cy="923330"/>
          </a:xfrm>
          <a:prstGeom prst="rect">
            <a:avLst/>
          </a:prstGeom>
          <a:noFill/>
        </p:spPr>
        <p:txBody>
          <a:bodyPr wrap="square" rtlCol="0">
            <a:spAutoFit/>
          </a:bodyPr>
          <a:lstStyle/>
          <a:p>
            <a:pPr algn="ctr"/>
            <a:r>
              <a:rPr lang="en-US" sz="5400" dirty="0" smtClean="0">
                <a:solidFill>
                  <a:srgbClr val="00B050"/>
                </a:solidFill>
              </a:rPr>
              <a:t>Constructor </a:t>
            </a:r>
            <a:endParaRPr lang="en-US" sz="8000" dirty="0">
              <a:solidFill>
                <a:srgbClr val="00B050"/>
              </a:solidFill>
            </a:endParaRPr>
          </a:p>
        </p:txBody>
      </p:sp>
      <p:pic>
        <p:nvPicPr>
          <p:cNvPr id="3" name="Picture 2"/>
          <p:cNvPicPr>
            <a:picLocks noChangeAspect="1"/>
          </p:cNvPicPr>
          <p:nvPr/>
        </p:nvPicPr>
        <p:blipFill>
          <a:blip r:embed="rId3"/>
          <a:stretch>
            <a:fillRect/>
          </a:stretch>
        </p:blipFill>
        <p:spPr>
          <a:xfrm>
            <a:off x="5872307" y="1142916"/>
            <a:ext cx="2138424" cy="2453824"/>
          </a:xfrm>
          <a:prstGeom prst="rect">
            <a:avLst/>
          </a:prstGeom>
        </p:spPr>
      </p:pic>
      <p:pic>
        <p:nvPicPr>
          <p:cNvPr id="4" name="Picture 3"/>
          <p:cNvPicPr>
            <a:picLocks noChangeAspect="1"/>
          </p:cNvPicPr>
          <p:nvPr/>
        </p:nvPicPr>
        <p:blipFill>
          <a:blip r:embed="rId4"/>
          <a:stretch>
            <a:fillRect/>
          </a:stretch>
        </p:blipFill>
        <p:spPr>
          <a:xfrm>
            <a:off x="3768081" y="1107606"/>
            <a:ext cx="2417654" cy="3373706"/>
          </a:xfrm>
          <a:prstGeom prst="rect">
            <a:avLst/>
          </a:prstGeom>
        </p:spPr>
      </p:pic>
      <p:pic>
        <p:nvPicPr>
          <p:cNvPr id="6" name="Picture 5"/>
          <p:cNvPicPr>
            <a:picLocks noChangeAspect="1"/>
          </p:cNvPicPr>
          <p:nvPr/>
        </p:nvPicPr>
        <p:blipFill>
          <a:blip r:embed="rId5"/>
          <a:stretch>
            <a:fillRect/>
          </a:stretch>
        </p:blipFill>
        <p:spPr>
          <a:xfrm>
            <a:off x="1904448" y="1104279"/>
            <a:ext cx="2296464" cy="1978688"/>
          </a:xfrm>
          <a:prstGeom prst="rect">
            <a:avLst/>
          </a:prstGeom>
        </p:spPr>
      </p:pic>
      <p:pic>
        <p:nvPicPr>
          <p:cNvPr id="8" name="Picture 7"/>
          <p:cNvPicPr>
            <a:picLocks noChangeAspect="1"/>
          </p:cNvPicPr>
          <p:nvPr/>
        </p:nvPicPr>
        <p:blipFill>
          <a:blip r:embed="rId6"/>
          <a:stretch>
            <a:fillRect/>
          </a:stretch>
        </p:blipFill>
        <p:spPr>
          <a:xfrm>
            <a:off x="7589462" y="1047797"/>
            <a:ext cx="2238184" cy="2091652"/>
          </a:xfrm>
          <a:prstGeom prst="rect">
            <a:avLst/>
          </a:prstGeom>
        </p:spPr>
      </p:pic>
      <p:sp>
        <p:nvSpPr>
          <p:cNvPr id="9" name="TextBox 8"/>
          <p:cNvSpPr txBox="1"/>
          <p:nvPr/>
        </p:nvSpPr>
        <p:spPr>
          <a:xfrm>
            <a:off x="-104478" y="4258737"/>
            <a:ext cx="12192000" cy="923330"/>
          </a:xfrm>
          <a:prstGeom prst="rect">
            <a:avLst/>
          </a:prstGeom>
          <a:noFill/>
        </p:spPr>
        <p:txBody>
          <a:bodyPr wrap="square" rtlCol="0">
            <a:spAutoFit/>
          </a:bodyPr>
          <a:lstStyle/>
          <a:p>
            <a:pPr algn="ctr"/>
            <a:r>
              <a:rPr lang="en-US" sz="5400" dirty="0" smtClean="0">
                <a:solidFill>
                  <a:srgbClr val="00B050"/>
                </a:solidFill>
              </a:rPr>
              <a:t>Destructor </a:t>
            </a:r>
            <a:endParaRPr lang="en-US" sz="8000" dirty="0">
              <a:solidFill>
                <a:srgbClr val="00B050"/>
              </a:solidFill>
            </a:endParaRPr>
          </a:p>
        </p:txBody>
      </p:sp>
      <p:pic>
        <p:nvPicPr>
          <p:cNvPr id="10" name="Picture 9"/>
          <p:cNvPicPr>
            <a:picLocks noChangeAspect="1"/>
          </p:cNvPicPr>
          <p:nvPr/>
        </p:nvPicPr>
        <p:blipFill>
          <a:blip r:embed="rId6"/>
          <a:stretch>
            <a:fillRect/>
          </a:stretch>
        </p:blipFill>
        <p:spPr>
          <a:xfrm>
            <a:off x="4976908" y="4919769"/>
            <a:ext cx="2238184" cy="2091652"/>
          </a:xfrm>
          <a:prstGeom prst="rect">
            <a:avLst/>
          </a:prstGeom>
        </p:spPr>
      </p:pic>
    </p:spTree>
    <p:extLst>
      <p:ext uri="{BB962C8B-B14F-4D97-AF65-F5344CB8AC3E}">
        <p14:creationId xmlns:p14="http://schemas.microsoft.com/office/powerpoint/2010/main" val="1607748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5" name="TextBox 4"/>
          <p:cNvSpPr txBox="1"/>
          <p:nvPr/>
        </p:nvSpPr>
        <p:spPr>
          <a:xfrm>
            <a:off x="0" y="210006"/>
            <a:ext cx="12192000" cy="923330"/>
          </a:xfrm>
          <a:prstGeom prst="rect">
            <a:avLst/>
          </a:prstGeom>
          <a:noFill/>
        </p:spPr>
        <p:txBody>
          <a:bodyPr wrap="square" rtlCol="0">
            <a:spAutoFit/>
          </a:bodyPr>
          <a:lstStyle/>
          <a:p>
            <a:pPr algn="ctr"/>
            <a:r>
              <a:rPr lang="en-US" sz="5400" dirty="0" smtClean="0">
                <a:solidFill>
                  <a:srgbClr val="00B050"/>
                </a:solidFill>
              </a:rPr>
              <a:t>Abstraction &amp; Encapsulation</a:t>
            </a:r>
            <a:r>
              <a:rPr lang="en-US" sz="5400" dirty="0" smtClean="0">
                <a:solidFill>
                  <a:srgbClr val="00B050"/>
                </a:solidFill>
              </a:rPr>
              <a:t> </a:t>
            </a:r>
            <a:endParaRPr lang="en-US" sz="8000" dirty="0">
              <a:solidFill>
                <a:srgbClr val="00B050"/>
              </a:solidFill>
            </a:endParaRPr>
          </a:p>
        </p:txBody>
      </p:sp>
      <p:pic>
        <p:nvPicPr>
          <p:cNvPr id="3" name="Picture 2"/>
          <p:cNvPicPr>
            <a:picLocks noChangeAspect="1"/>
          </p:cNvPicPr>
          <p:nvPr/>
        </p:nvPicPr>
        <p:blipFill>
          <a:blip r:embed="rId3"/>
          <a:stretch>
            <a:fillRect/>
          </a:stretch>
        </p:blipFill>
        <p:spPr>
          <a:xfrm>
            <a:off x="5210149" y="1184852"/>
            <a:ext cx="2758835" cy="3165740"/>
          </a:xfrm>
          <a:prstGeom prst="rect">
            <a:avLst/>
          </a:prstGeom>
        </p:spPr>
      </p:pic>
      <p:pic>
        <p:nvPicPr>
          <p:cNvPr id="4" name="Picture 3"/>
          <p:cNvPicPr>
            <a:picLocks noChangeAspect="1"/>
          </p:cNvPicPr>
          <p:nvPr/>
        </p:nvPicPr>
        <p:blipFill>
          <a:blip r:embed="rId4"/>
          <a:stretch>
            <a:fillRect/>
          </a:stretch>
        </p:blipFill>
        <p:spPr>
          <a:xfrm>
            <a:off x="2481024" y="1159094"/>
            <a:ext cx="3119077" cy="4352504"/>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237" y="1159094"/>
            <a:ext cx="2250807" cy="334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220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0"/>
            <a:ext cx="13274040" cy="7802880"/>
          </a:xfrm>
          <a:prstGeom prst="rect">
            <a:avLst/>
          </a:prstGeom>
        </p:spPr>
      </p:pic>
      <p:sp>
        <p:nvSpPr>
          <p:cNvPr id="5" name="TextBox 4"/>
          <p:cNvSpPr txBox="1"/>
          <p:nvPr/>
        </p:nvSpPr>
        <p:spPr>
          <a:xfrm>
            <a:off x="0" y="210006"/>
            <a:ext cx="12192000" cy="923330"/>
          </a:xfrm>
          <a:prstGeom prst="rect">
            <a:avLst/>
          </a:prstGeom>
          <a:noFill/>
        </p:spPr>
        <p:txBody>
          <a:bodyPr wrap="square" rtlCol="0">
            <a:spAutoFit/>
          </a:bodyPr>
          <a:lstStyle/>
          <a:p>
            <a:pPr algn="ctr"/>
            <a:r>
              <a:rPr lang="en-US" sz="5400" dirty="0" smtClean="0">
                <a:solidFill>
                  <a:srgbClr val="00B050"/>
                </a:solidFill>
              </a:rPr>
              <a:t>Inheritance</a:t>
            </a:r>
            <a:endParaRPr lang="en-US" sz="8000" dirty="0">
              <a:solidFill>
                <a:srgbClr val="00B050"/>
              </a:solidFill>
            </a:endParaRPr>
          </a:p>
        </p:txBody>
      </p:sp>
      <p:pic>
        <p:nvPicPr>
          <p:cNvPr id="13" name="Picture 12"/>
          <p:cNvPicPr>
            <a:picLocks noChangeAspect="1"/>
          </p:cNvPicPr>
          <p:nvPr/>
        </p:nvPicPr>
        <p:blipFill>
          <a:blip r:embed="rId3"/>
          <a:stretch>
            <a:fillRect/>
          </a:stretch>
        </p:blipFill>
        <p:spPr>
          <a:xfrm>
            <a:off x="4238350" y="1717252"/>
            <a:ext cx="3715300" cy="4235019"/>
          </a:xfrm>
          <a:prstGeom prst="rect">
            <a:avLst/>
          </a:prstGeom>
        </p:spPr>
      </p:pic>
    </p:spTree>
    <p:extLst>
      <p:ext uri="{BB962C8B-B14F-4D97-AF65-F5344CB8AC3E}">
        <p14:creationId xmlns:p14="http://schemas.microsoft.com/office/powerpoint/2010/main" val="1996364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706</Words>
  <Application>Microsoft Office PowerPoint</Application>
  <PresentationFormat>Custom</PresentationFormat>
  <Paragraphs>170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amna habibi</dc:creator>
  <cp:lastModifiedBy>Adil Sachwani</cp:lastModifiedBy>
  <cp:revision>40</cp:revision>
  <dcterms:created xsi:type="dcterms:W3CDTF">2017-03-28T05:17:00Z</dcterms:created>
  <dcterms:modified xsi:type="dcterms:W3CDTF">2017-03-29T09:13:30Z</dcterms:modified>
</cp:coreProperties>
</file>