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2"/>
  </p:notesMasterIdLst>
  <p:sldIdLst>
    <p:sldId id="258" r:id="rId5"/>
    <p:sldId id="268" r:id="rId6"/>
    <p:sldId id="269" r:id="rId7"/>
    <p:sldId id="277" r:id="rId8"/>
    <p:sldId id="270" r:id="rId9"/>
    <p:sldId id="271" r:id="rId10"/>
    <p:sldId id="27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D517"/>
    <a:srgbClr val="F7DF1E"/>
    <a:srgbClr val="222431"/>
    <a:srgbClr val="FFFFFF"/>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343" autoAdjust="0"/>
  </p:normalViewPr>
  <p:slideViewPr>
    <p:cSldViewPr snapToGrid="0" showGuides="1">
      <p:cViewPr>
        <p:scale>
          <a:sx n="70" d="100"/>
          <a:sy n="70" d="100"/>
        </p:scale>
        <p:origin x="810" y="13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IN" smtClean="0"/>
              <a:t>06-05-2019</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IN" smtClean="0"/>
              <a:t>‹#›</a:t>
            </a:fld>
            <a:endParaRPr lang="en-IN"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336304E-FDE3-4B4F-A3B7-EBE87F3FA5E2}" type="slidenum">
              <a:rPr lang="en-IN" smtClean="0"/>
              <a:t>1</a:t>
            </a:fld>
            <a:endParaRPr lang="en-IN" dirty="0"/>
          </a:p>
        </p:txBody>
      </p:sp>
    </p:spTree>
    <p:extLst>
      <p:ext uri="{BB962C8B-B14F-4D97-AF65-F5344CB8AC3E}">
        <p14:creationId xmlns:p14="http://schemas.microsoft.com/office/powerpoint/2010/main" val="3179795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336304E-FDE3-4B4F-A3B7-EBE87F3FA5E2}" type="slidenum">
              <a:rPr lang="en-IN" smtClean="0"/>
              <a:t>2</a:t>
            </a:fld>
            <a:endParaRPr lang="en-IN" dirty="0"/>
          </a:p>
        </p:txBody>
      </p:sp>
    </p:spTree>
    <p:extLst>
      <p:ext uri="{BB962C8B-B14F-4D97-AF65-F5344CB8AC3E}">
        <p14:creationId xmlns:p14="http://schemas.microsoft.com/office/powerpoint/2010/main" val="2243169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336304E-FDE3-4B4F-A3B7-EBE87F3FA5E2}" type="slidenum">
              <a:rPr lang="en-IN" smtClean="0"/>
              <a:t>3</a:t>
            </a:fld>
            <a:endParaRPr lang="en-IN" dirty="0"/>
          </a:p>
        </p:txBody>
      </p:sp>
    </p:spTree>
    <p:extLst>
      <p:ext uri="{BB962C8B-B14F-4D97-AF65-F5344CB8AC3E}">
        <p14:creationId xmlns:p14="http://schemas.microsoft.com/office/powerpoint/2010/main" val="2851398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336304E-FDE3-4B4F-A3B7-EBE87F3FA5E2}" type="slidenum">
              <a:rPr lang="en-IN" smtClean="0"/>
              <a:t>4</a:t>
            </a:fld>
            <a:endParaRPr lang="en-IN" dirty="0"/>
          </a:p>
        </p:txBody>
      </p:sp>
    </p:spTree>
    <p:extLst>
      <p:ext uri="{BB962C8B-B14F-4D97-AF65-F5344CB8AC3E}">
        <p14:creationId xmlns:p14="http://schemas.microsoft.com/office/powerpoint/2010/main" val="684901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336304E-FDE3-4B4F-A3B7-EBE87F3FA5E2}" type="slidenum">
              <a:rPr lang="en-IN" smtClean="0"/>
              <a:t>5</a:t>
            </a:fld>
            <a:endParaRPr lang="en-IN" dirty="0"/>
          </a:p>
        </p:txBody>
      </p:sp>
    </p:spTree>
    <p:extLst>
      <p:ext uri="{BB962C8B-B14F-4D97-AF65-F5344CB8AC3E}">
        <p14:creationId xmlns:p14="http://schemas.microsoft.com/office/powerpoint/2010/main" val="3328078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336304E-FDE3-4B4F-A3B7-EBE87F3FA5E2}" type="slidenum">
              <a:rPr lang="en-IN" smtClean="0"/>
              <a:t>6</a:t>
            </a:fld>
            <a:endParaRPr lang="en-IN" dirty="0"/>
          </a:p>
        </p:txBody>
      </p:sp>
    </p:spTree>
    <p:extLst>
      <p:ext uri="{BB962C8B-B14F-4D97-AF65-F5344CB8AC3E}">
        <p14:creationId xmlns:p14="http://schemas.microsoft.com/office/powerpoint/2010/main" val="38804042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4.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a:t>Website url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smtClean="0"/>
              <a:t>Click to edit Master title style</a:t>
            </a:r>
            <a:endParaRPr lang="en-US" noProof="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a:t>Website url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smtClean="0"/>
              <a:t>Click to edit Master title style</a:t>
            </a:r>
            <a:endParaRPr lang="en-US" noProof="0"/>
          </a:p>
        </p:txBody>
      </p:sp>
    </p:spTree>
    <p:extLst>
      <p:ext uri="{BB962C8B-B14F-4D97-AF65-F5344CB8AC3E}">
        <p14:creationId xmlns:p14="http://schemas.microsoft.com/office/powerpoint/2010/main" val="81010702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smtClean="0"/>
              <a:t>Click to edit Master title style</a:t>
            </a:r>
            <a:endParaRPr lang="en-US" noProof="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hasCustomPrompt="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422654412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hasCustomPrompt="1"/>
          </p:nvPr>
        </p:nvSpPr>
        <p:spPr>
          <a:xfrm>
            <a:off x="515938" y="1825625"/>
            <a:ext cx="10837862"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12" name="Picture 11">
            <a:extLst>
              <a:ext uri="{FF2B5EF4-FFF2-40B4-BE49-F238E27FC236}">
                <a16:creationId xmlns:a16="http://schemas.microsoft.com/office/drawing/2014/main"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hasCustomPrompt="1"/>
          </p:nvPr>
        </p:nvSpPr>
        <p:spPr>
          <a:xfrm>
            <a:off x="515938" y="1825625"/>
            <a:ext cx="5503862"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hasCustomPrompt="1"/>
          </p:nvPr>
        </p:nvSpPr>
        <p:spPr>
          <a:xfrm>
            <a:off x="6172200" y="1825625"/>
            <a:ext cx="51816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13" name="Picture 12">
            <a:extLst>
              <a:ext uri="{FF2B5EF4-FFF2-40B4-BE49-F238E27FC236}">
                <a16:creationId xmlns:a16="http://schemas.microsoft.com/office/drawing/2014/main"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hasCustomPrompt="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hasCustomPrompt="1"/>
          </p:nvPr>
        </p:nvSpPr>
        <p:spPr>
          <a:xfrm>
            <a:off x="515938" y="2505075"/>
            <a:ext cx="5157787" cy="3684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hasCustomPrompt="1"/>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hasCustomPrompt="1"/>
          </p:nvPr>
        </p:nvSpPr>
        <p:spPr>
          <a:xfrm>
            <a:off x="6172200" y="2505075"/>
            <a:ext cx="5183188" cy="3684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21" name="Picture 20">
            <a:extLst>
              <a:ext uri="{FF2B5EF4-FFF2-40B4-BE49-F238E27FC236}">
                <a16:creationId xmlns:a16="http://schemas.microsoft.com/office/drawing/2014/main"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hasCustomPrompt="1"/>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pic>
        <p:nvPicPr>
          <p:cNvPr id="8" name="Picture 7">
            <a:extLst>
              <a:ext uri="{FF2B5EF4-FFF2-40B4-BE49-F238E27FC236}">
                <a16:creationId xmlns:a16="http://schemas.microsoft.com/office/drawing/2014/main"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hasCustomPrompt="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13" name="Picture 12">
            <a:extLst>
              <a:ext uri="{FF2B5EF4-FFF2-40B4-BE49-F238E27FC236}">
                <a16:creationId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smtClean="0"/>
              <a:t>Click icon to add picture</a:t>
            </a:r>
            <a:endParaRPr lang="en-US" noProof="0"/>
          </a:p>
        </p:txBody>
      </p:sp>
    </p:spTree>
    <p:extLst>
      <p:ext uri="{BB962C8B-B14F-4D97-AF65-F5344CB8AC3E}">
        <p14:creationId xmlns:p14="http://schemas.microsoft.com/office/powerpoint/2010/main" val="275049557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smtClean="0"/>
              <a:t>Click icon to add picture</a:t>
            </a:r>
            <a:endParaRPr lang="en-US" noProof="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smtClean="0"/>
              <a:t>Click to edit Master title style</a:t>
            </a:r>
            <a:endParaRPr lang="en-US" noProof="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smtClean="0"/>
              <a:t>Click icon to add picture</a:t>
            </a:r>
            <a:endParaRPr lang="en-US" noProof="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hasCustomPrompt="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hasCustomPrompt="1"/>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hasCustomPrompt="1"/>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hasCustomPrompt="1"/>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5/6/2019</a:t>
            </a:fld>
            <a:endParaRPr lang="en-US" noProof="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B08B8-3DB3-4637-AE23-B8DB96D9FCEC}"/>
              </a:ext>
            </a:extLst>
          </p:cNvPr>
          <p:cNvSpPr>
            <a:spLocks noGrp="1"/>
          </p:cNvSpPr>
          <p:nvPr>
            <p:ph type="ctrTitle"/>
          </p:nvPr>
        </p:nvSpPr>
        <p:spPr>
          <a:xfrm>
            <a:off x="6387732" y="2760730"/>
            <a:ext cx="5143500" cy="799895"/>
          </a:xfrm>
        </p:spPr>
        <p:txBody>
          <a:bodyPr/>
          <a:lstStyle/>
          <a:p>
            <a:r>
              <a:rPr lang="en-US" dirty="0" smtClean="0">
                <a:solidFill>
                  <a:srgbClr val="F7DF1E"/>
                </a:solidFill>
              </a:rPr>
              <a:t>JAVA Script</a:t>
            </a:r>
            <a:endParaRPr lang="en-US" dirty="0">
              <a:solidFill>
                <a:srgbClr val="F7DF1E"/>
              </a:solidFill>
            </a:endParaRPr>
          </a:p>
        </p:txBody>
      </p:sp>
      <p:sp>
        <p:nvSpPr>
          <p:cNvPr id="3" name="Subtitle 2">
            <a:extLst>
              <a:ext uri="{FF2B5EF4-FFF2-40B4-BE49-F238E27FC236}">
                <a16:creationId xmlns:a16="http://schemas.microsoft.com/office/drawing/2014/main" id="{2198AA37-E298-4CD8-9F0F-2123ACFD9653}"/>
              </a:ext>
            </a:extLst>
          </p:cNvPr>
          <p:cNvSpPr>
            <a:spLocks noGrp="1"/>
          </p:cNvSpPr>
          <p:nvPr>
            <p:ph type="subTitle" idx="1"/>
          </p:nvPr>
        </p:nvSpPr>
        <p:spPr>
          <a:xfrm>
            <a:off x="6387732" y="3538311"/>
            <a:ext cx="4088679" cy="503167"/>
          </a:xfrm>
        </p:spPr>
        <p:txBody>
          <a:bodyPr/>
          <a:lstStyle/>
          <a:p>
            <a:r>
              <a:rPr lang="en-US" dirty="0" smtClean="0"/>
              <a:t>MUHAMMAD Adil naheed</a:t>
            </a:r>
            <a:endParaRPr lang="en-US" dirty="0"/>
          </a:p>
        </p:txBody>
      </p:sp>
      <p:pic>
        <p:nvPicPr>
          <p:cNvPr id="10" name="Picture Placeholder 9">
            <a:extLst>
              <a:ext uri="{FF2B5EF4-FFF2-40B4-BE49-F238E27FC236}">
                <a16:creationId xmlns:a16="http://schemas.microsoft.com/office/drawing/2014/main" id="{ABD7F97D-15E8-4032-B615-0562046B7542}"/>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710812" y="728545"/>
            <a:ext cx="5319869" cy="5319869"/>
          </a:xfrm>
        </p:spPr>
      </p:pic>
      <p:sp>
        <p:nvSpPr>
          <p:cNvPr id="4" name="Rectangle 3"/>
          <p:cNvSpPr/>
          <p:nvPr/>
        </p:nvSpPr>
        <p:spPr>
          <a:xfrm>
            <a:off x="9927771" y="365760"/>
            <a:ext cx="1907178" cy="796834"/>
          </a:xfrm>
          <a:prstGeom prst="rect">
            <a:avLst/>
          </a:prstGeom>
          <a:ln>
            <a:solidFill>
              <a:srgbClr val="2C5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C567A"/>
              </a:solidFill>
            </a:endParaRPr>
          </a:p>
        </p:txBody>
      </p:sp>
      <p:sp>
        <p:nvSpPr>
          <p:cNvPr id="5" name="TextBox 4"/>
          <p:cNvSpPr txBox="1"/>
          <p:nvPr/>
        </p:nvSpPr>
        <p:spPr>
          <a:xfrm>
            <a:off x="9248501" y="323281"/>
            <a:ext cx="809897" cy="369332"/>
          </a:xfrm>
          <a:prstGeom prst="rect">
            <a:avLst/>
          </a:prstGeom>
          <a:noFill/>
        </p:spPr>
        <p:txBody>
          <a:bodyPr wrap="square" rtlCol="0">
            <a:spAutoFit/>
          </a:bodyPr>
          <a:lstStyle/>
          <a:p>
            <a:r>
              <a:rPr lang="en-US" b="1" dirty="0" smtClean="0">
                <a:solidFill>
                  <a:srgbClr val="FFFFFF"/>
                </a:solidFill>
              </a:rPr>
              <a:t>PSDF</a:t>
            </a:r>
            <a:endParaRPr lang="en-US" b="1" dirty="0">
              <a:solidFill>
                <a:srgbClr val="FFFFFF"/>
              </a:solidFill>
            </a:endParaRPr>
          </a:p>
        </p:txBody>
      </p:sp>
      <p:sp>
        <p:nvSpPr>
          <p:cNvPr id="6" name="TextBox 5"/>
          <p:cNvSpPr txBox="1"/>
          <p:nvPr/>
        </p:nvSpPr>
        <p:spPr>
          <a:xfrm>
            <a:off x="9248501" y="471789"/>
            <a:ext cx="2037806" cy="584775"/>
          </a:xfrm>
          <a:prstGeom prst="rect">
            <a:avLst/>
          </a:prstGeom>
          <a:noFill/>
        </p:spPr>
        <p:txBody>
          <a:bodyPr wrap="square" rtlCol="0">
            <a:spAutoFit/>
          </a:bodyPr>
          <a:lstStyle/>
          <a:p>
            <a:r>
              <a:rPr lang="en-US" sz="3200" b="1" dirty="0" smtClean="0">
                <a:solidFill>
                  <a:srgbClr val="F7DF1E"/>
                </a:solidFill>
              </a:rPr>
              <a:t>KICSUET</a:t>
            </a:r>
            <a:endParaRPr lang="en-US" sz="3200" b="1" dirty="0">
              <a:solidFill>
                <a:srgbClr val="F7DF1E"/>
              </a:solidFill>
            </a:endParaRPr>
          </a:p>
        </p:txBody>
      </p:sp>
      <p:sp>
        <p:nvSpPr>
          <p:cNvPr id="7" name="TextBox 6"/>
          <p:cNvSpPr txBox="1"/>
          <p:nvPr/>
        </p:nvSpPr>
        <p:spPr>
          <a:xfrm>
            <a:off x="9248501" y="881643"/>
            <a:ext cx="2943499" cy="369332"/>
          </a:xfrm>
          <a:prstGeom prst="rect">
            <a:avLst/>
          </a:prstGeom>
          <a:noFill/>
        </p:spPr>
        <p:txBody>
          <a:bodyPr wrap="square" rtlCol="0">
            <a:spAutoFit/>
          </a:bodyPr>
          <a:lstStyle/>
          <a:p>
            <a:r>
              <a:rPr lang="en-US" b="1" dirty="0" smtClean="0">
                <a:solidFill>
                  <a:srgbClr val="FFFFFF"/>
                </a:solidFill>
              </a:rPr>
              <a:t>Web Design &amp; Development </a:t>
            </a:r>
            <a:endParaRPr lang="en-US" b="1" dirty="0">
              <a:solidFill>
                <a:srgbClr val="FFFFFF"/>
              </a:solidFill>
            </a:endParaRPr>
          </a:p>
        </p:txBody>
      </p:sp>
      <p:sp>
        <p:nvSpPr>
          <p:cNvPr id="8" name="Rectangle 7"/>
          <p:cNvSpPr/>
          <p:nvPr/>
        </p:nvSpPr>
        <p:spPr>
          <a:xfrm>
            <a:off x="6343650" y="4206240"/>
            <a:ext cx="2904851" cy="104503"/>
          </a:xfrm>
          <a:prstGeom prst="rect">
            <a:avLst/>
          </a:prstGeom>
          <a:ln>
            <a:solidFill>
              <a:srgbClr val="2C5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6453044" y="3403871"/>
            <a:ext cx="3905799" cy="0"/>
          </a:xfrm>
          <a:prstGeom prst="line">
            <a:avLst/>
          </a:prstGeom>
          <a:ln>
            <a:solidFill>
              <a:schemeClr val="bg1"/>
            </a:solidFill>
          </a:ln>
        </p:spPr>
        <p:style>
          <a:lnRef idx="3">
            <a:schemeClr val="accent6"/>
          </a:lnRef>
          <a:fillRef idx="0">
            <a:schemeClr val="accent6"/>
          </a:fillRef>
          <a:effectRef idx="2">
            <a:schemeClr val="accent6"/>
          </a:effectRef>
          <a:fontRef idx="minor">
            <a:schemeClr val="tx1"/>
          </a:fontRef>
        </p:style>
      </p:cxnSp>
      <p:sp>
        <p:nvSpPr>
          <p:cNvPr id="15" name="TextBox 14"/>
          <p:cNvSpPr txBox="1"/>
          <p:nvPr/>
        </p:nvSpPr>
        <p:spPr>
          <a:xfrm>
            <a:off x="9359537" y="6119336"/>
            <a:ext cx="3043646" cy="738664"/>
          </a:xfrm>
          <a:prstGeom prst="rect">
            <a:avLst/>
          </a:prstGeom>
          <a:noFill/>
        </p:spPr>
        <p:txBody>
          <a:bodyPr wrap="square" rtlCol="0">
            <a:spAutoFit/>
          </a:bodyPr>
          <a:lstStyle/>
          <a:p>
            <a:r>
              <a:rPr lang="en-US" sz="2400" dirty="0">
                <a:solidFill>
                  <a:srgbClr val="FFFFFF"/>
                </a:solidFill>
              </a:rPr>
              <a:t>Instructor: </a:t>
            </a:r>
            <a:r>
              <a:rPr lang="en-US" sz="2400" b="1" dirty="0">
                <a:solidFill>
                  <a:srgbClr val="F7DF1E"/>
                </a:solidFill>
              </a:rPr>
              <a:t>Sir Tahir</a:t>
            </a:r>
            <a:endParaRPr lang="en-US" b="1" dirty="0">
              <a:solidFill>
                <a:srgbClr val="F7DF1E"/>
              </a:solidFill>
            </a:endParaRPr>
          </a:p>
          <a:p>
            <a:endParaRPr lang="en-US" dirty="0"/>
          </a:p>
        </p:txBody>
      </p:sp>
    </p:spTree>
    <p:extLst>
      <p:ext uri="{BB962C8B-B14F-4D97-AF65-F5344CB8AC3E}">
        <p14:creationId xmlns:p14="http://schemas.microsoft.com/office/powerpoint/2010/main" val="3167172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p:txBody>
          <a:bodyPr/>
          <a:lstStyle/>
          <a:p>
            <a:r>
              <a:rPr lang="en-US" dirty="0">
                <a:solidFill>
                  <a:srgbClr val="F7DF1E"/>
                </a:solidFill>
              </a:rPr>
              <a:t>Brendan</a:t>
            </a:r>
            <a:r>
              <a:rPr lang="en-US" dirty="0"/>
              <a:t> Eich</a:t>
            </a:r>
            <a:endParaRPr lang="en-US" dirty="0"/>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a:xfrm>
            <a:off x="0" y="1069831"/>
            <a:ext cx="12086064" cy="1148689"/>
          </a:xfrm>
        </p:spPr>
        <p:txBody>
          <a:bodyPr/>
          <a:lstStyle/>
          <a:p>
            <a:r>
              <a:rPr lang="en-US" dirty="0"/>
              <a:t>This is when Brendan Eich, </a:t>
            </a:r>
            <a:r>
              <a:rPr lang="en-US" dirty="0">
                <a:solidFill>
                  <a:srgbClr val="F7DF1E"/>
                </a:solidFill>
              </a:rPr>
              <a:t>father</a:t>
            </a:r>
            <a:r>
              <a:rPr lang="en-US" dirty="0"/>
              <a:t> of JavaScript, came into the picture. Eich was contracted by Netscape Communications to develop a "Scheme for the browser". Scheme is a Lisp dialect and, as such, comes with very little syntactic weight. It is dynamic, powerful, and functional in nature. The web needed something of the sort: easy to grasp syntactically; dynamic, to reduce verbosity and speed up development; and powerful. Eich saw a chance to work on something he liked and joined forces.</a:t>
            </a:r>
            <a:endParaRPr lang="en-US" dirty="0"/>
          </a:p>
        </p:txBody>
      </p:sp>
      <p:pic>
        <p:nvPicPr>
          <p:cNvPr id="11" name="Picture Placeholder 10">
            <a:extLst>
              <a:ext uri="{FF2B5EF4-FFF2-40B4-BE49-F238E27FC236}">
                <a16:creationId xmlns:a16="http://schemas.microsoft.com/office/drawing/2014/main" id="{9D82A855-CCB0-4075-B5EE-5CC6FD176DB4}"/>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3859897" y="2338251"/>
            <a:ext cx="4459505" cy="4519749"/>
          </a:xfrm>
          <a:prstGeom prst="ellipse">
            <a:avLst/>
          </a:prstGeom>
          <a:ln>
            <a:solidFill>
              <a:srgbClr val="2C567A"/>
            </a:solidFill>
          </a:ln>
        </p:spPr>
      </p:pic>
      <p:sp>
        <p:nvSpPr>
          <p:cNvPr id="5" name="Rectangle 4"/>
          <p:cNvSpPr/>
          <p:nvPr/>
        </p:nvSpPr>
        <p:spPr>
          <a:xfrm>
            <a:off x="11347450" y="6348549"/>
            <a:ext cx="330744" cy="378822"/>
          </a:xfrm>
          <a:prstGeom prst="rect">
            <a:avLst/>
          </a:prstGeom>
          <a:solidFill>
            <a:srgbClr val="2C567A"/>
          </a:solidFill>
          <a:ln>
            <a:solidFill>
              <a:srgbClr val="2C5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14288" y="6217921"/>
            <a:ext cx="1157758" cy="509450"/>
          </a:xfrm>
          <a:prstGeom prst="rect">
            <a:avLst/>
          </a:prstGeom>
          <a:solidFill>
            <a:srgbClr val="2C567A"/>
          </a:solidFill>
          <a:ln>
            <a:solidFill>
              <a:srgbClr val="2C5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7533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5577" y="1825624"/>
            <a:ext cx="4846320" cy="5306696"/>
          </a:xfrm>
        </p:spPr>
        <p:txBody>
          <a:bodyPr/>
          <a:lstStyle/>
          <a:p>
            <a:pPr marL="0" indent="0">
              <a:buNone/>
            </a:pPr>
            <a:r>
              <a:rPr lang="en-US" sz="1800" dirty="0" smtClean="0"/>
              <a:t>JavaScript is a dynamic computer programming language. It is lightweight and most commonly used as a part of web pages, whose implementations allow client script to interact with the user and make dynamic pages. It is an interpreted programming language with object-oriented capabilities.</a:t>
            </a:r>
          </a:p>
          <a:p>
            <a:pPr marL="0" indent="0">
              <a:buNone/>
            </a:pPr>
            <a:r>
              <a:rPr lang="en-US" sz="1800" dirty="0"/>
              <a:t> JavaScript was initially created to “make web pages </a:t>
            </a:r>
            <a:r>
              <a:rPr lang="en-US" sz="1800" dirty="0" smtClean="0"/>
              <a:t>alive". The </a:t>
            </a:r>
            <a:r>
              <a:rPr lang="en-US" sz="1800" dirty="0"/>
              <a:t>programs in this language are called scripts. They can be written right in a web page’s HTML and run automatically as the page loads</a:t>
            </a:r>
            <a:r>
              <a:rPr lang="en-US" sz="1800" dirty="0" smtClean="0"/>
              <a:t>.</a:t>
            </a:r>
            <a:endParaRPr lang="en-US" sz="1800" dirty="0"/>
          </a:p>
          <a:p>
            <a:pPr marL="0" indent="0">
              <a:buNone/>
            </a:pPr>
            <a:r>
              <a:rPr lang="en-US" sz="1800" dirty="0"/>
              <a:t>Scripts are provided and executed as plain text. They don’t need special preparation or compilation to run</a:t>
            </a:r>
            <a:r>
              <a:rPr lang="en-US" sz="1800" dirty="0" smtClean="0"/>
              <a:t>.</a:t>
            </a:r>
            <a:endParaRPr lang="en-US" sz="1800" dirty="0"/>
          </a:p>
          <a:p>
            <a:pPr marL="0" indent="0">
              <a:buNone/>
            </a:pPr>
            <a:r>
              <a:rPr lang="en-US" sz="1800" dirty="0"/>
              <a:t>In this aspect, JavaScript is very different from another language called </a:t>
            </a:r>
            <a:r>
              <a:rPr lang="en-US" sz="1800" dirty="0" smtClean="0"/>
              <a:t>Java.</a:t>
            </a:r>
            <a:endParaRPr lang="en-US" sz="1800" dirty="0"/>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3</a:t>
            </a:fld>
            <a:endParaRPr lang="en-US"/>
          </a:p>
        </p:txBody>
      </p:sp>
      <p:pic>
        <p:nvPicPr>
          <p:cNvPr id="7" name="Picture Placeholder 6" descr="skycrapers">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5" name="Rectangle 4"/>
          <p:cNvSpPr/>
          <p:nvPr/>
        </p:nvSpPr>
        <p:spPr>
          <a:xfrm>
            <a:off x="352697" y="6270171"/>
            <a:ext cx="1489166" cy="372935"/>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363696" y="6362954"/>
            <a:ext cx="294460" cy="372935"/>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a:xfrm>
            <a:off x="515939" y="499596"/>
            <a:ext cx="1837537" cy="526723"/>
          </a:xfrm>
        </p:spPr>
        <p:txBody>
          <a:bodyPr/>
          <a:lstStyle/>
          <a:p>
            <a:r>
              <a:rPr lang="en-US" sz="4800" dirty="0" smtClean="0"/>
              <a:t>what</a:t>
            </a:r>
            <a:endParaRPr lang="en-US" sz="4800" dirty="0"/>
          </a:p>
        </p:txBody>
      </p:sp>
      <p:sp>
        <p:nvSpPr>
          <p:cNvPr id="9" name="TextBox 8"/>
          <p:cNvSpPr txBox="1"/>
          <p:nvPr/>
        </p:nvSpPr>
        <p:spPr>
          <a:xfrm>
            <a:off x="2155370" y="564654"/>
            <a:ext cx="396211" cy="461665"/>
          </a:xfrm>
          <a:prstGeom prst="rect">
            <a:avLst/>
          </a:prstGeom>
          <a:noFill/>
        </p:spPr>
        <p:txBody>
          <a:bodyPr wrap="square" rtlCol="0">
            <a:spAutoFit/>
          </a:bodyPr>
          <a:lstStyle/>
          <a:p>
            <a:r>
              <a:rPr lang="en-US" sz="2400" dirty="0" smtClean="0"/>
              <a:t>is</a:t>
            </a:r>
            <a:endParaRPr lang="en-US" sz="2400" dirty="0"/>
          </a:p>
        </p:txBody>
      </p:sp>
      <p:sp>
        <p:nvSpPr>
          <p:cNvPr id="10" name="Title 1">
            <a:extLst>
              <a:ext uri="{FF2B5EF4-FFF2-40B4-BE49-F238E27FC236}">
                <a16:creationId xmlns:a16="http://schemas.microsoft.com/office/drawing/2014/main" id="{FBAB08B8-3DB3-4637-AE23-B8DB96D9FCEC}"/>
              </a:ext>
            </a:extLst>
          </p:cNvPr>
          <p:cNvSpPr txBox="1">
            <a:spLocks/>
          </p:cNvSpPr>
          <p:nvPr/>
        </p:nvSpPr>
        <p:spPr>
          <a:xfrm>
            <a:off x="538961" y="1026319"/>
            <a:ext cx="2651765" cy="413544"/>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r>
              <a:rPr lang="en-US" dirty="0" smtClean="0">
                <a:solidFill>
                  <a:srgbClr val="F7DF1E"/>
                </a:solidFill>
              </a:rPr>
              <a:t>JAVA Script</a:t>
            </a:r>
            <a:endParaRPr lang="en-US" dirty="0">
              <a:solidFill>
                <a:srgbClr val="F7DF1E"/>
              </a:solidFill>
            </a:endParaRPr>
          </a:p>
        </p:txBody>
      </p:sp>
      <p:sp>
        <p:nvSpPr>
          <p:cNvPr id="11" name="TextBox 10"/>
          <p:cNvSpPr txBox="1"/>
          <p:nvPr/>
        </p:nvSpPr>
        <p:spPr>
          <a:xfrm>
            <a:off x="2799714" y="-36423"/>
            <a:ext cx="1319348" cy="1862048"/>
          </a:xfrm>
          <a:prstGeom prst="rect">
            <a:avLst/>
          </a:prstGeom>
          <a:noFill/>
        </p:spPr>
        <p:txBody>
          <a:bodyPr wrap="square" rtlCol="0">
            <a:spAutoFit/>
          </a:bodyPr>
          <a:lstStyle/>
          <a:p>
            <a:r>
              <a:rPr lang="en-US" sz="11500" b="1" dirty="0" smtClean="0">
                <a:solidFill>
                  <a:srgbClr val="F7DF1E"/>
                </a:solidFill>
              </a:rPr>
              <a:t>?</a:t>
            </a:r>
            <a:endParaRPr lang="en-US" sz="11500" b="1" dirty="0">
              <a:solidFill>
                <a:srgbClr val="F7DF1E"/>
              </a:solidFill>
            </a:endParaRPr>
          </a:p>
        </p:txBody>
      </p:sp>
    </p:spTree>
    <p:extLst>
      <p:ext uri="{BB962C8B-B14F-4D97-AF65-F5344CB8AC3E}">
        <p14:creationId xmlns:p14="http://schemas.microsoft.com/office/powerpoint/2010/main" val="43356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418257" y="2328864"/>
            <a:ext cx="4846320" cy="5306696"/>
          </a:xfrm>
        </p:spPr>
        <p:txBody>
          <a:bodyPr/>
          <a:lstStyle/>
          <a:p>
            <a:pPr marL="0" indent="0">
              <a:buNone/>
            </a:pPr>
            <a:r>
              <a:rPr lang="en-US" sz="1800" dirty="0" smtClean="0"/>
              <a:t>Java was first known as live Script</a:t>
            </a:r>
            <a:r>
              <a:rPr lang="en-US" sz="1800" dirty="0" smtClean="0"/>
              <a:t>, but Netscape changed its name to JavaScript, possibly because of the excitement being generated by java. JavaScript made its first appearance in Netscape 2.0 in 1995 with the name live script. The general-purpose core of the language has been embedded in Netscape, Internet Explorer, and other web browsers.</a:t>
            </a:r>
            <a:endParaRPr lang="en-US" sz="1800" dirty="0"/>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4</a:t>
            </a:fld>
            <a:endParaRPr lang="en-US"/>
          </a:p>
        </p:txBody>
      </p:sp>
      <p:pic>
        <p:nvPicPr>
          <p:cNvPr id="7" name="Picture Placeholder 6" descr="skycrapers">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5" name="Rectangle 4"/>
          <p:cNvSpPr/>
          <p:nvPr/>
        </p:nvSpPr>
        <p:spPr>
          <a:xfrm>
            <a:off x="352697" y="6270171"/>
            <a:ext cx="1489166" cy="372935"/>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363696" y="6362954"/>
            <a:ext cx="294460" cy="372935"/>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a:xfrm>
            <a:off x="515939" y="499596"/>
            <a:ext cx="2553832" cy="526723"/>
          </a:xfrm>
        </p:spPr>
        <p:txBody>
          <a:bodyPr/>
          <a:lstStyle/>
          <a:p>
            <a:r>
              <a:rPr lang="en-US" sz="4800" dirty="0" smtClean="0"/>
              <a:t>history</a:t>
            </a:r>
            <a:endParaRPr lang="en-US" sz="4800" dirty="0"/>
          </a:p>
        </p:txBody>
      </p:sp>
      <p:sp>
        <p:nvSpPr>
          <p:cNvPr id="9" name="TextBox 8"/>
          <p:cNvSpPr txBox="1"/>
          <p:nvPr/>
        </p:nvSpPr>
        <p:spPr>
          <a:xfrm>
            <a:off x="2841417" y="592751"/>
            <a:ext cx="502751" cy="461665"/>
          </a:xfrm>
          <a:prstGeom prst="rect">
            <a:avLst/>
          </a:prstGeom>
          <a:noFill/>
        </p:spPr>
        <p:txBody>
          <a:bodyPr wrap="square" rtlCol="0">
            <a:spAutoFit/>
          </a:bodyPr>
          <a:lstStyle/>
          <a:p>
            <a:r>
              <a:rPr lang="en-US" sz="2400" dirty="0" smtClean="0"/>
              <a:t>of</a:t>
            </a:r>
            <a:endParaRPr lang="en-US" sz="2400" dirty="0"/>
          </a:p>
        </p:txBody>
      </p:sp>
      <p:sp>
        <p:nvSpPr>
          <p:cNvPr id="10" name="Title 1">
            <a:extLst>
              <a:ext uri="{FF2B5EF4-FFF2-40B4-BE49-F238E27FC236}">
                <a16:creationId xmlns:a16="http://schemas.microsoft.com/office/drawing/2014/main" id="{FBAB08B8-3DB3-4637-AE23-B8DB96D9FCEC}"/>
              </a:ext>
            </a:extLst>
          </p:cNvPr>
          <p:cNvSpPr txBox="1">
            <a:spLocks/>
          </p:cNvSpPr>
          <p:nvPr/>
        </p:nvSpPr>
        <p:spPr>
          <a:xfrm>
            <a:off x="538961" y="1026319"/>
            <a:ext cx="2651765" cy="413544"/>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r>
              <a:rPr lang="en-US" dirty="0" smtClean="0">
                <a:solidFill>
                  <a:srgbClr val="F7DF1E"/>
                </a:solidFill>
              </a:rPr>
              <a:t>JAVA Script</a:t>
            </a:r>
            <a:endParaRPr lang="en-US" dirty="0">
              <a:solidFill>
                <a:srgbClr val="F7DF1E"/>
              </a:solidFill>
            </a:endParaRPr>
          </a:p>
        </p:txBody>
      </p:sp>
      <p:sp>
        <p:nvSpPr>
          <p:cNvPr id="11" name="TextBox 10"/>
          <p:cNvSpPr txBox="1"/>
          <p:nvPr/>
        </p:nvSpPr>
        <p:spPr>
          <a:xfrm>
            <a:off x="3213748" y="0"/>
            <a:ext cx="1094099" cy="1862048"/>
          </a:xfrm>
          <a:prstGeom prst="rect">
            <a:avLst/>
          </a:prstGeom>
          <a:noFill/>
        </p:spPr>
        <p:txBody>
          <a:bodyPr wrap="square" rtlCol="0">
            <a:spAutoFit/>
          </a:bodyPr>
          <a:lstStyle/>
          <a:p>
            <a:r>
              <a:rPr lang="en-US" sz="11500" b="1" dirty="0" smtClean="0">
                <a:solidFill>
                  <a:srgbClr val="F7DF1E"/>
                </a:solidFill>
              </a:rPr>
              <a:t>?</a:t>
            </a:r>
            <a:endParaRPr lang="en-US" sz="11500" b="1" dirty="0">
              <a:solidFill>
                <a:srgbClr val="F7DF1E"/>
              </a:solidFill>
            </a:endParaRPr>
          </a:p>
        </p:txBody>
      </p:sp>
    </p:spTree>
    <p:extLst>
      <p:ext uri="{BB962C8B-B14F-4D97-AF65-F5344CB8AC3E}">
        <p14:creationId xmlns:p14="http://schemas.microsoft.com/office/powerpoint/2010/main" val="2033063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515937" y="1841031"/>
            <a:ext cx="4939274" cy="5016969"/>
          </a:xfrm>
        </p:spPr>
        <p:txBody>
          <a:bodyPr/>
          <a:lstStyle/>
          <a:p>
            <a:pPr marL="0" indent="0">
              <a:buNone/>
            </a:pPr>
            <a:r>
              <a:rPr lang="en-US" sz="1800" dirty="0"/>
              <a:t>ECMA stands for - European Computer Manufacturer's Association. ECMAScript is a standard for a scripting language. It specifies the core features that a scripting language should provide and how those features should be implemented. </a:t>
            </a:r>
            <a:r>
              <a:rPr lang="en-US" sz="1800" dirty="0" smtClean="0"/>
              <a:t>JavaScript </a:t>
            </a:r>
            <a:r>
              <a:rPr lang="en-US" sz="1800" dirty="0"/>
              <a:t>was originally created at Netscape, and they wanted to standardize the language. So, they submitted the language to the European Computer Manufacturer’s Association (ECMA) for standardization. But, there were trademark issues with the name </a:t>
            </a:r>
            <a:r>
              <a:rPr lang="en-US" sz="1800" dirty="0" smtClean="0"/>
              <a:t>JavaScript, </a:t>
            </a:r>
            <a:r>
              <a:rPr lang="en-US" sz="1800" dirty="0"/>
              <a:t>and the standard became called ECMAScript, which is the name it holds today as well.</a:t>
            </a:r>
          </a:p>
          <a:p>
            <a:pPr marL="0" indent="0">
              <a:buNone/>
            </a:pPr>
            <a:r>
              <a:rPr lang="en-US" sz="1800" dirty="0" smtClean="0"/>
              <a:t>So, you </a:t>
            </a:r>
            <a:r>
              <a:rPr lang="en-US" sz="1800" dirty="0"/>
              <a:t>can use any scripting language that implements the ECMA standard as the web browsers support the ECMAScript interpretation when you are specifying (&lt;script type="</a:t>
            </a:r>
            <a:r>
              <a:rPr lang="en-US" sz="1800" dirty="0" smtClean="0"/>
              <a:t>text/</a:t>
            </a:r>
            <a:r>
              <a:rPr lang="en-US" sz="1800" dirty="0" err="1" smtClean="0"/>
              <a:t>ecmascript</a:t>
            </a:r>
            <a:r>
              <a:rPr lang="en-US" sz="1800" dirty="0"/>
              <a:t>"&gt;).</a:t>
            </a:r>
            <a:endParaRPr lang="en-US" sz="1800" dirty="0"/>
          </a:p>
        </p:txBody>
      </p:sp>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5</a:t>
            </a:fld>
            <a:endParaRPr lang="en-US"/>
          </a:p>
        </p:txBody>
      </p:sp>
      <p:pic>
        <p:nvPicPr>
          <p:cNvPr id="7" name="Picture Placeholder 6" descr="skyscrapers">
            <a:extLst>
              <a:ext uri="{FF2B5EF4-FFF2-40B4-BE49-F238E27FC236}">
                <a16:creationId xmlns:a16="http://schemas.microsoft.com/office/drawing/2014/main" id="{29305ED8-D39E-4A20-A7CB-7EC58B3E325D}"/>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6" name="Rectangle 5"/>
          <p:cNvSpPr/>
          <p:nvPr/>
        </p:nvSpPr>
        <p:spPr>
          <a:xfrm>
            <a:off x="352697" y="6270171"/>
            <a:ext cx="1489166" cy="372935"/>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363695" y="6362955"/>
            <a:ext cx="294461" cy="390542"/>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5"/>
          <p:cNvSpPr>
            <a:spLocks noGrp="1"/>
          </p:cNvSpPr>
          <p:nvPr>
            <p:ph type="title"/>
          </p:nvPr>
        </p:nvSpPr>
        <p:spPr>
          <a:xfrm>
            <a:off x="515938" y="499595"/>
            <a:ext cx="1783125" cy="488941"/>
          </a:xfrm>
        </p:spPr>
        <p:txBody>
          <a:bodyPr/>
          <a:lstStyle/>
          <a:p>
            <a:r>
              <a:rPr lang="en-US" dirty="0" smtClean="0"/>
              <a:t>what</a:t>
            </a:r>
            <a:endParaRPr lang="en-US" dirty="0"/>
          </a:p>
        </p:txBody>
      </p:sp>
      <p:sp>
        <p:nvSpPr>
          <p:cNvPr id="10" name="TextBox 9"/>
          <p:cNvSpPr txBox="1"/>
          <p:nvPr/>
        </p:nvSpPr>
        <p:spPr>
          <a:xfrm>
            <a:off x="515938" y="802902"/>
            <a:ext cx="396211" cy="461665"/>
          </a:xfrm>
          <a:prstGeom prst="rect">
            <a:avLst/>
          </a:prstGeom>
          <a:noFill/>
        </p:spPr>
        <p:txBody>
          <a:bodyPr wrap="square" rtlCol="0">
            <a:spAutoFit/>
          </a:bodyPr>
          <a:lstStyle/>
          <a:p>
            <a:r>
              <a:rPr lang="en-US" sz="2400" dirty="0" smtClean="0"/>
              <a:t>is</a:t>
            </a:r>
            <a:endParaRPr lang="en-US" sz="2400" dirty="0"/>
          </a:p>
        </p:txBody>
      </p:sp>
      <p:sp>
        <p:nvSpPr>
          <p:cNvPr id="11" name="Title 1">
            <a:extLst>
              <a:ext uri="{FF2B5EF4-FFF2-40B4-BE49-F238E27FC236}">
                <a16:creationId xmlns:a16="http://schemas.microsoft.com/office/drawing/2014/main" id="{FBAB08B8-3DB3-4637-AE23-B8DB96D9FCEC}"/>
              </a:ext>
            </a:extLst>
          </p:cNvPr>
          <p:cNvSpPr txBox="1">
            <a:spLocks/>
          </p:cNvSpPr>
          <p:nvPr/>
        </p:nvSpPr>
        <p:spPr>
          <a:xfrm>
            <a:off x="912149" y="911517"/>
            <a:ext cx="2327440" cy="820899"/>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r>
              <a:rPr lang="en-US" sz="6600" dirty="0" smtClean="0">
                <a:solidFill>
                  <a:srgbClr val="F7DF1E"/>
                </a:solidFill>
              </a:rPr>
              <a:t>ECMA</a:t>
            </a:r>
            <a:endParaRPr lang="en-US" sz="6600" dirty="0">
              <a:solidFill>
                <a:srgbClr val="F7DF1E"/>
              </a:solidFill>
            </a:endParaRPr>
          </a:p>
        </p:txBody>
      </p:sp>
      <p:sp>
        <p:nvSpPr>
          <p:cNvPr id="12" name="TextBox 11"/>
          <p:cNvSpPr txBox="1"/>
          <p:nvPr/>
        </p:nvSpPr>
        <p:spPr>
          <a:xfrm>
            <a:off x="3082067" y="242353"/>
            <a:ext cx="1319348" cy="1862048"/>
          </a:xfrm>
          <a:prstGeom prst="rect">
            <a:avLst/>
          </a:prstGeom>
          <a:noFill/>
        </p:spPr>
        <p:txBody>
          <a:bodyPr wrap="square" rtlCol="0">
            <a:spAutoFit/>
          </a:bodyPr>
          <a:lstStyle/>
          <a:p>
            <a:r>
              <a:rPr lang="en-US" sz="11500" b="1" dirty="0" smtClean="0"/>
              <a:t>?</a:t>
            </a:r>
            <a:endParaRPr lang="en-US" sz="11500" b="1" dirty="0"/>
          </a:p>
        </p:txBody>
      </p:sp>
    </p:spTree>
    <p:extLst>
      <p:ext uri="{BB962C8B-B14F-4D97-AF65-F5344CB8AC3E}">
        <p14:creationId xmlns:p14="http://schemas.microsoft.com/office/powerpoint/2010/main" val="96173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B985D-7833-4E74-AA1C-E9A4BC3CC6D1}"/>
              </a:ext>
            </a:extLst>
          </p:cNvPr>
          <p:cNvSpPr>
            <a:spLocks noGrp="1"/>
          </p:cNvSpPr>
          <p:nvPr>
            <p:ph type="title"/>
          </p:nvPr>
        </p:nvSpPr>
        <p:spPr/>
        <p:txBody>
          <a:bodyPr/>
          <a:lstStyle/>
          <a:p>
            <a:r>
              <a:rPr lang="en-US" sz="3600" dirty="0" smtClean="0">
                <a:solidFill>
                  <a:srgbClr val="222431"/>
                </a:solidFill>
              </a:rPr>
              <a:t>Comparison</a:t>
            </a:r>
            <a:endParaRPr lang="en-US" sz="3600" dirty="0">
              <a:solidFill>
                <a:srgbClr val="222431"/>
              </a:solidFill>
            </a:endParaRPr>
          </a:p>
        </p:txBody>
      </p:sp>
      <p:sp>
        <p:nvSpPr>
          <p:cNvPr id="3" name="Content Placeholder 2">
            <a:extLst>
              <a:ext uri="{FF2B5EF4-FFF2-40B4-BE49-F238E27FC236}">
                <a16:creationId xmlns:a16="http://schemas.microsoft.com/office/drawing/2014/main" id="{09548D1D-2547-44FC-BACD-2BCD769E2662}"/>
              </a:ext>
            </a:extLst>
          </p:cNvPr>
          <p:cNvSpPr>
            <a:spLocks noGrp="1"/>
          </p:cNvSpPr>
          <p:nvPr>
            <p:ph idx="1"/>
          </p:nvPr>
        </p:nvSpPr>
        <p:spPr>
          <a:xfrm>
            <a:off x="219126" y="3207024"/>
            <a:ext cx="3445384" cy="2796211"/>
          </a:xfrm>
        </p:spPr>
        <p:txBody>
          <a:bodyPr>
            <a:normAutofit/>
          </a:bodyPr>
          <a:lstStyle/>
          <a:p>
            <a:r>
              <a:rPr lang="en-US" sz="1400" dirty="0"/>
              <a:t>JavaScript (JS) is a lightweight interpreted or JIT-compiled programming language with first-class functions. While it is most well-known as the scripting language for Web pages, many non-browser environments also use it, such as node.js, Apache </a:t>
            </a:r>
            <a:r>
              <a:rPr lang="en-US" sz="1400" dirty="0" smtClean="0"/>
              <a:t>Couch DB </a:t>
            </a:r>
            <a:r>
              <a:rPr lang="en-US" sz="1400" dirty="0"/>
              <a:t>and Adobe Acrobat. JavaScript is a prototype-based, multi-paradigm, dynamic language, supporting object-oriented, imperative, and declarative (e.g. functional programming) styles. Read more about JavaScript</a:t>
            </a:r>
            <a:r>
              <a:rPr lang="en-US" sz="1400" dirty="0" smtClean="0"/>
              <a:t>.</a:t>
            </a:r>
          </a:p>
          <a:p>
            <a:r>
              <a:rPr lang="en-US" b="1" dirty="0"/>
              <a:t>JavaScript = ECMAScript + DOM API;</a:t>
            </a:r>
            <a:endParaRPr lang="en-US" b="1" dirty="0"/>
          </a:p>
        </p:txBody>
      </p:sp>
      <p:sp>
        <p:nvSpPr>
          <p:cNvPr id="4" name="Slide Number Placeholder 3">
            <a:extLst>
              <a:ext uri="{FF2B5EF4-FFF2-40B4-BE49-F238E27FC236}">
                <a16:creationId xmlns:a16="http://schemas.microsoft.com/office/drawing/2014/main" id="{1B5E3677-5FC4-4712-BA70-5DBE574539E2}"/>
              </a:ext>
            </a:extLst>
          </p:cNvPr>
          <p:cNvSpPr>
            <a:spLocks noGrp="1"/>
          </p:cNvSpPr>
          <p:nvPr>
            <p:ph type="sldNum" sz="quarter" idx="12"/>
          </p:nvPr>
        </p:nvSpPr>
        <p:spPr/>
        <p:txBody>
          <a:bodyPr/>
          <a:lstStyle/>
          <a:p>
            <a:fld id="{9EC71654-96A5-4280-94F3-931C61A9F92C}" type="slidenum">
              <a:rPr lang="en-US" smtClean="0"/>
              <a:pPr/>
              <a:t>6</a:t>
            </a:fld>
            <a:endParaRPr lang="en-US"/>
          </a:p>
        </p:txBody>
      </p:sp>
      <p:pic>
        <p:nvPicPr>
          <p:cNvPr id="22" name="Picture Placeholder 21">
            <a:extLst>
              <a:ext uri="{FF2B5EF4-FFF2-40B4-BE49-F238E27FC236}">
                <a16:creationId xmlns:a16="http://schemas.microsoft.com/office/drawing/2014/main" id="{900B31E0-725B-4414-BD86-F34DA104673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3909391" y="1630018"/>
            <a:ext cx="4373217" cy="4373217"/>
          </a:xfrm>
        </p:spPr>
      </p:pic>
      <p:sp>
        <p:nvSpPr>
          <p:cNvPr id="6" name="Content Placeholder 5">
            <a:extLst>
              <a:ext uri="{FF2B5EF4-FFF2-40B4-BE49-F238E27FC236}">
                <a16:creationId xmlns:a16="http://schemas.microsoft.com/office/drawing/2014/main" id="{5CD639B0-7991-4B2B-9E50-32064EB91255}"/>
              </a:ext>
            </a:extLst>
          </p:cNvPr>
          <p:cNvSpPr>
            <a:spLocks noGrp="1"/>
          </p:cNvSpPr>
          <p:nvPr>
            <p:ph idx="14"/>
          </p:nvPr>
        </p:nvSpPr>
        <p:spPr>
          <a:xfrm>
            <a:off x="8527490" y="3207024"/>
            <a:ext cx="3445200" cy="2796211"/>
          </a:xfrm>
        </p:spPr>
        <p:txBody>
          <a:bodyPr>
            <a:normAutofit fontScale="92500" lnSpcReduction="10000"/>
          </a:bodyPr>
          <a:lstStyle/>
          <a:p>
            <a:r>
              <a:rPr lang="en-US" sz="1400" dirty="0"/>
              <a:t>The standard for JavaScript is ECMAScript. As of 2012, all modern browsers fully support ECMAScript 5.1. Older browsers support at least ECMAScript 3. On June 17, 2015, ECMA International published the sixth major version of ECMAScript, which is officially called ECMAScript 2015, and was initially referred to as ECMAScript 6 or ES6. Since then, ECMAScript standards are on yearly release cycles. This documentation refers to the latest draft version, which is currently ECMAScript 2018.</a:t>
            </a:r>
          </a:p>
          <a:p>
            <a:r>
              <a:rPr lang="en-US" sz="1500" b="1" dirty="0" smtClean="0"/>
              <a:t>The </a:t>
            </a:r>
            <a:r>
              <a:rPr lang="en-US" sz="1500" b="1" dirty="0"/>
              <a:t>main point is that ECMAScript is the bare abstract language, without any domain specific extensions, it's useless in itself. The </a:t>
            </a:r>
            <a:r>
              <a:rPr lang="en-US" sz="1500" b="1" dirty="0" err="1" smtClean="0"/>
              <a:t>pecification</a:t>
            </a:r>
            <a:r>
              <a:rPr lang="en-US" sz="1500" b="1" dirty="0" smtClean="0"/>
              <a:t> </a:t>
            </a:r>
            <a:r>
              <a:rPr lang="en-US" sz="1500" b="1" dirty="0"/>
              <a:t>defines only the language and the core objects of it</a:t>
            </a:r>
            <a:r>
              <a:rPr lang="en-US" sz="1500" b="1" dirty="0" smtClean="0"/>
              <a:t>.</a:t>
            </a:r>
          </a:p>
          <a:p>
            <a:endParaRPr lang="en-US" sz="1400" dirty="0" smtClean="0"/>
          </a:p>
        </p:txBody>
      </p:sp>
      <p:sp>
        <p:nvSpPr>
          <p:cNvPr id="7" name="Content Placeholder 6">
            <a:extLst>
              <a:ext uri="{FF2B5EF4-FFF2-40B4-BE49-F238E27FC236}">
                <a16:creationId xmlns:a16="http://schemas.microsoft.com/office/drawing/2014/main" id="{2E37A9B0-8DFC-4474-9F0A-612E661EF4EC}"/>
              </a:ext>
            </a:extLst>
          </p:cNvPr>
          <p:cNvSpPr>
            <a:spLocks noGrp="1"/>
          </p:cNvSpPr>
          <p:nvPr>
            <p:ph idx="15"/>
          </p:nvPr>
        </p:nvSpPr>
        <p:spPr/>
        <p:txBody>
          <a:bodyPr/>
          <a:lstStyle/>
          <a:p>
            <a:r>
              <a:rPr lang="en-US" dirty="0" smtClean="0"/>
              <a:t>JAVA SCRIPT</a:t>
            </a:r>
            <a:endParaRPr lang="en-US" dirty="0"/>
          </a:p>
        </p:txBody>
      </p:sp>
      <p:sp>
        <p:nvSpPr>
          <p:cNvPr id="8" name="Content Placeholder 7">
            <a:extLst>
              <a:ext uri="{FF2B5EF4-FFF2-40B4-BE49-F238E27FC236}">
                <a16:creationId xmlns:a16="http://schemas.microsoft.com/office/drawing/2014/main" id="{D78F2DCC-A50E-40A1-81F9-70371D4AA42F}"/>
              </a:ext>
            </a:extLst>
          </p:cNvPr>
          <p:cNvSpPr>
            <a:spLocks noGrp="1"/>
          </p:cNvSpPr>
          <p:nvPr>
            <p:ph idx="16"/>
          </p:nvPr>
        </p:nvSpPr>
        <p:spPr/>
        <p:txBody>
          <a:bodyPr/>
          <a:lstStyle/>
          <a:p>
            <a:r>
              <a:rPr lang="en-US" dirty="0" smtClean="0"/>
              <a:t>ECMA</a:t>
            </a:r>
            <a:endParaRPr lang="en-US" dirty="0"/>
          </a:p>
        </p:txBody>
      </p:sp>
      <p:pic>
        <p:nvPicPr>
          <p:cNvPr id="9" name="Picture Placeholder 8" descr="&lt;strong&gt;JavaScript&lt;/strong&gt; — Википедия"/>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t="158" b="158"/>
          <a:stretch>
            <a:fillRect/>
          </a:stretch>
        </p:blipFill>
        <p:spPr>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Placeholder 10" descr="JSON - Wikipedia"/>
          <p:cNvPicPr>
            <a:picLocks noGrp="1" noChangeAspect="1"/>
          </p:cNvPicPr>
          <p:nvPr>
            <p:ph type="pic" sz="quarter" idx="19"/>
          </p:nvPr>
        </p:nvPicPr>
        <p:blipFill>
          <a:blip r:embed="rId4">
            <a:extLst>
              <a:ext uri="{28A0092B-C50C-407E-A947-70E740481C1C}">
                <a14:useLocalDpi xmlns:a14="http://schemas.microsoft.com/office/drawing/2010/main" val="0"/>
              </a:ext>
            </a:extLst>
          </a:blip>
          <a:srcRect t="158" b="158"/>
          <a:stretch>
            <a:fillRect/>
          </a:stretch>
        </p:blipFill>
        <p:spPr/>
      </p:pic>
      <p:sp>
        <p:nvSpPr>
          <p:cNvPr id="15" name="Rectangle 14"/>
          <p:cNvSpPr/>
          <p:nvPr/>
        </p:nvSpPr>
        <p:spPr>
          <a:xfrm>
            <a:off x="352697" y="6270171"/>
            <a:ext cx="1489166" cy="372935"/>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247120" y="6270171"/>
            <a:ext cx="419418" cy="46572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817587" y="1476102"/>
            <a:ext cx="3837248" cy="1862048"/>
          </a:xfrm>
          <a:prstGeom prst="rect">
            <a:avLst/>
          </a:prstGeom>
          <a:noFill/>
        </p:spPr>
        <p:txBody>
          <a:bodyPr wrap="square" rtlCol="0">
            <a:spAutoFit/>
          </a:bodyPr>
          <a:lstStyle/>
          <a:p>
            <a:r>
              <a:rPr lang="en-US" sz="11500" b="1" dirty="0" smtClean="0"/>
              <a:t>ECMA</a:t>
            </a:r>
            <a:endParaRPr lang="en-US" sz="11500" b="1" dirty="0"/>
          </a:p>
        </p:txBody>
      </p:sp>
      <p:cxnSp>
        <p:nvCxnSpPr>
          <p:cNvPr id="19" name="Straight Connector 18"/>
          <p:cNvCxnSpPr/>
          <p:nvPr/>
        </p:nvCxnSpPr>
        <p:spPr>
          <a:xfrm>
            <a:off x="3997234" y="2958830"/>
            <a:ext cx="3657601" cy="0"/>
          </a:xfrm>
          <a:prstGeom prst="line">
            <a:avLst/>
          </a:prstGeom>
          <a:ln>
            <a:solidFill>
              <a:schemeClr val="tx1"/>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60269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fade">
                                      <p:cBhvr>
                                        <p:cTn id="19" dur="1000"/>
                                        <p:tgtEl>
                                          <p:spTgt spid="6">
                                            <p:txEl>
                                              <p:pRg st="0" end="0"/>
                                            </p:txEl>
                                          </p:spTgt>
                                        </p:tgtEl>
                                      </p:cBhvr>
                                    </p:animEffect>
                                    <p:anim calcmode="lin" valueType="num">
                                      <p:cBhvr>
                                        <p:cTn id="20"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xEl>
                                              <p:pRg st="1" end="1"/>
                                            </p:txEl>
                                          </p:spTgt>
                                        </p:tgtEl>
                                        <p:attrNameLst>
                                          <p:attrName>style.visibility</p:attrName>
                                        </p:attrNameLst>
                                      </p:cBhvr>
                                      <p:to>
                                        <p:strVal val="visible"/>
                                      </p:to>
                                    </p:set>
                                    <p:animEffect transition="in" filter="fade">
                                      <p:cBhvr>
                                        <p:cTn id="26" dur="1000"/>
                                        <p:tgtEl>
                                          <p:spTgt spid="6">
                                            <p:txEl>
                                              <p:pRg st="1" end="1"/>
                                            </p:txEl>
                                          </p:spTgt>
                                        </p:tgtEl>
                                      </p:cBhvr>
                                    </p:animEffect>
                                    <p:anim calcmode="lin" valueType="num">
                                      <p:cBhvr>
                                        <p:cTn id="27"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9" descr="cityscape">
            <a:extLst>
              <a:ext uri="{FF2B5EF4-FFF2-40B4-BE49-F238E27FC236}">
                <a16:creationId xmlns:a16="http://schemas.microsoft.com/office/drawing/2014/main" id="{63493B9E-F6F8-4C0F-9706-CA547A8B2B3F}"/>
              </a:ext>
            </a:extLst>
          </p:cNvPr>
          <p:cNvPicPr>
            <a:picLocks noGrp="1" noChangeAspect="1"/>
          </p:cNvPicPr>
          <p:nvPr>
            <p:ph type="pic" sz="quarter" idx="10"/>
          </p:nvPr>
        </p:nvPicPr>
        <p:blipFill>
          <a:blip r:embed="rId2" cstate="print">
            <a:extLst>
              <a:ext uri="{28A0092B-C50C-407E-A947-70E740481C1C}">
                <a14:useLocalDpi xmlns:a14="http://schemas.microsoft.com/office/drawing/2010/main"/>
              </a:ext>
            </a:extLst>
          </a:blip>
          <a:srcRect t="39" b="39"/>
          <a:stretch>
            <a:fillRect/>
          </a:stretch>
        </p:blipFill>
        <p:spPr/>
      </p:pic>
      <p:sp>
        <p:nvSpPr>
          <p:cNvPr id="5" name="Subtitle 4">
            <a:extLst>
              <a:ext uri="{FF2B5EF4-FFF2-40B4-BE49-F238E27FC236}">
                <a16:creationId xmlns:a16="http://schemas.microsoft.com/office/drawing/2014/main" id="{E3C40962-BA6A-43E4-97BA-511A9B90CF41}"/>
              </a:ext>
            </a:extLst>
          </p:cNvPr>
          <p:cNvSpPr>
            <a:spLocks noGrp="1"/>
          </p:cNvSpPr>
          <p:nvPr>
            <p:ph type="subTitle" idx="1"/>
          </p:nvPr>
        </p:nvSpPr>
        <p:spPr/>
        <p:txBody>
          <a:bodyPr/>
          <a:lstStyle/>
          <a:p>
            <a:r>
              <a:rPr lang="en-US" dirty="0" smtClean="0"/>
              <a:t>Adilsaiko@gmail.com</a:t>
            </a:r>
            <a:endParaRPr lang="en-US" dirty="0"/>
          </a:p>
        </p:txBody>
      </p:sp>
      <p:sp>
        <p:nvSpPr>
          <p:cNvPr id="7" name="Text Placeholder 6">
            <a:extLst>
              <a:ext uri="{FF2B5EF4-FFF2-40B4-BE49-F238E27FC236}">
                <a16:creationId xmlns:a16="http://schemas.microsoft.com/office/drawing/2014/main" id="{11FDFFBF-E125-47CF-AAE0-ACC45013CE38}"/>
              </a:ext>
            </a:extLst>
          </p:cNvPr>
          <p:cNvSpPr>
            <a:spLocks noGrp="1"/>
          </p:cNvSpPr>
          <p:nvPr>
            <p:ph type="body" sz="quarter" idx="11"/>
          </p:nvPr>
        </p:nvSpPr>
        <p:spPr/>
        <p:txBody>
          <a:bodyPr/>
          <a:lstStyle/>
          <a:p>
            <a:r>
              <a:rPr lang="en-US" dirty="0" smtClean="0"/>
              <a:t>+92-3411483559</a:t>
            </a:r>
            <a:endParaRPr lang="en-US" dirty="0"/>
          </a:p>
        </p:txBody>
      </p:sp>
      <p:sp>
        <p:nvSpPr>
          <p:cNvPr id="6" name="Title 5">
            <a:extLst>
              <a:ext uri="{FF2B5EF4-FFF2-40B4-BE49-F238E27FC236}">
                <a16:creationId xmlns:a16="http://schemas.microsoft.com/office/drawing/2014/main" id="{95D612B9-68B9-4C9F-98FE-CEE07DB1F00D}"/>
              </a:ext>
            </a:extLst>
          </p:cNvPr>
          <p:cNvSpPr>
            <a:spLocks noGrp="1"/>
          </p:cNvSpPr>
          <p:nvPr>
            <p:ph type="title"/>
          </p:nvPr>
        </p:nvSpPr>
        <p:spPr/>
        <p:txBody>
          <a:bodyPr/>
          <a:lstStyle/>
          <a:p>
            <a:r>
              <a:rPr lang="en-US"/>
              <a:t>Thank you</a:t>
            </a:r>
          </a:p>
        </p:txBody>
      </p:sp>
      <p:sp>
        <p:nvSpPr>
          <p:cNvPr id="8" name="Rectangle 7"/>
          <p:cNvSpPr/>
          <p:nvPr/>
        </p:nvSpPr>
        <p:spPr>
          <a:xfrm>
            <a:off x="9927771" y="365760"/>
            <a:ext cx="1907178" cy="796834"/>
          </a:xfrm>
          <a:prstGeom prst="rect">
            <a:avLst/>
          </a:prstGeom>
          <a:ln>
            <a:solidFill>
              <a:srgbClr val="2C5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C567A"/>
              </a:solidFill>
            </a:endParaRPr>
          </a:p>
        </p:txBody>
      </p:sp>
    </p:spTree>
    <p:extLst>
      <p:ext uri="{BB962C8B-B14F-4D97-AF65-F5344CB8AC3E}">
        <p14:creationId xmlns:p14="http://schemas.microsoft.com/office/powerpoint/2010/main" val="11247795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mlw - v2" id="{71EC61E4-1794-403E-8E7B-C50860DCCF06}" vid="{75DB3488-A096-43F0-BEF6-2838BC6A672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0DA85F-2485-49EB-85D8-D8511BBD57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C4C685-90A2-4B35-8BD8-67D6E8B35B14}">
  <ds:schemaRefs>
    <ds:schemaRef ds:uri="http://purl.org/dc/terms/"/>
    <ds:schemaRef ds:uri="http://schemas.microsoft.com/office/infopath/2007/PartnerControls"/>
    <ds:schemaRef ds:uri="http://www.w3.org/XML/1998/namespace"/>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16c05727-aa75-4e4a-9b5f-8a80a1165891"/>
    <ds:schemaRef ds:uri="71af3243-3dd4-4a8d-8c0d-dd76da1f02a5"/>
    <ds:schemaRef ds:uri="http://purl.org/dc/dcmitype/"/>
  </ds:schemaRefs>
</ds:datastoreItem>
</file>

<file path=customXml/itemProps3.xml><?xml version="1.0" encoding="utf-8"?>
<ds:datastoreItem xmlns:ds="http://schemas.openxmlformats.org/officeDocument/2006/customXml" ds:itemID="{0B098A77-1CF3-45C4-996C-929A37688E7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0</TotalTime>
  <Words>666</Words>
  <Application>Microsoft Office PowerPoint</Application>
  <PresentationFormat>Widescreen</PresentationFormat>
  <Paragraphs>48</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Corbel</vt:lpstr>
      <vt:lpstr>Office Theme</vt:lpstr>
      <vt:lpstr>JAVA Script</vt:lpstr>
      <vt:lpstr>Brendan Eich</vt:lpstr>
      <vt:lpstr>what</vt:lpstr>
      <vt:lpstr>history</vt:lpstr>
      <vt:lpstr>what</vt:lpstr>
      <vt:lpstr>Comparison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2019-05-06T17:04:59Z</dcterms:created>
  <dcterms:modified xsi:type="dcterms:W3CDTF">2019-05-06T19:46:53Z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