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1" r:id="rId5"/>
    <p:sldId id="262" r:id="rId6"/>
    <p:sldId id="263" r:id="rId7"/>
    <p:sldId id="264" r:id="rId8"/>
    <p:sldId id="265" r:id="rId9"/>
    <p:sldId id="266" r:id="rId10"/>
    <p:sldId id="267" r:id="rId11"/>
    <p:sldId id="260"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5BF0C-682B-40A5-87CF-2D50BFE21515}" type="datetimeFigureOut">
              <a:rPr lang="en-IN" smtClean="0"/>
              <a:t>27-10-2021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9E48D-24E3-4F26-9314-06678D8FCD58}" type="slidenum">
              <a:rPr lang="en-IN" smtClean="0"/>
              <a:t>‹#›</a:t>
            </a:fld>
            <a:endParaRPr lang="en-IN"/>
          </a:p>
        </p:txBody>
      </p:sp>
    </p:spTree>
    <p:extLst>
      <p:ext uri="{BB962C8B-B14F-4D97-AF65-F5344CB8AC3E}">
        <p14:creationId xmlns:p14="http://schemas.microsoft.com/office/powerpoint/2010/main" val="2695579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174C3E-2C04-4EF6-903E-332DA023A042}"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149590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174C3E-2C04-4EF6-903E-332DA023A042}"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342476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174C3E-2C04-4EF6-903E-332DA023A042}"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2548734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174C3E-2C04-4EF6-903E-332DA023A042}"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95817-7992-47D9-A270-8A181B1FC29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8034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74C3E-2C04-4EF6-903E-332DA023A042}"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2983289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174C3E-2C04-4EF6-903E-332DA023A042}" type="datetimeFigureOut">
              <a:rPr lang="en-IN" smtClean="0"/>
              <a:t>27-10-2021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2001964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174C3E-2C04-4EF6-903E-332DA023A042}" type="datetimeFigureOut">
              <a:rPr lang="en-IN" smtClean="0"/>
              <a:t>27-10-2021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2721893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74C3E-2C04-4EF6-903E-332DA023A042}"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1755297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74C3E-2C04-4EF6-903E-332DA023A042}"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201819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8174C3E-2C04-4EF6-903E-332DA023A042}"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21819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74C3E-2C04-4EF6-903E-332DA023A042}"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317664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174C3E-2C04-4EF6-903E-332DA023A042}"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295022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174C3E-2C04-4EF6-903E-332DA023A042}" type="datetimeFigureOut">
              <a:rPr lang="en-IN" smtClean="0"/>
              <a:t>27-10-2021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183582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174C3E-2C04-4EF6-903E-332DA023A042}" type="datetimeFigureOut">
              <a:rPr lang="en-IN" smtClean="0"/>
              <a:t>27-10-2021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134294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174C3E-2C04-4EF6-903E-332DA023A042}" type="datetimeFigureOut">
              <a:rPr lang="en-IN" smtClean="0"/>
              <a:t>27-10-2021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58900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174C3E-2C04-4EF6-903E-332DA023A042}" type="datetimeFigureOut">
              <a:rPr lang="en-IN" smtClean="0"/>
              <a:t>27-10-2021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393455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174C3E-2C04-4EF6-903E-332DA023A042}"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C95817-7992-47D9-A270-8A181B1FC293}" type="slidenum">
              <a:rPr lang="en-IN" smtClean="0"/>
              <a:t>‹#›</a:t>
            </a:fld>
            <a:endParaRPr lang="en-IN"/>
          </a:p>
        </p:txBody>
      </p:sp>
    </p:spTree>
    <p:extLst>
      <p:ext uri="{BB962C8B-B14F-4D97-AF65-F5344CB8AC3E}">
        <p14:creationId xmlns:p14="http://schemas.microsoft.com/office/powerpoint/2010/main" val="2817399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174C3E-2C04-4EF6-903E-332DA023A042}" type="datetimeFigureOut">
              <a:rPr lang="en-IN" smtClean="0"/>
              <a:t>27-10-2021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CC95817-7992-47D9-A270-8A181B1FC293}" type="slidenum">
              <a:rPr lang="en-IN" smtClean="0"/>
              <a:t>‹#›</a:t>
            </a:fld>
            <a:endParaRPr lang="en-IN"/>
          </a:p>
        </p:txBody>
      </p:sp>
    </p:spTree>
    <p:extLst>
      <p:ext uri="{BB962C8B-B14F-4D97-AF65-F5344CB8AC3E}">
        <p14:creationId xmlns:p14="http://schemas.microsoft.com/office/powerpoint/2010/main" val="36785704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3C15-AC83-4FE7-8939-F2312064625A}"/>
              </a:ext>
            </a:extLst>
          </p:cNvPr>
          <p:cNvSpPr>
            <a:spLocks noGrp="1"/>
          </p:cNvSpPr>
          <p:nvPr>
            <p:ph type="ctrTitle"/>
          </p:nvPr>
        </p:nvSpPr>
        <p:spPr/>
        <p:txBody>
          <a:bodyPr/>
          <a:lstStyle/>
          <a:p>
            <a:r>
              <a:rPr lang="en-IN" dirty="0"/>
              <a:t>Expenditure Data Analysis</a:t>
            </a:r>
          </a:p>
        </p:txBody>
      </p:sp>
    </p:spTree>
    <p:extLst>
      <p:ext uri="{BB962C8B-B14F-4D97-AF65-F5344CB8AC3E}">
        <p14:creationId xmlns:p14="http://schemas.microsoft.com/office/powerpoint/2010/main" val="190308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09DF5B-114B-4A54-82EE-8B6E72331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233" y="1248222"/>
            <a:ext cx="8808434" cy="3383395"/>
          </a:xfrm>
          <a:prstGeom prst="rect">
            <a:avLst/>
          </a:prstGeom>
        </p:spPr>
      </p:pic>
      <p:sp>
        <p:nvSpPr>
          <p:cNvPr id="4" name="TextBox 3">
            <a:extLst>
              <a:ext uri="{FF2B5EF4-FFF2-40B4-BE49-F238E27FC236}">
                <a16:creationId xmlns:a16="http://schemas.microsoft.com/office/drawing/2014/main" id="{A8D609BA-58D1-4D52-8967-B55FD9D6BB7C}"/>
              </a:ext>
            </a:extLst>
          </p:cNvPr>
          <p:cNvSpPr txBox="1"/>
          <p:nvPr/>
        </p:nvSpPr>
        <p:spPr>
          <a:xfrm>
            <a:off x="823839" y="878890"/>
            <a:ext cx="2879314" cy="369332"/>
          </a:xfrm>
          <a:prstGeom prst="rect">
            <a:avLst/>
          </a:prstGeom>
          <a:noFill/>
        </p:spPr>
        <p:txBody>
          <a:bodyPr wrap="none" rtlCol="0">
            <a:spAutoFit/>
          </a:bodyPr>
          <a:lstStyle/>
          <a:p>
            <a:r>
              <a:rPr lang="en-US" dirty="0"/>
              <a:t>7. Discounted product:  </a:t>
            </a:r>
            <a:endParaRPr lang="en-IN" dirty="0"/>
          </a:p>
        </p:txBody>
      </p:sp>
      <p:sp>
        <p:nvSpPr>
          <p:cNvPr id="5" name="TextBox 4">
            <a:extLst>
              <a:ext uri="{FF2B5EF4-FFF2-40B4-BE49-F238E27FC236}">
                <a16:creationId xmlns:a16="http://schemas.microsoft.com/office/drawing/2014/main" id="{B428521D-D75C-44FA-9FF6-637BABE20173}"/>
              </a:ext>
            </a:extLst>
          </p:cNvPr>
          <p:cNvSpPr txBox="1"/>
          <p:nvPr/>
        </p:nvSpPr>
        <p:spPr>
          <a:xfrm>
            <a:off x="1303233" y="4927106"/>
            <a:ext cx="9323338" cy="369332"/>
          </a:xfrm>
          <a:prstGeom prst="rect">
            <a:avLst/>
          </a:prstGeom>
          <a:noFill/>
        </p:spPr>
        <p:txBody>
          <a:bodyPr wrap="square" rtlCol="0">
            <a:spAutoFit/>
          </a:bodyPr>
          <a:lstStyle/>
          <a:p>
            <a:r>
              <a:rPr lang="en-US" dirty="0"/>
              <a:t>The Chart shows the Top 5 Discounted product. </a:t>
            </a:r>
            <a:endParaRPr lang="en-IN" dirty="0"/>
          </a:p>
        </p:txBody>
      </p:sp>
    </p:spTree>
    <p:extLst>
      <p:ext uri="{BB962C8B-B14F-4D97-AF65-F5344CB8AC3E}">
        <p14:creationId xmlns:p14="http://schemas.microsoft.com/office/powerpoint/2010/main" val="391751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E7B09B-E836-4E6C-923C-4A29C95A62AE}"/>
              </a:ext>
            </a:extLst>
          </p:cNvPr>
          <p:cNvSpPr txBox="1"/>
          <p:nvPr/>
        </p:nvSpPr>
        <p:spPr>
          <a:xfrm>
            <a:off x="186431" y="1322772"/>
            <a:ext cx="10023898" cy="5196294"/>
          </a:xfrm>
          <a:prstGeom prst="rect">
            <a:avLst/>
          </a:prstGeom>
          <a:noFill/>
        </p:spPr>
        <p:txBody>
          <a:bodyPr wrap="none" rtlCol="0">
            <a:spAutoFit/>
          </a:bodyPr>
          <a:lstStyle/>
          <a:p>
            <a:pPr marL="0" lvl="0" indent="0" algn="l" rtl="0">
              <a:spcBef>
                <a:spcPts val="960"/>
              </a:spcBef>
              <a:spcAft>
                <a:spcPts val="0"/>
              </a:spcAft>
              <a:buSzPts val="1440"/>
              <a:buNone/>
            </a:pPr>
            <a:r>
              <a:rPr lang="en-US" sz="2000" dirty="0">
                <a:solidFill>
                  <a:schemeClr val="lt1"/>
                </a:solidFill>
                <a:latin typeface="Times New Roman"/>
                <a:ea typeface="Times New Roman"/>
                <a:cs typeface="Times New Roman"/>
                <a:sym typeface="Times New Roman"/>
              </a:rPr>
              <a:t>Q1) What’s the source of data?</a:t>
            </a:r>
            <a:endParaRPr lang="en-US" sz="2000" dirty="0"/>
          </a:p>
          <a:p>
            <a:pPr marL="457200" lvl="1" indent="0" algn="l" rtl="0">
              <a:spcBef>
                <a:spcPts val="960"/>
              </a:spcBef>
              <a:spcAft>
                <a:spcPts val="0"/>
              </a:spcAft>
              <a:buSzPts val="1440"/>
              <a:buNone/>
            </a:pPr>
            <a:r>
              <a:rPr lang="en-US" sz="2000" dirty="0">
                <a:solidFill>
                  <a:schemeClr val="lt1"/>
                </a:solidFill>
                <a:latin typeface="Times New Roman"/>
                <a:ea typeface="Times New Roman"/>
                <a:cs typeface="Times New Roman"/>
                <a:sym typeface="Times New Roman"/>
              </a:rPr>
              <a:t>The data is provided by the company that contains the historical data and past performance </a:t>
            </a:r>
          </a:p>
          <a:p>
            <a:pPr marL="457200" lvl="1" indent="0" algn="l" rtl="0">
              <a:spcBef>
                <a:spcPts val="960"/>
              </a:spcBef>
              <a:spcAft>
                <a:spcPts val="0"/>
              </a:spcAft>
              <a:buSzPts val="1440"/>
              <a:buNone/>
            </a:pPr>
            <a:r>
              <a:rPr lang="en-US" sz="2000" dirty="0">
                <a:solidFill>
                  <a:schemeClr val="lt1"/>
                </a:solidFill>
                <a:latin typeface="Times New Roman"/>
                <a:cs typeface="Times New Roman"/>
                <a:sym typeface="Times New Roman"/>
              </a:rPr>
              <a:t>of company</a:t>
            </a:r>
            <a:endParaRPr lang="en-US" sz="2000" dirty="0"/>
          </a:p>
          <a:p>
            <a:pPr marL="0" lvl="1" indent="0" algn="l" rtl="0">
              <a:spcBef>
                <a:spcPts val="960"/>
              </a:spcBef>
              <a:spcAft>
                <a:spcPts val="0"/>
              </a:spcAft>
              <a:buSzPts val="1440"/>
              <a:buNone/>
            </a:pPr>
            <a:r>
              <a:rPr lang="en-US" sz="2000" dirty="0">
                <a:solidFill>
                  <a:schemeClr val="lt1"/>
                </a:solidFill>
                <a:latin typeface="Times New Roman"/>
                <a:ea typeface="Times New Roman"/>
                <a:cs typeface="Times New Roman"/>
                <a:sym typeface="Times New Roman"/>
              </a:rPr>
              <a:t>Q 2) What was the type of data?</a:t>
            </a:r>
            <a:endParaRPr lang="en-US" sz="2000" dirty="0"/>
          </a:p>
          <a:p>
            <a:pPr marL="0" lvl="1" indent="0" algn="l" rtl="0">
              <a:spcBef>
                <a:spcPts val="960"/>
              </a:spcBef>
              <a:spcAft>
                <a:spcPts val="0"/>
              </a:spcAft>
              <a:buSzPts val="1440"/>
              <a:buNone/>
            </a:pPr>
            <a:r>
              <a:rPr lang="en-US" sz="2000" dirty="0">
                <a:solidFill>
                  <a:schemeClr val="lt1"/>
                </a:solidFill>
                <a:latin typeface="Times New Roman"/>
                <a:ea typeface="Times New Roman"/>
                <a:cs typeface="Times New Roman"/>
                <a:sym typeface="Times New Roman"/>
              </a:rPr>
              <a:t>	The data was the combination of numerical and Categorical values.</a:t>
            </a:r>
            <a:endParaRPr lang="en-US" sz="2000" dirty="0"/>
          </a:p>
          <a:p>
            <a:pPr marL="0" lvl="0" indent="0" algn="l" rtl="0">
              <a:spcBef>
                <a:spcPts val="960"/>
              </a:spcBef>
              <a:spcAft>
                <a:spcPts val="0"/>
              </a:spcAft>
              <a:buSzPts val="1440"/>
              <a:buNone/>
            </a:pPr>
            <a:r>
              <a:rPr lang="en-US" sz="2000" dirty="0">
                <a:solidFill>
                  <a:schemeClr val="lt1"/>
                </a:solidFill>
                <a:latin typeface="Times New Roman"/>
                <a:ea typeface="Times New Roman"/>
                <a:cs typeface="Times New Roman"/>
                <a:sym typeface="Times New Roman"/>
              </a:rPr>
              <a:t>Q 3) What techniques were you using for data pre-processing?</a:t>
            </a:r>
            <a:endParaRPr lang="en-US" sz="2000" dirty="0"/>
          </a:p>
          <a:p>
            <a:pPr marL="742950" lvl="1" indent="-285750" algn="l" rtl="0">
              <a:spcBef>
                <a:spcPts val="960"/>
              </a:spcBef>
              <a:spcAft>
                <a:spcPts val="0"/>
              </a:spcAft>
              <a:buSzPts val="1440"/>
              <a:buChar char="▶"/>
            </a:pPr>
            <a:r>
              <a:rPr lang="en-US" sz="2000" dirty="0">
                <a:solidFill>
                  <a:schemeClr val="lt1"/>
                </a:solidFill>
                <a:latin typeface="Times New Roman"/>
                <a:ea typeface="Times New Roman"/>
                <a:cs typeface="Times New Roman"/>
                <a:sym typeface="Times New Roman"/>
              </a:rPr>
              <a:t>Removing unwanted attributes</a:t>
            </a:r>
            <a:endParaRPr lang="en-US" sz="2000" dirty="0"/>
          </a:p>
          <a:p>
            <a:pPr marL="742950" lvl="1" indent="-285750" algn="l" rtl="0">
              <a:spcBef>
                <a:spcPts val="960"/>
              </a:spcBef>
              <a:spcAft>
                <a:spcPts val="0"/>
              </a:spcAft>
              <a:buSzPts val="1440"/>
              <a:buChar char="▶"/>
            </a:pPr>
            <a:r>
              <a:rPr lang="en-US" sz="2000" dirty="0">
                <a:solidFill>
                  <a:schemeClr val="lt1"/>
                </a:solidFill>
                <a:latin typeface="Times New Roman"/>
                <a:ea typeface="Times New Roman"/>
                <a:cs typeface="Times New Roman"/>
                <a:sym typeface="Times New Roman"/>
              </a:rPr>
              <a:t>Visualizing  relation of independent variables with each other and output variables</a:t>
            </a:r>
            <a:endParaRPr lang="en-US" sz="2000" dirty="0"/>
          </a:p>
          <a:p>
            <a:pPr marL="742950" lvl="1" indent="-285750" algn="l" rtl="0">
              <a:spcBef>
                <a:spcPts val="960"/>
              </a:spcBef>
              <a:spcAft>
                <a:spcPts val="0"/>
              </a:spcAft>
              <a:buSzPts val="1440"/>
              <a:buChar char="▶"/>
            </a:pPr>
            <a:r>
              <a:rPr lang="en-US" sz="2000" dirty="0">
                <a:solidFill>
                  <a:schemeClr val="lt1"/>
                </a:solidFill>
                <a:latin typeface="Times New Roman"/>
                <a:ea typeface="Times New Roman"/>
                <a:cs typeface="Times New Roman"/>
                <a:sym typeface="Times New Roman"/>
              </a:rPr>
              <a:t>Checking and changing Distribution of continuous values</a:t>
            </a:r>
            <a:endParaRPr lang="en-US" sz="2000" dirty="0"/>
          </a:p>
          <a:p>
            <a:pPr marL="742950" lvl="1" indent="-285750" algn="l" rtl="0">
              <a:spcBef>
                <a:spcPts val="960"/>
              </a:spcBef>
              <a:spcAft>
                <a:spcPts val="0"/>
              </a:spcAft>
              <a:buSzPts val="1440"/>
              <a:buChar char="▶"/>
            </a:pPr>
            <a:r>
              <a:rPr lang="en-US" sz="2000" dirty="0">
                <a:solidFill>
                  <a:schemeClr val="lt1"/>
                </a:solidFill>
                <a:latin typeface="Times New Roman"/>
                <a:ea typeface="Times New Roman"/>
                <a:cs typeface="Times New Roman"/>
                <a:sym typeface="Times New Roman"/>
              </a:rPr>
              <a:t>Removing outliers</a:t>
            </a:r>
            <a:endParaRPr lang="en-US" sz="2000" dirty="0"/>
          </a:p>
          <a:p>
            <a:pPr marL="742950" lvl="1" indent="-285750" algn="l" rtl="0">
              <a:spcBef>
                <a:spcPts val="960"/>
              </a:spcBef>
              <a:spcAft>
                <a:spcPts val="0"/>
              </a:spcAft>
              <a:buSzPts val="1440"/>
              <a:buChar char="▶"/>
            </a:pPr>
            <a:r>
              <a:rPr lang="en-US" sz="2000" dirty="0">
                <a:solidFill>
                  <a:schemeClr val="lt1"/>
                </a:solidFill>
                <a:latin typeface="Times New Roman"/>
                <a:ea typeface="Times New Roman"/>
                <a:cs typeface="Times New Roman"/>
                <a:sym typeface="Times New Roman"/>
              </a:rPr>
              <a:t>Cleaning data and imputing if null values are present. </a:t>
            </a:r>
            <a:endParaRPr lang="en-US" sz="2000" dirty="0"/>
          </a:p>
          <a:p>
            <a:pPr marL="742950" lvl="1" indent="-285750" algn="l" rtl="0">
              <a:spcBef>
                <a:spcPts val="960"/>
              </a:spcBef>
              <a:spcAft>
                <a:spcPts val="0"/>
              </a:spcAft>
              <a:buSzPts val="1440"/>
              <a:buChar char="▶"/>
            </a:pPr>
            <a:r>
              <a:rPr lang="en-US" sz="2000" dirty="0">
                <a:solidFill>
                  <a:schemeClr val="lt1"/>
                </a:solidFill>
                <a:latin typeface="Times New Roman"/>
                <a:ea typeface="Times New Roman"/>
                <a:cs typeface="Times New Roman"/>
                <a:sym typeface="Times New Roman"/>
              </a:rPr>
              <a:t>Converting categorical data into numeric values</a:t>
            </a:r>
            <a:r>
              <a:rPr lang="en-US" dirty="0">
                <a:solidFill>
                  <a:schemeClr val="lt1"/>
                </a:solidFill>
                <a:latin typeface="Times New Roman"/>
                <a:ea typeface="Times New Roman"/>
                <a:cs typeface="Times New Roman"/>
                <a:sym typeface="Times New Roman"/>
              </a:rPr>
              <a:t>.</a:t>
            </a:r>
            <a:endParaRPr lang="en-US" dirty="0"/>
          </a:p>
        </p:txBody>
      </p:sp>
      <p:sp>
        <p:nvSpPr>
          <p:cNvPr id="3" name="TextBox 2">
            <a:extLst>
              <a:ext uri="{FF2B5EF4-FFF2-40B4-BE49-F238E27FC236}">
                <a16:creationId xmlns:a16="http://schemas.microsoft.com/office/drawing/2014/main" id="{62F10E82-D6FA-4166-95CA-000DC6BF29CD}"/>
              </a:ext>
            </a:extLst>
          </p:cNvPr>
          <p:cNvSpPr txBox="1"/>
          <p:nvPr/>
        </p:nvSpPr>
        <p:spPr>
          <a:xfrm>
            <a:off x="4012706" y="677295"/>
            <a:ext cx="3086470" cy="523220"/>
          </a:xfrm>
          <a:prstGeom prst="rect">
            <a:avLst/>
          </a:prstGeom>
          <a:noFill/>
        </p:spPr>
        <p:txBody>
          <a:bodyPr wrap="square" rtlCol="0">
            <a:spAutoFit/>
          </a:bodyPr>
          <a:lstStyle/>
          <a:p>
            <a:pPr algn="ctr"/>
            <a:r>
              <a:rPr lang="en-US" sz="2800" b="1" dirty="0"/>
              <a:t>FAQ</a:t>
            </a:r>
            <a:endParaRPr lang="en-IN" sz="2800" b="1" dirty="0"/>
          </a:p>
        </p:txBody>
      </p:sp>
    </p:spTree>
    <p:extLst>
      <p:ext uri="{BB962C8B-B14F-4D97-AF65-F5344CB8AC3E}">
        <p14:creationId xmlns:p14="http://schemas.microsoft.com/office/powerpoint/2010/main" val="2671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BD2457-1218-48BB-9F8B-C2E3EE5BEABB}"/>
              </a:ext>
            </a:extLst>
          </p:cNvPr>
          <p:cNvSpPr txBox="1"/>
          <p:nvPr/>
        </p:nvSpPr>
        <p:spPr>
          <a:xfrm>
            <a:off x="363985" y="1305017"/>
            <a:ext cx="10032743" cy="2585323"/>
          </a:xfrm>
          <a:prstGeom prst="rect">
            <a:avLst/>
          </a:prstGeom>
          <a:noFill/>
        </p:spPr>
        <p:txBody>
          <a:bodyPr wrap="square" rtlCol="0">
            <a:spAutoFit/>
          </a:bodyPr>
          <a:lstStyle/>
          <a:p>
            <a:r>
              <a:rPr lang="en-US" dirty="0"/>
              <a:t>Q 4) How Dashboard is created.</a:t>
            </a:r>
          </a:p>
          <a:p>
            <a:pPr lvl="1"/>
            <a:r>
              <a:rPr lang="en-US" dirty="0"/>
              <a:t>  The Dashboard is created by </a:t>
            </a:r>
            <a:r>
              <a:rPr lang="en-US" dirty="0" err="1"/>
              <a:t>analysing</a:t>
            </a:r>
            <a:r>
              <a:rPr lang="en-US" dirty="0"/>
              <a:t> the past performance of the company</a:t>
            </a:r>
          </a:p>
          <a:p>
            <a:pPr lvl="1"/>
            <a:r>
              <a:rPr lang="en-US" dirty="0"/>
              <a:t>   and creating meaning insights by showing relationship between attributes.</a:t>
            </a:r>
          </a:p>
          <a:p>
            <a:pPr lvl="1"/>
            <a:endParaRPr lang="en-US" dirty="0"/>
          </a:p>
          <a:p>
            <a:r>
              <a:rPr lang="en-US" dirty="0"/>
              <a:t>Q 5) Deployment </a:t>
            </a:r>
          </a:p>
          <a:p>
            <a:r>
              <a:rPr lang="en-US" dirty="0"/>
              <a:t>	</a:t>
            </a:r>
            <a:r>
              <a:rPr lang="en-US" b="0" i="0" dirty="0">
                <a:solidFill>
                  <a:srgbClr val="E6E6E6"/>
                </a:solidFill>
                <a:effectLst/>
                <a:latin typeface="Segoe UI" panose="020B0502040204020203" pitchFamily="34" charset="0"/>
              </a:rPr>
              <a:t>To deploy content between stages, users need to have either member or admin permissions 	for both stages. Make sure that only the people you want deploying to production, will have 	production workspace permissions. Other users can have production workspace contributor 	or viewer roles.</a:t>
            </a:r>
            <a:endParaRPr lang="en-US" dirty="0"/>
          </a:p>
        </p:txBody>
      </p:sp>
    </p:spTree>
    <p:extLst>
      <p:ext uri="{BB962C8B-B14F-4D97-AF65-F5344CB8AC3E}">
        <p14:creationId xmlns:p14="http://schemas.microsoft.com/office/powerpoint/2010/main" val="382820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F9B3E-6780-4A15-9A1B-57CBD76D07DA}"/>
              </a:ext>
            </a:extLst>
          </p:cNvPr>
          <p:cNvSpPr txBox="1"/>
          <p:nvPr/>
        </p:nvSpPr>
        <p:spPr>
          <a:xfrm>
            <a:off x="534140" y="735955"/>
            <a:ext cx="11123720" cy="5201424"/>
          </a:xfrm>
          <a:prstGeom prst="rect">
            <a:avLst/>
          </a:prstGeom>
          <a:noFill/>
        </p:spPr>
        <p:txBody>
          <a:bodyPr wrap="square" rtlCol="0">
            <a:spAutoFit/>
          </a:bodyPr>
          <a:lstStyle/>
          <a:p>
            <a:r>
              <a:rPr lang="en-IN" sz="3200" dirty="0"/>
              <a:t>Objective :</a:t>
            </a:r>
          </a:p>
          <a:p>
            <a:r>
              <a:rPr lang="en-IN" sz="2400" dirty="0"/>
              <a:t>	</a:t>
            </a:r>
            <a:r>
              <a:rPr lang="en-IN" sz="2800" dirty="0"/>
              <a:t>Development of  a Sales insight Dashboard for </a:t>
            </a:r>
            <a:r>
              <a:rPr lang="en-US" sz="2800" b="0" i="0" dirty="0">
                <a:effectLst/>
                <a:latin typeface="National"/>
              </a:rPr>
              <a:t>enabling sales teams and managers to assess performance against their goals and objectives in real time.</a:t>
            </a:r>
            <a:r>
              <a:rPr lang="en-IN" sz="2800" dirty="0"/>
              <a:t> </a:t>
            </a:r>
          </a:p>
          <a:p>
            <a:endParaRPr lang="en-IN" sz="2800" dirty="0"/>
          </a:p>
          <a:p>
            <a:endParaRPr lang="en-IN" sz="2800" dirty="0"/>
          </a:p>
          <a:p>
            <a:r>
              <a:rPr lang="en-IN" sz="3200" dirty="0"/>
              <a:t>Benefits</a:t>
            </a:r>
            <a:r>
              <a:rPr lang="en-IN" sz="2800" dirty="0"/>
              <a:t>:</a:t>
            </a:r>
          </a:p>
          <a:p>
            <a:pPr marL="285750" indent="-285750">
              <a:buFont typeface="Arial" panose="020B0604020202020204" pitchFamily="34" charset="0"/>
              <a:buChar char="•"/>
            </a:pPr>
            <a:r>
              <a:rPr lang="en-IN" sz="2400" i="0" dirty="0">
                <a:effectLst/>
                <a:latin typeface="Arial" panose="020B0604020202020204" pitchFamily="34" charset="0"/>
              </a:rPr>
              <a:t>Performance Management</a:t>
            </a:r>
            <a:endParaRPr lang="en-IN" sz="2800" i="0" dirty="0">
              <a:effectLst/>
              <a:latin typeface="Arial" panose="020B0604020202020204" pitchFamily="34" charset="0"/>
            </a:endParaRPr>
          </a:p>
          <a:p>
            <a:pPr marL="285750" indent="-285750">
              <a:buFont typeface="Arial" panose="020B0604020202020204" pitchFamily="34" charset="0"/>
              <a:buChar char="•"/>
            </a:pPr>
            <a:r>
              <a:rPr lang="en-IN" sz="2400" i="0" dirty="0">
                <a:effectLst/>
                <a:latin typeface="Arial" panose="020B0604020202020204" pitchFamily="34" charset="0"/>
              </a:rPr>
              <a:t>Optimise Sales Activities</a:t>
            </a:r>
            <a:endParaRPr lang="en-IN" sz="2800" dirty="0">
              <a:latin typeface="Arial" panose="020B0604020202020204" pitchFamily="34" charset="0"/>
            </a:endParaRPr>
          </a:p>
          <a:p>
            <a:pPr marL="285750" indent="-285750">
              <a:buFont typeface="Arial" panose="020B0604020202020204" pitchFamily="34" charset="0"/>
              <a:buChar char="•"/>
            </a:pPr>
            <a:r>
              <a:rPr lang="en-IN" sz="2400" i="0" dirty="0">
                <a:effectLst/>
                <a:latin typeface="Arial" panose="020B0604020202020204" pitchFamily="34" charset="0"/>
              </a:rPr>
              <a:t>Inventory Management</a:t>
            </a:r>
            <a:endParaRPr lang="en-IN" sz="2800" i="0" dirty="0">
              <a:effectLst/>
              <a:latin typeface="Arial" panose="020B0604020202020204" pitchFamily="34" charset="0"/>
            </a:endParaRPr>
          </a:p>
          <a:p>
            <a:pPr marL="285750" indent="-285750">
              <a:buFont typeface="Arial" panose="020B0604020202020204" pitchFamily="34" charset="0"/>
              <a:buChar char="•"/>
            </a:pPr>
            <a:r>
              <a:rPr lang="en-IN" sz="2400" i="0" dirty="0">
                <a:effectLst/>
                <a:latin typeface="Montserrat" panose="020B0604020202020204" pitchFamily="2" charset="0"/>
              </a:rPr>
              <a:t>Better Sales Performance</a:t>
            </a:r>
          </a:p>
          <a:p>
            <a:pPr marL="285750" indent="-285750">
              <a:buFont typeface="Arial" panose="020B0604020202020204" pitchFamily="34" charset="0"/>
              <a:buChar char="•"/>
            </a:pPr>
            <a:r>
              <a:rPr lang="en-IN" sz="2800" dirty="0">
                <a:latin typeface="Arial" panose="020B0604020202020204" pitchFamily="34" charset="0"/>
              </a:rPr>
              <a:t>Better Decision Making</a:t>
            </a:r>
            <a:endParaRPr lang="en-IN" sz="2400" dirty="0"/>
          </a:p>
        </p:txBody>
      </p:sp>
    </p:spTree>
    <p:extLst>
      <p:ext uri="{BB962C8B-B14F-4D97-AF65-F5344CB8AC3E}">
        <p14:creationId xmlns:p14="http://schemas.microsoft.com/office/powerpoint/2010/main" val="223405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246827-7BCD-40E5-A6A6-913981C31196}"/>
              </a:ext>
            </a:extLst>
          </p:cNvPr>
          <p:cNvSpPr txBox="1"/>
          <p:nvPr/>
        </p:nvSpPr>
        <p:spPr>
          <a:xfrm>
            <a:off x="224589" y="802105"/>
            <a:ext cx="11389895" cy="4278094"/>
          </a:xfrm>
          <a:prstGeom prst="rect">
            <a:avLst/>
          </a:prstGeom>
          <a:noFill/>
        </p:spPr>
        <p:txBody>
          <a:bodyPr wrap="square" rtlCol="0">
            <a:spAutoFit/>
          </a:bodyPr>
          <a:lstStyle/>
          <a:p>
            <a:r>
              <a:rPr lang="en-IN" sz="2800" b="1" dirty="0"/>
              <a:t>Data Collection : </a:t>
            </a:r>
          </a:p>
          <a:p>
            <a:r>
              <a:rPr lang="en-IN" sz="2400" dirty="0"/>
              <a:t>	A organization holds the huge amount of historical Data . A data can be in any Format.</a:t>
            </a:r>
          </a:p>
          <a:p>
            <a:endParaRPr lang="en-IN" sz="2400" dirty="0"/>
          </a:p>
          <a:p>
            <a:r>
              <a:rPr lang="en-IN" sz="2800" b="1" dirty="0"/>
              <a:t>Data Cleaning:</a:t>
            </a:r>
          </a:p>
          <a:p>
            <a:r>
              <a:rPr lang="en-IN" sz="2400" dirty="0"/>
              <a:t>	Data Cleaning is the most important part . A organization stores Data in many format such as in SQL server , Excel , CSV etc</a:t>
            </a:r>
          </a:p>
          <a:p>
            <a:r>
              <a:rPr lang="en-IN" sz="2400" dirty="0"/>
              <a:t>The Tools used like Pandas , </a:t>
            </a:r>
            <a:r>
              <a:rPr lang="en-IN" sz="2400" dirty="0" err="1"/>
              <a:t>Numpy</a:t>
            </a:r>
            <a:r>
              <a:rPr lang="en-IN" sz="2400" dirty="0"/>
              <a:t> , Excel for Data Cleaning.</a:t>
            </a:r>
          </a:p>
          <a:p>
            <a:endParaRPr lang="en-IN" sz="2400" dirty="0"/>
          </a:p>
          <a:p>
            <a:endParaRPr lang="en-IN" sz="2400" dirty="0"/>
          </a:p>
          <a:p>
            <a:endParaRPr lang="en-IN" sz="2400" dirty="0"/>
          </a:p>
        </p:txBody>
      </p:sp>
    </p:spTree>
    <p:extLst>
      <p:ext uri="{BB962C8B-B14F-4D97-AF65-F5344CB8AC3E}">
        <p14:creationId xmlns:p14="http://schemas.microsoft.com/office/powerpoint/2010/main" val="221652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B6B58-8B26-4EBF-A2EA-405F3FDC1D6F}"/>
              </a:ext>
            </a:extLst>
          </p:cNvPr>
          <p:cNvSpPr txBox="1"/>
          <p:nvPr/>
        </p:nvSpPr>
        <p:spPr>
          <a:xfrm>
            <a:off x="399495" y="825622"/>
            <a:ext cx="9561251" cy="4708981"/>
          </a:xfrm>
          <a:prstGeom prst="rect">
            <a:avLst/>
          </a:prstGeom>
          <a:noFill/>
        </p:spPr>
        <p:txBody>
          <a:bodyPr wrap="square" rtlCol="0">
            <a:spAutoFit/>
          </a:bodyPr>
          <a:lstStyle/>
          <a:p>
            <a:r>
              <a:rPr lang="en-US" sz="2400" b="1" dirty="0"/>
              <a:t>Dashboard:</a:t>
            </a:r>
          </a:p>
          <a:p>
            <a:endParaRPr lang="en-US" dirty="0"/>
          </a:p>
          <a:p>
            <a:r>
              <a:rPr lang="en-US" sz="2000" dirty="0"/>
              <a:t>The Dashboard contains the expenditure of company on the basis of historical data</a:t>
            </a:r>
            <a:r>
              <a:rPr lang="en-IN" sz="2000" dirty="0"/>
              <a:t>.</a:t>
            </a:r>
          </a:p>
          <a:p>
            <a:r>
              <a:rPr lang="en-IN" sz="2000" dirty="0"/>
              <a:t>It includes several things:</a:t>
            </a:r>
          </a:p>
          <a:p>
            <a:endParaRPr lang="en-IN" dirty="0"/>
          </a:p>
          <a:p>
            <a:r>
              <a:rPr lang="en-IN" sz="2000" dirty="0"/>
              <a:t>1 . Growth : </a:t>
            </a:r>
          </a:p>
          <a:p>
            <a:endParaRPr lang="en-IN" sz="2000" dirty="0"/>
          </a:p>
          <a:p>
            <a:endParaRPr lang="en-IN" sz="2000" dirty="0"/>
          </a:p>
          <a:p>
            <a:endParaRPr lang="en-IN" sz="2000" dirty="0"/>
          </a:p>
          <a:p>
            <a:endParaRPr lang="en-IN" sz="2000" dirty="0"/>
          </a:p>
          <a:p>
            <a:pPr marL="742950" lvl="1" indent="-285750">
              <a:buFont typeface="Arial" panose="020B0604020202020204" pitchFamily="34" charset="0"/>
              <a:buChar char="•"/>
            </a:pPr>
            <a:r>
              <a:rPr lang="en-IN" sz="2000" dirty="0"/>
              <a:t>	Sales Amount : It includes the total Sales amount of the Company.</a:t>
            </a:r>
          </a:p>
          <a:p>
            <a:pPr marL="742950" lvl="1" indent="-285750">
              <a:buFont typeface="Arial" panose="020B0604020202020204" pitchFamily="34" charset="0"/>
              <a:buChar char="•"/>
            </a:pPr>
            <a:r>
              <a:rPr lang="en-IN" sz="2000" dirty="0"/>
              <a:t>   Sales Quantity : The total product sell by the company.</a:t>
            </a:r>
          </a:p>
          <a:p>
            <a:pPr marL="742950" lvl="1" indent="-285750">
              <a:buFont typeface="Arial" panose="020B0604020202020204" pitchFamily="34" charset="0"/>
              <a:buChar char="•"/>
            </a:pPr>
            <a:r>
              <a:rPr lang="en-IN" sz="2000" dirty="0"/>
              <a:t>	Sales Margin Amount : The total Margin on products.</a:t>
            </a:r>
          </a:p>
          <a:p>
            <a:pPr marL="742950" lvl="1" indent="-285750">
              <a:buFont typeface="Arial" panose="020B0604020202020204" pitchFamily="34" charset="0"/>
              <a:buChar char="•"/>
            </a:pPr>
            <a:r>
              <a:rPr lang="en-IN" sz="2000" dirty="0"/>
              <a:t>   Profit(%) : The Average Profit of the Company.</a:t>
            </a:r>
            <a:endParaRPr lang="en-IN" dirty="0"/>
          </a:p>
        </p:txBody>
      </p:sp>
      <p:pic>
        <p:nvPicPr>
          <p:cNvPr id="4" name="Picture 3">
            <a:extLst>
              <a:ext uri="{FF2B5EF4-FFF2-40B4-BE49-F238E27FC236}">
                <a16:creationId xmlns:a16="http://schemas.microsoft.com/office/drawing/2014/main" id="{78726641-905E-4F91-A668-1CC2221B503E}"/>
              </a:ext>
            </a:extLst>
          </p:cNvPr>
          <p:cNvPicPr>
            <a:picLocks noChangeAspect="1"/>
          </p:cNvPicPr>
          <p:nvPr/>
        </p:nvPicPr>
        <p:blipFill rotWithShape="1">
          <a:blip r:embed="rId2">
            <a:extLst>
              <a:ext uri="{28A0092B-C50C-407E-A947-70E740481C1C}">
                <a14:useLocalDpi xmlns:a14="http://schemas.microsoft.com/office/drawing/2010/main" val="0"/>
              </a:ext>
            </a:extLst>
          </a:blip>
          <a:srcRect t="38645" r="-127"/>
          <a:stretch/>
        </p:blipFill>
        <p:spPr>
          <a:xfrm>
            <a:off x="948871" y="3180112"/>
            <a:ext cx="8266150" cy="932157"/>
          </a:xfrm>
          <a:prstGeom prst="rect">
            <a:avLst/>
          </a:prstGeom>
        </p:spPr>
      </p:pic>
    </p:spTree>
    <p:extLst>
      <p:ext uri="{BB962C8B-B14F-4D97-AF65-F5344CB8AC3E}">
        <p14:creationId xmlns:p14="http://schemas.microsoft.com/office/powerpoint/2010/main" val="142550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F3B76-1BC8-4529-9D8A-E37CC88A4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352" y="441367"/>
            <a:ext cx="5103177" cy="1671518"/>
          </a:xfrm>
          <a:prstGeom prst="rect">
            <a:avLst/>
          </a:prstGeom>
        </p:spPr>
      </p:pic>
      <p:sp>
        <p:nvSpPr>
          <p:cNvPr id="5" name="TextBox 4">
            <a:extLst>
              <a:ext uri="{FF2B5EF4-FFF2-40B4-BE49-F238E27FC236}">
                <a16:creationId xmlns:a16="http://schemas.microsoft.com/office/drawing/2014/main" id="{2B0B545E-D9C9-472A-B5FF-48D394123624}"/>
              </a:ext>
            </a:extLst>
          </p:cNvPr>
          <p:cNvSpPr txBox="1"/>
          <p:nvPr/>
        </p:nvSpPr>
        <p:spPr>
          <a:xfrm>
            <a:off x="216395" y="140147"/>
            <a:ext cx="10001803" cy="6740307"/>
          </a:xfrm>
          <a:prstGeom prst="rect">
            <a:avLst/>
          </a:prstGeom>
          <a:noFill/>
        </p:spPr>
        <p:txBody>
          <a:bodyPr wrap="square" rtlCol="0">
            <a:spAutoFit/>
          </a:bodyPr>
          <a:lstStyle/>
          <a:p>
            <a:r>
              <a:rPr lang="en-US" dirty="0"/>
              <a:t>2 : Top 5 selling Product:</a:t>
            </a:r>
          </a:p>
          <a:p>
            <a:endParaRPr lang="en-US" dirty="0"/>
          </a:p>
          <a:p>
            <a:endParaRPr lang="en-US" dirty="0"/>
          </a:p>
          <a:p>
            <a:r>
              <a:rPr lang="en-IN" dirty="0"/>
              <a:t>	</a:t>
            </a:r>
          </a:p>
          <a:p>
            <a:endParaRPr lang="en-IN" dirty="0"/>
          </a:p>
          <a:p>
            <a:endParaRPr lang="en-IN" dirty="0"/>
          </a:p>
          <a:p>
            <a:endParaRPr lang="en-IN" dirty="0"/>
          </a:p>
          <a:p>
            <a:endParaRPr lang="en-IN" dirty="0"/>
          </a:p>
          <a:p>
            <a:r>
              <a:rPr lang="en-IN" dirty="0"/>
              <a:t>	This Visual Chart contains of Top 5 selling 	product on the basis of there sales amount. The Dataset columns used is Sales Amount and Item which contains the product name and sales amount.</a:t>
            </a:r>
          </a:p>
          <a:p>
            <a:endParaRPr lang="en-IN" dirty="0"/>
          </a:p>
          <a:p>
            <a:r>
              <a:rPr lang="en-IN" dirty="0"/>
              <a:t>3 . Top 5 Sales Margin by item:</a:t>
            </a:r>
          </a:p>
          <a:p>
            <a:endParaRPr lang="en-IN" dirty="0"/>
          </a:p>
          <a:p>
            <a:endParaRPr lang="en-IN" dirty="0"/>
          </a:p>
          <a:p>
            <a:endParaRPr lang="en-IN" dirty="0"/>
          </a:p>
          <a:p>
            <a:endParaRPr lang="en-IN" dirty="0"/>
          </a:p>
          <a:p>
            <a:endParaRPr lang="en-IN" dirty="0"/>
          </a:p>
          <a:p>
            <a:endParaRPr lang="en-IN" dirty="0"/>
          </a:p>
          <a:p>
            <a:endParaRPr lang="en-IN" dirty="0"/>
          </a:p>
          <a:p>
            <a:r>
              <a:rPr lang="en-IN" dirty="0"/>
              <a:t>	The chart contains the Margin amount of the Top 5 products.</a:t>
            </a:r>
          </a:p>
          <a:p>
            <a:r>
              <a:rPr lang="en-IN" dirty="0"/>
              <a:t>	</a:t>
            </a:r>
          </a:p>
          <a:p>
            <a:r>
              <a:rPr lang="en-IN" dirty="0"/>
              <a:t>	</a:t>
            </a:r>
          </a:p>
          <a:p>
            <a:r>
              <a:rPr lang="en-IN" dirty="0"/>
              <a:t>	</a:t>
            </a:r>
          </a:p>
        </p:txBody>
      </p:sp>
      <p:pic>
        <p:nvPicPr>
          <p:cNvPr id="7" name="Picture 6">
            <a:extLst>
              <a:ext uri="{FF2B5EF4-FFF2-40B4-BE49-F238E27FC236}">
                <a16:creationId xmlns:a16="http://schemas.microsoft.com/office/drawing/2014/main" id="{847C4D93-0DB0-4D8D-B1BC-CA7F97A4C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352" y="3727364"/>
            <a:ext cx="5227464" cy="1875705"/>
          </a:xfrm>
          <a:prstGeom prst="rect">
            <a:avLst/>
          </a:prstGeom>
        </p:spPr>
      </p:pic>
    </p:spTree>
    <p:extLst>
      <p:ext uri="{BB962C8B-B14F-4D97-AF65-F5344CB8AC3E}">
        <p14:creationId xmlns:p14="http://schemas.microsoft.com/office/powerpoint/2010/main" val="256248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BAC765-F38B-403F-AEF5-D01D42731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50" y="1219087"/>
            <a:ext cx="10293518" cy="3459446"/>
          </a:xfrm>
          <a:prstGeom prst="rect">
            <a:avLst/>
          </a:prstGeom>
        </p:spPr>
      </p:pic>
      <p:sp>
        <p:nvSpPr>
          <p:cNvPr id="4" name="TextBox 3">
            <a:extLst>
              <a:ext uri="{FF2B5EF4-FFF2-40B4-BE49-F238E27FC236}">
                <a16:creationId xmlns:a16="http://schemas.microsoft.com/office/drawing/2014/main" id="{1CF3F16D-E2F7-4ED8-8C62-0A9419151FEF}"/>
              </a:ext>
            </a:extLst>
          </p:cNvPr>
          <p:cNvSpPr txBox="1"/>
          <p:nvPr/>
        </p:nvSpPr>
        <p:spPr>
          <a:xfrm>
            <a:off x="652650" y="798990"/>
            <a:ext cx="9254829" cy="369332"/>
          </a:xfrm>
          <a:prstGeom prst="rect">
            <a:avLst/>
          </a:prstGeom>
          <a:noFill/>
        </p:spPr>
        <p:txBody>
          <a:bodyPr wrap="square" rtlCol="0">
            <a:spAutoFit/>
          </a:bodyPr>
          <a:lstStyle/>
          <a:p>
            <a:r>
              <a:rPr lang="en-US" dirty="0"/>
              <a:t>3.  Sales </a:t>
            </a:r>
            <a:r>
              <a:rPr lang="en-US" dirty="0" err="1"/>
              <a:t>Gwowth</a:t>
            </a:r>
            <a:r>
              <a:rPr lang="en-US" dirty="0"/>
              <a:t>:</a:t>
            </a:r>
            <a:endParaRPr lang="en-IN" dirty="0"/>
          </a:p>
        </p:txBody>
      </p:sp>
      <p:sp>
        <p:nvSpPr>
          <p:cNvPr id="5" name="TextBox 4">
            <a:extLst>
              <a:ext uri="{FF2B5EF4-FFF2-40B4-BE49-F238E27FC236}">
                <a16:creationId xmlns:a16="http://schemas.microsoft.com/office/drawing/2014/main" id="{E59257A2-640E-4AB0-A710-7A414E265EA7}"/>
              </a:ext>
            </a:extLst>
          </p:cNvPr>
          <p:cNvSpPr txBox="1"/>
          <p:nvPr/>
        </p:nvSpPr>
        <p:spPr>
          <a:xfrm>
            <a:off x="763480" y="4838330"/>
            <a:ext cx="10527241" cy="923330"/>
          </a:xfrm>
          <a:prstGeom prst="rect">
            <a:avLst/>
          </a:prstGeom>
          <a:noFill/>
        </p:spPr>
        <p:txBody>
          <a:bodyPr wrap="none" rtlCol="0">
            <a:spAutoFit/>
          </a:bodyPr>
          <a:lstStyle/>
          <a:p>
            <a:r>
              <a:rPr lang="en-US" dirty="0"/>
              <a:t>	The Graph shows the overall growth of the company on the basis of their Sales Amount</a:t>
            </a:r>
            <a:r>
              <a:rPr lang="en-IN" dirty="0"/>
              <a:t>, </a:t>
            </a:r>
          </a:p>
          <a:p>
            <a:r>
              <a:rPr lang="en-IN" dirty="0"/>
              <a:t>The graph can be visualize in Yearly , Monthly and Quarterly , which helps to understand the </a:t>
            </a:r>
          </a:p>
          <a:p>
            <a:r>
              <a:rPr lang="en-IN" dirty="0"/>
              <a:t>Growth of the company more precisely.</a:t>
            </a:r>
            <a:endParaRPr lang="en-US" dirty="0"/>
          </a:p>
        </p:txBody>
      </p:sp>
    </p:spTree>
    <p:extLst>
      <p:ext uri="{BB962C8B-B14F-4D97-AF65-F5344CB8AC3E}">
        <p14:creationId xmlns:p14="http://schemas.microsoft.com/office/powerpoint/2010/main" val="375536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80490-1918-4DAB-8191-BB82808C6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7" y="1482571"/>
            <a:ext cx="2309060" cy="4478784"/>
          </a:xfrm>
          <a:prstGeom prst="rect">
            <a:avLst/>
          </a:prstGeom>
        </p:spPr>
      </p:pic>
      <p:sp>
        <p:nvSpPr>
          <p:cNvPr id="4" name="TextBox 3">
            <a:extLst>
              <a:ext uri="{FF2B5EF4-FFF2-40B4-BE49-F238E27FC236}">
                <a16:creationId xmlns:a16="http://schemas.microsoft.com/office/drawing/2014/main" id="{033EAC1C-61CB-4939-A5D4-0276B7F88A1F}"/>
              </a:ext>
            </a:extLst>
          </p:cNvPr>
          <p:cNvSpPr txBox="1"/>
          <p:nvPr/>
        </p:nvSpPr>
        <p:spPr>
          <a:xfrm>
            <a:off x="195310" y="896645"/>
            <a:ext cx="5681708" cy="369332"/>
          </a:xfrm>
          <a:prstGeom prst="rect">
            <a:avLst/>
          </a:prstGeom>
          <a:noFill/>
        </p:spPr>
        <p:txBody>
          <a:bodyPr wrap="square" rtlCol="0">
            <a:spAutoFit/>
          </a:bodyPr>
          <a:lstStyle/>
          <a:p>
            <a:r>
              <a:rPr lang="en-US" dirty="0"/>
              <a:t>4. Cost Amount and Discount : </a:t>
            </a:r>
            <a:endParaRPr lang="en-IN" dirty="0"/>
          </a:p>
        </p:txBody>
      </p:sp>
      <p:sp>
        <p:nvSpPr>
          <p:cNvPr id="6" name="TextBox 5">
            <a:extLst>
              <a:ext uri="{FF2B5EF4-FFF2-40B4-BE49-F238E27FC236}">
                <a16:creationId xmlns:a16="http://schemas.microsoft.com/office/drawing/2014/main" id="{B1DB0905-B1EA-4635-9D4E-A12A8C23A8F3}"/>
              </a:ext>
            </a:extLst>
          </p:cNvPr>
          <p:cNvSpPr txBox="1"/>
          <p:nvPr/>
        </p:nvSpPr>
        <p:spPr>
          <a:xfrm>
            <a:off x="2874667" y="1633491"/>
            <a:ext cx="7858435" cy="4154984"/>
          </a:xfrm>
          <a:prstGeom prst="rect">
            <a:avLst/>
          </a:prstGeom>
          <a:noFill/>
        </p:spPr>
        <p:txBody>
          <a:bodyPr wrap="square" rtlCol="0">
            <a:spAutoFit/>
          </a:bodyPr>
          <a:lstStyle/>
          <a:p>
            <a:r>
              <a:rPr lang="en-US" sz="2400" dirty="0"/>
              <a:t>1 . Total Cost Amount : It shows the overall cost 	Amount of the product </a:t>
            </a:r>
          </a:p>
          <a:p>
            <a:r>
              <a:rPr lang="en-US" sz="2400" dirty="0"/>
              <a:t>2 . Average Cost Amount : It shows the Average 	Cost amount per product.</a:t>
            </a:r>
          </a:p>
          <a:p>
            <a:r>
              <a:rPr lang="en-US" sz="2400" dirty="0"/>
              <a:t>3. Average Sales Amount : it shows the Average 	Sales Amount Per Product.</a:t>
            </a:r>
          </a:p>
          <a:p>
            <a:r>
              <a:rPr lang="en-US" sz="2400" dirty="0"/>
              <a:t>4.Average Sales Margin Amount : It shows the 	Average Margin amount per product </a:t>
            </a:r>
          </a:p>
          <a:p>
            <a:r>
              <a:rPr lang="en-US" sz="2400" dirty="0"/>
              <a:t>5 . Average Discount Amount : It shows the </a:t>
            </a:r>
          </a:p>
          <a:p>
            <a:r>
              <a:rPr lang="en-US" sz="2400" dirty="0"/>
              <a:t>	Average Discount Amount on product.</a:t>
            </a:r>
          </a:p>
          <a:p>
            <a:endParaRPr lang="en-IN" sz="2400" dirty="0"/>
          </a:p>
        </p:txBody>
      </p:sp>
    </p:spTree>
    <p:extLst>
      <p:ext uri="{BB962C8B-B14F-4D97-AF65-F5344CB8AC3E}">
        <p14:creationId xmlns:p14="http://schemas.microsoft.com/office/powerpoint/2010/main" val="250660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0E8990-AEC9-46F5-94C3-BB0937A1C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334" y="1150567"/>
            <a:ext cx="7754544" cy="3539346"/>
          </a:xfrm>
          <a:prstGeom prst="rect">
            <a:avLst/>
          </a:prstGeom>
        </p:spPr>
      </p:pic>
      <p:sp>
        <p:nvSpPr>
          <p:cNvPr id="5" name="TextBox 4">
            <a:extLst>
              <a:ext uri="{FF2B5EF4-FFF2-40B4-BE49-F238E27FC236}">
                <a16:creationId xmlns:a16="http://schemas.microsoft.com/office/drawing/2014/main" id="{E7BAB9FB-54CF-4234-9763-D96A43E6FE04}"/>
              </a:ext>
            </a:extLst>
          </p:cNvPr>
          <p:cNvSpPr txBox="1"/>
          <p:nvPr/>
        </p:nvSpPr>
        <p:spPr>
          <a:xfrm>
            <a:off x="781234" y="781235"/>
            <a:ext cx="7981025" cy="369332"/>
          </a:xfrm>
          <a:prstGeom prst="rect">
            <a:avLst/>
          </a:prstGeom>
          <a:noFill/>
        </p:spPr>
        <p:txBody>
          <a:bodyPr wrap="square" rtlCol="0">
            <a:spAutoFit/>
          </a:bodyPr>
          <a:lstStyle/>
          <a:p>
            <a:r>
              <a:rPr lang="en-US" dirty="0"/>
              <a:t>5. Cost and Sales Amount : </a:t>
            </a:r>
            <a:endParaRPr lang="en-IN" dirty="0"/>
          </a:p>
        </p:txBody>
      </p:sp>
      <p:sp>
        <p:nvSpPr>
          <p:cNvPr id="6" name="TextBox 5">
            <a:extLst>
              <a:ext uri="{FF2B5EF4-FFF2-40B4-BE49-F238E27FC236}">
                <a16:creationId xmlns:a16="http://schemas.microsoft.com/office/drawing/2014/main" id="{75CAE57E-2D87-414C-999D-FD7C77817D17}"/>
              </a:ext>
            </a:extLst>
          </p:cNvPr>
          <p:cNvSpPr txBox="1"/>
          <p:nvPr/>
        </p:nvSpPr>
        <p:spPr>
          <a:xfrm>
            <a:off x="1031532" y="4962617"/>
            <a:ext cx="10128936" cy="923330"/>
          </a:xfrm>
          <a:prstGeom prst="rect">
            <a:avLst/>
          </a:prstGeom>
          <a:noFill/>
        </p:spPr>
        <p:txBody>
          <a:bodyPr wrap="square" rtlCol="0">
            <a:spAutoFit/>
          </a:bodyPr>
          <a:lstStyle/>
          <a:p>
            <a:r>
              <a:rPr lang="en-US" dirty="0"/>
              <a:t>This is the most important chart which compare the total cost and sales amount</a:t>
            </a:r>
          </a:p>
          <a:p>
            <a:r>
              <a:rPr lang="en-US" dirty="0"/>
              <a:t>of the company and we can easily visualize the data yearly , monthly and Quarterly. </a:t>
            </a:r>
          </a:p>
          <a:p>
            <a:r>
              <a:rPr lang="en-US" dirty="0"/>
              <a:t>That helps the company to understand and think over the proper strategy. </a:t>
            </a:r>
            <a:endParaRPr lang="en-IN" dirty="0"/>
          </a:p>
        </p:txBody>
      </p:sp>
    </p:spTree>
    <p:extLst>
      <p:ext uri="{BB962C8B-B14F-4D97-AF65-F5344CB8AC3E}">
        <p14:creationId xmlns:p14="http://schemas.microsoft.com/office/powerpoint/2010/main" val="364724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8871F0-0D4B-4529-AF9E-D7D1AF42E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16" y="1208951"/>
            <a:ext cx="8283393" cy="3699977"/>
          </a:xfrm>
          <a:prstGeom prst="rect">
            <a:avLst/>
          </a:prstGeom>
        </p:spPr>
      </p:pic>
      <p:sp>
        <p:nvSpPr>
          <p:cNvPr id="4" name="TextBox 3">
            <a:extLst>
              <a:ext uri="{FF2B5EF4-FFF2-40B4-BE49-F238E27FC236}">
                <a16:creationId xmlns:a16="http://schemas.microsoft.com/office/drawing/2014/main" id="{31B0CA44-D5EE-405F-BAC6-97838209C90B}"/>
              </a:ext>
            </a:extLst>
          </p:cNvPr>
          <p:cNvSpPr txBox="1"/>
          <p:nvPr/>
        </p:nvSpPr>
        <p:spPr>
          <a:xfrm>
            <a:off x="763480" y="790113"/>
            <a:ext cx="7696939" cy="369332"/>
          </a:xfrm>
          <a:prstGeom prst="rect">
            <a:avLst/>
          </a:prstGeom>
          <a:noFill/>
        </p:spPr>
        <p:txBody>
          <a:bodyPr wrap="square" rtlCol="0">
            <a:spAutoFit/>
          </a:bodyPr>
          <a:lstStyle/>
          <a:p>
            <a:r>
              <a:rPr lang="en-US" dirty="0"/>
              <a:t>6. Top 10 Costly product: </a:t>
            </a:r>
            <a:endParaRPr lang="en-IN" dirty="0"/>
          </a:p>
        </p:txBody>
      </p:sp>
      <p:sp>
        <p:nvSpPr>
          <p:cNvPr id="5" name="TextBox 4">
            <a:extLst>
              <a:ext uri="{FF2B5EF4-FFF2-40B4-BE49-F238E27FC236}">
                <a16:creationId xmlns:a16="http://schemas.microsoft.com/office/drawing/2014/main" id="{FE860F44-8097-4A04-9D38-F21AA645F3DF}"/>
              </a:ext>
            </a:extLst>
          </p:cNvPr>
          <p:cNvSpPr txBox="1"/>
          <p:nvPr/>
        </p:nvSpPr>
        <p:spPr>
          <a:xfrm>
            <a:off x="1055916" y="5113537"/>
            <a:ext cx="9740167" cy="646331"/>
          </a:xfrm>
          <a:prstGeom prst="rect">
            <a:avLst/>
          </a:prstGeom>
          <a:noFill/>
        </p:spPr>
        <p:txBody>
          <a:bodyPr wrap="none" rtlCol="0">
            <a:spAutoFit/>
          </a:bodyPr>
          <a:lstStyle/>
          <a:p>
            <a:r>
              <a:rPr lang="en-US" dirty="0"/>
              <a:t>The chart shows the Top 10 costly product on the basis of their sales amount.</a:t>
            </a:r>
          </a:p>
          <a:p>
            <a:r>
              <a:rPr lang="en-US" dirty="0"/>
              <a:t>Which helps the company to thick over there Costly product and there sales Amount.</a:t>
            </a:r>
            <a:endParaRPr lang="en-IN" dirty="0"/>
          </a:p>
        </p:txBody>
      </p:sp>
    </p:spTree>
    <p:extLst>
      <p:ext uri="{BB962C8B-B14F-4D97-AF65-F5344CB8AC3E}">
        <p14:creationId xmlns:p14="http://schemas.microsoft.com/office/powerpoint/2010/main" val="731859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263</TotalTime>
  <Words>676</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Montserrat</vt:lpstr>
      <vt:lpstr>National</vt:lpstr>
      <vt:lpstr>Segoe UI</vt:lpstr>
      <vt:lpstr>Times New Roman</vt:lpstr>
      <vt:lpstr>Wingdings 3</vt:lpstr>
      <vt:lpstr>Ion</vt:lpstr>
      <vt:lpstr>Expenditure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Insight</dc:title>
  <dc:creator>Adil Shaikh</dc:creator>
  <cp:lastModifiedBy>Adil Shaikh</cp:lastModifiedBy>
  <cp:revision>9</cp:revision>
  <dcterms:created xsi:type="dcterms:W3CDTF">2021-10-25T14:48:19Z</dcterms:created>
  <dcterms:modified xsi:type="dcterms:W3CDTF">2021-10-27T07:06:37Z</dcterms:modified>
</cp:coreProperties>
</file>