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2" r:id="rId2"/>
    <p:sldId id="291" r:id="rId3"/>
    <p:sldId id="280" r:id="rId4"/>
    <p:sldId id="258" r:id="rId5"/>
    <p:sldId id="278" r:id="rId6"/>
    <p:sldId id="259" r:id="rId7"/>
    <p:sldId id="277" r:id="rId8"/>
    <p:sldId id="267" r:id="rId9"/>
    <p:sldId id="264" r:id="rId10"/>
    <p:sldId id="292" r:id="rId11"/>
    <p:sldId id="283" r:id="rId12"/>
    <p:sldId id="284" r:id="rId13"/>
    <p:sldId id="285" r:id="rId14"/>
    <p:sldId id="293" r:id="rId15"/>
    <p:sldId id="282" r:id="rId16"/>
    <p:sldId id="294" r:id="rId17"/>
    <p:sldId id="295" r:id="rId18"/>
    <p:sldId id="269" r:id="rId19"/>
    <p:sldId id="286" r:id="rId20"/>
    <p:sldId id="287" r:id="rId21"/>
    <p:sldId id="288" r:id="rId22"/>
    <p:sldId id="273" r:id="rId23"/>
    <p:sldId id="272" r:id="rId24"/>
    <p:sldId id="289" r:id="rId25"/>
    <p:sldId id="290" r:id="rId26"/>
    <p:sldId id="275" r:id="rId2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5C0000"/>
    <a:srgbClr val="FFFF99"/>
    <a:srgbClr val="339966"/>
    <a:srgbClr val="CCFFCC"/>
    <a:srgbClr val="E7FFE7"/>
    <a:srgbClr val="DD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2403D-D1D5-424B-8FA8-CB13CDDCB84C}" type="datetimeFigureOut">
              <a:rPr lang="pt-PT" smtClean="0"/>
              <a:t>29/03/2023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20A97-B90F-487C-8AFF-22D27574A3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65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20A97-B90F-487C-8AFF-22D27574A3DC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292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33B9-D5A9-499E-AD8C-CDEE4D9716E4}" type="datetimeFigureOut">
              <a:rPr lang="pt-PT" smtClean="0"/>
              <a:t>29/03/2023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511-71D6-4F4D-945C-F3C4E93C9684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" y="134471"/>
            <a:ext cx="771659" cy="87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9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33B9-D5A9-499E-AD8C-CDEE4D9716E4}" type="datetimeFigureOut">
              <a:rPr lang="pt-PT" smtClean="0"/>
              <a:t>29/03/2023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511-71D6-4F4D-945C-F3C4E93C9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091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33B9-D5A9-499E-AD8C-CDEE4D9716E4}" type="datetimeFigureOut">
              <a:rPr lang="pt-PT" smtClean="0"/>
              <a:t>29/03/2023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511-71D6-4F4D-945C-F3C4E93C9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146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33B9-D5A9-499E-AD8C-CDEE4D9716E4}" type="datetimeFigureOut">
              <a:rPr lang="pt-PT" smtClean="0"/>
              <a:t>29/03/2023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511-71D6-4F4D-945C-F3C4E93C9684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" y="134471"/>
            <a:ext cx="771659" cy="87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1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33B9-D5A9-499E-AD8C-CDEE4D9716E4}" type="datetimeFigureOut">
              <a:rPr lang="pt-PT" smtClean="0"/>
              <a:t>29/03/2023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511-71D6-4F4D-945C-F3C4E93C9684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" y="134471"/>
            <a:ext cx="771659" cy="87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9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33B9-D5A9-499E-AD8C-CDEE4D9716E4}" type="datetimeFigureOut">
              <a:rPr lang="pt-PT" smtClean="0"/>
              <a:t>29/03/2023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511-71D6-4F4D-945C-F3C4E93C9684}" type="slidenum">
              <a:rPr lang="pt-PT" smtClean="0"/>
              <a:t>‹nº›</a:t>
            </a:fld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" y="134471"/>
            <a:ext cx="771659" cy="87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3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33B9-D5A9-499E-AD8C-CDEE4D9716E4}" type="datetimeFigureOut">
              <a:rPr lang="pt-PT" smtClean="0"/>
              <a:t>29/03/2023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511-71D6-4F4D-945C-F3C4E93C9684}" type="slidenum">
              <a:rPr lang="pt-PT" smtClean="0"/>
              <a:t>‹nº›</a:t>
            </a:fld>
            <a:endParaRPr lang="pt-PT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" y="134471"/>
            <a:ext cx="771659" cy="87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1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33B9-D5A9-499E-AD8C-CDEE4D9716E4}" type="datetimeFigureOut">
              <a:rPr lang="pt-PT" smtClean="0"/>
              <a:t>29/03/2023</a:t>
            </a:fld>
            <a:endParaRPr lang="pt-P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511-71D6-4F4D-945C-F3C4E93C9684}" type="slidenum">
              <a:rPr lang="pt-PT" smtClean="0"/>
              <a:t>‹nº›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" y="134471"/>
            <a:ext cx="771659" cy="87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5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33B9-D5A9-499E-AD8C-CDEE4D9716E4}" type="datetimeFigureOut">
              <a:rPr lang="pt-PT" smtClean="0"/>
              <a:t>29/03/2023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511-71D6-4F4D-945C-F3C4E93C9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507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33B9-D5A9-499E-AD8C-CDEE4D9716E4}" type="datetimeFigureOut">
              <a:rPr lang="pt-PT" smtClean="0"/>
              <a:t>29/03/2023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511-71D6-4F4D-945C-F3C4E93C9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338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33B9-D5A9-499E-AD8C-CDEE4D9716E4}" type="datetimeFigureOut">
              <a:rPr lang="pt-PT" smtClean="0"/>
              <a:t>29/03/2023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511-71D6-4F4D-945C-F3C4E93C9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553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033B9-D5A9-499E-AD8C-CDEE4D9716E4}" type="datetimeFigureOut">
              <a:rPr lang="pt-PT" smtClean="0"/>
              <a:t>29/03/2023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CF511-71D6-4F4D-945C-F3C4E93C9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397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72769" y="588131"/>
            <a:ext cx="5520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cap="small" dirty="0"/>
              <a:t>Universidade Técnica de Angola</a:t>
            </a:r>
          </a:p>
          <a:p>
            <a:pPr algn="ctr"/>
            <a:r>
              <a:rPr lang="pt-PT" cap="small" dirty="0"/>
              <a:t>Faculdade de engenharia</a:t>
            </a:r>
          </a:p>
          <a:p>
            <a:pPr algn="ctr"/>
            <a:endParaRPr lang="pt-PT" cap="small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52130" y="3063599"/>
            <a:ext cx="6687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cap="small" dirty="0" err="1"/>
              <a:t>Projecto</a:t>
            </a:r>
            <a:r>
              <a:rPr lang="pt-PT" sz="4000" b="1" cap="small" dirty="0"/>
              <a:t> Final II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772769" y="6047190"/>
            <a:ext cx="668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cap="small" dirty="0"/>
              <a:t>Março 2022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99792"/>
            <a:ext cx="763777" cy="86513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52515" y="1126448"/>
            <a:ext cx="8486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cap="small" dirty="0"/>
              <a:t>Departamento de Ensino e Investigação de tecnologias de informação e comunicação - </a:t>
            </a:r>
            <a:r>
              <a:rPr lang="pt-PT" cap="small" dirty="0" err="1"/>
              <a:t>deitic</a:t>
            </a:r>
            <a:endParaRPr lang="pt-PT" cap="small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0" y="1500388"/>
            <a:ext cx="7143482" cy="53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3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04" y="1339403"/>
            <a:ext cx="7100552" cy="5325414"/>
          </a:xfrm>
          <a:prstGeom prst="rect">
            <a:avLst/>
          </a:prstGeom>
          <a:ln>
            <a:solidFill>
              <a:srgbClr val="CCFFCC"/>
            </a:solidFill>
          </a:ln>
        </p:spPr>
      </p:pic>
      <p:sp>
        <p:nvSpPr>
          <p:cNvPr id="3" name="CaixaDeTexto 2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  <p:sp>
        <p:nvSpPr>
          <p:cNvPr id="4" name="Retângulo 3"/>
          <p:cNvSpPr/>
          <p:nvPr/>
        </p:nvSpPr>
        <p:spPr>
          <a:xfrm>
            <a:off x="7890456" y="2442138"/>
            <a:ext cx="4155583" cy="206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14000"/>
              </a:lnSpc>
              <a:spcAft>
                <a:spcPts val="600"/>
              </a:spcAft>
            </a:pPr>
            <a:r>
              <a:rPr lang="pt-PT" dirty="0"/>
              <a:t>A introdução está composta pelas seguintes secções:</a:t>
            </a:r>
          </a:p>
          <a:p>
            <a:pPr marL="742950" lvl="1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PT" dirty="0"/>
              <a:t>Descrição do Problema</a:t>
            </a:r>
          </a:p>
          <a:p>
            <a:pPr marL="742950" lvl="1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PT" dirty="0"/>
              <a:t>Hipóteses (caso necessário) </a:t>
            </a:r>
          </a:p>
          <a:p>
            <a:pPr marL="742950" lvl="1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Objectivos</a:t>
            </a:r>
            <a:r>
              <a:rPr lang="pt-PT" dirty="0"/>
              <a:t> (Geral e Específicos)</a:t>
            </a:r>
          </a:p>
          <a:p>
            <a:pPr marL="742950" lvl="1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PT" dirty="0"/>
              <a:t>Justificativa do tema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6888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3128252" y="517202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ELEMENTOS TEXTUAIS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42502" y="1209237"/>
            <a:ext cx="5800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Elementos Constituintes (Obrigatórios)</a:t>
            </a:r>
          </a:p>
          <a:p>
            <a:endParaRPr lang="pt-PT" sz="2000" b="1" dirty="0"/>
          </a:p>
        </p:txBody>
      </p:sp>
      <p:sp>
        <p:nvSpPr>
          <p:cNvPr id="12" name="Retângulo 11"/>
          <p:cNvSpPr/>
          <p:nvPr/>
        </p:nvSpPr>
        <p:spPr>
          <a:xfrm>
            <a:off x="673020" y="2058973"/>
            <a:ext cx="10927575" cy="418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pt-PT" dirty="0"/>
              <a:t>A descrição do problema prende-se ao tema proposto. Ela esclarece a dificuldade específica para a qual nos defrontamos e que pretendemos resolver por intermédio da pesquisa.</a:t>
            </a:r>
          </a:p>
          <a:p>
            <a:pPr>
              <a:lnSpc>
                <a:spcPct val="114000"/>
              </a:lnSpc>
            </a:pPr>
            <a:r>
              <a:rPr lang="pt-PT" dirty="0"/>
              <a:t>Algumas Implicações na escolha do problema de pesquisa:</a:t>
            </a:r>
          </a:p>
          <a:p>
            <a:pPr marL="285750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pt-PT" dirty="0"/>
              <a:t>Por que pesquisar?</a:t>
            </a:r>
          </a:p>
          <a:p>
            <a:pPr marL="285750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pt-PT" dirty="0"/>
              <a:t>Qual é a importância do fenómeno a ser pesquisado?</a:t>
            </a:r>
          </a:p>
          <a:p>
            <a:pPr marL="285750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pt-PT" dirty="0"/>
              <a:t>Que pessoas ou grupos se beneficiarão com os seus resultados?</a:t>
            </a:r>
          </a:p>
          <a:p>
            <a:pPr marL="285750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pt-PT" dirty="0"/>
              <a:t>Um problema será relevante em termos científicos à medida que conduzir à obtenção de novos conhecimentos. Para tanto, o pesquisador precisa verificar quais os problemas que não foram pesquisados, quais os que não o foram adequadamente pesquisados e quais os que vêm recebendo respostas contraditórias. </a:t>
            </a:r>
          </a:p>
          <a:p>
            <a:pPr marL="285750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pt-PT" dirty="0"/>
              <a:t>O problema deve ser formulado como pergunta clara, precisa e objectiva. Esse procedimento facilita a identificação do que efectivamente se deseja pesquisar.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3020" y="1703810"/>
            <a:ext cx="2863760" cy="3207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Descrição do Problema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</p:spTree>
    <p:extLst>
      <p:ext uri="{BB962C8B-B14F-4D97-AF65-F5344CB8AC3E}">
        <p14:creationId xmlns:p14="http://schemas.microsoft.com/office/powerpoint/2010/main" val="424159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3128252" y="517202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ELEMENTOS TEXTUAIS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42502" y="1209237"/>
            <a:ext cx="5800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Elementos Constituintes (Obrigatórios)</a:t>
            </a:r>
          </a:p>
          <a:p>
            <a:endParaRPr lang="pt-PT" sz="2000" b="1" dirty="0"/>
          </a:p>
        </p:txBody>
      </p:sp>
      <p:sp>
        <p:nvSpPr>
          <p:cNvPr id="12" name="Retângulo 11"/>
          <p:cNvSpPr/>
          <p:nvPr/>
        </p:nvSpPr>
        <p:spPr>
          <a:xfrm>
            <a:off x="673020" y="2085867"/>
            <a:ext cx="7798627" cy="156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/>
              <a:t>As hipóteses constituem “respostas” supostas e provisórias ao problema.</a:t>
            </a:r>
          </a:p>
          <a:p>
            <a:pPr marL="285750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/>
              <a:t>Deve ser testável e responder ao problema;</a:t>
            </a:r>
          </a:p>
          <a:p>
            <a:pPr marL="285750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/>
              <a:t>Serve de guia na pesquisa para verificar sua validade;</a:t>
            </a:r>
          </a:p>
          <a:p>
            <a:pPr marL="285750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/>
              <a:t>Estar relacionada com as técnicas disponíveis.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3020" y="1730704"/>
            <a:ext cx="2863760" cy="3207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Hipóteses (caso necessário)</a:t>
            </a:r>
          </a:p>
        </p:txBody>
      </p:sp>
      <p:sp>
        <p:nvSpPr>
          <p:cNvPr id="6" name="Retângulo 5"/>
          <p:cNvSpPr/>
          <p:nvPr/>
        </p:nvSpPr>
        <p:spPr>
          <a:xfrm>
            <a:off x="744738" y="4362898"/>
            <a:ext cx="7798627" cy="102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pt-BR" dirty="0"/>
              <a:t>Relevância da pesquisa e suas possíveis contribuições futuras. Descreve as razões em defesa do estudo a ser realizado e ainda demonstra em que âmbito a pesquisa será realizada, ou seja, local, regional, nacional ou internacional.</a:t>
            </a:r>
            <a:endParaRPr lang="pt-PT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77503" y="4007738"/>
            <a:ext cx="2863760" cy="3207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Justificativa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</p:spTree>
    <p:extLst>
      <p:ext uri="{BB962C8B-B14F-4D97-AF65-F5344CB8AC3E}">
        <p14:creationId xmlns:p14="http://schemas.microsoft.com/office/powerpoint/2010/main" val="142137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3128252" y="517202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ELEMENTOS TEXTUAIS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42502" y="1074767"/>
            <a:ext cx="5800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Elementos Constituintes (Obrigatórios)</a:t>
            </a:r>
          </a:p>
          <a:p>
            <a:endParaRPr lang="pt-PT" sz="2000" b="1" dirty="0"/>
          </a:p>
        </p:txBody>
      </p:sp>
      <p:sp>
        <p:nvSpPr>
          <p:cNvPr id="12" name="Retângulo 11"/>
          <p:cNvSpPr/>
          <p:nvPr/>
        </p:nvSpPr>
        <p:spPr>
          <a:xfrm>
            <a:off x="673020" y="1916962"/>
            <a:ext cx="10595615" cy="103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dirty="0"/>
              <a:t>Apresenta os propósitos do estudo, em geral, o qual deverá nortear todo o trabalho.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dirty="0"/>
              <a:t>Deve ser direcionada à pesquisa que se vai realizar.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dirty="0"/>
              <a:t>É o que se pretende alcançar com a realização da pesquisa.</a:t>
            </a:r>
            <a:endParaRPr lang="pt-PT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3020" y="1596234"/>
            <a:ext cx="2863760" cy="3207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Objectivo Geral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7577" y="4646422"/>
            <a:ext cx="11981328" cy="2185214"/>
          </a:xfrm>
          <a:prstGeom prst="rect">
            <a:avLst/>
          </a:prstGeom>
          <a:solidFill>
            <a:srgbClr val="E7FFE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OBSERVAÇÃO: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Os verbos utilizados na </a:t>
            </a:r>
            <a:r>
              <a:rPr lang="pt-BR" dirty="0" err="1"/>
              <a:t>redacção</a:t>
            </a:r>
            <a:r>
              <a:rPr lang="pt-BR" dirty="0"/>
              <a:t> dos </a:t>
            </a:r>
            <a:r>
              <a:rPr lang="pt-BR" dirty="0" err="1"/>
              <a:t>objectivos</a:t>
            </a:r>
            <a:r>
              <a:rPr lang="pt-BR" dirty="0"/>
              <a:t> devem ser transitivos, descritos no infinitivo e expressarem uma </a:t>
            </a:r>
            <a:r>
              <a:rPr lang="pt-BR" dirty="0" err="1"/>
              <a:t>acção</a:t>
            </a:r>
            <a:r>
              <a:rPr lang="pt-BR" dirty="0"/>
              <a:t> </a:t>
            </a:r>
            <a:r>
              <a:rPr lang="pt-BR" dirty="0" err="1"/>
              <a:t>directa</a:t>
            </a:r>
            <a:r>
              <a:rPr lang="pt-BR" dirty="0"/>
              <a:t>. </a:t>
            </a:r>
            <a:endParaRPr lang="pt-PT" dirty="0"/>
          </a:p>
          <a:p>
            <a:pPr algn="just">
              <a:spcAft>
                <a:spcPts val="600"/>
              </a:spcAft>
            </a:pPr>
            <a:r>
              <a:rPr lang="pt-PT" b="1" dirty="0"/>
              <a:t>Exemplo:</a:t>
            </a:r>
            <a:r>
              <a:rPr lang="pt-PT" dirty="0"/>
              <a:t> DESENVOLVER, </a:t>
            </a:r>
            <a:r>
              <a:rPr lang="pt-BR" dirty="0"/>
              <a:t>IMPLEMENTAR, </a:t>
            </a:r>
            <a:r>
              <a:rPr lang="pt-PT" dirty="0"/>
              <a:t>CONHECER, AVERIGUAR, DETERMINAR, ANALISAR, DEFINIR, AVALIAR, ASSINALAR, DESCREVER, COMPARAR, </a:t>
            </a:r>
            <a:r>
              <a:rPr lang="pt-BR" dirty="0"/>
              <a:t>COMPREENDER, DEMONSTRAR, EXAMINAR, EXPLICAR, IDENTIFICAR, INFERIR, ABORDAR, ESTIMAR, CARACTERIZAR, ELABORAR, REALIZAR, </a:t>
            </a:r>
            <a:r>
              <a:rPr lang="pt-PT" dirty="0"/>
              <a:t>etc.</a:t>
            </a:r>
          </a:p>
          <a:p>
            <a:pPr algn="just">
              <a:spcAft>
                <a:spcPts val="600"/>
              </a:spcAft>
            </a:pPr>
            <a:r>
              <a:rPr lang="pt-BR" b="1" dirty="0">
                <a:solidFill>
                  <a:srgbClr val="FF0000"/>
                </a:solidFill>
              </a:rPr>
              <a:t>NÃO SE DEVE </a:t>
            </a:r>
            <a:r>
              <a:rPr lang="pt-BR" dirty="0"/>
              <a:t>fazer uso de verbos que deverão ser praticados a partir dos resultados esperados (pois neste momento do trabalho, ainda não são conhecidos). </a:t>
            </a:r>
            <a:r>
              <a:rPr lang="pt-BR" b="1" dirty="0"/>
              <a:t>Exemplo: </a:t>
            </a:r>
            <a:r>
              <a:rPr lang="pt-BR" dirty="0"/>
              <a:t>PERMITIR, VISUALIZAR, CADASTRAR, CONSCIENTIZAR, MELHORAR, INOVAR, etc.</a:t>
            </a:r>
            <a:endParaRPr lang="pt-PT" dirty="0"/>
          </a:p>
        </p:txBody>
      </p:sp>
      <p:sp>
        <p:nvSpPr>
          <p:cNvPr id="3" name="Retângulo 2"/>
          <p:cNvSpPr/>
          <p:nvPr/>
        </p:nvSpPr>
        <p:spPr>
          <a:xfrm>
            <a:off x="673020" y="3529169"/>
            <a:ext cx="10367015" cy="112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Apresenta os propósitos do estudo de forma especifica, permitindo a definição de variáveis e parâmetros a serem estudados. </a:t>
            </a:r>
          </a:p>
          <a:p>
            <a:pPr marL="285750" indent="-285750" algn="just">
              <a:lnSpc>
                <a:spcPct val="107000"/>
              </a:lnSpc>
              <a:spcBef>
                <a:spcPts val="750"/>
              </a:spcBef>
              <a:spcAft>
                <a:spcPts val="225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Apresentam as </a:t>
            </a:r>
            <a:r>
              <a:rPr lang="pt-BR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acções</a:t>
            </a:r>
            <a:r>
              <a:rPr lang="pt-BR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 etapas planeadas, para que se possa atingir o </a:t>
            </a:r>
            <a:r>
              <a:rPr lang="pt-BR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objectivo</a:t>
            </a:r>
            <a:r>
              <a:rPr lang="pt-BR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geral.</a:t>
            </a:r>
            <a:endParaRPr lang="pt-PT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77503" y="3174017"/>
            <a:ext cx="2863760" cy="3207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/>
              <a:t>Objectivos</a:t>
            </a:r>
            <a:r>
              <a:rPr lang="pt-PT" b="1" dirty="0"/>
              <a:t> Específicos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</p:spTree>
    <p:extLst>
      <p:ext uri="{BB962C8B-B14F-4D97-AF65-F5344CB8AC3E}">
        <p14:creationId xmlns:p14="http://schemas.microsoft.com/office/powerpoint/2010/main" val="266895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674426" y="4121432"/>
            <a:ext cx="3628633" cy="3121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b="1" dirty="0"/>
              <a:t>Capítulo 1. Fundamentação Teórica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77105" y="3561698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Elementos Constituintes (Obrigatórios)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128252" y="517202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ELEMENTOS TEXTUAIS</a:t>
            </a:r>
          </a:p>
        </p:txBody>
      </p:sp>
      <p:sp>
        <p:nvSpPr>
          <p:cNvPr id="2" name="Retângulo 1"/>
          <p:cNvSpPr/>
          <p:nvPr/>
        </p:nvSpPr>
        <p:spPr>
          <a:xfrm>
            <a:off x="858423" y="1467057"/>
            <a:ext cx="11037962" cy="202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pt-PT" dirty="0">
                <a:ea typeface="Calibri" panose="020F0502020204030204" pitchFamily="34" charset="0"/>
              </a:rPr>
              <a:t>É considerado a parte mais importante, geralmente dividida em secções e subsecções. Corresponde a exposição da pesquisa que foi realizada a respeito de um determinado assunto de forma ordenada e explícita. Por outras palavras, dizer que é o corpo do trabalho subdividido por capítulos: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>
                <a:ea typeface="Calibri" panose="020F0502020204030204" pitchFamily="34" charset="0"/>
              </a:rPr>
              <a:t>Capítulo 1: Fundamentação Teórica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>
                <a:ea typeface="Calibri" panose="020F0502020204030204" pitchFamily="34" charset="0"/>
              </a:rPr>
              <a:t>Capítulo 2: Metodologia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>
                <a:ea typeface="Calibri" panose="020F0502020204030204" pitchFamily="34" charset="0"/>
              </a:rPr>
              <a:t>Capítulo 3: Resultados </a:t>
            </a:r>
            <a:endParaRPr lang="pt-PT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74426" y="1124745"/>
            <a:ext cx="2863760" cy="3207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Desenvolvimento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  <p:sp>
        <p:nvSpPr>
          <p:cNvPr id="13" name="Chave direita 12"/>
          <p:cNvSpPr/>
          <p:nvPr/>
        </p:nvSpPr>
        <p:spPr>
          <a:xfrm>
            <a:off x="2134477" y="4622542"/>
            <a:ext cx="351221" cy="1999928"/>
          </a:xfrm>
          <a:prstGeom prst="rightBrace">
            <a:avLst>
              <a:gd name="adj1" fmla="val 39761"/>
              <a:gd name="adj2" fmla="val 51788"/>
            </a:avLst>
          </a:prstGeom>
          <a:ln w="25400">
            <a:solidFill>
              <a:srgbClr val="33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04815" y="5293812"/>
            <a:ext cx="1722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dirty="0"/>
              <a:t>Fundamentação</a:t>
            </a:r>
          </a:p>
          <a:p>
            <a:pPr algn="ctr"/>
            <a:r>
              <a:rPr lang="pt-PT" dirty="0"/>
              <a:t>Teórica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70564" y="4720480"/>
            <a:ext cx="15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PT" dirty="0"/>
              <a:t>Marco Teórico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457685" y="5081247"/>
            <a:ext cx="16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PT" dirty="0"/>
              <a:t>Quadro Teórico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2457685" y="5471322"/>
            <a:ext cx="1988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PT" dirty="0"/>
              <a:t>Quadro Referencial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2457685" y="5861208"/>
            <a:ext cx="2146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PT" dirty="0"/>
              <a:t>Revisão da Literatura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643109F-3DAF-D5F5-49F9-A7850758EF99}"/>
              </a:ext>
            </a:extLst>
          </p:cNvPr>
          <p:cNvSpPr/>
          <p:nvPr/>
        </p:nvSpPr>
        <p:spPr>
          <a:xfrm>
            <a:off x="2487521" y="6230540"/>
            <a:ext cx="1558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PT" dirty="0"/>
              <a:t>Estado de Arte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4C2044-CC98-F7F2-0903-B42578F10DC6}"/>
              </a:ext>
            </a:extLst>
          </p:cNvPr>
          <p:cNvSpPr/>
          <p:nvPr/>
        </p:nvSpPr>
        <p:spPr>
          <a:xfrm>
            <a:off x="5650821" y="4323475"/>
            <a:ext cx="570297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pt-PT" dirty="0"/>
              <a:t>Revisão crítica de teorias e pesquisas já publicadas relacionadas com o tema. Faz-se uma apresentação do histórico e da evolução científica do trabalho, por meio de citações e de comentários sobre a literatura considerada relevante e que serviu de base à investigação. </a:t>
            </a:r>
          </a:p>
          <a:p>
            <a:pPr algn="just">
              <a:lnSpc>
                <a:spcPct val="125000"/>
              </a:lnSpc>
            </a:pPr>
            <a:r>
              <a:rPr lang="pt-PT" b="1" dirty="0">
                <a:solidFill>
                  <a:srgbClr val="FF0000"/>
                </a:solidFill>
              </a:rPr>
              <a:t>DEVERÁ TER NO MÁXIMO 15 PÁGINAS.</a:t>
            </a:r>
          </a:p>
        </p:txBody>
      </p:sp>
    </p:spTree>
    <p:extLst>
      <p:ext uri="{BB962C8B-B14F-4D97-AF65-F5344CB8AC3E}">
        <p14:creationId xmlns:p14="http://schemas.microsoft.com/office/powerpoint/2010/main" val="223302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3" grpId="0"/>
      <p:bldP spid="4" grpId="0"/>
      <p:bldP spid="14" grpId="0"/>
      <p:bldP spid="15" grpId="0"/>
      <p:bldP spid="17" grpId="0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786043" y="1543878"/>
            <a:ext cx="3628633" cy="3121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b="1" dirty="0"/>
              <a:t>Capítulo 1. Fundamentação Teórica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49653" y="1116874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Elementos Constituintes (Obrigatórios)</a:t>
            </a:r>
          </a:p>
        </p:txBody>
      </p:sp>
      <p:sp>
        <p:nvSpPr>
          <p:cNvPr id="9" name="Retângulo 8"/>
          <p:cNvSpPr/>
          <p:nvPr/>
        </p:nvSpPr>
        <p:spPr>
          <a:xfrm>
            <a:off x="777363" y="4295668"/>
            <a:ext cx="1140595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pt-PT" dirty="0"/>
              <a:t>A fundamentação teórica deve conter: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PT" dirty="0"/>
              <a:t>Considerações do autor, sobre o assunto que investiga.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PT" dirty="0"/>
              <a:t>Quando se justifique, pode apresentar uma breve resenha histórica das abordagens ao problema em estudo.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PT" dirty="0"/>
              <a:t>Apresentar citações bibliográficas importantes de outros autores e fazer a sua construção ou reconstrução lógica do pensamento.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PT" dirty="0"/>
              <a:t>Referir na bibliografia todos os autores citados na fundamentação teórica ou em qualquer outra secção do trabalho.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128252" y="517202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ELEMENTOS TEXTUAIS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9382D6D-1860-34C4-AADD-88D45B4AC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3" y="2116135"/>
            <a:ext cx="3192852" cy="202635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AB0FB2-EE79-487E-0247-643B8ADCC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51" y="2116135"/>
            <a:ext cx="3210223" cy="202635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26BB529-D348-9D8F-416C-C6CCEB581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630" y="2116136"/>
            <a:ext cx="3453475" cy="202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1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786043" y="1543878"/>
            <a:ext cx="3628633" cy="3121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b="1" dirty="0"/>
              <a:t>Capítulo 1. Fundamentação Teórica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49653" y="1116874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Elementos Constituintes (Obrigatórios)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128252" y="517202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ELEMENTOS TEXTUAIS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  <p:sp>
        <p:nvSpPr>
          <p:cNvPr id="3" name="Retângulo 2"/>
          <p:cNvSpPr/>
          <p:nvPr/>
        </p:nvSpPr>
        <p:spPr>
          <a:xfrm>
            <a:off x="385702" y="4482991"/>
            <a:ext cx="1128539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pt-PT" dirty="0"/>
              <a:t>Para fazer a construção ou reconstrução lógica do pensamento destes autores citados, usa-se palavras que facilitam a conexão entre parágrafos, tais como: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pt-PT" dirty="0"/>
              <a:t>Portanto…         Entretanto… 	      Neste sentido… 	        Encontramos no autor…         Além disso…           </a:t>
            </a:r>
            <a:r>
              <a:rPr lang="pt-BR" dirty="0"/>
              <a:t>Neste âmbito… </a:t>
            </a:r>
            <a:r>
              <a:rPr lang="pt-PT" dirty="0"/>
              <a:t>	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pt-BR" dirty="0"/>
              <a:t>Neste contexto… 	        Nesta perspectiva…		 Os conceitos acima supracitados evidenciam que… 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pt-BR" dirty="0"/>
              <a:t>Partindo dos conceitos acima apresentados, pode-se perfeitamente, concluir que todos têm a sua razão de ser, contudo o conceito apresentado por…</a:t>
            </a:r>
            <a:r>
              <a:rPr lang="pt-PT" dirty="0"/>
              <a:t>	 	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85702" y="1856068"/>
            <a:ext cx="11590198" cy="2375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pt-PT" dirty="0"/>
              <a:t>Ao apresentar a exposição de pensamento de diferentes autores por meio de citações bibliográficas permitindo um maior suporte teórico do tema em estudo, deve-se utilizar expressões como exemplificadas abaixo: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pt-BR" dirty="0"/>
              <a:t>De acordo com…	Segundo o pensamento de…	    Na opinião de… 	   Na definição de… 	     Neste sentido… 	  Na visão de…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pt-BR" dirty="0"/>
              <a:t>Uma posição análoga é proposta por…	     Uma perspectiva semelhante é apresentada por…     Nas palavras de…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pt-BR" dirty="0"/>
              <a:t>Como afirma… 	Por sua vez… 	O mesmo autor (</a:t>
            </a:r>
            <a:r>
              <a:rPr lang="pt-BR" i="1" dirty="0"/>
              <a:t>idem</a:t>
            </a:r>
            <a:r>
              <a:rPr lang="pt-BR" dirty="0"/>
              <a:t>: </a:t>
            </a:r>
            <a:r>
              <a:rPr lang="pt-BR" i="1" dirty="0"/>
              <a:t>ibidem</a:t>
            </a:r>
            <a:r>
              <a:rPr lang="pt-BR" dirty="0"/>
              <a:t>), acrescenta que… 		Na mesma linha de pensamento se pronunciou…</a:t>
            </a:r>
          </a:p>
        </p:txBody>
      </p:sp>
      <p:sp>
        <p:nvSpPr>
          <p:cNvPr id="2" name="Retângulo 1"/>
          <p:cNvSpPr/>
          <p:nvPr/>
        </p:nvSpPr>
        <p:spPr>
          <a:xfrm>
            <a:off x="385702" y="2704563"/>
            <a:ext cx="11590198" cy="1513635"/>
          </a:xfrm>
          <a:prstGeom prst="rect">
            <a:avLst/>
          </a:prstGeom>
          <a:noFill/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85702" y="5305728"/>
            <a:ext cx="11590198" cy="1513635"/>
          </a:xfrm>
          <a:prstGeom prst="rect">
            <a:avLst/>
          </a:prstGeom>
          <a:noFill/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48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3128252" y="517202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TAREFA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  <p:sp>
        <p:nvSpPr>
          <p:cNvPr id="7" name="Retângulo 6"/>
          <p:cNvSpPr/>
          <p:nvPr/>
        </p:nvSpPr>
        <p:spPr>
          <a:xfrm>
            <a:off x="1271503" y="1503648"/>
            <a:ext cx="650733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1200"/>
              </a:spcAft>
            </a:pPr>
            <a:r>
              <a:rPr lang="pt-BR" dirty="0"/>
              <a:t>Elaborar uma fundamentação teórica do seu tema com 3 páginas.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67623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542502" y="1168891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Elementos Constituintes (Obrigatórios)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542502" y="1876777"/>
            <a:ext cx="2863760" cy="3207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Capítulo 2. Metodologia</a:t>
            </a:r>
          </a:p>
        </p:txBody>
      </p:sp>
      <p:sp>
        <p:nvSpPr>
          <p:cNvPr id="2" name="Retângulo 1"/>
          <p:cNvSpPr/>
          <p:nvPr/>
        </p:nvSpPr>
        <p:spPr>
          <a:xfrm>
            <a:off x="542502" y="2215596"/>
            <a:ext cx="10976208" cy="311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pt-PT" dirty="0"/>
              <a:t>Neste item, deve-se inicialmente descrever o tipo ou método de pesquisa efectuada, seguido do campo de estudo </a:t>
            </a:r>
            <a:r>
              <a:rPr lang="pt-PT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(área de acção)</a:t>
            </a:r>
            <a:r>
              <a:rPr lang="pt-PT" dirty="0"/>
              <a:t> e suas limitações delimitações do tema. </a:t>
            </a:r>
            <a:endParaRPr lang="pt-BR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pt-BR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Metodologia da Pesquisa, Procedimentos Metodológicos ou ainda, Planeamento de Pesquisa é uma etapa de considerável importância na qual o pesquisador delineará os passos, os métodos, os tipos de pesquisa (</a:t>
            </a:r>
            <a:r>
              <a:rPr lang="pt-BR" dirty="0"/>
              <a:t>exploratória, descritiva ou experimental/explicativa</a:t>
            </a:r>
            <a:r>
              <a:rPr lang="pt-BR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), abordagens (qualitativa ou quantitativa) bem como a definição da amostra/universo e a forma como serão </a:t>
            </a:r>
            <a:r>
              <a:rPr lang="pt-BR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colectados</a:t>
            </a:r>
            <a:r>
              <a:rPr lang="pt-BR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dirty="0"/>
              <a:t>também tratados os dados.</a:t>
            </a:r>
          </a:p>
          <a:p>
            <a:pPr algn="just">
              <a:lnSpc>
                <a:spcPct val="115000"/>
              </a:lnSpc>
              <a:spcAft>
                <a:spcPts val="2400"/>
              </a:spcAft>
            </a:pPr>
            <a:r>
              <a:rPr lang="pt-PT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 seguida deverá ser apresentado o estudo de viabilidade efectuado, definição dos requisitos, arquitecturas, procedimentos, ferramentas, equipamentos etc., utilizados para Implementar/Desenvolver o referido projecto e a representação dos respectivos diagramas. </a:t>
            </a:r>
            <a:endParaRPr lang="pt-PT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28252" y="517202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ELEMENTOS TEXTUAIS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</p:spTree>
    <p:extLst>
      <p:ext uri="{BB962C8B-B14F-4D97-AF65-F5344CB8AC3E}">
        <p14:creationId xmlns:p14="http://schemas.microsoft.com/office/powerpoint/2010/main" val="2362183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542502" y="1168891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Elementos Constituintes (Obrigatórios)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578891" y="1681660"/>
            <a:ext cx="2863760" cy="3207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Capítulo 3. Resultados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542502" y="2061820"/>
            <a:ext cx="10430298" cy="270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200"/>
              </a:spcAft>
            </a:pPr>
            <a:r>
              <a:rPr lang="pt-PT" dirty="0"/>
              <a:t>O Objectivo principal deste capítulo de “Resultados” é descrever os principais achados do estudo. Ou seja, aqui serão apenas apresentados os resultados obtidos consubstanciados na análise </a:t>
            </a:r>
            <a:r>
              <a:rPr lang="pt-PT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Metodológica </a:t>
            </a:r>
            <a:r>
              <a:rPr lang="pt-PT" dirty="0"/>
              <a:t>efectuada anteriormente.</a:t>
            </a:r>
            <a:endParaRPr lang="pt-PT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pt-PT" dirty="0"/>
              <a:t>Os resultados podem ser apresentados por meio de diversas estratégias, tais como: 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/>
              <a:t>Utilizando a escrita discursiva (em texto);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/>
              <a:t>Apresentando figuras, tabelas ou quadros;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/>
              <a:t>Ilustração dos protótipos do sistema já em funcionamento (utilizando um simulador, virtualização, etc.).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128252" y="517202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ELEMENTOS TEXTUAIS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</p:spTree>
    <p:extLst>
      <p:ext uri="{BB962C8B-B14F-4D97-AF65-F5344CB8AC3E}">
        <p14:creationId xmlns:p14="http://schemas.microsoft.com/office/powerpoint/2010/main" val="12429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744738" y="1533714"/>
            <a:ext cx="10910642" cy="72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/>
              <a:t>O </a:t>
            </a:r>
            <a:r>
              <a:rPr lang="pt-PT" b="1" u="sng" dirty="0"/>
              <a:t>TFC</a:t>
            </a:r>
            <a:r>
              <a:rPr lang="pt-PT" dirty="0"/>
              <a:t> - </a:t>
            </a:r>
            <a:r>
              <a:rPr lang="pt-PT" b="1" u="sng" cap="small" dirty="0"/>
              <a:t>TRABALHO DE FIM DE CURSO </a:t>
            </a:r>
            <a:r>
              <a:rPr lang="pt-PT" b="1" cap="small" dirty="0"/>
              <a:t>- </a:t>
            </a:r>
            <a:r>
              <a:rPr lang="pt-PT" dirty="0"/>
              <a:t>Documento que representa o resultado de um estudo elaborado sob a coordenação de um docente e deve expressar conhecimento sobre o tema escolhido.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4544004" y="4339897"/>
            <a:ext cx="494772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pt-BR" dirty="0"/>
              <a:t>TCC – Trabalho de Conclusão de Curso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  <p:sp>
        <p:nvSpPr>
          <p:cNvPr id="3" name="Retângulo 2"/>
          <p:cNvSpPr/>
          <p:nvPr/>
        </p:nvSpPr>
        <p:spPr>
          <a:xfrm>
            <a:off x="5025004" y="574875"/>
            <a:ext cx="2141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2000" b="1" cap="small" dirty="0"/>
              <a:t>PROJECTO FINAL II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157321" y="1213826"/>
            <a:ext cx="2863760" cy="3207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O QUE É O TFC?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544004" y="4843704"/>
            <a:ext cx="494772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pt-BR" dirty="0"/>
              <a:t>TGI – Trabalho de Graduação Interdisciplinar</a:t>
            </a:r>
            <a:endParaRPr lang="pt-PT" dirty="0"/>
          </a:p>
        </p:txBody>
      </p:sp>
      <p:sp>
        <p:nvSpPr>
          <p:cNvPr id="16" name="Retângulo 15"/>
          <p:cNvSpPr/>
          <p:nvPr/>
        </p:nvSpPr>
        <p:spPr>
          <a:xfrm>
            <a:off x="4544003" y="5233811"/>
            <a:ext cx="494772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pt-BR" dirty="0" err="1"/>
              <a:t>Projecto</a:t>
            </a:r>
            <a:r>
              <a:rPr lang="pt-BR" dirty="0"/>
              <a:t> Académico</a:t>
            </a:r>
            <a:endParaRPr lang="pt-PT" dirty="0"/>
          </a:p>
        </p:txBody>
      </p:sp>
      <p:sp>
        <p:nvSpPr>
          <p:cNvPr id="17" name="Retângulo 16"/>
          <p:cNvSpPr/>
          <p:nvPr/>
        </p:nvSpPr>
        <p:spPr>
          <a:xfrm>
            <a:off x="4544002" y="5671334"/>
            <a:ext cx="494772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pt-BR" dirty="0" err="1"/>
              <a:t>Projecto</a:t>
            </a:r>
            <a:r>
              <a:rPr lang="pt-BR" dirty="0"/>
              <a:t> de Pesquisa</a:t>
            </a:r>
            <a:endParaRPr lang="pt-PT" dirty="0"/>
          </a:p>
        </p:txBody>
      </p:sp>
      <p:sp>
        <p:nvSpPr>
          <p:cNvPr id="18" name="Retângulo 17"/>
          <p:cNvSpPr/>
          <p:nvPr/>
        </p:nvSpPr>
        <p:spPr>
          <a:xfrm>
            <a:off x="4544001" y="6108857"/>
            <a:ext cx="4947726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pt-BR" dirty="0"/>
              <a:t>Relatório detalhado de execução de um </a:t>
            </a:r>
            <a:r>
              <a:rPr lang="pt-BR" dirty="0" err="1"/>
              <a:t>projecto</a:t>
            </a:r>
            <a:endParaRPr lang="pt-PT" dirty="0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1157321" y="2499475"/>
            <a:ext cx="2863760" cy="3207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TFC </a:t>
            </a:r>
            <a:r>
              <a:rPr lang="pt-PT" b="1" dirty="0" err="1"/>
              <a:t>vs</a:t>
            </a:r>
            <a:r>
              <a:rPr lang="pt-PT" b="1" dirty="0"/>
              <a:t> MONOGRAFIA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44738" y="2897019"/>
            <a:ext cx="10910642" cy="119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/>
              <a:t>Do ponto de vista etimológico, a palavra </a:t>
            </a:r>
            <a:r>
              <a:rPr lang="pt-PT" b="1" i="1" dirty="0"/>
              <a:t>MONOGRAFIA</a:t>
            </a:r>
            <a:r>
              <a:rPr lang="pt-PT" dirty="0"/>
              <a:t> é de origem grega e deriva de:</a:t>
            </a:r>
          </a:p>
          <a:p>
            <a:pPr lvl="2">
              <a:lnSpc>
                <a:spcPct val="114000"/>
              </a:lnSpc>
              <a:spcAft>
                <a:spcPts val="600"/>
              </a:spcAft>
            </a:pPr>
            <a:r>
              <a:rPr lang="pt-PT" dirty="0"/>
              <a:t>Monos (um só)</a:t>
            </a:r>
          </a:p>
          <a:p>
            <a:pPr lvl="2">
              <a:lnSpc>
                <a:spcPct val="114000"/>
              </a:lnSpc>
              <a:spcAft>
                <a:spcPts val="600"/>
              </a:spcAft>
            </a:pPr>
            <a:r>
              <a:rPr lang="pt-PT" dirty="0" err="1"/>
              <a:t>Graphies</a:t>
            </a:r>
            <a:r>
              <a:rPr lang="pt-PT" dirty="0"/>
              <a:t> (escrever)</a:t>
            </a:r>
          </a:p>
        </p:txBody>
      </p:sp>
      <p:sp>
        <p:nvSpPr>
          <p:cNvPr id="9" name="Chave direita 8"/>
          <p:cNvSpPr/>
          <p:nvPr/>
        </p:nvSpPr>
        <p:spPr>
          <a:xfrm>
            <a:off x="3915176" y="4198513"/>
            <a:ext cx="450761" cy="2318469"/>
          </a:xfrm>
          <a:prstGeom prst="rightBrace">
            <a:avLst>
              <a:gd name="adj1" fmla="val 65476"/>
              <a:gd name="adj2" fmla="val 49445"/>
            </a:avLst>
          </a:prstGeom>
          <a:ln w="25400">
            <a:solidFill>
              <a:srgbClr val="33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2303082" y="4843704"/>
            <a:ext cx="1717999" cy="103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pt-BR" b="1" dirty="0"/>
              <a:t>TFC</a:t>
            </a:r>
          </a:p>
          <a:p>
            <a:pPr algn="ctr">
              <a:lnSpc>
                <a:spcPct val="114000"/>
              </a:lnSpc>
            </a:pPr>
            <a:endParaRPr lang="pt-BR" b="1" dirty="0"/>
          </a:p>
          <a:p>
            <a:pPr algn="ctr">
              <a:lnSpc>
                <a:spcPct val="114000"/>
              </a:lnSpc>
            </a:pPr>
            <a:r>
              <a:rPr lang="pt-BR" b="1" dirty="0"/>
              <a:t>MONOGRAFIA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39236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15" grpId="0"/>
      <p:bldP spid="16" grpId="0"/>
      <p:bldP spid="17" grpId="0"/>
      <p:bldP spid="18" grpId="0"/>
      <p:bldP spid="20" grpId="0" animBg="1"/>
      <p:bldP spid="21" grpId="0"/>
      <p:bldP spid="9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542502" y="1168891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Elementos Constituintes (Obrigatórios)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578891" y="1681660"/>
            <a:ext cx="2863760" cy="3207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Conclusão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542502" y="2061820"/>
            <a:ext cx="104302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dirty="0"/>
              <a:t>Parte final do texto, na qual se apresentam conclusões correspondentes aos objectivos ou hipóteses. Tem por finalidade recapitular sinteticamente os resultados da pesquisa elaborada. O autor manifestará seu ponto de vista sobre os resultados obtidos, bem como o seu alcance, sugerindo novas abordagens a serem consideradas em trabalhos semelhantes.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128252" y="517202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ELEMENTOS TEXTUAIS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573879" y="3508348"/>
            <a:ext cx="2863760" cy="3207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Recomendações</a:t>
            </a:r>
          </a:p>
        </p:txBody>
      </p:sp>
      <p:sp>
        <p:nvSpPr>
          <p:cNvPr id="2" name="Retângulo 1"/>
          <p:cNvSpPr/>
          <p:nvPr/>
        </p:nvSpPr>
        <p:spPr>
          <a:xfrm>
            <a:off x="573878" y="3865838"/>
            <a:ext cx="10398921" cy="103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pt-PT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Nenhu</a:t>
            </a:r>
            <a:r>
              <a:rPr lang="pt-BR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 trabalho, por mais detalhado que seja, esgota o assunto, portanto nas recomendações pode-se sugerir problemas decorrentes do tema investigado que possa criar </a:t>
            </a: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perspectivas para futuras pesquisas, ou seja, abordar a continuidade do trabalho.</a:t>
            </a:r>
            <a:endParaRPr lang="pt-PT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</p:spTree>
    <p:extLst>
      <p:ext uri="{BB962C8B-B14F-4D97-AF65-F5344CB8AC3E}">
        <p14:creationId xmlns:p14="http://schemas.microsoft.com/office/powerpoint/2010/main" val="2907088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542502" y="1168891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Elementos Constituintes (Obrigatórios)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578891" y="1681660"/>
            <a:ext cx="2863760" cy="3207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Referências Bibliográficas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128252" y="517202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ELEMENTOS PÓS TEXTUAIS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78891" y="2033386"/>
            <a:ext cx="10582168" cy="302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pt-BR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Consiste num conjunto padronizado de elementos descritivos retirados do documento, que permite sua identificação individual das referências de obras citadas no relatório. </a:t>
            </a:r>
            <a:endParaRPr lang="pt-P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pt-PT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Para a elaboração das referências bibliográficas, a Norma Padronizada e vigente na UTANGA,</a:t>
            </a: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 é a ABNT</a:t>
            </a:r>
            <a:r>
              <a:rPr lang="pt-BR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PT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disponível na reprografia).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pt-PT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Devem ser descritas de forma separada, na seguinte ordem: </a:t>
            </a:r>
          </a:p>
          <a:p>
            <a:pPr marL="800100" lvl="1" indent="-3429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PT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Publicações escritas: Livros, revistas e artigos científicos (físicos e electrónicos);</a:t>
            </a:r>
          </a:p>
          <a:p>
            <a:pPr marL="800100" lvl="1" indent="-3429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PT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Documentos normativos: Diário da República, Normas e Regulamentos;</a:t>
            </a:r>
          </a:p>
          <a:p>
            <a:pPr marL="800100" lvl="1" indent="-3429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PT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Páginas Web (linkes dos sites).</a:t>
            </a:r>
            <a:endParaRPr lang="pt-PT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</p:spTree>
    <p:extLst>
      <p:ext uri="{BB962C8B-B14F-4D97-AF65-F5344CB8AC3E}">
        <p14:creationId xmlns:p14="http://schemas.microsoft.com/office/powerpoint/2010/main" val="1184300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542502" y="1168891"/>
            <a:ext cx="5800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Elementos Constituintes (Opcionais)</a:t>
            </a:r>
          </a:p>
          <a:p>
            <a:endParaRPr lang="pt-PT" sz="2000" b="1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27643" y="4025800"/>
            <a:ext cx="2863760" cy="32072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Anexos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68509" y="4366898"/>
            <a:ext cx="11494823" cy="2388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dirty="0"/>
              <a:t>O anexo é um documento </a:t>
            </a:r>
            <a:r>
              <a:rPr lang="pt-PT" b="1" i="1" dirty="0"/>
              <a:t>“não elaborado pelo autor”</a:t>
            </a:r>
            <a:r>
              <a:rPr lang="pt-PT" dirty="0"/>
              <a:t>,</a:t>
            </a:r>
            <a:r>
              <a:rPr lang="pt-PT" b="1" i="1" dirty="0"/>
              <a:t> </a:t>
            </a:r>
            <a:r>
              <a:rPr lang="pt-PT" dirty="0"/>
              <a:t>que serve de fundamentação, comprovação ou ilustração, </a:t>
            </a:r>
            <a:r>
              <a:rPr lang="pt-PT" dirty="0">
                <a:cs typeface="Times New Roman" panose="02020603050405020304" pitchFamily="18" charset="0"/>
              </a:rPr>
              <a:t>representados em </a:t>
            </a:r>
            <a:r>
              <a:rPr lang="pt-PT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tabelas, gráficos, diagramas, etc.</a:t>
            </a:r>
            <a:endParaRPr lang="pt-PT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dirty="0"/>
              <a:t>Servem de base para a construção do texto ou facilitam a compreensão do trabalho. Só devem figurar nos anexos documentos e/ou materiais previamente referenciados no corpo do trabalho, podendo ser manuscritos ou impressos.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Os Anexos também devem ser numerados por algarismos romanos maiúsculos.</a:t>
            </a:r>
          </a:p>
          <a:p>
            <a:pPr>
              <a:lnSpc>
                <a:spcPct val="115000"/>
              </a:lnSpc>
              <a:spcAft>
                <a:spcPts val="2400"/>
              </a:spcAft>
            </a:pPr>
            <a:r>
              <a:rPr lang="pt-PT" b="1" dirty="0">
                <a:ea typeface="Calibri" panose="020F0502020204030204" pitchFamily="34" charset="0"/>
                <a:cs typeface="Times New Roman" panose="02020603050405020304" pitchFamily="18" charset="0"/>
              </a:rPr>
              <a:t>Ex.: </a:t>
            </a: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Anexo I, Anexo II, Anexo III.</a:t>
            </a:r>
            <a:endParaRPr lang="pt-PT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68509" y="2165970"/>
            <a:ext cx="11385641" cy="1623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PT" dirty="0"/>
              <a:t>O apêndice é um documento “</a:t>
            </a:r>
            <a:r>
              <a:rPr lang="pt-PT" b="1" i="1" dirty="0"/>
              <a:t>elaborado pelo autor” </a:t>
            </a:r>
            <a:r>
              <a:rPr lang="pt-PT" dirty="0"/>
              <a:t>da pesquisa </a:t>
            </a:r>
            <a:r>
              <a:rPr lang="pt-PT" dirty="0">
                <a:cs typeface="Times New Roman" panose="02020603050405020304" pitchFamily="18" charset="0"/>
              </a:rPr>
              <a:t>representados em </a:t>
            </a:r>
            <a:r>
              <a:rPr lang="pt-PT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tabelas, gráficos, diagramas</a:t>
            </a:r>
            <a:r>
              <a:rPr lang="pt-PT" dirty="0"/>
              <a:t>, etc., a fim de complementar sua argumentação, sem prejuízo da unidade nuclear do trabalho. </a:t>
            </a:r>
            <a:endParaRPr lang="pt-P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Os Apêndices devem ser numerados por algarismos romanos maiúsculos.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b="1" dirty="0">
                <a:ea typeface="Calibri" panose="020F0502020204030204" pitchFamily="34" charset="0"/>
                <a:cs typeface="Times New Roman" panose="02020603050405020304" pitchFamily="18" charset="0"/>
              </a:rPr>
              <a:t>Ex.: </a:t>
            </a: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Apêndice I, Apêndice II, Apêndice III.</a:t>
            </a:r>
            <a:endParaRPr lang="pt-PT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427643" y="1823406"/>
            <a:ext cx="2863760" cy="32072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Apêndice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128252" y="517202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ELEMENTOS PÓS TEXTUAIS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</p:spTree>
    <p:extLst>
      <p:ext uri="{BB962C8B-B14F-4D97-AF65-F5344CB8AC3E}">
        <p14:creationId xmlns:p14="http://schemas.microsoft.com/office/powerpoint/2010/main" val="2581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578891" y="1841260"/>
            <a:ext cx="2863760" cy="32072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Glossário</a:t>
            </a:r>
          </a:p>
        </p:txBody>
      </p:sp>
      <p:sp>
        <p:nvSpPr>
          <p:cNvPr id="2" name="Retângulo 1"/>
          <p:cNvSpPr/>
          <p:nvPr/>
        </p:nvSpPr>
        <p:spPr>
          <a:xfrm>
            <a:off x="529055" y="2283011"/>
            <a:ext cx="10777182" cy="3844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800"/>
              </a:spcAft>
            </a:pP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Descrição de todos os termos técnicos contidos no texto com o seu respectivo significado, ordenados por ordem alfabética crescente. As suas definições devem ser claras, de modo a  garantir a compreensão exacta da sua utilização no texto.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b="1" dirty="0">
                <a:ea typeface="Calibri" panose="020F0502020204030204" pitchFamily="34" charset="0"/>
                <a:cs typeface="Times New Roman" panose="02020603050405020304" pitchFamily="18" charset="0"/>
              </a:rPr>
              <a:t>Exemplo:</a:t>
            </a:r>
            <a:endParaRPr lang="pt-P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pt-PT" b="1" dirty="0">
                <a:ea typeface="Calibri" panose="020F0502020204030204" pitchFamily="34" charset="0"/>
                <a:cs typeface="Times New Roman" panose="02020603050405020304" pitchFamily="18" charset="0"/>
              </a:rPr>
              <a:t>Backbone</a:t>
            </a: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 – Conhecido como a “espinha dorsal”, é a estrutura básica necessária para o funcionamento de uma rede.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PT" b="1" dirty="0">
                <a:ea typeface="Calibri" panose="020F0502020204030204" pitchFamily="34" charset="0"/>
                <a:cs typeface="Times New Roman" panose="02020603050405020304" pitchFamily="18" charset="0"/>
              </a:rPr>
              <a:t>Login – </a:t>
            </a: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(pronuncia-se lo-gin) ou efectuar o login, trata-se dos procedimentos tomados pelo usuário, como a entrada de nome de usuário e senha, para que ele possa ter acesso a determinado sistema, como redes, serviços on-line, programas específicos ou internet.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2502" y="1168891"/>
            <a:ext cx="5800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Elementos Constituintes (Opcionais)</a:t>
            </a:r>
          </a:p>
          <a:p>
            <a:endParaRPr lang="pt-PT" sz="20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128252" y="517202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ELEMENTOS PÓS TEXTUAIS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</p:spTree>
    <p:extLst>
      <p:ext uri="{BB962C8B-B14F-4D97-AF65-F5344CB8AC3E}">
        <p14:creationId xmlns:p14="http://schemas.microsoft.com/office/powerpoint/2010/main" val="98303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299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pt-PT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FORMATAÇÃO DO TRABALHO</a:t>
            </a:r>
            <a:endParaRPr lang="pt-PT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37277" y="3791802"/>
            <a:ext cx="5632361" cy="27651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PT" b="1" dirty="0">
                <a:ea typeface="Calibri" panose="020F0502020204030204" pitchFamily="34" charset="0"/>
                <a:cs typeface="Times New Roman" panose="02020603050405020304" pitchFamily="18" charset="0"/>
              </a:rPr>
              <a:t>Margens:</a:t>
            </a:r>
            <a:endParaRPr lang="pt-P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"/>
            </a:pP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Superior =  3,00 cm</a:t>
            </a:r>
          </a:p>
          <a:p>
            <a:pPr marL="1143000" lvl="2" indent="-22860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"/>
            </a:pP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Inferior =   2,00 cm</a:t>
            </a:r>
          </a:p>
          <a:p>
            <a:pPr marL="1143000" lvl="2" indent="-22860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"/>
            </a:pP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Direita  =   2,00 cm</a:t>
            </a:r>
          </a:p>
          <a:p>
            <a:pPr marL="1143000" lvl="2" indent="-22860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"/>
            </a:pP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Esquerda = 3,00 cm</a:t>
            </a:r>
          </a:p>
          <a:p>
            <a:pPr marL="1143000" lvl="2" indent="-22860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"/>
            </a:pP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Espaçamento entre linhas = 1,5 cm</a:t>
            </a:r>
          </a:p>
          <a:p>
            <a:pPr marL="1143000" lvl="2" indent="-228600" algn="just">
              <a:lnSpc>
                <a:spcPct val="115000"/>
              </a:lnSpc>
              <a:spcAft>
                <a:spcPts val="1200"/>
              </a:spcAft>
              <a:buFont typeface="Wingdings" panose="05000000000000000000" pitchFamily="2" charset="2"/>
              <a:buChar char=""/>
            </a:pP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Espaço entre Parágrafos 6 pt, antes e depois</a:t>
            </a:r>
          </a:p>
        </p:txBody>
      </p:sp>
      <p:sp>
        <p:nvSpPr>
          <p:cNvPr id="7" name="Retângulo 6"/>
          <p:cNvSpPr/>
          <p:nvPr/>
        </p:nvSpPr>
        <p:spPr>
          <a:xfrm>
            <a:off x="6374666" y="1774825"/>
            <a:ext cx="5524501" cy="47505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2400"/>
              </a:spcAft>
              <a:buFont typeface="Wingdings" panose="05000000000000000000" pitchFamily="2" charset="2"/>
              <a:buChar char=""/>
            </a:pP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Letra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: Times New Roman</a:t>
            </a:r>
            <a:endParaRPr lang="pt-P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PT" b="1" dirty="0">
                <a:ea typeface="Calibri" panose="020F0502020204030204" pitchFamily="34" charset="0"/>
                <a:cs typeface="Times New Roman" panose="02020603050405020304" pitchFamily="18" charset="0"/>
              </a:rPr>
              <a:t>Tamanho da fonte: </a:t>
            </a:r>
            <a:endParaRPr lang="pt-P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9162" lvl="1" indent="-285750" algn="just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Texto: 12, Justificado</a:t>
            </a:r>
          </a:p>
          <a:p>
            <a:pPr marL="919162" lvl="1" indent="-285750" algn="just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Títulos: </a:t>
            </a:r>
            <a:r>
              <a:rPr lang="pt-PT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14, maiúscula, negritado, centralizado.  </a:t>
            </a:r>
            <a:endParaRPr lang="pt-P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9162" lvl="1" indent="-285750" algn="just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Subtítulos 1: </a:t>
            </a:r>
            <a:r>
              <a:rPr lang="pt-PT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14, minúscula, negritado, alinhado a esquerda (ex: 1.1).</a:t>
            </a:r>
            <a:endParaRPr lang="pt-P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9162" lvl="1" indent="-285750" algn="just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Subtítulos 2: </a:t>
            </a:r>
            <a:r>
              <a:rPr lang="pt-PT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13, minúscula, negritado, alinhado a esquerda (ex: 1.1.1).</a:t>
            </a:r>
            <a:endParaRPr lang="pt-P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9162" lvl="1" indent="-285750" algn="just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Subtítulos 3: </a:t>
            </a:r>
            <a:r>
              <a:rPr lang="pt-PT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12, minúscula, negritado, alinhado a esquerda (ex: 1.1.1.1).</a:t>
            </a:r>
          </a:p>
          <a:p>
            <a:pPr marL="633412" lvl="1" algn="just">
              <a:lnSpc>
                <a:spcPct val="115000"/>
              </a:lnSpc>
              <a:spcAft>
                <a:spcPts val="1200"/>
              </a:spcAft>
            </a:pPr>
            <a:endParaRPr lang="pt-PT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320280" y="1157316"/>
            <a:ext cx="9551439" cy="42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pt-PT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O relatório deverá obedecer aos seguintes pressupostos de formatação: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7277" y="1774825"/>
            <a:ext cx="5632361" cy="19928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A especificação do papel recomendado é A4;</a:t>
            </a:r>
          </a:p>
          <a:p>
            <a:pPr marL="342900" lvl="0" indent="-342900" algn="just">
              <a:lnSpc>
                <a:spcPct val="115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O texto deve ser digitado e impresso em tinta preta e somente de um lado da folha;</a:t>
            </a:r>
          </a:p>
          <a:p>
            <a:pPr marL="342900" lvl="0" indent="-342900" algn="just">
              <a:lnSpc>
                <a:spcPct val="115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pt-PT" dirty="0">
                <a:ea typeface="Calibri" panose="020F0502020204030204" pitchFamily="34" charset="0"/>
                <a:cs typeface="Times New Roman" panose="02020603050405020304" pitchFamily="18" charset="0"/>
              </a:rPr>
              <a:t>Deve estar encadernado com espiral usando capa plástica transparente.</a:t>
            </a:r>
            <a:endParaRPr lang="pt-PT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</p:spTree>
    <p:extLst>
      <p:ext uri="{BB962C8B-B14F-4D97-AF65-F5344CB8AC3E}">
        <p14:creationId xmlns:p14="http://schemas.microsoft.com/office/powerpoint/2010/main" val="1612000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299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pt-PT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FORMATAÇÃO DO TRABALHO</a:t>
            </a:r>
            <a:endParaRPr lang="pt-PT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533333" y="1765599"/>
            <a:ext cx="7881123" cy="5124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PT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Numeração:</a:t>
            </a:r>
            <a:endParaRPr lang="pt-P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Pré Textual – Numeração Romana (da Dedicatória até a lista de Tabelas)</a:t>
            </a:r>
            <a:endParaRPr lang="pt-P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Textual – Numeração arábica (da Introdução até as Recomendações)</a:t>
            </a:r>
            <a:endParaRPr lang="pt-P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Pós Textual – Não é Numerado</a:t>
            </a:r>
            <a:endParaRPr lang="pt-P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pt-PT" b="1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pt-PT" b="1" dirty="0"/>
              <a:t>Número de páginas</a:t>
            </a:r>
            <a:r>
              <a:rPr lang="pt-PT" dirty="0"/>
              <a:t> (referente a parte textual):</a:t>
            </a:r>
          </a:p>
          <a:p>
            <a:pPr lvl="0">
              <a:lnSpc>
                <a:spcPts val="1300"/>
              </a:lnSpc>
            </a:pPr>
            <a:endParaRPr lang="pt-BR" dirty="0"/>
          </a:p>
          <a:p>
            <a:pPr marL="806450" lvl="0" indent="-361950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pt-PT" dirty="0"/>
              <a:t>Mínimo: 30 (Trinta Pág.)</a:t>
            </a:r>
          </a:p>
          <a:p>
            <a:pPr marL="806450" lvl="0" indent="-361950">
              <a:lnSpc>
                <a:spcPts val="13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806450" lvl="0" indent="-361950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pt-PT" dirty="0"/>
              <a:t>Máximo: 50 (Cinquenta Pág.)</a:t>
            </a:r>
            <a:endParaRPr lang="pt-BR" dirty="0"/>
          </a:p>
          <a:p>
            <a:pPr algn="just">
              <a:lnSpc>
                <a:spcPct val="115000"/>
              </a:lnSpc>
              <a:spcAft>
                <a:spcPts val="1200"/>
              </a:spcAft>
            </a:pPr>
            <a:endParaRPr lang="pt-P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NÃO SÃO NUMERADOS, </a:t>
            </a:r>
            <a:r>
              <a:rPr lang="pt-PT" dirty="0">
                <a:ea typeface="Times New Roman" panose="02020603050405020304" pitchFamily="18" charset="0"/>
                <a:cs typeface="Times New Roman" panose="02020603050405020304" pitchFamily="18" charset="0"/>
              </a:rPr>
              <a:t>os elementos abaixo descritos:</a:t>
            </a:r>
            <a:endParaRPr lang="pt-P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Capa</a:t>
            </a:r>
            <a:endParaRPr lang="pt-PT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Folha de rosto</a:t>
            </a:r>
            <a:endParaRPr lang="pt-PT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Folha de aprovação</a:t>
            </a:r>
            <a:endParaRPr lang="pt-PT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Índice Geral</a:t>
            </a:r>
            <a:endParaRPr lang="pt-PT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Elementos Pós Textual</a:t>
            </a:r>
            <a:endParaRPr lang="pt-PT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320280" y="1130422"/>
            <a:ext cx="9551439" cy="42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pt-PT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O relatório deverá obedecer aos seguintes pressupostos de formatação: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</p:spTree>
    <p:extLst>
      <p:ext uri="{BB962C8B-B14F-4D97-AF65-F5344CB8AC3E}">
        <p14:creationId xmlns:p14="http://schemas.microsoft.com/office/powerpoint/2010/main" val="4196071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9604"/>
            <a:ext cx="10515600" cy="2177985"/>
          </a:xfrm>
        </p:spPr>
        <p:txBody>
          <a:bodyPr>
            <a:normAutofit/>
          </a:bodyPr>
          <a:lstStyle/>
          <a:p>
            <a:pPr marL="0" indent="0">
              <a:lnSpc>
                <a:spcPct val="123000"/>
              </a:lnSpc>
              <a:spcBef>
                <a:spcPts val="0"/>
              </a:spcBef>
              <a:buNone/>
            </a:pPr>
            <a:r>
              <a:rPr lang="pt-PT" sz="1800" dirty="0"/>
              <a:t>As figuras, quadros e tabelas contidas no texto devem estar centralizadas, e devem ser numeradas em função do capítulo. </a:t>
            </a:r>
          </a:p>
          <a:p>
            <a:pPr marL="0" indent="0">
              <a:lnSpc>
                <a:spcPct val="123000"/>
              </a:lnSpc>
              <a:spcBef>
                <a:spcPts val="0"/>
              </a:spcBef>
              <a:buNone/>
            </a:pPr>
            <a:r>
              <a:rPr lang="pt-PT" sz="1800" dirty="0"/>
              <a:t>Ex: figura 1.1, figura 2.3, figura 3.1, tabela 1.1, tabela 2.2., com o tamanho da fonte 10.</a:t>
            </a:r>
          </a:p>
          <a:p>
            <a:pPr marL="0" indent="0">
              <a:lnSpc>
                <a:spcPct val="123000"/>
              </a:lnSpc>
              <a:spcBef>
                <a:spcPts val="0"/>
              </a:spcBef>
              <a:buNone/>
            </a:pPr>
            <a:r>
              <a:rPr lang="pt-PT" sz="1800" dirty="0"/>
              <a:t>Deve conter legenda com a respectiva descrição e fonte bibliográfica com data de acesso ou publicação.</a:t>
            </a:r>
          </a:p>
          <a:p>
            <a:pPr marL="0" indent="0">
              <a:lnSpc>
                <a:spcPct val="123000"/>
              </a:lnSpc>
              <a:spcBef>
                <a:spcPts val="0"/>
              </a:spcBef>
              <a:buNone/>
            </a:pPr>
            <a:r>
              <a:rPr lang="pt-PT" sz="1800" dirty="0"/>
              <a:t>Segue-se o exemplo abaixo:</a:t>
            </a:r>
          </a:p>
          <a:p>
            <a:pPr marL="0" indent="0">
              <a:lnSpc>
                <a:spcPct val="123000"/>
              </a:lnSpc>
              <a:spcAft>
                <a:spcPts val="600"/>
              </a:spcAft>
              <a:buNone/>
            </a:pPr>
            <a:endParaRPr lang="pt-PT" dirty="0"/>
          </a:p>
        </p:txBody>
      </p:sp>
      <p:pic>
        <p:nvPicPr>
          <p:cNvPr id="5" name="Imagem 4" descr="Imagem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0" y="3782654"/>
            <a:ext cx="3990241" cy="2552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Imagem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601" y="3782654"/>
            <a:ext cx="3726244" cy="25527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tângulo 6"/>
          <p:cNvSpPr/>
          <p:nvPr/>
        </p:nvSpPr>
        <p:spPr>
          <a:xfrm>
            <a:off x="150819" y="6335396"/>
            <a:ext cx="3619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9160" indent="-899160" algn="ctr">
              <a:spcAft>
                <a:spcPts val="0"/>
              </a:spcAft>
            </a:pPr>
            <a:r>
              <a:rPr lang="pt-BR" sz="1200" dirty="0">
                <a:ea typeface="Times New Roman" panose="02020603050405020304" pitchFamily="18" charset="0"/>
              </a:rPr>
              <a:t>Figura 1.1: Exemplo de uma WIMAX</a:t>
            </a:r>
            <a:endParaRPr lang="pt-PT" sz="1200" b="1" dirty="0">
              <a:ea typeface="Times New Roman" panose="02020603050405020304" pitchFamily="18" charset="0"/>
            </a:endParaRPr>
          </a:p>
          <a:p>
            <a:pPr algn="ctr"/>
            <a:r>
              <a:rPr lang="pt-PT" sz="1200" dirty="0">
                <a:ea typeface="Calibri" panose="020F0502020204030204" pitchFamily="34" charset="0"/>
              </a:rPr>
              <a:t>Fonte: ZANETTI &amp; GONÇALVES, 2016</a:t>
            </a:r>
            <a:endParaRPr lang="pt-PT" sz="1200" dirty="0"/>
          </a:p>
        </p:txBody>
      </p:sp>
      <p:sp>
        <p:nvSpPr>
          <p:cNvPr id="8" name="Retângulo 7"/>
          <p:cNvSpPr/>
          <p:nvPr/>
        </p:nvSpPr>
        <p:spPr>
          <a:xfrm>
            <a:off x="3912513" y="6335396"/>
            <a:ext cx="3512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1200" dirty="0">
                <a:latin typeface="+mj-lt"/>
                <a:ea typeface="Times New Roman" panose="02020603050405020304" pitchFamily="18" charset="0"/>
              </a:rPr>
              <a:t>Figura 2.3: Fases do Modelo em Cascata</a:t>
            </a:r>
            <a:endParaRPr lang="pt-PT" sz="1200" b="1" dirty="0">
              <a:latin typeface="+mj-lt"/>
              <a:ea typeface="Times New Roman" panose="02020603050405020304" pitchFamily="18" charset="0"/>
            </a:endParaRPr>
          </a:p>
          <a:p>
            <a:pPr algn="ctr"/>
            <a:r>
              <a:rPr lang="pt-PT" sz="1200" dirty="0">
                <a:latin typeface="+mj-lt"/>
                <a:ea typeface="Calibri" panose="020F0502020204030204" pitchFamily="34" charset="0"/>
              </a:rPr>
              <a:t>Fonte: LEITE, 2014.</a:t>
            </a:r>
            <a:endParaRPr lang="pt-PT" sz="1200" dirty="0">
              <a:latin typeface="+mj-lt"/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200" y="297890"/>
            <a:ext cx="10515600" cy="920299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pt-PT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FORMATAÇÃO DO TRABALHO</a:t>
            </a:r>
            <a:endParaRPr lang="pt-PT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320280" y="1022846"/>
            <a:ext cx="955143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pt-PT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O Relatório deverá obedecer aos seguintes pressupostos de formatação: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563" y="3618562"/>
            <a:ext cx="4169617" cy="282760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55626" y="1476923"/>
            <a:ext cx="3044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/>
              <a:t>Figuras, Quadros e Tabelas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033513" y="3490615"/>
            <a:ext cx="2685118" cy="292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PT" sz="1200" dirty="0">
                <a:ea typeface="Calibri" panose="020F0502020204030204" pitchFamily="34" charset="0"/>
                <a:cs typeface="Times New Roman" panose="02020603050405020304" pitchFamily="18" charset="0"/>
              </a:rPr>
              <a:t>Tabela 3.1: Descrição de ataques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825344" y="57655"/>
            <a:ext cx="3293431" cy="1015663"/>
          </a:xfrm>
          <a:prstGeom prst="rect">
            <a:avLst/>
          </a:prstGeom>
          <a:solidFill>
            <a:srgbClr val="FFFF99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2000" b="1" dirty="0">
                <a:solidFill>
                  <a:srgbClr val="8A0000"/>
                </a:solidFill>
                <a:latin typeface="+mj-lt"/>
                <a:ea typeface="Times New Roman" panose="02020603050405020304" pitchFamily="18" charset="0"/>
              </a:rPr>
              <a:t>Figura</a:t>
            </a:r>
            <a:r>
              <a:rPr lang="pt-PT" sz="2000" b="1" dirty="0">
                <a:solidFill>
                  <a:srgbClr val="8A0000"/>
                </a:solidFill>
                <a:latin typeface="+mj-lt"/>
                <a:ea typeface="Times New Roman" panose="02020603050405020304" pitchFamily="18" charset="0"/>
              </a:rPr>
              <a:t>s produzidas pelo Autor não precisam de ser referenciadas na fonte </a:t>
            </a:r>
            <a:endParaRPr lang="pt-PT" sz="2000" b="1" dirty="0">
              <a:solidFill>
                <a:srgbClr val="8A0000"/>
              </a:solidFill>
              <a:latin typeface="+mj-lt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4128CBE-A528-4D74-EE7F-C4573A20F5F9}"/>
              </a:ext>
            </a:extLst>
          </p:cNvPr>
          <p:cNvSpPr txBox="1"/>
          <p:nvPr/>
        </p:nvSpPr>
        <p:spPr>
          <a:xfrm>
            <a:off x="8310078" y="6300037"/>
            <a:ext cx="3352800" cy="29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  <a:tabLst>
                <a:tab pos="450215" algn="l"/>
                <a:tab pos="540385" algn="l"/>
              </a:tabLst>
            </a:pPr>
            <a:r>
              <a:rPr lang="pt-PT" sz="1200" dirty="0">
                <a:ea typeface="Calibri" panose="020F0502020204030204" pitchFamily="34" charset="0"/>
                <a:cs typeface="Times New Roman" panose="02020603050405020304" pitchFamily="18" charset="0"/>
              </a:rPr>
              <a:t>Fonte: PROINFO – www.proinfo.gov.br, Out. 2017 </a:t>
            </a:r>
          </a:p>
        </p:txBody>
      </p:sp>
    </p:spTree>
    <p:extLst>
      <p:ext uri="{BB962C8B-B14F-4D97-AF65-F5344CB8AC3E}">
        <p14:creationId xmlns:p14="http://schemas.microsoft.com/office/powerpoint/2010/main" val="208685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578801" y="108178"/>
            <a:ext cx="1501254" cy="348704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Elementos </a:t>
            </a:r>
          </a:p>
          <a:p>
            <a:pPr algn="ctr"/>
            <a:r>
              <a:rPr lang="pt-PT" sz="1600" b="1" dirty="0"/>
              <a:t>Pré-Textuais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4262" y="3800830"/>
            <a:ext cx="1501254" cy="156647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Elementos Textuais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96993" y="5557342"/>
            <a:ext cx="1501254" cy="121070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Elementos </a:t>
            </a:r>
          </a:p>
          <a:p>
            <a:pPr algn="ctr"/>
            <a:r>
              <a:rPr lang="pt-PT" sz="1600" b="1" dirty="0"/>
              <a:t>Pós-Textuais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313894" y="5517901"/>
            <a:ext cx="2372437" cy="44810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Obrigatórios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13895" y="6072915"/>
            <a:ext cx="2372437" cy="44810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Opcionais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178929" y="121057"/>
            <a:ext cx="3190352" cy="31067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Capa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178929" y="455067"/>
            <a:ext cx="3190352" cy="3063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Folha de Rosto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207773" y="3787383"/>
            <a:ext cx="3192435" cy="309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Introdução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215711" y="4112430"/>
            <a:ext cx="3192435" cy="309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Capítulo 1. Fundamentação Teórica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5215711" y="4439233"/>
            <a:ext cx="3192435" cy="309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Capítulo 2. Metodologia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207773" y="5075642"/>
            <a:ext cx="3192435" cy="29166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Conclusão e Recomendações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229763" y="5557342"/>
            <a:ext cx="3192435" cy="29166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Referências Bibliográficas</a:t>
            </a: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5229964" y="5865954"/>
            <a:ext cx="3192435" cy="29166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Âpendice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5229761" y="6183649"/>
            <a:ext cx="3192435" cy="29166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Anexos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5178928" y="1095497"/>
            <a:ext cx="3192435" cy="30920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Dedicatória</a:t>
            </a: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5176846" y="1417749"/>
            <a:ext cx="3194518" cy="2977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Agradecimentos</a:t>
            </a: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5228591" y="6487892"/>
            <a:ext cx="3192434" cy="29246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Glossário</a:t>
            </a: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5194775" y="1720503"/>
            <a:ext cx="3176588" cy="2959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Epígrafe</a:t>
            </a: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10551521" y="3698910"/>
            <a:ext cx="1501254" cy="17059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Paginação Arábica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1,2,3,4....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0510018" y="1114418"/>
            <a:ext cx="1501254" cy="213175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Paginação em Romano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I,II,III,IV....</a:t>
            </a: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8557150" y="5557342"/>
            <a:ext cx="1501254" cy="121070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Sem numeração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8466070" y="108178"/>
            <a:ext cx="1581040" cy="9615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Sem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numeração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8557150" y="3710360"/>
            <a:ext cx="1501254" cy="17059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Com numeração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6107" y="2475404"/>
            <a:ext cx="2834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ESTRUTURA GERAL PARA ELABORAÇÃO DE UM TRABALHO PRÁTICO</a:t>
            </a:r>
            <a:endParaRPr lang="pt-PT" sz="2000" dirty="0"/>
          </a:p>
          <a:p>
            <a:pPr algn="ctr"/>
            <a:endParaRPr lang="pt-PT" sz="2000" b="1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5203739" y="2968622"/>
            <a:ext cx="3192435" cy="309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Índice de  figuras e de Tabelas</a:t>
            </a: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5202822" y="2657456"/>
            <a:ext cx="3192435" cy="309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Lista de siglas e abreviaturas</a:t>
            </a: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5202822" y="2031040"/>
            <a:ext cx="3192435" cy="309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Resumo e palavras-chaves</a:t>
            </a: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5215711" y="4766348"/>
            <a:ext cx="3192435" cy="29166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Capítulo 3. Resultados</a:t>
            </a:r>
          </a:p>
        </p:txBody>
      </p:sp>
      <p:sp>
        <p:nvSpPr>
          <p:cNvPr id="39" name="Retângulo de cantos arredondados 38"/>
          <p:cNvSpPr/>
          <p:nvPr/>
        </p:nvSpPr>
        <p:spPr>
          <a:xfrm>
            <a:off x="5194775" y="3298896"/>
            <a:ext cx="3192435" cy="309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Índice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5176845" y="766372"/>
            <a:ext cx="3192435" cy="309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Folha de Aprovação</a:t>
            </a: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5207305" y="2353919"/>
            <a:ext cx="3179905" cy="28376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err="1"/>
              <a:t>Abstract</a:t>
            </a:r>
            <a:endParaRPr lang="pt-PT" sz="1600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8476963" y="3272570"/>
            <a:ext cx="1581441" cy="3446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Sem numeração</a:t>
            </a: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8484004" y="1105454"/>
            <a:ext cx="1563106" cy="213175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Com numeração</a:t>
            </a:r>
          </a:p>
        </p:txBody>
      </p:sp>
      <p:sp>
        <p:nvSpPr>
          <p:cNvPr id="2" name="Seta para a direita 1"/>
          <p:cNvSpPr/>
          <p:nvPr/>
        </p:nvSpPr>
        <p:spPr>
          <a:xfrm>
            <a:off x="10097898" y="2124636"/>
            <a:ext cx="363914" cy="2689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Seta para a direita 35"/>
          <p:cNvSpPr/>
          <p:nvPr/>
        </p:nvSpPr>
        <p:spPr>
          <a:xfrm>
            <a:off x="10129275" y="4482352"/>
            <a:ext cx="363914" cy="2689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CaixaDeTexto 43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</p:spTree>
    <p:extLst>
      <p:ext uri="{BB962C8B-B14F-4D97-AF65-F5344CB8AC3E}">
        <p14:creationId xmlns:p14="http://schemas.microsoft.com/office/powerpoint/2010/main" val="315377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2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3321" y="1258003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Elementos Constituintes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469710" y="1771950"/>
            <a:ext cx="2863760" cy="3207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Capa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9710" y="3215044"/>
            <a:ext cx="442187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capa deve conter: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O logotipo da Universidade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 nome da Universidade e da Faculdade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Departamento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Título do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Nome do(s) Autor(es)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Mês e Ano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12081" y="21249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PT" dirty="0">
                <a:ea typeface="Calibri" panose="020F0502020204030204" pitchFamily="34" charset="0"/>
              </a:rPr>
              <a:t>Protecção externa do trabalho sobre a qual se imprimem as informações indispensáveis à sua identificação (elemento obrigatório).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707782" y="574462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ELEMENTOS PRÉ TEXTUAIS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1401399" y="20513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  <p:pic>
        <p:nvPicPr>
          <p:cNvPr id="10" name="Imagem 9"/>
          <p:cNvPicPr/>
          <p:nvPr/>
        </p:nvPicPr>
        <p:blipFill rotWithShape="1">
          <a:blip r:embed="rId2"/>
          <a:srcRect l="24419" t="22273" r="49826" b="12935"/>
          <a:stretch/>
        </p:blipFill>
        <p:spPr bwMode="auto">
          <a:xfrm>
            <a:off x="7153836" y="574462"/>
            <a:ext cx="4424082" cy="60145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27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3321" y="1419367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Elementos Constituintes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469710" y="1933314"/>
            <a:ext cx="2863760" cy="3207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Folha de Rosto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69710" y="252411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>
                <a:ea typeface="Calibri" panose="020F0502020204030204" pitchFamily="34" charset="0"/>
              </a:rPr>
              <a:t>Contém os elementos essenciais à identificação do trabalho (elemento obrigatório).</a:t>
            </a:r>
          </a:p>
          <a:p>
            <a:endParaRPr lang="pt-PT" dirty="0">
              <a:ea typeface="Calibri" panose="020F0502020204030204" pitchFamily="34" charset="0"/>
            </a:endParaRPr>
          </a:p>
          <a:p>
            <a:r>
              <a:rPr lang="pt-PT" dirty="0"/>
              <a:t>Deverá conter os itens ilustrados na figura exibida.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07782" y="574462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ELEMENTOS PRÉ TEXTUAIS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1319903" y="20512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  <p:pic>
        <p:nvPicPr>
          <p:cNvPr id="10" name="Imagem 9"/>
          <p:cNvPicPr/>
          <p:nvPr/>
        </p:nvPicPr>
        <p:blipFill rotWithShape="1">
          <a:blip r:embed="rId2"/>
          <a:srcRect l="50069" t="21923" r="23587" b="12860"/>
          <a:stretch/>
        </p:blipFill>
        <p:spPr bwMode="auto">
          <a:xfrm>
            <a:off x="7140387" y="520673"/>
            <a:ext cx="4480391" cy="60952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6655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78892" y="1165798"/>
            <a:ext cx="5800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Elementos Constituintes (Opcionais)</a:t>
            </a:r>
          </a:p>
          <a:p>
            <a:endParaRPr lang="pt-PT" sz="2000" b="1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874589" y="1702181"/>
            <a:ext cx="2863760" cy="32072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Dedicatória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874589" y="3271826"/>
            <a:ext cx="2863760" cy="32072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Agradecimentos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4589" y="2042081"/>
            <a:ext cx="998902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 dedicatória é opcional. O autor dedica o seu trabalho a uma ou mais pessoas prestando-lhes uma homenagem simples e concisa em poucas palavras.</a:t>
            </a:r>
          </a:p>
          <a:p>
            <a:pPr>
              <a:lnSpc>
                <a:spcPct val="150000"/>
              </a:lnSpc>
            </a:pPr>
            <a:r>
              <a:rPr lang="pt-PT" dirty="0"/>
              <a:t>Ex.: Aos meus familiares e amigos.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74590" y="3610611"/>
            <a:ext cx="9989028" cy="2600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pt-PT" dirty="0"/>
              <a:t>Nos agradecimentos são reconhecidas as pessoas e/ou instituições que de alguma forma, colaboraram para a realização do trabalho.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PT" dirty="0"/>
              <a:t>É usual agradecer o apoio de âmbito científico, técnico e financeiro, assim como a compreensão da família.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PT" dirty="0"/>
              <a:t>É usual começar por agradecer ao orientador e ao co-orientador caso exista.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PT" dirty="0"/>
              <a:t>Seguem a ordem da pessoa e/ou instituição que mais contribuiu para o trabalho.</a:t>
            </a:r>
          </a:p>
          <a:p>
            <a:pPr>
              <a:lnSpc>
                <a:spcPct val="114000"/>
              </a:lnSpc>
            </a:pPr>
            <a:endParaRPr lang="pt-PT" dirty="0"/>
          </a:p>
          <a:p>
            <a:pPr>
              <a:lnSpc>
                <a:spcPct val="114000"/>
              </a:lnSpc>
            </a:pPr>
            <a:endParaRPr lang="pt-PT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874589" y="5860149"/>
            <a:ext cx="2863760" cy="32072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Epígrafe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74588" y="6212682"/>
            <a:ext cx="998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É uma citação opcional de um pensamento que, de certa forma inspirou a génese do trabalho.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968952" y="459042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ELEMENTOS PRÉ TEXTUAIS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</p:spTree>
    <p:extLst>
      <p:ext uri="{BB962C8B-B14F-4D97-AF65-F5344CB8AC3E}">
        <p14:creationId xmlns:p14="http://schemas.microsoft.com/office/powerpoint/2010/main" val="265508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42502" y="1168891"/>
            <a:ext cx="5800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Elementos Constituintes (Obrigatórios)</a:t>
            </a:r>
          </a:p>
          <a:p>
            <a:endParaRPr lang="pt-PT" sz="20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04651" y="1770201"/>
            <a:ext cx="2863760" cy="3207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Resumo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42501" y="2091929"/>
            <a:ext cx="10454185" cy="339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4000"/>
              </a:lnSpc>
              <a:spcAft>
                <a:spcPts val="1200"/>
              </a:spcAft>
            </a:pPr>
            <a:r>
              <a:rPr lang="pt-PT" dirty="0"/>
              <a:t>Condensação do texto que delineia e/ou enfatiza os pontos mais relevantes do trabalho. Deve fornecer de forma concisa os principais elementos como: Objectivos, metodologia, resultados e as conclusões mais importantes. Ser redigido em parágrafo único, com frases claras e ligadas. Deverá estar descrito entre 200 a 250 palavras.</a:t>
            </a:r>
          </a:p>
          <a:p>
            <a:pPr algn="just">
              <a:lnSpc>
                <a:spcPct val="114000"/>
              </a:lnSpc>
              <a:spcAft>
                <a:spcPts val="1200"/>
              </a:spcAft>
            </a:pPr>
            <a:r>
              <a:rPr lang="pt-PT" dirty="0"/>
              <a:t>No final, deverão ser definidas as palavras chaves.</a:t>
            </a:r>
          </a:p>
          <a:p>
            <a:pPr algn="just">
              <a:lnSpc>
                <a:spcPct val="114000"/>
              </a:lnSpc>
              <a:spcAft>
                <a:spcPts val="1200"/>
              </a:spcAft>
            </a:pPr>
            <a:r>
              <a:rPr lang="pt-PT" dirty="0"/>
              <a:t>As palavras-chaves são palavras que caracterizam o domínio ou domínios do conhecimento que identificam a pesquisa.</a:t>
            </a:r>
          </a:p>
          <a:p>
            <a:pPr algn="just">
              <a:lnSpc>
                <a:spcPct val="114000"/>
              </a:lnSpc>
              <a:spcAft>
                <a:spcPts val="1200"/>
              </a:spcAft>
            </a:pPr>
            <a:r>
              <a:rPr lang="pt-PT" dirty="0"/>
              <a:t>A ordem deverá ser decrescente relativamente a importância </a:t>
            </a:r>
            <a:r>
              <a:rPr lang="pt-PT" dirty="0" err="1"/>
              <a:t>directa</a:t>
            </a:r>
            <a:r>
              <a:rPr lang="pt-PT" dirty="0"/>
              <a:t> com o tema do trabalho, isto é, iniciando pela palavra mais significativa do trabalho. Deverá ter entre 3 a 4 palavras-chaves.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83374" y="5588351"/>
            <a:ext cx="2863760" cy="3207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/>
              <a:t>Abstract</a:t>
            </a:r>
            <a:endParaRPr lang="pt-PT" b="1" dirty="0"/>
          </a:p>
        </p:txBody>
      </p:sp>
      <p:sp>
        <p:nvSpPr>
          <p:cNvPr id="2" name="Retângulo 1"/>
          <p:cNvSpPr/>
          <p:nvPr/>
        </p:nvSpPr>
        <p:spPr>
          <a:xfrm>
            <a:off x="578891" y="5944826"/>
            <a:ext cx="4112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A Tradução do Resumo em Língua Inglesa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68952" y="459042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ELEMENTOS PRÉ TEXTUAIS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</p:spTree>
    <p:extLst>
      <p:ext uri="{BB962C8B-B14F-4D97-AF65-F5344CB8AC3E}">
        <p14:creationId xmlns:p14="http://schemas.microsoft.com/office/powerpoint/2010/main" val="42790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42501" y="3305471"/>
            <a:ext cx="11058095" cy="705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pt-PT" dirty="0"/>
              <a:t>Os índices de figuras e tabelas são escritos em páginas separadas, ou seja, numa página o índice de figuras, e na outra o índice de tabelas, deve-se nomear o capítulo a que pertencem as figuras e as tabelas.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42502" y="1168891"/>
            <a:ext cx="5800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Elementos Constituintes (Obrigatórios)</a:t>
            </a:r>
          </a:p>
          <a:p>
            <a:endParaRPr lang="pt-PT" sz="2000" b="1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578893" y="2980431"/>
            <a:ext cx="2863760" cy="3207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Índices  de Figuras e Tabelas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578893" y="4394245"/>
            <a:ext cx="2863760" cy="3207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Índice Geral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78893" y="4749494"/>
            <a:ext cx="10454185" cy="705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pt-PT" dirty="0"/>
              <a:t>Deve listar os vários elementos do conteúdo do  trabalho (capítulos e outras secções), pela ordem que são apresentados no texto, e com a indicação do número de página.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700582" y="5380911"/>
            <a:ext cx="864512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0" i="0" u="none" strike="noStrike" baseline="0" dirty="0"/>
              <a:t>Tentar não exceder 3º nível, por exemplo: </a:t>
            </a:r>
          </a:p>
          <a:p>
            <a:pPr algn="just"/>
            <a:r>
              <a:rPr lang="pt-BR" sz="1600" b="0" i="0" u="none" strike="noStrike" baseline="0" dirty="0"/>
              <a:t>2. Redes de Computadores ....................................................................................................</a:t>
            </a:r>
            <a:r>
              <a:rPr lang="pt-BR" sz="1600" b="0" i="0" u="none" strike="noStrike" dirty="0"/>
              <a:t> 5</a:t>
            </a:r>
            <a:endParaRPr lang="pt-BR" sz="1600" b="0" i="0" u="none" strike="noStrike" baseline="0" dirty="0"/>
          </a:p>
          <a:p>
            <a:pPr algn="just"/>
            <a:r>
              <a:rPr lang="pt-PT" sz="1600" b="0" i="0" u="none" strike="noStrike" baseline="0" dirty="0"/>
              <a:t>2.1 Classificação</a:t>
            </a:r>
            <a:r>
              <a:rPr lang="pt-PT" sz="1600" b="0" i="0" u="none" strike="noStrike" dirty="0"/>
              <a:t> da redes quanto a abrangência ................................................................... 10</a:t>
            </a:r>
            <a:endParaRPr lang="pt-PT" sz="1600" b="0" i="0" u="none" strike="noStrike" baseline="0" dirty="0"/>
          </a:p>
          <a:p>
            <a:pPr algn="just"/>
            <a:r>
              <a:rPr lang="pt-PT" sz="1600" b="0" i="0" u="none" strike="noStrike" baseline="0" dirty="0"/>
              <a:t>2.1.1 Redes LAN ...................................................................................................................... 13</a:t>
            </a:r>
            <a:endParaRPr lang="pt-PT" sz="16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78890" y="1626646"/>
            <a:ext cx="3051815" cy="3898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Lista de Siglas e Abreviaturas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578891" y="2027040"/>
            <a:ext cx="11058095" cy="705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pt-PT" dirty="0"/>
              <a:t>Deve ser ordenada por ordem alfabética crescente (a,b....z). A lista deve ser escrita em tabela de duas colunas, justificadas à esquerda e sem apresentar as linhas.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968952" y="459042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ELEMENTOS PRÉ TEXTUAIS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</p:spTree>
    <p:extLst>
      <p:ext uri="{BB962C8B-B14F-4D97-AF65-F5344CB8AC3E}">
        <p14:creationId xmlns:p14="http://schemas.microsoft.com/office/powerpoint/2010/main" val="377403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42502" y="1144571"/>
            <a:ext cx="10927575" cy="1355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pt-PT" dirty="0"/>
              <a:t>O corpo do trabalho (textual) está constituído de três partes fundamentais: </a:t>
            </a:r>
          </a:p>
          <a:p>
            <a:pPr marL="285750" lvl="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PT" dirty="0"/>
              <a:t>Introdução;</a:t>
            </a:r>
          </a:p>
          <a:p>
            <a:pPr marL="285750" lvl="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PT" dirty="0"/>
              <a:t>Desenvolvimento (subdividido em capítulos);</a:t>
            </a:r>
          </a:p>
          <a:p>
            <a:pPr marL="285750" lvl="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PT" dirty="0"/>
              <a:t>Conclusão e Recomendações.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128252" y="517202"/>
            <a:ext cx="58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/>
              <a:t>ELEMENTOS TEXTUAIS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42502" y="2755643"/>
            <a:ext cx="5800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Elementos Constituintes (Obrigatórios)</a:t>
            </a:r>
          </a:p>
          <a:p>
            <a:endParaRPr lang="pt-PT" sz="2000" b="1" dirty="0"/>
          </a:p>
        </p:txBody>
      </p:sp>
      <p:sp>
        <p:nvSpPr>
          <p:cNvPr id="12" name="Retângulo 11"/>
          <p:cNvSpPr/>
          <p:nvPr/>
        </p:nvSpPr>
        <p:spPr>
          <a:xfrm>
            <a:off x="673020" y="3605379"/>
            <a:ext cx="10927575" cy="277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pt-PT" dirty="0"/>
              <a:t>Parte inicial do trabalho, na qual deve constar a delimitação do assunto tratado </a:t>
            </a:r>
            <a:r>
              <a:rPr lang="pt-BR" dirty="0"/>
              <a:t>a fim de esclarecer a temática em estudo.</a:t>
            </a:r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pt-BR" dirty="0"/>
              <a:t>Deve estar bem clara e assente em ideias básicas, tais como:</a:t>
            </a:r>
          </a:p>
          <a:p>
            <a:pPr marL="800100" lvl="1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pt-BR" dirty="0"/>
              <a:t>O que fazer (tema)</a:t>
            </a:r>
          </a:p>
          <a:p>
            <a:pPr marL="800100" lvl="1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pt-BR" dirty="0"/>
              <a:t>Porque fazer (escolha do tema)</a:t>
            </a:r>
          </a:p>
          <a:p>
            <a:pPr marL="800100" lvl="1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pt-BR" dirty="0"/>
              <a:t>Para quem (Contribuições esperadas)</a:t>
            </a:r>
          </a:p>
          <a:p>
            <a:pPr marL="800100" lvl="1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pt-BR" dirty="0"/>
              <a:t>Onde (local)</a:t>
            </a:r>
          </a:p>
          <a:p>
            <a:pPr marL="800100" lvl="1" indent="-342900" algn="just">
              <a:lnSpc>
                <a:spcPct val="114000"/>
              </a:lnSpc>
              <a:buFont typeface="+mj-lt"/>
              <a:buAutoNum type="arabicPeriod"/>
            </a:pPr>
            <a:r>
              <a:rPr lang="pt-BR" dirty="0"/>
              <a:t>Como fazer (tecnologias e ferramentas)</a:t>
            </a:r>
            <a:endParaRPr lang="pt-PT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3020" y="3250216"/>
            <a:ext cx="2863760" cy="3207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Introdução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958499" y="3647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DEITIC</a:t>
            </a:r>
          </a:p>
        </p:txBody>
      </p:sp>
    </p:spTree>
    <p:extLst>
      <p:ext uri="{BB962C8B-B14F-4D97-AF65-F5344CB8AC3E}">
        <p14:creationId xmlns:p14="http://schemas.microsoft.com/office/powerpoint/2010/main" val="404780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2893</Words>
  <Application>Microsoft Office PowerPoint</Application>
  <PresentationFormat>Widescreen</PresentationFormat>
  <Paragraphs>324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FORMATAÇÃO DO TRABALHO</vt:lpstr>
      <vt:lpstr>FORMATAÇÃO DO TRABALHO</vt:lpstr>
      <vt:lpstr>FORMATAÇÃO DO TRABALHO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Sundy Herieth</dc:creator>
  <cp:lastModifiedBy>Paulo Costa</cp:lastModifiedBy>
  <cp:revision>149</cp:revision>
  <dcterms:created xsi:type="dcterms:W3CDTF">2017-07-02T13:49:48Z</dcterms:created>
  <dcterms:modified xsi:type="dcterms:W3CDTF">2023-03-29T08:21:27Z</dcterms:modified>
</cp:coreProperties>
</file>