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6"/>
  </p:notesMasterIdLst>
  <p:handoutMasterIdLst>
    <p:handoutMasterId r:id="rId27"/>
  </p:handoutMasterIdLst>
  <p:sldIdLst>
    <p:sldId id="258" r:id="rId2"/>
    <p:sldId id="295" r:id="rId3"/>
    <p:sldId id="270" r:id="rId4"/>
    <p:sldId id="271" r:id="rId5"/>
    <p:sldId id="325" r:id="rId6"/>
    <p:sldId id="332" r:id="rId7"/>
    <p:sldId id="347" r:id="rId8"/>
    <p:sldId id="354" r:id="rId9"/>
    <p:sldId id="346" r:id="rId10"/>
    <p:sldId id="328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56" r:id="rId19"/>
    <p:sldId id="355" r:id="rId20"/>
    <p:sldId id="366" r:id="rId21"/>
    <p:sldId id="367" r:id="rId22"/>
    <p:sldId id="313" r:id="rId23"/>
    <p:sldId id="344" r:id="rId24"/>
    <p:sldId id="294" r:id="rId25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B759"/>
    <a:srgbClr val="223913"/>
    <a:srgbClr val="455F51"/>
    <a:srgbClr val="99CB38"/>
    <a:srgbClr val="A2A1A6"/>
    <a:srgbClr val="FAF1EC"/>
    <a:srgbClr val="7A2019"/>
    <a:srgbClr val="DEE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80724" autoAdjust="0"/>
  </p:normalViewPr>
  <p:slideViewPr>
    <p:cSldViewPr showGuides="1">
      <p:cViewPr varScale="1">
        <p:scale>
          <a:sx n="47" d="100"/>
          <a:sy n="47" d="100"/>
        </p:scale>
        <p:origin x="50" y="487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8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9439E-527F-46AF-AD90-FC57B5C6ED2A}" type="datetime1">
              <a:rPr lang="pt-PT" smtClean="0">
                <a:solidFill>
                  <a:schemeClr val="tx2"/>
                </a:solidFill>
                <a:latin typeface="Century Gothic" panose="020B0502020202020204" pitchFamily="34" charset="0"/>
              </a:rPr>
              <a:t>29/04/2024</a:t>
            </a:fld>
            <a:endParaRPr lang="pt-PT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pt-PT" smtClean="0">
                <a:solidFill>
                  <a:schemeClr val="tx2"/>
                </a:solidFill>
                <a:latin typeface="Century Gothic" panose="020B0502020202020204" pitchFamily="34" charset="0"/>
              </a:rPr>
              <a:t>‹nº›</a:t>
            </a:fld>
            <a:endParaRPr lang="pt-PT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ADAB8AAA-BF95-454F-ADA0-1B8947753809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8796F01-7154-41E0-B48B-A6921757531A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Century Gothic" panose="020B0502020202020204" pitchFamily="34" charset="0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Century Gothic" panose="020B0502020202020204" pitchFamily="34" charset="0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Century Gothic" panose="020B0502020202020204" pitchFamily="34" charset="0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Century Gothic" panose="020B0502020202020204" pitchFamily="34" charset="0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Century Gothic" panose="020B0502020202020204" pitchFamily="34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>
              <a:latin typeface="Century Gothic" panose="020B050202020202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BBF81A0-ADA6-4623-BE4F-40CFB8BBCB3D}" type="slidenum">
              <a:rPr lang="pt-PT" smtClean="0">
                <a:latin typeface="Century Gothic" panose="020B0502020202020204" pitchFamily="34" charset="0"/>
              </a:rPr>
              <a:t>1</a:t>
            </a:fld>
            <a:endParaRPr lang="pt-PT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72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dirty="0" smtClean="0"/>
              <a:t>Em um processo incremental, os clientes identificam, em um esboço, as funções a serem fornecidas pelo sistema. Eles identificam quais funções são mais importantes e quais são menos importantes para eles. Em seguida é definida uma série de estágios de entrega, com cada estágio fornecendo um subconjunto das funcionalidades do sistema.</a:t>
            </a:r>
            <a:endParaRPr lang="pt-PT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153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dirty="0" smtClean="0"/>
              <a:t>Em um processo incremental, os clientes identificam, em um esboço, as funções a serem fornecidas pelo sistema. Eles identificam quais funções são mais importantes e quais são menos importantes para eles. Em seguida é definida uma série de estágios de entrega, com cada estágio fornecendo um subconjunto das funcionalidades do sistema.</a:t>
            </a:r>
            <a:endParaRPr lang="pt-PT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9353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dirty="0" smtClean="0"/>
              <a:t>Em um processo incremental, os clientes identificam, em um esboço, as funções a serem fornecidas pelo sistema. Eles identificam quais funções são mais importantes e quais são menos importantes para eles. Em seguida é definida uma série de estágios de entrega, com cada estágio fornecendo um subconjunto das funcionalidades do sistema.</a:t>
            </a:r>
            <a:endParaRPr lang="pt-PT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161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dirty="0" smtClean="0"/>
              <a:t>Em um processo incremental, os clientes identificam, em um esboço, as funções a serem fornecidas pelo sistema. Eles identificam quais funções são mais importantes e quais são menos importantes para eles. Em seguida é definida uma série de estágios de entrega, com cada estágio fornecendo um subconjunto das funcionalidades do sistema.</a:t>
            </a:r>
            <a:endParaRPr lang="pt-PT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5363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dirty="0" smtClean="0"/>
              <a:t>Em um processo incremental, os clientes identificam, em um esboço, as funções a serem fornecidas pelo sistema. Eles identificam quais funções são mais importantes e quais são menos importantes para eles. Em seguida é definida uma série de estágios de entrega, com cada estágio fornecendo um subconjunto das funcionalidades do sistema.</a:t>
            </a:r>
            <a:endParaRPr lang="pt-PT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897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dirty="0" smtClean="0"/>
              <a:t>Em um processo incremental, os clientes identificam, em um esboço, as funções a serem fornecidas pelo sistema. Eles identificam quais funções são mais importantes e quais são menos importantes para eles. Em seguida é definida uma série de estágios de entrega, com cada estágio fornecendo um subconjunto das funcionalidades do sistema.</a:t>
            </a:r>
            <a:endParaRPr lang="pt-PT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915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dirty="0" smtClean="0"/>
              <a:t>Em um processo incremental, os clientes identificam, em um esboço, as funções a serem fornecidas pelo sistema. Eles identificam quais funções são mais importantes e quais são menos importantes para eles. Em seguida é definida uma série de estágios de entrega, com cada estágio fornecendo um subconjunto das funcionalidades do sistema.</a:t>
            </a:r>
            <a:endParaRPr lang="pt-PT" sz="11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0562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1327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16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224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1492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7899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7628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500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85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55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026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96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000" dirty="0" smtClean="0"/>
              <a:t>O </a:t>
            </a:r>
            <a:r>
              <a:rPr lang="pt-PT" sz="1000" b="1" dirty="0" smtClean="0"/>
              <a:t>SIGAA (Sistema Integrado de Gestão de Atividades Acadêmicas) </a:t>
            </a:r>
            <a:r>
              <a:rPr lang="pt-PT" sz="1000" dirty="0" smtClean="0"/>
              <a:t>é uma plataforma de gestão acadêmica amplamente utilizada em instituições de ensino superior no Brasil. Desenvolvido pela Universidade Federal do Rio Grande do Norte (UFRN), o SIGAA oferece uma variedade de recursos para auxiliar na administração de atividades acadêmicas, incluindo o acompanhamento de Trabalhos de Conclusão de Curso (</a:t>
            </a:r>
            <a:r>
              <a:rPr lang="pt-PT" sz="1000" dirty="0" err="1" smtClean="0"/>
              <a:t>TCCs</a:t>
            </a:r>
            <a:r>
              <a:rPr lang="pt-PT" sz="1000" dirty="0" smtClean="0"/>
              <a:t>);</a:t>
            </a:r>
          </a:p>
          <a:p>
            <a:r>
              <a:rPr lang="pt-PT" sz="1000" dirty="0" smtClean="0"/>
              <a:t>O </a:t>
            </a:r>
            <a:r>
              <a:rPr lang="pt-PT" sz="1000" b="1" dirty="0" err="1" smtClean="0"/>
              <a:t>Tidia-ae</a:t>
            </a:r>
            <a:r>
              <a:rPr lang="pt-PT" sz="1000" dirty="0" smtClean="0"/>
              <a:t> é uma plataforma de ensino e aprendizado desenvolvida pela Universidade de São Paulo (USP), no Brasil. Seu nome deriva de "Tecnologias da Informação e Design Interativo para a Aprendizagem" (</a:t>
            </a:r>
            <a:r>
              <a:rPr lang="pt-PT" sz="1000" dirty="0" err="1" smtClean="0"/>
              <a:t>Tidia</a:t>
            </a:r>
            <a:r>
              <a:rPr lang="pt-PT" sz="1000" dirty="0" smtClean="0"/>
              <a:t>). O "</a:t>
            </a:r>
            <a:r>
              <a:rPr lang="pt-PT" sz="1000" dirty="0" err="1" smtClean="0"/>
              <a:t>ae</a:t>
            </a:r>
            <a:r>
              <a:rPr lang="pt-PT" sz="1000" dirty="0" smtClean="0"/>
              <a:t>" significa "ambiente de ensino".</a:t>
            </a:r>
          </a:p>
          <a:p>
            <a:r>
              <a:rPr lang="pt-PT" sz="1000" dirty="0" smtClean="0"/>
              <a:t>Essa plataforma tem como objetivo principal oferecer suporte digital para as atividades de ensino, permitindo a criação e gestão de ambientes virtuais de aprendizagem. O </a:t>
            </a:r>
            <a:r>
              <a:rPr lang="pt-PT" sz="1000" dirty="0" err="1" smtClean="0"/>
              <a:t>Tidia-ae</a:t>
            </a:r>
            <a:r>
              <a:rPr lang="pt-PT" sz="1000" dirty="0" smtClean="0"/>
              <a:t> é uma ferramenta completa que pode ser usada por professores e alunos para diversas finalidades educacionais, desde a disponibilização de materiais didáticos até a realização de atividades interativas e colaborativas.</a:t>
            </a:r>
          </a:p>
          <a:p>
            <a:endParaRPr lang="pt-PT" sz="10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56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692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957499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083852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0433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66766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3759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072616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616193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096233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712527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11313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487912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984374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22955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547077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912331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266791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157"/>
            <a:ext cx="2356060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8004-5F28-4638-B58A-230BCEC908C4}" type="datetime1">
              <a:rPr lang="pt-PT" noProof="0" smtClean="0"/>
              <a:t>29/04/2024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noProof="0" smtClean="0"/>
              <a:t>Adicione um rodapé</a:t>
            </a:r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EB37DED6-D4C7-42EE-AB49-D2E39E64FDE4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3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978289" y="2995047"/>
            <a:ext cx="6912768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Gestão de Trabalho de </a:t>
            </a:r>
            <a:r>
              <a:rPr lang="pt-PT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de 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</a:t>
            </a:r>
          </a:p>
        </p:txBody>
      </p:sp>
      <p:sp>
        <p:nvSpPr>
          <p:cNvPr id="8" name="Google Shape;435;p35"/>
          <p:cNvSpPr txBox="1">
            <a:spLocks/>
          </p:cNvSpPr>
          <p:nvPr/>
        </p:nvSpPr>
        <p:spPr>
          <a:xfrm>
            <a:off x="4726261" y="451410"/>
            <a:ext cx="7416824" cy="167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endParaRPr lang="pt-PT" sz="1600" dirty="0">
              <a:solidFill>
                <a:schemeClr val="tx1"/>
              </a:solidFill>
              <a:latin typeface="Montserrat" panose="020B0604020202020204" charset="0"/>
              <a:cs typeface="Poppins Black" panose="00000A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735656" y="5476977"/>
            <a:ext cx="4245387" cy="92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  <a:spcBef>
                <a:spcPct val="0"/>
              </a:spcBef>
              <a:buFontTx/>
              <a:buNone/>
            </a:pPr>
            <a:endParaRPr lang="pt-BR" altLang="pt-PT" sz="1800" b="1" dirty="0">
              <a:solidFill>
                <a:srgbClr val="22391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  <a:cs typeface="Poppins Black" panose="020B0604020202020204" charset="0"/>
            </a:endParaRPr>
          </a:p>
          <a:p>
            <a:pPr algn="r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pt-BR" altLang="pt-PT" sz="1800" b="1" dirty="0">
                <a:solidFill>
                  <a:srgbClr val="2239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  <a:cs typeface="Poppins Black" panose="020B0604020202020204" charset="0"/>
              </a:rPr>
              <a:t>Orientador: </a:t>
            </a:r>
          </a:p>
          <a:p>
            <a:pPr algn="ctr">
              <a:lnSpc>
                <a:spcPct val="60000"/>
              </a:lnSpc>
              <a:spcBef>
                <a:spcPct val="0"/>
              </a:spcBef>
              <a:buFontTx/>
              <a:buNone/>
            </a:pPr>
            <a:endParaRPr lang="pt-BR" altLang="pt-PT" sz="1800" b="1" dirty="0">
              <a:solidFill>
                <a:srgbClr val="22391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  <a:cs typeface="Poppins Black" panose="020B0604020202020204" charset="0"/>
            </a:endParaRPr>
          </a:p>
          <a:p>
            <a:pPr algn="r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pt-BR" altLang="pt-PT" sz="1800" b="1" dirty="0">
                <a:solidFill>
                  <a:srgbClr val="2239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  <a:cs typeface="Poppins Black" panose="020B0604020202020204" charset="0"/>
              </a:rPr>
              <a:t>Prof. </a:t>
            </a:r>
            <a:r>
              <a:rPr lang="pt-BR" altLang="pt-PT" sz="1800" b="1" dirty="0" smtClean="0">
                <a:solidFill>
                  <a:srgbClr val="2239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B0604020202020204" charset="0"/>
                <a:cs typeface="Poppins Black" panose="020B0604020202020204" charset="0"/>
              </a:rPr>
              <a:t>Kwenda Mayeye</a:t>
            </a:r>
            <a:endParaRPr lang="pt-PT" altLang="pt-PT" sz="1800" b="1" dirty="0">
              <a:solidFill>
                <a:srgbClr val="22391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B0604020202020204" charset="0"/>
              <a:cs typeface="Poppins Black" panose="020B0604020202020204" charset="0"/>
            </a:endParaRPr>
          </a:p>
          <a:p>
            <a:pPr algn="ctr">
              <a:lnSpc>
                <a:spcPct val="60000"/>
              </a:lnSpc>
              <a:spcBef>
                <a:spcPct val="0"/>
              </a:spcBef>
              <a:buFontTx/>
              <a:buNone/>
            </a:pPr>
            <a:endParaRPr lang="pt-PT" altLang="pt-PT" sz="1800" dirty="0">
              <a:solidFill>
                <a:srgbClr val="22391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361478" y="4836176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>
                <a:solidFill>
                  <a:srgbClr val="2239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cs typeface="Poppins Black" panose="020B0604020202020204" charset="0"/>
              </a:rPr>
              <a:t>ADILSON MENDONÇA DA SILVA</a:t>
            </a:r>
            <a:endParaRPr lang="pt-BR" sz="1800" b="1" dirty="0">
              <a:solidFill>
                <a:srgbClr val="22391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cs typeface="Poppins Black" panose="020B060402020202020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B92E8FD-155E-B51A-125D-0E5C4BD932AC}"/>
              </a:ext>
            </a:extLst>
          </p:cNvPr>
          <p:cNvSpPr/>
          <p:nvPr/>
        </p:nvSpPr>
        <p:spPr>
          <a:xfrm>
            <a:off x="0" y="0"/>
            <a:ext cx="4618248" cy="6858000"/>
          </a:xfrm>
          <a:prstGeom prst="rect">
            <a:avLst/>
          </a:prstGeom>
          <a:ln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Google Shape;435;p35">
            <a:extLst>
              <a:ext uri="{FF2B5EF4-FFF2-40B4-BE49-F238E27FC236}">
                <a16:creationId xmlns:a16="http://schemas.microsoft.com/office/drawing/2014/main" id="{EC1E966D-0687-C438-58DF-CA42EBB59274}"/>
              </a:ext>
            </a:extLst>
          </p:cNvPr>
          <p:cNvSpPr txBox="1">
            <a:spLocks/>
          </p:cNvSpPr>
          <p:nvPr/>
        </p:nvSpPr>
        <p:spPr>
          <a:xfrm>
            <a:off x="4726261" y="541687"/>
            <a:ext cx="7416824" cy="77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pt-PT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UNIVERSIDADE </a:t>
            </a:r>
            <a:r>
              <a:rPr lang="pt-PT" sz="2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 </a:t>
            </a:r>
            <a:r>
              <a:rPr lang="pt-PT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ANGOLA</a:t>
            </a:r>
            <a:endParaRPr lang="pt-BR" sz="2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FACULDADE DE ENGENHARIAS</a:t>
            </a:r>
            <a:endParaRPr lang="pt-BR" sz="2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EA5B5D0-3E0E-A901-5290-1A4A791125B6}"/>
              </a:ext>
            </a:extLst>
          </p:cNvPr>
          <p:cNvSpPr txBox="1"/>
          <p:nvPr/>
        </p:nvSpPr>
        <p:spPr>
          <a:xfrm>
            <a:off x="6166420" y="1919810"/>
            <a:ext cx="52925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CURSO DE ENGENHARIA INFORMÁTICA </a:t>
            </a:r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7766BEAF-A155-4301-8226-F0672F75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0" y="1919810"/>
            <a:ext cx="4619708" cy="366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5" descr="LOGO-ACTUAL-UTANG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418746"/>
            <a:ext cx="89535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2000">
              <a:schemeClr val="bg2">
                <a:lumMod val="40000"/>
                <a:lumOff val="60000"/>
              </a:schemeClr>
            </a:gs>
            <a:gs pos="2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B0AE1-280B-5919-BCC7-EA1F29C9D322}"/>
              </a:ext>
            </a:extLst>
          </p:cNvPr>
          <p:cNvSpPr/>
          <p:nvPr/>
        </p:nvSpPr>
        <p:spPr>
          <a:xfrm>
            <a:off x="322578" y="62343"/>
            <a:ext cx="4763722" cy="2189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43941" y="3212976"/>
            <a:ext cx="4922134" cy="2893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BR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266074" y="793698"/>
            <a:ext cx="6594357" cy="728280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4. METODOLOGIA</a:t>
            </a:r>
            <a:endParaRPr lang="pt-PT" sz="100" b="1" dirty="0">
              <a:solidFill>
                <a:schemeClr val="bg1"/>
              </a:solidFill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22577" y="1797636"/>
            <a:ext cx="11543671" cy="4792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Campo de Acção</a:t>
            </a:r>
            <a:endParaRPr lang="pt-PT" sz="2400" b="1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50BD30-E078-8D8A-7D65-DF92D31E1CC8}"/>
              </a:ext>
            </a:extLst>
          </p:cNvPr>
          <p:cNvSpPr/>
          <p:nvPr/>
        </p:nvSpPr>
        <p:spPr>
          <a:xfrm>
            <a:off x="5776297" y="2491263"/>
            <a:ext cx="5750473" cy="43704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PT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pt-BR" sz="2200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  <p:sp>
        <p:nvSpPr>
          <p:cNvPr id="9" name="Chamada com seta para a esquerda 8">
            <a:extLst>
              <a:ext uri="{FF2B5EF4-FFF2-40B4-BE49-F238E27FC236}">
                <a16:creationId xmlns:a16="http://schemas.microsoft.com/office/drawing/2014/main" id="{D7F915EE-47FD-4481-B397-4FCA851EF9D3}"/>
              </a:ext>
            </a:extLst>
          </p:cNvPr>
          <p:cNvSpPr/>
          <p:nvPr/>
        </p:nvSpPr>
        <p:spPr>
          <a:xfrm>
            <a:off x="5230316" y="2552530"/>
            <a:ext cx="6237226" cy="4211881"/>
          </a:xfrm>
          <a:prstGeom prst="leftArrowCallout">
            <a:avLst>
              <a:gd name="adj1" fmla="val 0"/>
              <a:gd name="adj2" fmla="val 0"/>
              <a:gd name="adj3" fmla="val 14368"/>
              <a:gd name="adj4" fmla="val 9088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2100" dirty="0"/>
              <a:t>Fundada aos 7 de maio de 2007, tendo como </a:t>
            </a:r>
            <a:r>
              <a:rPr lang="pt-PT" sz="2100" dirty="0" err="1"/>
              <a:t>actual</a:t>
            </a:r>
            <a:r>
              <a:rPr lang="pt-PT" sz="2100" dirty="0"/>
              <a:t> reitor(a), Dr. Ilídio Pascoal Simão</a:t>
            </a:r>
            <a:r>
              <a:rPr lang="pt-PT" sz="2100" dirty="0" smtClean="0"/>
              <a:t>. As </a:t>
            </a:r>
            <a:r>
              <a:rPr lang="pt-PT" sz="2100" dirty="0"/>
              <a:t>unidades orgânicas ofertam os seguintes cursos:</a:t>
            </a:r>
          </a:p>
          <a:p>
            <a:r>
              <a:rPr lang="pt-PT" sz="2100" dirty="0"/>
              <a:t>Faculdade de Engenharias Em nível de graduação, em 2017, ministrava os cursos de: </a:t>
            </a:r>
            <a:r>
              <a:rPr lang="pt-PT" sz="2100" dirty="0" err="1"/>
              <a:t>Arquitectura</a:t>
            </a:r>
            <a:r>
              <a:rPr lang="pt-PT" sz="2100" dirty="0"/>
              <a:t> e Urbanismo, Engenharia de Telecomunicações e </a:t>
            </a:r>
            <a:r>
              <a:rPr lang="pt-PT" sz="2100" dirty="0" err="1"/>
              <a:t>Electrónica</a:t>
            </a:r>
            <a:r>
              <a:rPr lang="pt-PT" sz="2100" dirty="0"/>
              <a:t>, Engenharia de Geologia e Minas, Engenharia Civil Engenharia do Ambiente, Engenharia Informática, Engenharia de Minas</a:t>
            </a:r>
            <a:r>
              <a:rPr lang="pt-PT" sz="2100" dirty="0" smtClean="0"/>
              <a:t>.</a:t>
            </a:r>
            <a:endParaRPr lang="pt-PT" sz="2100" dirty="0"/>
          </a:p>
        </p:txBody>
      </p:sp>
      <p:sp>
        <p:nvSpPr>
          <p:cNvPr id="10" name="Chamada com seta para a esquerda 8">
            <a:extLst>
              <a:ext uri="{FF2B5EF4-FFF2-40B4-BE49-F238E27FC236}">
                <a16:creationId xmlns:a16="http://schemas.microsoft.com/office/drawing/2014/main" id="{2AD40AC4-F302-4EEF-9ED3-101646AFD8B6}"/>
              </a:ext>
            </a:extLst>
          </p:cNvPr>
          <p:cNvSpPr/>
          <p:nvPr/>
        </p:nvSpPr>
        <p:spPr>
          <a:xfrm>
            <a:off x="718208" y="3291971"/>
            <a:ext cx="3629359" cy="2735110"/>
          </a:xfrm>
          <a:prstGeom prst="leftArrowCallout">
            <a:avLst>
              <a:gd name="adj1" fmla="val 0"/>
              <a:gd name="adj2" fmla="val 550"/>
              <a:gd name="adj3" fmla="val 14368"/>
              <a:gd name="adj4" fmla="val 9088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92075" lvl="2" algn="ctr"/>
            <a:r>
              <a:rPr lang="pt-PT" sz="2000" dirty="0">
                <a:solidFill>
                  <a:schemeClr val="tx1"/>
                </a:solidFill>
              </a:rPr>
              <a:t>A Universidade Técnica de Angola (UTANGA) é uma universidade angolana com sede no bairro do </a:t>
            </a:r>
            <a:r>
              <a:rPr lang="pt-PT" sz="2000" dirty="0" err="1">
                <a:solidFill>
                  <a:schemeClr val="tx1"/>
                </a:solidFill>
              </a:rPr>
              <a:t>Capolo</a:t>
            </a:r>
            <a:r>
              <a:rPr lang="pt-PT" sz="2000" dirty="0">
                <a:solidFill>
                  <a:schemeClr val="tx1"/>
                </a:solidFill>
              </a:rPr>
              <a:t> II, Quilamba </a:t>
            </a:r>
            <a:r>
              <a:rPr lang="pt-PT" sz="2000" dirty="0" err="1">
                <a:solidFill>
                  <a:schemeClr val="tx1"/>
                </a:solidFill>
              </a:rPr>
              <a:t>Quiaxi</a:t>
            </a:r>
            <a:r>
              <a:rPr lang="pt-PT" sz="2000" dirty="0">
                <a:solidFill>
                  <a:schemeClr val="tx1"/>
                </a:solidFill>
              </a:rPr>
              <a:t>, na província de Luanda.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13" name="Imagem 5" descr="LOGO-ACTUAL-UTANG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502803"/>
            <a:ext cx="89535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1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B0AE1-280B-5919-BCC7-EA1F29C9D322}"/>
              </a:ext>
            </a:extLst>
          </p:cNvPr>
          <p:cNvSpPr/>
          <p:nvPr/>
        </p:nvSpPr>
        <p:spPr>
          <a:xfrm>
            <a:off x="322578" y="62343"/>
            <a:ext cx="4763722" cy="2189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266074" y="793698"/>
            <a:ext cx="6594357" cy="728280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4. METODOLOGIA</a:t>
            </a:r>
            <a:endParaRPr lang="pt-PT" sz="100" b="1" dirty="0">
              <a:solidFill>
                <a:schemeClr val="bg1"/>
              </a:solidFill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22577" y="1628800"/>
            <a:ext cx="11543671" cy="4792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Processo de desenvolvimento Iterativo Incremental</a:t>
            </a:r>
            <a:endParaRPr lang="pt-PT" sz="2400" b="1" dirty="0">
              <a:solidFill>
                <a:schemeClr val="bg1"/>
              </a:solidFill>
            </a:endParaRPr>
          </a:p>
        </p:txBody>
      </p:sp>
      <p:pic>
        <p:nvPicPr>
          <p:cNvPr id="13" name="Imagem 5" descr="LOGO-ACTUAL-UTANG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502803"/>
            <a:ext cx="89535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316760" y="2527710"/>
            <a:ext cx="11543671" cy="414164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endParaRPr lang="pt-PT" sz="2400" b="1" dirty="0">
              <a:solidFill>
                <a:schemeClr val="bg1"/>
              </a:solidFill>
            </a:endParaRPr>
          </a:p>
        </p:txBody>
      </p:sp>
      <p:pic>
        <p:nvPicPr>
          <p:cNvPr id="11" name="Imagem 10" descr="C:\Users\pc\Pictures\incremental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42"/>
          <a:stretch/>
        </p:blipFill>
        <p:spPr bwMode="auto">
          <a:xfrm>
            <a:off x="549796" y="2799071"/>
            <a:ext cx="11017224" cy="35822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626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B0AE1-280B-5919-BCC7-EA1F29C9D322}"/>
              </a:ext>
            </a:extLst>
          </p:cNvPr>
          <p:cNvSpPr/>
          <p:nvPr/>
        </p:nvSpPr>
        <p:spPr>
          <a:xfrm>
            <a:off x="322578" y="62343"/>
            <a:ext cx="4763722" cy="2189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266074" y="793698"/>
            <a:ext cx="6594357" cy="728280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4. METODOLOGIA</a:t>
            </a:r>
            <a:endParaRPr lang="pt-PT" sz="100" b="1" dirty="0">
              <a:solidFill>
                <a:schemeClr val="bg1"/>
              </a:solidFill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22577" y="3645024"/>
            <a:ext cx="11543671" cy="4792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DIAGRAMA DE CASO DE USO</a:t>
            </a:r>
            <a:endParaRPr lang="pt-PT" sz="2400" b="1" dirty="0">
              <a:solidFill>
                <a:schemeClr val="bg1"/>
              </a:solidFill>
            </a:endParaRPr>
          </a:p>
        </p:txBody>
      </p:sp>
      <p:pic>
        <p:nvPicPr>
          <p:cNvPr id="13" name="Imagem 5" descr="LOGO-ACTUAL-UTANG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502803"/>
            <a:ext cx="89535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7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B0AE1-280B-5919-BCC7-EA1F29C9D322}"/>
              </a:ext>
            </a:extLst>
          </p:cNvPr>
          <p:cNvSpPr/>
          <p:nvPr/>
        </p:nvSpPr>
        <p:spPr>
          <a:xfrm>
            <a:off x="322578" y="62343"/>
            <a:ext cx="4763722" cy="2189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5740" y="0"/>
            <a:ext cx="12143085" cy="7101408"/>
          </a:xfrm>
          <a:prstGeom prst="rect">
            <a:avLst/>
          </a:prstGeom>
          <a:solidFill>
            <a:schemeClr val="bg1"/>
          </a:solidFill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endParaRPr lang="pt-PT" sz="2400" b="1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4211" r="1782" b="4064"/>
          <a:stretch/>
        </p:blipFill>
        <p:spPr bwMode="auto">
          <a:xfrm>
            <a:off x="1485900" y="-387424"/>
            <a:ext cx="9577064" cy="78488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873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B0AE1-280B-5919-BCC7-EA1F29C9D322}"/>
              </a:ext>
            </a:extLst>
          </p:cNvPr>
          <p:cNvSpPr/>
          <p:nvPr/>
        </p:nvSpPr>
        <p:spPr>
          <a:xfrm>
            <a:off x="322578" y="62343"/>
            <a:ext cx="4763722" cy="2189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266074" y="793698"/>
            <a:ext cx="6594357" cy="728280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4. METODOLOGIA</a:t>
            </a:r>
            <a:endParaRPr lang="pt-PT" sz="100" b="1" dirty="0">
              <a:solidFill>
                <a:schemeClr val="bg1"/>
              </a:solidFill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22577" y="3645024"/>
            <a:ext cx="11543671" cy="4792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DIAGRAMA DE ACTIVIDADES</a:t>
            </a:r>
            <a:endParaRPr lang="pt-PT" sz="2400" b="1" dirty="0">
              <a:solidFill>
                <a:schemeClr val="bg1"/>
              </a:solidFill>
            </a:endParaRPr>
          </a:p>
        </p:txBody>
      </p:sp>
      <p:pic>
        <p:nvPicPr>
          <p:cNvPr id="13" name="Imagem 5" descr="LOGO-ACTUAL-UTANG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502803"/>
            <a:ext cx="89535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61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B0AE1-280B-5919-BCC7-EA1F29C9D322}"/>
              </a:ext>
            </a:extLst>
          </p:cNvPr>
          <p:cNvSpPr/>
          <p:nvPr/>
        </p:nvSpPr>
        <p:spPr>
          <a:xfrm>
            <a:off x="322578" y="62343"/>
            <a:ext cx="4763722" cy="2189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5740" y="0"/>
            <a:ext cx="12143085" cy="7101408"/>
          </a:xfrm>
          <a:prstGeom prst="rect">
            <a:avLst/>
          </a:prstGeom>
          <a:solidFill>
            <a:schemeClr val="bg1"/>
          </a:solidFill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endParaRPr lang="pt-PT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iagrama de Actividade Aceitar Tema Propos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5"/>
          <a:stretch>
            <a:fillRect/>
          </a:stretch>
        </p:blipFill>
        <p:spPr bwMode="auto">
          <a:xfrm>
            <a:off x="2061964" y="0"/>
            <a:ext cx="8064896" cy="704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1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B0AE1-280B-5919-BCC7-EA1F29C9D322}"/>
              </a:ext>
            </a:extLst>
          </p:cNvPr>
          <p:cNvSpPr/>
          <p:nvPr/>
        </p:nvSpPr>
        <p:spPr>
          <a:xfrm>
            <a:off x="322578" y="62343"/>
            <a:ext cx="4763722" cy="2189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266074" y="793698"/>
            <a:ext cx="6594357" cy="728280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4. METODOLOGIA</a:t>
            </a:r>
            <a:endParaRPr lang="pt-PT" sz="100" b="1" dirty="0">
              <a:solidFill>
                <a:schemeClr val="bg1"/>
              </a:solidFill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22577" y="3645024"/>
            <a:ext cx="11543671" cy="4792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MODELO LÓGICO</a:t>
            </a:r>
            <a:endParaRPr lang="pt-PT" sz="2400" b="1" dirty="0">
              <a:solidFill>
                <a:schemeClr val="bg1"/>
              </a:solidFill>
            </a:endParaRPr>
          </a:p>
        </p:txBody>
      </p:sp>
      <p:pic>
        <p:nvPicPr>
          <p:cNvPr id="13" name="Imagem 5" descr="LOGO-ACTUAL-UTANG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502803"/>
            <a:ext cx="89535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70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8B0AE1-280B-5919-BCC7-EA1F29C9D322}"/>
              </a:ext>
            </a:extLst>
          </p:cNvPr>
          <p:cNvSpPr/>
          <p:nvPr/>
        </p:nvSpPr>
        <p:spPr>
          <a:xfrm>
            <a:off x="322578" y="62343"/>
            <a:ext cx="4763722" cy="2189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5740" y="0"/>
            <a:ext cx="12143085" cy="7101408"/>
          </a:xfrm>
          <a:prstGeom prst="rect">
            <a:avLst/>
          </a:prstGeom>
          <a:solidFill>
            <a:schemeClr val="bg1"/>
          </a:solidFill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endParaRPr lang="pt-PT" sz="24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930" r="208" b="-3"/>
          <a:stretch/>
        </p:blipFill>
        <p:spPr bwMode="auto">
          <a:xfrm>
            <a:off x="1773932" y="144016"/>
            <a:ext cx="9001000" cy="674136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22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2000">
              <a:schemeClr val="bg2">
                <a:lumMod val="40000"/>
                <a:lumOff val="60000"/>
              </a:schemeClr>
            </a:gs>
            <a:gs pos="2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A080CC3-2FC0-447E-8014-230902D60DC3}"/>
              </a:ext>
            </a:extLst>
          </p:cNvPr>
          <p:cNvSpPr/>
          <p:nvPr/>
        </p:nvSpPr>
        <p:spPr>
          <a:xfrm>
            <a:off x="0" y="739337"/>
            <a:ext cx="12143084" cy="610608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26" y="3213523"/>
            <a:ext cx="6613934" cy="3302744"/>
          </a:xfrm>
          <a:prstGeom prst="rect">
            <a:avLst/>
          </a:prstGeom>
        </p:spPr>
      </p:pic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7748" y="-2"/>
            <a:ext cx="12071077" cy="739339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4. METODOLOGIA</a:t>
            </a:r>
            <a:endParaRPr lang="pt-PT" sz="100" b="1" dirty="0">
              <a:solidFill>
                <a:schemeClr val="bg1"/>
              </a:solidFill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2648830" y="836712"/>
            <a:ext cx="6845425" cy="4792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FERRAMENTAS UTILIZADAS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" y="1584772"/>
            <a:ext cx="3815330" cy="190766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8" y="1474509"/>
            <a:ext cx="4892384" cy="224568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1152178"/>
            <a:ext cx="4104456" cy="4104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82" y="3577045"/>
            <a:ext cx="4608512" cy="25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3FB59FB0-954C-4513-9A9F-D4C6239285F8}"/>
              </a:ext>
            </a:extLst>
          </p:cNvPr>
          <p:cNvSpPr/>
          <p:nvPr/>
        </p:nvSpPr>
        <p:spPr>
          <a:xfrm>
            <a:off x="-42883" y="-270454"/>
            <a:ext cx="12231708" cy="1651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5" descr="LOGO-ACTUAL-UTANG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898" y="219889"/>
            <a:ext cx="8953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628800"/>
            <a:ext cx="11310635" cy="5040560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5266074" y="793698"/>
            <a:ext cx="6594357" cy="7282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b="1" dirty="0">
                <a:solidFill>
                  <a:schemeClr val="bg1"/>
                </a:solidFill>
              </a:rPr>
              <a:t>5. RESULTADOS</a:t>
            </a:r>
            <a:endParaRPr lang="pt-PT" sz="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D710056-5DC0-17C5-4D18-DF86467CB3B9}"/>
              </a:ext>
            </a:extLst>
          </p:cNvPr>
          <p:cNvSpPr/>
          <p:nvPr/>
        </p:nvSpPr>
        <p:spPr>
          <a:xfrm>
            <a:off x="0" y="0"/>
            <a:ext cx="4798268" cy="6858000"/>
          </a:xfrm>
          <a:prstGeom prst="rect">
            <a:avLst/>
          </a:prstGeom>
          <a:ln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698677" y="529516"/>
            <a:ext cx="5436295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PT" sz="28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SUMÁRIO</a:t>
            </a:r>
            <a:endParaRPr lang="pt-PT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5698677" y="1124744"/>
            <a:ext cx="5436295" cy="545122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474112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029318" y="1214954"/>
            <a:ext cx="4775012" cy="5146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Introdução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Objectivos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Fundamentação Teórica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Metodologia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Resultados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Conclusão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 Recomendações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DAD882-6341-87B9-9AE6-C7704A2121B4}"/>
              </a:ext>
            </a:extLst>
          </p:cNvPr>
          <p:cNvSpPr txBox="1"/>
          <p:nvPr/>
        </p:nvSpPr>
        <p:spPr>
          <a:xfrm>
            <a:off x="216024" y="2458896"/>
            <a:ext cx="44382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200" b="1" dirty="0">
                <a:solidFill>
                  <a:schemeClr val="accent2">
                    <a:lumMod val="50000"/>
                  </a:schemeClr>
                </a:solidFill>
              </a:rPr>
              <a:t>Sistema de Gestão de Trabalho de </a:t>
            </a:r>
            <a:r>
              <a:rPr lang="pt-PT" sz="2200" b="1" dirty="0" smtClean="0">
                <a:solidFill>
                  <a:schemeClr val="accent2">
                    <a:lumMod val="50000"/>
                  </a:schemeClr>
                </a:solidFill>
              </a:rPr>
              <a:t>Conclusão de </a:t>
            </a:r>
            <a:r>
              <a:rPr lang="pt-PT" sz="2200" b="1" dirty="0">
                <a:solidFill>
                  <a:schemeClr val="accent2">
                    <a:lumMod val="50000"/>
                  </a:schemeClr>
                </a:solidFill>
              </a:rPr>
              <a:t>Curso</a:t>
            </a:r>
            <a:endParaRPr lang="pt-BR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3FB59FB0-954C-4513-9A9F-D4C6239285F8}"/>
              </a:ext>
            </a:extLst>
          </p:cNvPr>
          <p:cNvSpPr/>
          <p:nvPr/>
        </p:nvSpPr>
        <p:spPr>
          <a:xfrm>
            <a:off x="-42883" y="-270454"/>
            <a:ext cx="12231708" cy="1651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5" descr="LOGO-ACTUAL-UTANG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898" y="219889"/>
            <a:ext cx="8953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628800"/>
            <a:ext cx="11310635" cy="5040559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5266074" y="793698"/>
            <a:ext cx="6594357" cy="7282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b="1" dirty="0">
                <a:solidFill>
                  <a:schemeClr val="bg1"/>
                </a:solidFill>
              </a:rPr>
              <a:t>5. RESULTADOS</a:t>
            </a:r>
            <a:endParaRPr lang="pt-PT" sz="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5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7" y="1635125"/>
            <a:ext cx="11310634" cy="503423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FB59FB0-954C-4513-9A9F-D4C6239285F8}"/>
              </a:ext>
            </a:extLst>
          </p:cNvPr>
          <p:cNvSpPr/>
          <p:nvPr/>
        </p:nvSpPr>
        <p:spPr>
          <a:xfrm>
            <a:off x="-42883" y="-270454"/>
            <a:ext cx="12231708" cy="1651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5" descr="LOGO-ACTUAL-UTANG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898" y="219889"/>
            <a:ext cx="89535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5266074" y="793698"/>
            <a:ext cx="6594357" cy="7282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b="1" dirty="0">
                <a:solidFill>
                  <a:schemeClr val="bg1"/>
                </a:solidFill>
              </a:rPr>
              <a:t>5. RESULTADOS</a:t>
            </a:r>
            <a:endParaRPr lang="pt-PT" sz="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0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2000">
              <a:schemeClr val="bg2">
                <a:lumMod val="40000"/>
                <a:lumOff val="60000"/>
              </a:schemeClr>
            </a:gs>
            <a:gs pos="2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577" y="0"/>
            <a:ext cx="4263505" cy="69233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107021" y="332656"/>
            <a:ext cx="4263505" cy="509181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6. CONCLUSÃO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654252" y="1214954"/>
            <a:ext cx="7211996" cy="55092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PT" sz="2200" dirty="0">
                <a:solidFill>
                  <a:schemeClr val="bg1"/>
                </a:solidFill>
              </a:rPr>
              <a:t>Ao longo deste projeto, abordamos os desafios enfrentados pelos estudantes, orientadores e coordenadores na gestão eficiente dos </a:t>
            </a:r>
            <a:r>
              <a:rPr lang="pt-PT" sz="2200" dirty="0" err="1" smtClean="0">
                <a:solidFill>
                  <a:schemeClr val="bg1"/>
                </a:solidFill>
              </a:rPr>
              <a:t>TFCs</a:t>
            </a:r>
            <a:r>
              <a:rPr lang="pt-PT" sz="2200" dirty="0">
                <a:solidFill>
                  <a:schemeClr val="bg1"/>
                </a:solidFill>
              </a:rPr>
              <a:t>, e propusemos soluções para superar esses obstáculos.</a:t>
            </a:r>
          </a:p>
          <a:p>
            <a:pPr algn="just"/>
            <a:endParaRPr lang="pt-BR" sz="2200" dirty="0" smtClean="0">
              <a:solidFill>
                <a:schemeClr val="bg1"/>
              </a:solidFill>
            </a:endParaRPr>
          </a:p>
          <a:p>
            <a:pPr algn="just"/>
            <a:r>
              <a:rPr lang="pt-PT" sz="2200" dirty="0" smtClean="0">
                <a:solidFill>
                  <a:schemeClr val="bg1"/>
                </a:solidFill>
              </a:rPr>
              <a:t>A </a:t>
            </a:r>
            <a:r>
              <a:rPr lang="pt-PT" sz="2200" dirty="0">
                <a:solidFill>
                  <a:schemeClr val="bg1"/>
                </a:solidFill>
              </a:rPr>
              <a:t>integração de funcionalidades como gerenciamento de prazos, acompanhamento do progresso, comunicação entre os envolvidos e armazenamento seguro de documentos torna o processo mais eficiente e transparente.</a:t>
            </a:r>
            <a:endParaRPr lang="pt-BR" sz="2200" dirty="0">
              <a:solidFill>
                <a:schemeClr val="bg1"/>
              </a:solidFill>
            </a:endParaRP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PT" sz="2200" dirty="0" smtClean="0">
                <a:solidFill>
                  <a:schemeClr val="bg1"/>
                </a:solidFill>
              </a:rPr>
              <a:t>Esperamos </a:t>
            </a:r>
            <a:r>
              <a:rPr lang="pt-PT" sz="2200" dirty="0">
                <a:solidFill>
                  <a:schemeClr val="bg1"/>
                </a:solidFill>
              </a:rPr>
              <a:t>que este sistema contribua para a melhoria contínua dos processos acadêmicos e facilite a jornada dos estudantes rumo à conclusão de seus cursos.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2000">
              <a:schemeClr val="bg2">
                <a:lumMod val="40000"/>
                <a:lumOff val="60000"/>
              </a:schemeClr>
            </a:gs>
            <a:gs pos="2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107" y="0"/>
            <a:ext cx="4263505" cy="69233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164594" y="2492896"/>
            <a:ext cx="2946907" cy="25656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64594" y="3602731"/>
            <a:ext cx="2946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194955-1F2E-7322-E96A-8526321CB09F}"/>
              </a:ext>
            </a:extLst>
          </p:cNvPr>
          <p:cNvSpPr/>
          <p:nvPr/>
        </p:nvSpPr>
        <p:spPr>
          <a:xfrm>
            <a:off x="6083888" y="1340768"/>
            <a:ext cx="3170629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pt-BR" sz="1800" b="1" dirty="0" smtClean="0">
                <a:solidFill>
                  <a:schemeClr val="bg1"/>
                </a:solidFill>
              </a:rPr>
              <a:t>Que se coloque um modulo de integração com o sistema da UTANGA</a:t>
            </a:r>
            <a:endParaRPr lang="pt-BR" sz="1800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56634AA-88B2-B7CF-35D5-FEC220406FB8}"/>
              </a:ext>
            </a:extLst>
          </p:cNvPr>
          <p:cNvSpPr/>
          <p:nvPr/>
        </p:nvSpPr>
        <p:spPr>
          <a:xfrm>
            <a:off x="9330779" y="2717548"/>
            <a:ext cx="3100337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</a:rPr>
              <a:t>Que </a:t>
            </a:r>
            <a:r>
              <a:rPr lang="pt-BR" sz="1800" b="1" dirty="0" smtClean="0">
                <a:solidFill>
                  <a:schemeClr val="bg1"/>
                </a:solidFill>
              </a:rPr>
              <a:t>esse trabalho sirva de apoio para outros estudantes</a:t>
            </a:r>
            <a:endParaRPr lang="pt-BR" sz="1800" b="1" dirty="0">
              <a:solidFill>
                <a:schemeClr val="bg1"/>
              </a:solidFill>
            </a:endParaRPr>
          </a:p>
          <a:p>
            <a:pPr algn="ctr"/>
            <a:endParaRPr lang="pt-BR" sz="1800" b="1" dirty="0" smtClean="0">
              <a:solidFill>
                <a:schemeClr val="bg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3AB0CBA-BF81-D1C3-1E2B-F8CABA0B23BA}"/>
              </a:ext>
            </a:extLst>
          </p:cNvPr>
          <p:cNvSpPr/>
          <p:nvPr/>
        </p:nvSpPr>
        <p:spPr>
          <a:xfrm>
            <a:off x="3062829" y="3037032"/>
            <a:ext cx="2882487" cy="147732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>
            <a:spAutoFit/>
          </a:bodyPr>
          <a:lstStyle/>
          <a:p>
            <a:pPr algn="ctr"/>
            <a:r>
              <a:rPr lang="pt-BR" sz="1800" b="1" dirty="0" smtClean="0">
                <a:solidFill>
                  <a:schemeClr val="bg1"/>
                </a:solidFill>
              </a:rPr>
              <a:t>Que se implemente uma funcionalidade para avaliar o estudante na defesa final</a:t>
            </a:r>
            <a:endParaRPr lang="pt-PT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4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4586082" cy="69233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122021" y="2492896"/>
            <a:ext cx="3888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" algn="ctr">
              <a:spcBef>
                <a:spcPts val="35"/>
              </a:spcBef>
              <a:spcAft>
                <a:spcPts val="0"/>
              </a:spcAft>
            </a:pPr>
            <a:r>
              <a:rPr lang="pt-PT" sz="4800" b="1" dirty="0">
                <a:solidFill>
                  <a:schemeClr val="accent2">
                    <a:lumMod val="50000"/>
                  </a:schemeClr>
                </a:solidFill>
                <a:ea typeface="Times New Roman" panose="02020603050405020304" pitchFamily="18" charset="0"/>
              </a:rPr>
              <a:t> MUITO</a:t>
            </a:r>
          </a:p>
          <a:p>
            <a:pPr marL="72390" algn="ctr">
              <a:spcBef>
                <a:spcPts val="35"/>
              </a:spcBef>
              <a:spcAft>
                <a:spcPts val="0"/>
              </a:spcAft>
            </a:pPr>
            <a:r>
              <a:rPr lang="pt-PT" sz="4800" b="1" kern="0" dirty="0">
                <a:solidFill>
                  <a:schemeClr val="accent2">
                    <a:lumMod val="50000"/>
                  </a:schemeClr>
                </a:solidFill>
                <a:ea typeface="Times New Roman" panose="02020603050405020304" pitchFamily="18" charset="0"/>
              </a:rPr>
              <a:t>OBRIGADO</a:t>
            </a:r>
            <a:r>
              <a:rPr lang="pt-PT" sz="4400" b="1" kern="0" dirty="0">
                <a:solidFill>
                  <a:schemeClr val="accent2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endParaRPr lang="pt-PT" sz="4400" dirty="0">
              <a:solidFill>
                <a:schemeClr val="accent2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4" name="Picture 2" descr="C:\Users\Herculano Clemente\Dropbox\Cobras (1)\2º Semestre\CRIPTOGRAFIA\businessman_ponder_question_21174.gif">
            <a:extLst>
              <a:ext uri="{FF2B5EF4-FFF2-40B4-BE49-F238E27FC236}">
                <a16:creationId xmlns:a16="http://schemas.microsoft.com/office/drawing/2014/main" id="{544FFE4D-BD75-4061-B69B-F933AF0A91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30834"/>
            <a:ext cx="1541785" cy="220486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76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2000">
              <a:schemeClr val="bg2">
                <a:lumMod val="40000"/>
                <a:lumOff val="60000"/>
              </a:schemeClr>
            </a:gs>
            <a:gs pos="2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EEDD802-EA1E-9922-43A0-81B45C9A9B53}"/>
              </a:ext>
            </a:extLst>
          </p:cNvPr>
          <p:cNvSpPr/>
          <p:nvPr/>
        </p:nvSpPr>
        <p:spPr>
          <a:xfrm>
            <a:off x="322577" y="62342"/>
            <a:ext cx="4979747" cy="6721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442926" y="693859"/>
            <a:ext cx="6466154" cy="65530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1039495" marR="1039495" algn="ctr">
              <a:lnSpc>
                <a:spcPct val="150000"/>
              </a:lnSpc>
              <a:spcBef>
                <a:spcPts val="1005"/>
              </a:spcBef>
              <a:spcAft>
                <a:spcPts val="0"/>
              </a:spcAft>
            </a:pPr>
            <a:r>
              <a:rPr lang="pt-PT" sz="2800" b="1" dirty="0">
                <a:solidFill>
                  <a:schemeClr val="lt1"/>
                </a:solidFill>
              </a:rPr>
              <a:t>1. INTRODUÇÃO</a:t>
            </a:r>
          </a:p>
        </p:txBody>
      </p:sp>
      <p:sp>
        <p:nvSpPr>
          <p:cNvPr id="9" name="Google Shape;374;p31"/>
          <p:cNvSpPr/>
          <p:nvPr/>
        </p:nvSpPr>
        <p:spPr>
          <a:xfrm>
            <a:off x="5442927" y="1412776"/>
            <a:ext cx="6466154" cy="54452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algn="just"/>
            <a:r>
              <a:rPr lang="pt-PT" sz="2200" dirty="0">
                <a:solidFill>
                  <a:schemeClr val="bg1"/>
                </a:solidFill>
              </a:rPr>
              <a:t>Atualmente, empresas estão valorizando os softwares de gestão para melhorar suas operações, reconhecendo sua importância crescente impulsionada pela demanda por soluções de alta qualidade</a:t>
            </a:r>
            <a:r>
              <a:rPr lang="pt-PT" sz="2200" dirty="0" smtClean="0">
                <a:solidFill>
                  <a:schemeClr val="bg1"/>
                </a:solidFill>
              </a:rPr>
              <a:t>.</a:t>
            </a:r>
            <a:r>
              <a:rPr lang="pt-BR" sz="2200" dirty="0" smtClean="0">
                <a:solidFill>
                  <a:schemeClr val="bg1"/>
                </a:solidFill>
              </a:rPr>
              <a:t> </a:t>
            </a:r>
          </a:p>
          <a:p>
            <a:pPr marL="0" lvl="1" algn="just"/>
            <a:endParaRPr lang="pt-BR" sz="2200" dirty="0" smtClean="0">
              <a:solidFill>
                <a:schemeClr val="bg1"/>
              </a:solidFill>
            </a:endParaRPr>
          </a:p>
          <a:p>
            <a:pPr marL="0" lvl="1" algn="just"/>
            <a:r>
              <a:rPr lang="pt-PT" sz="2200" dirty="0">
                <a:solidFill>
                  <a:schemeClr val="bg1"/>
                </a:solidFill>
              </a:rPr>
              <a:t>Este trabalho visa desenvolver um software de gestão de Trabalhos de </a:t>
            </a:r>
            <a:r>
              <a:rPr lang="pt-PT" sz="2200" dirty="0" smtClean="0">
                <a:solidFill>
                  <a:schemeClr val="bg1"/>
                </a:solidFill>
              </a:rPr>
              <a:t>Fim</a:t>
            </a:r>
            <a:r>
              <a:rPr lang="pt-PT" sz="2200" dirty="0" smtClean="0">
                <a:solidFill>
                  <a:schemeClr val="bg1"/>
                </a:solidFill>
              </a:rPr>
              <a:t> </a:t>
            </a:r>
            <a:r>
              <a:rPr lang="pt-PT" sz="2200" dirty="0">
                <a:solidFill>
                  <a:schemeClr val="bg1"/>
                </a:solidFill>
              </a:rPr>
              <a:t>de Curso (</a:t>
            </a:r>
            <a:r>
              <a:rPr lang="pt-PT" sz="2200" dirty="0" smtClean="0">
                <a:solidFill>
                  <a:schemeClr val="bg1"/>
                </a:solidFill>
              </a:rPr>
              <a:t>TFC</a:t>
            </a:r>
            <a:r>
              <a:rPr lang="pt-PT" sz="2200" dirty="0">
                <a:solidFill>
                  <a:schemeClr val="bg1"/>
                </a:solidFill>
              </a:rPr>
              <a:t>) para UTANGA com o objetivo de facilitar a organização e acompanhamento das etapas do </a:t>
            </a:r>
            <a:r>
              <a:rPr lang="pt-PT" sz="2200" dirty="0" smtClean="0">
                <a:solidFill>
                  <a:schemeClr val="bg1"/>
                </a:solidFill>
              </a:rPr>
              <a:t>TFC</a:t>
            </a:r>
            <a:r>
              <a:rPr lang="pt-PT" sz="2200" dirty="0">
                <a:solidFill>
                  <a:schemeClr val="bg1"/>
                </a:solidFill>
              </a:rPr>
              <a:t>, promover a comunicação entre estudantes e orientadores, monitorar prazos importantes e acompanhar o progresso do </a:t>
            </a:r>
            <a:r>
              <a:rPr lang="pt-PT" sz="2200" dirty="0" smtClean="0">
                <a:solidFill>
                  <a:schemeClr val="bg1"/>
                </a:solidFill>
              </a:rPr>
              <a:t>TFC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</a:p>
          <a:p>
            <a:pPr marL="0" lvl="1" algn="just"/>
            <a:endParaRPr lang="pt-BR" sz="22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Formação Angola Governança Corporativa - HighSkills">
            <a:extLst>
              <a:ext uri="{FF2B5EF4-FFF2-40B4-BE49-F238E27FC236}">
                <a16:creationId xmlns:a16="http://schemas.microsoft.com/office/drawing/2014/main" id="{D2EC650E-06E7-6F90-4331-A595F26C1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74" y="2420888"/>
            <a:ext cx="490655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5" descr="LOGO-ACTUAL-UTANG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64" y="751256"/>
            <a:ext cx="89535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1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2000">
              <a:schemeClr val="bg2">
                <a:lumMod val="40000"/>
                <a:lumOff val="60000"/>
              </a:schemeClr>
            </a:gs>
            <a:gs pos="2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E93AB14-5BD1-8B94-E0F9-775E9765FB32}"/>
              </a:ext>
            </a:extLst>
          </p:cNvPr>
          <p:cNvSpPr/>
          <p:nvPr/>
        </p:nvSpPr>
        <p:spPr>
          <a:xfrm>
            <a:off x="322578" y="62342"/>
            <a:ext cx="4248044" cy="6721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82243" y="836712"/>
            <a:ext cx="7272381" cy="728280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 Identificação do Problema</a:t>
            </a:r>
            <a:r>
              <a:rPr lang="pt-B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sz="100" b="1" dirty="0">
              <a:solidFill>
                <a:schemeClr val="bg1"/>
              </a:solidFill>
            </a:endParaRPr>
          </a:p>
        </p:txBody>
      </p:sp>
      <p:sp>
        <p:nvSpPr>
          <p:cNvPr id="17" name="Google Shape;388;p32"/>
          <p:cNvSpPr txBox="1">
            <a:spLocks/>
          </p:cNvSpPr>
          <p:nvPr/>
        </p:nvSpPr>
        <p:spPr>
          <a:xfrm>
            <a:off x="4826027" y="4213392"/>
            <a:ext cx="7028598" cy="895019"/>
          </a:xfrm>
          <a:prstGeom prst="rect">
            <a:avLst/>
          </a:prstGeom>
          <a:solidFill>
            <a:srgbClr val="455F51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474112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0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1" y="1980374"/>
            <a:ext cx="3888004" cy="352839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826027" y="2307644"/>
            <a:ext cx="7028598" cy="3139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pt-PT" sz="2200" dirty="0" smtClean="0">
                <a:solidFill>
                  <a:schemeClr val="bg1"/>
                </a:solidFill>
              </a:rPr>
              <a:t>Visto que o acompanhamento dos </a:t>
            </a:r>
            <a:r>
              <a:rPr lang="pt-PT" sz="2200" dirty="0" err="1" smtClean="0">
                <a:solidFill>
                  <a:schemeClr val="bg1"/>
                </a:solidFill>
              </a:rPr>
              <a:t>TFCs</a:t>
            </a:r>
            <a:r>
              <a:rPr lang="pt-PT" sz="2200" dirty="0" smtClean="0">
                <a:solidFill>
                  <a:schemeClr val="bg1"/>
                </a:solidFill>
              </a:rPr>
              <a:t> </a:t>
            </a:r>
            <a:r>
              <a:rPr lang="pt-PT" sz="2200" dirty="0" smtClean="0">
                <a:solidFill>
                  <a:schemeClr val="bg1"/>
                </a:solidFill>
              </a:rPr>
              <a:t>é feito manualmente e essa sistemática tem ocasionado vários problemas, se </a:t>
            </a:r>
            <a:r>
              <a:rPr lang="pt-PT" sz="2200" dirty="0">
                <a:solidFill>
                  <a:schemeClr val="bg1"/>
                </a:solidFill>
              </a:rPr>
              <a:t>implementarmos um sistema web para gestão e controle do processo dos trabalhos de </a:t>
            </a:r>
            <a:r>
              <a:rPr lang="pt-PT" sz="2200" dirty="0" smtClean="0">
                <a:solidFill>
                  <a:schemeClr val="bg1"/>
                </a:solidFill>
              </a:rPr>
              <a:t>fim </a:t>
            </a:r>
            <a:r>
              <a:rPr lang="pt-PT" sz="2200" dirty="0">
                <a:solidFill>
                  <a:schemeClr val="bg1"/>
                </a:solidFill>
              </a:rPr>
              <a:t>de curso (</a:t>
            </a:r>
            <a:r>
              <a:rPr lang="pt-PT" sz="2200" dirty="0" smtClean="0">
                <a:solidFill>
                  <a:schemeClr val="bg1"/>
                </a:solidFill>
              </a:rPr>
              <a:t>TFC</a:t>
            </a:r>
            <a:r>
              <a:rPr lang="pt-PT" sz="2200" dirty="0">
                <a:solidFill>
                  <a:schemeClr val="bg1"/>
                </a:solidFill>
              </a:rPr>
              <a:t>), irá possibilitar que alunos</a:t>
            </a:r>
            <a:r>
              <a:rPr lang="pt-PT" sz="2200" dirty="0" smtClean="0">
                <a:solidFill>
                  <a:schemeClr val="bg1"/>
                </a:solidFill>
              </a:rPr>
              <a:t>, </a:t>
            </a:r>
            <a:r>
              <a:rPr lang="pt-PT" sz="2200" dirty="0">
                <a:solidFill>
                  <a:schemeClr val="bg1"/>
                </a:solidFill>
              </a:rPr>
              <a:t>orientadores e coordenador de </a:t>
            </a:r>
            <a:r>
              <a:rPr lang="pt-PT" sz="2200" dirty="0" smtClean="0">
                <a:solidFill>
                  <a:schemeClr val="bg1"/>
                </a:solidFill>
              </a:rPr>
              <a:t>TFC </a:t>
            </a:r>
            <a:r>
              <a:rPr lang="pt-PT" sz="2200" dirty="0">
                <a:solidFill>
                  <a:schemeClr val="bg1"/>
                </a:solidFill>
              </a:rPr>
              <a:t>tenham uma melhor interação, e informação </a:t>
            </a:r>
            <a:r>
              <a:rPr lang="pt-PT" sz="2200" dirty="0" err="1">
                <a:solidFill>
                  <a:schemeClr val="bg1"/>
                </a:solidFill>
              </a:rPr>
              <a:t>desponivel</a:t>
            </a:r>
            <a:r>
              <a:rPr lang="pt-PT" sz="2200" dirty="0">
                <a:solidFill>
                  <a:schemeClr val="bg1"/>
                </a:solidFill>
              </a:rPr>
              <a:t> a tempo, evitando atrasos no </a:t>
            </a:r>
            <a:r>
              <a:rPr lang="pt-PT" sz="2200" dirty="0" smtClean="0">
                <a:solidFill>
                  <a:schemeClr val="bg1"/>
                </a:solidFill>
              </a:rPr>
              <a:t>cronograma.</a:t>
            </a:r>
            <a:endParaRPr lang="pt-BR" sz="2200" dirty="0">
              <a:solidFill>
                <a:schemeClr val="bg1"/>
              </a:solidFill>
            </a:endParaRPr>
          </a:p>
        </p:txBody>
      </p:sp>
      <p:pic>
        <p:nvPicPr>
          <p:cNvPr id="9" name="Imagem 5" descr="LOGO-ACTUAL-UTANG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483366"/>
            <a:ext cx="89535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4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2000">
              <a:schemeClr val="bg2">
                <a:lumMod val="40000"/>
                <a:lumOff val="60000"/>
              </a:schemeClr>
            </a:gs>
            <a:gs pos="2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7;p36">
            <a:extLst>
              <a:ext uri="{FF2B5EF4-FFF2-40B4-BE49-F238E27FC236}">
                <a16:creationId xmlns:a16="http://schemas.microsoft.com/office/drawing/2014/main" id="{F585CDE4-1325-8D38-8501-C5FF9DD81C01}"/>
              </a:ext>
            </a:extLst>
          </p:cNvPr>
          <p:cNvSpPr/>
          <p:nvPr/>
        </p:nvSpPr>
        <p:spPr>
          <a:xfrm>
            <a:off x="4959812" y="1366384"/>
            <a:ext cx="6883704" cy="5491615"/>
          </a:xfrm>
          <a:prstGeom prst="roundRect">
            <a:avLst>
              <a:gd name="adj" fmla="val 909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CE926C-6F92-D6FC-4DBC-4B94D75CB416}"/>
              </a:ext>
            </a:extLst>
          </p:cNvPr>
          <p:cNvSpPr/>
          <p:nvPr/>
        </p:nvSpPr>
        <p:spPr>
          <a:xfrm>
            <a:off x="291516" y="0"/>
            <a:ext cx="4475690" cy="6721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942284" y="525196"/>
            <a:ext cx="6923964" cy="728280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2. Objectivos</a:t>
            </a:r>
            <a:r>
              <a:rPr lang="pt-B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sz="100" b="1" dirty="0">
              <a:solidFill>
                <a:schemeClr val="bg1"/>
              </a:solidFill>
            </a:endParaRPr>
          </a:p>
        </p:txBody>
      </p:sp>
      <p:sp>
        <p:nvSpPr>
          <p:cNvPr id="12" name="Google Shape;447;p36"/>
          <p:cNvSpPr/>
          <p:nvPr/>
        </p:nvSpPr>
        <p:spPr>
          <a:xfrm>
            <a:off x="333772" y="1525651"/>
            <a:ext cx="4392488" cy="4225117"/>
          </a:xfrm>
          <a:prstGeom prst="roundRect">
            <a:avLst>
              <a:gd name="adj" fmla="val 909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14" name="Google Shape;450;p36"/>
          <p:cNvSpPr txBox="1">
            <a:spLocks/>
          </p:cNvSpPr>
          <p:nvPr/>
        </p:nvSpPr>
        <p:spPr>
          <a:xfrm>
            <a:off x="1961139" y="1556792"/>
            <a:ext cx="1582043" cy="4221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2800" b="1" dirty="0">
                <a:solidFill>
                  <a:schemeClr val="bg1"/>
                </a:solidFill>
              </a:rPr>
              <a:t>Geral</a:t>
            </a:r>
          </a:p>
        </p:txBody>
      </p:sp>
      <p:sp>
        <p:nvSpPr>
          <p:cNvPr id="19" name="Google Shape;452;p36"/>
          <p:cNvSpPr txBox="1">
            <a:spLocks/>
          </p:cNvSpPr>
          <p:nvPr/>
        </p:nvSpPr>
        <p:spPr>
          <a:xfrm>
            <a:off x="5228943" y="1340768"/>
            <a:ext cx="3615900" cy="57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2800" b="1" dirty="0">
                <a:solidFill>
                  <a:schemeClr val="bg1"/>
                </a:solidFill>
              </a:rPr>
              <a:t>Específicos</a:t>
            </a:r>
          </a:p>
        </p:txBody>
      </p:sp>
      <p:cxnSp>
        <p:nvCxnSpPr>
          <p:cNvPr id="3" name="Conexão reta 2"/>
          <p:cNvCxnSpPr>
            <a:cxnSpLocks/>
          </p:cNvCxnSpPr>
          <p:nvPr/>
        </p:nvCxnSpPr>
        <p:spPr>
          <a:xfrm>
            <a:off x="1485900" y="1988840"/>
            <a:ext cx="1885253" cy="0"/>
          </a:xfrm>
          <a:prstGeom prst="line">
            <a:avLst/>
          </a:prstGeom>
          <a:ln w="127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322578" y="2475674"/>
            <a:ext cx="43893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 smtClean="0">
                <a:solidFill>
                  <a:schemeClr val="bg1"/>
                </a:solidFill>
              </a:rPr>
              <a:t>Desenvolver </a:t>
            </a:r>
            <a:r>
              <a:rPr lang="pt-PT" dirty="0">
                <a:solidFill>
                  <a:schemeClr val="bg1"/>
                </a:solidFill>
              </a:rPr>
              <a:t>um sistema web de gestão de trabalho de conclusão </a:t>
            </a:r>
            <a:r>
              <a:rPr lang="pt-PT" dirty="0" smtClean="0">
                <a:solidFill>
                  <a:schemeClr val="bg1"/>
                </a:solidFill>
              </a:rPr>
              <a:t>de </a:t>
            </a:r>
            <a:r>
              <a:rPr lang="pt-PT" dirty="0">
                <a:solidFill>
                  <a:schemeClr val="bg1"/>
                </a:solidFill>
              </a:rPr>
              <a:t>curso (</a:t>
            </a:r>
            <a:r>
              <a:rPr lang="pt-PT" dirty="0" smtClean="0">
                <a:solidFill>
                  <a:schemeClr val="bg1"/>
                </a:solidFill>
              </a:rPr>
              <a:t>TFC</a:t>
            </a:r>
            <a:r>
              <a:rPr lang="pt-PT" dirty="0">
                <a:solidFill>
                  <a:schemeClr val="bg1"/>
                </a:solidFill>
              </a:rPr>
              <a:t>).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4" name="Conexão reta 2">
            <a:extLst>
              <a:ext uri="{FF2B5EF4-FFF2-40B4-BE49-F238E27FC236}">
                <a16:creationId xmlns:a16="http://schemas.microsoft.com/office/drawing/2014/main" id="{14AC5FB5-F5C1-4C6D-3477-0F1A156860E8}"/>
              </a:ext>
            </a:extLst>
          </p:cNvPr>
          <p:cNvCxnSpPr>
            <a:cxnSpLocks/>
          </p:cNvCxnSpPr>
          <p:nvPr/>
        </p:nvCxnSpPr>
        <p:spPr>
          <a:xfrm>
            <a:off x="5228943" y="1844824"/>
            <a:ext cx="1969531" cy="0"/>
          </a:xfrm>
          <a:prstGeom prst="line">
            <a:avLst/>
          </a:prstGeom>
          <a:ln w="127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6702384-9E7A-5946-11A9-B39DB1B85D51}"/>
              </a:ext>
            </a:extLst>
          </p:cNvPr>
          <p:cNvSpPr txBox="1"/>
          <p:nvPr/>
        </p:nvSpPr>
        <p:spPr>
          <a:xfrm>
            <a:off x="5100197" y="1866857"/>
            <a:ext cx="6737429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</a:t>
            </a:r>
            <a:r>
              <a:rPr lang="pt-PT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Compreender </a:t>
            </a:r>
            <a:r>
              <a:rPr lang="pt-PT" sz="2000" dirty="0">
                <a:solidFill>
                  <a:schemeClr val="bg1"/>
                </a:solidFill>
                <a:sym typeface="Symbol" panose="05050102010706020507" pitchFamily="18" charset="2"/>
              </a:rPr>
              <a:t>o funcionamento de um sistema web de gestão de </a:t>
            </a:r>
            <a:r>
              <a:rPr lang="pt-PT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TFC</a:t>
            </a: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; </a:t>
            </a:r>
            <a:endParaRPr lang="pt-BR" sz="2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just">
              <a:spcAft>
                <a:spcPts val="1800"/>
              </a:spcAft>
            </a:pP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</a:t>
            </a:r>
            <a:r>
              <a:rPr lang="pt-PT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Estudar </a:t>
            </a:r>
            <a:r>
              <a:rPr lang="pt-PT" sz="2000" dirty="0">
                <a:solidFill>
                  <a:schemeClr val="bg1"/>
                </a:solidFill>
                <a:sym typeface="Symbol" panose="05050102010706020507" pitchFamily="18" charset="2"/>
              </a:rPr>
              <a:t>metodologias de desenvolvimento de software</a:t>
            </a: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;</a:t>
            </a:r>
            <a:endParaRPr lang="pt-BR" sz="2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just">
              <a:spcAft>
                <a:spcPts val="1800"/>
              </a:spcAft>
            </a:pP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Realizar </a:t>
            </a:r>
            <a:r>
              <a:rPr lang="pt-BR" sz="2000" dirty="0">
                <a:solidFill>
                  <a:schemeClr val="bg1"/>
                </a:solidFill>
                <a:sym typeface="Symbol" panose="05050102010706020507" pitchFamily="18" charset="2"/>
              </a:rPr>
              <a:t>levantamentos de </a:t>
            </a: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requesitos;</a:t>
            </a:r>
          </a:p>
          <a:p>
            <a:pPr algn="just">
              <a:spcAft>
                <a:spcPts val="1800"/>
              </a:spcAft>
            </a:pP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</a:t>
            </a:r>
            <a:r>
              <a:rPr lang="pt-PT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Elaborar </a:t>
            </a:r>
            <a:r>
              <a:rPr lang="pt-PT" sz="2000" dirty="0">
                <a:solidFill>
                  <a:schemeClr val="bg1"/>
                </a:solidFill>
                <a:sym typeface="Symbol" panose="05050102010706020507" pitchFamily="18" charset="2"/>
              </a:rPr>
              <a:t>os diagramas UML, com base os </a:t>
            </a:r>
            <a:r>
              <a:rPr lang="pt-PT" sz="2000" dirty="0" err="1">
                <a:solidFill>
                  <a:schemeClr val="bg1"/>
                </a:solidFill>
                <a:sym typeface="Symbol" panose="05050102010706020507" pitchFamily="18" charset="2"/>
              </a:rPr>
              <a:t>requesitos</a:t>
            </a:r>
            <a:r>
              <a:rPr lang="pt-PT" sz="2000" dirty="0">
                <a:solidFill>
                  <a:schemeClr val="bg1"/>
                </a:solidFill>
                <a:sym typeface="Symbol" panose="05050102010706020507" pitchFamily="18" charset="2"/>
              </a:rPr>
              <a:t>;</a:t>
            </a:r>
            <a:endParaRPr lang="pt-BR" sz="20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just">
              <a:spcAft>
                <a:spcPts val="1800"/>
              </a:spcAft>
            </a:pP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</a:t>
            </a:r>
            <a:r>
              <a:rPr lang="pt-PT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Desenhar </a:t>
            </a:r>
            <a:r>
              <a:rPr lang="pt-PT" sz="2000" dirty="0">
                <a:solidFill>
                  <a:schemeClr val="bg1"/>
                </a:solidFill>
                <a:sym typeface="Symbol" panose="05050102010706020507" pitchFamily="18" charset="2"/>
              </a:rPr>
              <a:t>as interfaces (Layout) para </a:t>
            </a:r>
            <a:r>
              <a:rPr lang="pt-PT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aplicação</a:t>
            </a: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;</a:t>
            </a:r>
          </a:p>
          <a:p>
            <a:pPr algn="just">
              <a:spcAft>
                <a:spcPts val="1800"/>
              </a:spcAft>
            </a:pP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</a:t>
            </a:r>
            <a:r>
              <a:rPr lang="pt-PT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Elaborar </a:t>
            </a:r>
            <a:r>
              <a:rPr lang="pt-PT" sz="2000" dirty="0">
                <a:solidFill>
                  <a:schemeClr val="bg1"/>
                </a:solidFill>
                <a:sym typeface="Symbol" panose="05050102010706020507" pitchFamily="18" charset="2"/>
              </a:rPr>
              <a:t>a arquitetura de </a:t>
            </a:r>
            <a:r>
              <a:rPr lang="pt-PT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Software;</a:t>
            </a:r>
          </a:p>
          <a:p>
            <a:pPr algn="just">
              <a:spcAft>
                <a:spcPts val="1800"/>
              </a:spcAft>
            </a:pP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Codificar </a:t>
            </a:r>
            <a:r>
              <a:rPr lang="pt-BR" sz="2000" dirty="0">
                <a:solidFill>
                  <a:schemeClr val="bg1"/>
                </a:solidFill>
                <a:sym typeface="Symbol" panose="05050102010706020507" pitchFamily="18" charset="2"/>
              </a:rPr>
              <a:t>a aplicação</a:t>
            </a:r>
            <a:endParaRPr lang="pt-BR" sz="20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just">
              <a:spcAft>
                <a:spcPts val="1800"/>
              </a:spcAft>
            </a:pPr>
            <a:r>
              <a:rPr lang="pt-BR" sz="2000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pt-BR" sz="20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pic>
        <p:nvPicPr>
          <p:cNvPr id="15" name="Imagem 5" descr="LOGO-ACTUAL-UTANG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45" y="218662"/>
            <a:ext cx="89535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49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2000">
              <a:schemeClr val="bg2">
                <a:lumMod val="40000"/>
                <a:lumOff val="60000"/>
              </a:schemeClr>
            </a:gs>
            <a:gs pos="2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E2068E1-697C-4F08-1155-93CD3F6D7C1C}"/>
              </a:ext>
            </a:extLst>
          </p:cNvPr>
          <p:cNvSpPr/>
          <p:nvPr/>
        </p:nvSpPr>
        <p:spPr>
          <a:xfrm>
            <a:off x="64172" y="42450"/>
            <a:ext cx="4463894" cy="6721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tecnologia que permite a Transmissão de voz por IP, tornando possível a realização de chamadas telefônicas pela Internet, ou seja, permite que uma comunicação telefônica seja transmitida através da Internet.</a:t>
            </a: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4654251" y="517087"/>
            <a:ext cx="7534573" cy="728280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3. FUNDAMENTAÇÃO TEÓRICA</a:t>
            </a:r>
            <a:endParaRPr lang="pt-PT" sz="2800" b="1" dirty="0">
              <a:solidFill>
                <a:schemeClr val="bg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4172" y="2119474"/>
            <a:ext cx="4463894" cy="459734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b="1" dirty="0">
                <a:solidFill>
                  <a:schemeClr val="bg1"/>
                </a:solidFill>
              </a:rPr>
              <a:t>Um sistema de gestão é um programa de computador que ajuda a cuidar das atividades de uma empresa. Ele é um software inteligente e que tem como objetivo facilitar as atividades do dia a dia, automatizando o máximo de processos quanto for possível.</a:t>
            </a:r>
            <a:endParaRPr lang="pt-BR" sz="2200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F452F6-9566-684D-E641-12D504AE1A33}"/>
              </a:ext>
            </a:extLst>
          </p:cNvPr>
          <p:cNvSpPr txBox="1"/>
          <p:nvPr/>
        </p:nvSpPr>
        <p:spPr>
          <a:xfrm>
            <a:off x="549796" y="1241765"/>
            <a:ext cx="3151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Conceito de </a:t>
            </a:r>
            <a:r>
              <a:rPr lang="pt-BR" sz="2400" b="1" dirty="0" smtClean="0"/>
              <a:t>Sistema de Gestão</a:t>
            </a:r>
            <a:endParaRPr lang="pt-BR" sz="2400" b="1" dirty="0"/>
          </a:p>
        </p:txBody>
      </p:sp>
      <p:pic>
        <p:nvPicPr>
          <p:cNvPr id="1026" name="Imagem 84">
            <a:extLst>
              <a:ext uri="{FF2B5EF4-FFF2-40B4-BE49-F238E27FC236}">
                <a16:creationId xmlns:a16="http://schemas.microsoft.com/office/drawing/2014/main" id="{398907CA-2063-4BC8-8A8F-6D04D769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51" y="2248067"/>
            <a:ext cx="7534573" cy="39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5" descr="LOGO-ACTUAL-UTANG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371639"/>
            <a:ext cx="89535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1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2000">
              <a:schemeClr val="bg2">
                <a:lumMod val="40000"/>
                <a:lumOff val="60000"/>
              </a:schemeClr>
            </a:gs>
            <a:gs pos="2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5BB393A-E0A2-35B3-69B6-3264B2BF7C70}"/>
              </a:ext>
            </a:extLst>
          </p:cNvPr>
          <p:cNvSpPr/>
          <p:nvPr/>
        </p:nvSpPr>
        <p:spPr>
          <a:xfrm>
            <a:off x="322578" y="-1347"/>
            <a:ext cx="4763722" cy="6721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9CE92D9-1D21-D24F-814F-9732E28C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890" y="743092"/>
            <a:ext cx="6594357" cy="728280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3. FUNDAMENTAÇÃO TEÓRICA</a:t>
            </a:r>
            <a:endParaRPr lang="pt-PT" sz="2800" b="1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5A2504-EFD3-BE6F-BBD8-B8204F9C16FE}"/>
              </a:ext>
            </a:extLst>
          </p:cNvPr>
          <p:cNvSpPr txBox="1"/>
          <p:nvPr/>
        </p:nvSpPr>
        <p:spPr>
          <a:xfrm>
            <a:off x="621804" y="1628800"/>
            <a:ext cx="4228765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77900">
              <a:spcBef>
                <a:spcPct val="0"/>
              </a:spcBef>
              <a:spcAft>
                <a:spcPts val="600"/>
              </a:spcAft>
            </a:pPr>
            <a:r>
              <a:rPr lang="pt-BR" sz="2200" b="1" dirty="0"/>
              <a:t>Vantagens </a:t>
            </a:r>
            <a:r>
              <a:rPr lang="pt-BR" sz="2200" b="1" dirty="0" smtClean="0"/>
              <a:t>de um </a:t>
            </a:r>
            <a:endParaRPr lang="pt-BR" sz="2200" b="1" dirty="0"/>
          </a:p>
          <a:p>
            <a:pPr lvl="0" algn="ctr" defTabSz="977900">
              <a:spcBef>
                <a:spcPct val="0"/>
              </a:spcBef>
              <a:spcAft>
                <a:spcPts val="600"/>
              </a:spcAft>
            </a:pPr>
            <a:r>
              <a:rPr lang="pt-BR" sz="2200" b="1" dirty="0" smtClean="0"/>
              <a:t>Sistema de Gestão</a:t>
            </a:r>
            <a:endParaRPr lang="pt-PT" sz="2200" b="1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3656ED8-AA40-4180-A01F-0CCAD609A425}"/>
              </a:ext>
            </a:extLst>
          </p:cNvPr>
          <p:cNvGrpSpPr/>
          <p:nvPr/>
        </p:nvGrpSpPr>
        <p:grpSpPr>
          <a:xfrm>
            <a:off x="710088" y="2589612"/>
            <a:ext cx="3874016" cy="3161156"/>
            <a:chOff x="163830" y="0"/>
            <a:chExt cx="3874016" cy="4064000"/>
          </a:xfrm>
          <a:solidFill>
            <a:schemeClr val="accent2">
              <a:lumMod val="50000"/>
            </a:schemeClr>
          </a:solidFill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EEF389C7-5B28-4839-8295-E693E0CF5B89}"/>
                </a:ext>
              </a:extLst>
            </p:cNvPr>
            <p:cNvSpPr/>
            <p:nvPr/>
          </p:nvSpPr>
          <p:spPr>
            <a:xfrm>
              <a:off x="163830" y="0"/>
              <a:ext cx="3874016" cy="406400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tângulo: Cantos Arredondados 4">
              <a:extLst>
                <a:ext uri="{FF2B5EF4-FFF2-40B4-BE49-F238E27FC236}">
                  <a16:creationId xmlns:a16="http://schemas.microsoft.com/office/drawing/2014/main" id="{F5501CFD-1E82-4A99-BFAF-EF2030558F4D}"/>
                </a:ext>
              </a:extLst>
            </p:cNvPr>
            <p:cNvSpPr txBox="1"/>
            <p:nvPr/>
          </p:nvSpPr>
          <p:spPr>
            <a:xfrm>
              <a:off x="163830" y="0"/>
              <a:ext cx="3874016" cy="12192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pt-PT" sz="2200" b="1" kern="1200" dirty="0"/>
            </a:p>
          </p:txBody>
        </p:sp>
      </p:grpSp>
      <p:sp>
        <p:nvSpPr>
          <p:cNvPr id="14" name="Chamada com seta para a esquerda 9">
            <a:extLst>
              <a:ext uri="{FF2B5EF4-FFF2-40B4-BE49-F238E27FC236}">
                <a16:creationId xmlns:a16="http://schemas.microsoft.com/office/drawing/2014/main" id="{BE230893-805A-4B48-ACC1-30764980CACC}"/>
              </a:ext>
            </a:extLst>
          </p:cNvPr>
          <p:cNvSpPr/>
          <p:nvPr/>
        </p:nvSpPr>
        <p:spPr>
          <a:xfrm>
            <a:off x="4222204" y="1628800"/>
            <a:ext cx="7644043" cy="4392488"/>
          </a:xfrm>
          <a:prstGeom prst="leftArrowCallout">
            <a:avLst>
              <a:gd name="adj1" fmla="val 0"/>
              <a:gd name="adj2" fmla="val 0"/>
              <a:gd name="adj3" fmla="val 11417"/>
              <a:gd name="adj4" fmla="val 86143"/>
            </a:avLst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hamada com seta para a esquerda 8">
            <a:extLst>
              <a:ext uri="{FF2B5EF4-FFF2-40B4-BE49-F238E27FC236}">
                <a16:creationId xmlns:a16="http://schemas.microsoft.com/office/drawing/2014/main" id="{8F6E1BE7-1749-4554-9A49-9DF75E49ADDA}"/>
              </a:ext>
            </a:extLst>
          </p:cNvPr>
          <p:cNvSpPr/>
          <p:nvPr/>
        </p:nvSpPr>
        <p:spPr>
          <a:xfrm>
            <a:off x="1053852" y="2938100"/>
            <a:ext cx="3168352" cy="2520280"/>
          </a:xfrm>
          <a:prstGeom prst="leftArrowCallout">
            <a:avLst>
              <a:gd name="adj1" fmla="val 0"/>
              <a:gd name="adj2" fmla="val 550"/>
              <a:gd name="adj3" fmla="val 14368"/>
              <a:gd name="adj4" fmla="val 9088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92075" lvl="2" algn="ctr"/>
            <a:r>
              <a:rPr lang="pt-BR" sz="2000" dirty="0" smtClean="0">
                <a:solidFill>
                  <a:schemeClr val="tx1"/>
                </a:solidFill>
              </a:rPr>
              <a:t>Prováveis benefícios obtidos com um sistema de gestão:</a:t>
            </a:r>
            <a:endParaRPr lang="pt-PT" sz="2000" dirty="0" smtClean="0">
              <a:solidFill>
                <a:schemeClr val="tx1"/>
              </a:solidFill>
            </a:endParaRPr>
          </a:p>
          <a:p>
            <a:pPr marL="92075" lvl="2" algn="ctr"/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16" name="Chamada com seta para a esquerda 8">
            <a:extLst>
              <a:ext uri="{FF2B5EF4-FFF2-40B4-BE49-F238E27FC236}">
                <a16:creationId xmlns:a16="http://schemas.microsoft.com/office/drawing/2014/main" id="{9C0F0434-7CCD-4E15-92AB-1B68A1A1D4CC}"/>
              </a:ext>
            </a:extLst>
          </p:cNvPr>
          <p:cNvSpPr/>
          <p:nvPr/>
        </p:nvSpPr>
        <p:spPr>
          <a:xfrm>
            <a:off x="5482365" y="1700808"/>
            <a:ext cx="5760639" cy="4248472"/>
          </a:xfrm>
          <a:prstGeom prst="leftArrowCallout">
            <a:avLst>
              <a:gd name="adj1" fmla="val 0"/>
              <a:gd name="adj2" fmla="val 550"/>
              <a:gd name="adj3" fmla="val 14368"/>
              <a:gd name="adj4" fmla="val 9088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PT" dirty="0" smtClean="0"/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PT" dirty="0" smtClean="0"/>
              <a:t>Reduz </a:t>
            </a:r>
            <a:r>
              <a:rPr lang="pt-PT" dirty="0"/>
              <a:t>a burocracia no trâmite de </a:t>
            </a:r>
            <a:r>
              <a:rPr lang="pt-PT" dirty="0" smtClean="0"/>
              <a:t>processos</a:t>
            </a:r>
            <a:endParaRPr lang="pt-BR" dirty="0" smtClean="0">
              <a:solidFill>
                <a:schemeClr val="tx1"/>
              </a:solidFill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PT" dirty="0"/>
              <a:t>Torna o negócio mais competitivo e mais próximo da </a:t>
            </a:r>
            <a:r>
              <a:rPr lang="pt-PT" dirty="0" smtClean="0"/>
              <a:t>excelência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PT" dirty="0"/>
              <a:t>Padroniza </a:t>
            </a:r>
            <a:r>
              <a:rPr lang="pt-PT" dirty="0" smtClean="0"/>
              <a:t>em conformidade com os </a:t>
            </a:r>
            <a:r>
              <a:rPr lang="pt-PT" dirty="0"/>
              <a:t>padrões internacionais;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PT" dirty="0"/>
              <a:t>Possibilita um ambiente de </a:t>
            </a:r>
            <a:r>
              <a:rPr lang="pt-PT" dirty="0" smtClean="0"/>
              <a:t>trabalho agradável </a:t>
            </a:r>
            <a:r>
              <a:rPr lang="pt-PT" dirty="0"/>
              <a:t>e produtivo</a:t>
            </a:r>
            <a:r>
              <a:rPr lang="pt-PT" dirty="0" smtClean="0"/>
              <a:t>;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marL="92075" lvl="2" algn="ctr"/>
            <a:endParaRPr lang="pt-BR" sz="2000" b="1" dirty="0">
              <a:solidFill>
                <a:schemeClr val="tx1"/>
              </a:solidFill>
            </a:endParaRPr>
          </a:p>
        </p:txBody>
      </p:sp>
      <p:pic>
        <p:nvPicPr>
          <p:cNvPr id="17" name="Imagem 5" descr="LOGO-ACTUAL-UTANG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29" y="452197"/>
            <a:ext cx="89535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0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2000">
              <a:schemeClr val="bg2">
                <a:lumMod val="40000"/>
                <a:lumOff val="60000"/>
              </a:schemeClr>
            </a:gs>
            <a:gs pos="2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5BB393A-E0A2-35B3-69B6-3264B2BF7C70}"/>
              </a:ext>
            </a:extLst>
          </p:cNvPr>
          <p:cNvSpPr/>
          <p:nvPr/>
        </p:nvSpPr>
        <p:spPr>
          <a:xfrm>
            <a:off x="322578" y="62342"/>
            <a:ext cx="4763722" cy="6721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9CE92D9-1D21-D24F-814F-9732E28C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890" y="530925"/>
            <a:ext cx="6594357" cy="940447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3. FUNDAMENTAÇÃO </a:t>
            </a:r>
            <a:r>
              <a:rPr lang="pt-BR" sz="2800" b="1" dirty="0" smtClean="0">
                <a:solidFill>
                  <a:schemeClr val="bg1"/>
                </a:solidFill>
              </a:rPr>
              <a:t>TEÓRICA</a:t>
            </a:r>
            <a:br>
              <a:rPr lang="pt-BR" sz="2800" b="1" dirty="0" smtClean="0">
                <a:solidFill>
                  <a:schemeClr val="bg1"/>
                </a:solidFill>
              </a:rPr>
            </a:br>
            <a:r>
              <a:rPr lang="pt-BR" sz="2800" b="1" dirty="0" smtClean="0">
                <a:solidFill>
                  <a:schemeClr val="bg1"/>
                </a:solidFill>
              </a:rPr>
              <a:t>SISTEMAS SIMILARE</a:t>
            </a:r>
            <a:endParaRPr lang="pt-PT" sz="2800" b="1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5A2504-EFD3-BE6F-BBD8-B8204F9C16FE}"/>
              </a:ext>
            </a:extLst>
          </p:cNvPr>
          <p:cNvSpPr txBox="1"/>
          <p:nvPr/>
        </p:nvSpPr>
        <p:spPr>
          <a:xfrm>
            <a:off x="710088" y="1628801"/>
            <a:ext cx="5096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77900">
              <a:spcBef>
                <a:spcPct val="0"/>
              </a:spcBef>
              <a:spcAft>
                <a:spcPts val="600"/>
              </a:spcAft>
            </a:pPr>
            <a:r>
              <a:rPr lang="pt-PT" sz="1800" b="1" dirty="0"/>
              <a:t>SIGAA (Sistema Integrado de Gestão de Atividades Acadêmicas)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3656ED8-AA40-4180-A01F-0CCAD609A425}"/>
              </a:ext>
            </a:extLst>
          </p:cNvPr>
          <p:cNvGrpSpPr/>
          <p:nvPr/>
        </p:nvGrpSpPr>
        <p:grpSpPr>
          <a:xfrm>
            <a:off x="710088" y="2276870"/>
            <a:ext cx="5168300" cy="4464498"/>
            <a:chOff x="163830" y="0"/>
            <a:chExt cx="3874016" cy="4064000"/>
          </a:xfrm>
          <a:solidFill>
            <a:schemeClr val="accent2">
              <a:lumMod val="50000"/>
            </a:schemeClr>
          </a:solidFill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EEF389C7-5B28-4839-8295-E693E0CF5B89}"/>
                </a:ext>
              </a:extLst>
            </p:cNvPr>
            <p:cNvSpPr/>
            <p:nvPr/>
          </p:nvSpPr>
          <p:spPr>
            <a:xfrm>
              <a:off x="163830" y="0"/>
              <a:ext cx="3874016" cy="406400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tângulo: Cantos Arredondados 4">
              <a:extLst>
                <a:ext uri="{FF2B5EF4-FFF2-40B4-BE49-F238E27FC236}">
                  <a16:creationId xmlns:a16="http://schemas.microsoft.com/office/drawing/2014/main" id="{F5501CFD-1E82-4A99-BFAF-EF2030558F4D}"/>
                </a:ext>
              </a:extLst>
            </p:cNvPr>
            <p:cNvSpPr txBox="1"/>
            <p:nvPr/>
          </p:nvSpPr>
          <p:spPr>
            <a:xfrm>
              <a:off x="163830" y="0"/>
              <a:ext cx="3874016" cy="12192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pt-PT" sz="2200" b="1" kern="1200" dirty="0"/>
            </a:p>
          </p:txBody>
        </p:sp>
      </p:grpSp>
      <p:sp>
        <p:nvSpPr>
          <p:cNvPr id="14" name="Chamada com seta para a esquerda 9">
            <a:extLst>
              <a:ext uri="{FF2B5EF4-FFF2-40B4-BE49-F238E27FC236}">
                <a16:creationId xmlns:a16="http://schemas.microsoft.com/office/drawing/2014/main" id="{BE230893-805A-4B48-ACC1-30764980CACC}"/>
              </a:ext>
            </a:extLst>
          </p:cNvPr>
          <p:cNvSpPr/>
          <p:nvPr/>
        </p:nvSpPr>
        <p:spPr>
          <a:xfrm>
            <a:off x="5271890" y="2275599"/>
            <a:ext cx="6594357" cy="4507827"/>
          </a:xfrm>
          <a:prstGeom prst="leftArrowCallout">
            <a:avLst>
              <a:gd name="adj1" fmla="val 0"/>
              <a:gd name="adj2" fmla="val 0"/>
              <a:gd name="adj3" fmla="val 11417"/>
              <a:gd name="adj4" fmla="val 86143"/>
            </a:avLst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14ED7C0-C695-4078-A35A-A81C85C4E598}"/>
              </a:ext>
            </a:extLst>
          </p:cNvPr>
          <p:cNvSpPr/>
          <p:nvPr/>
        </p:nvSpPr>
        <p:spPr>
          <a:xfrm>
            <a:off x="7280229" y="1659719"/>
            <a:ext cx="3533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pt-PT" sz="1800" b="1" dirty="0"/>
              <a:t>TIDIA-AE(Ambiente de Ensino)</a:t>
            </a:r>
            <a:endParaRPr lang="pt-BR" sz="1800" b="1" dirty="0"/>
          </a:p>
        </p:txBody>
      </p:sp>
      <p:pic>
        <p:nvPicPr>
          <p:cNvPr id="17" name="Imagem 5" descr="LOGO-ACTUAL-UTANG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60" y="530925"/>
            <a:ext cx="8953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828" y="2420888"/>
            <a:ext cx="4896544" cy="40324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m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2444" y="2452730"/>
            <a:ext cx="5328910" cy="40006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092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2000">
              <a:schemeClr val="bg2">
                <a:lumMod val="40000"/>
                <a:lumOff val="60000"/>
              </a:schemeClr>
            </a:gs>
            <a:gs pos="20000">
              <a:schemeClr val="bg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A37A26C-ED55-39D4-F33B-8B9821329D54}"/>
              </a:ext>
            </a:extLst>
          </p:cNvPr>
          <p:cNvSpPr/>
          <p:nvPr/>
        </p:nvSpPr>
        <p:spPr>
          <a:xfrm>
            <a:off x="322578" y="62343"/>
            <a:ext cx="4763722" cy="4181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5086301" y="644353"/>
            <a:ext cx="6779948" cy="728280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4. METODOLOGIA</a:t>
            </a:r>
            <a:endParaRPr lang="pt-PT" sz="2800" b="1" dirty="0">
              <a:solidFill>
                <a:schemeClr val="bg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65819" y="2227185"/>
            <a:ext cx="11100427" cy="2016224"/>
            <a:chOff x="922356" y="3364167"/>
            <a:chExt cx="10414620" cy="2245910"/>
          </a:xfrm>
          <a:solidFill>
            <a:schemeClr val="accent2">
              <a:lumMod val="50000"/>
            </a:schemeClr>
          </a:solidFill>
        </p:grpSpPr>
        <p:grpSp>
          <p:nvGrpSpPr>
            <p:cNvPr id="7" name="Grupo 6"/>
            <p:cNvGrpSpPr/>
            <p:nvPr/>
          </p:nvGrpSpPr>
          <p:grpSpPr>
            <a:xfrm>
              <a:off x="4757171" y="3738682"/>
              <a:ext cx="3453108" cy="1676276"/>
              <a:chOff x="4757171" y="3839686"/>
              <a:chExt cx="3453108" cy="1676276"/>
            </a:xfrm>
            <a:grpFill/>
          </p:grpSpPr>
          <p:sp>
            <p:nvSpPr>
              <p:cNvPr id="4" name="Retângulo 3"/>
              <p:cNvSpPr/>
              <p:nvPr/>
            </p:nvSpPr>
            <p:spPr>
              <a:xfrm>
                <a:off x="6399514" y="4001990"/>
                <a:ext cx="340291" cy="1513972"/>
              </a:xfrm>
              <a:prstGeom prst="rect">
                <a:avLst/>
              </a:prstGeom>
              <a:grpFill/>
              <a:ln>
                <a:solidFill>
                  <a:srgbClr val="455F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6" name="Retângulo 15"/>
              <p:cNvSpPr/>
              <p:nvPr/>
            </p:nvSpPr>
            <p:spPr>
              <a:xfrm flipH="1">
                <a:off x="4757171" y="3839686"/>
                <a:ext cx="3453108" cy="368510"/>
              </a:xfrm>
              <a:prstGeom prst="rect">
                <a:avLst/>
              </a:prstGeom>
              <a:grpFill/>
              <a:ln>
                <a:solidFill>
                  <a:srgbClr val="455F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0" name="Retângulo 9"/>
            <p:cNvSpPr/>
            <p:nvPr/>
          </p:nvSpPr>
          <p:spPr>
            <a:xfrm>
              <a:off x="922356" y="3364167"/>
              <a:ext cx="5011681" cy="1072945"/>
            </a:xfrm>
            <a:prstGeom prst="rect">
              <a:avLst/>
            </a:prstGeom>
            <a:grpFill/>
            <a:ln>
              <a:solidFill>
                <a:srgbClr val="455F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22357" y="4805001"/>
              <a:ext cx="10414618" cy="805076"/>
            </a:xfrm>
            <a:prstGeom prst="rect">
              <a:avLst/>
            </a:prstGeom>
            <a:grpFill/>
            <a:ln>
              <a:solidFill>
                <a:srgbClr val="455F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190892" y="3364167"/>
              <a:ext cx="4146084" cy="1072945"/>
            </a:xfrm>
            <a:prstGeom prst="rect">
              <a:avLst/>
            </a:prstGeom>
            <a:grpFill/>
            <a:ln>
              <a:solidFill>
                <a:srgbClr val="455F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129099" y="3693211"/>
              <a:ext cx="2248731" cy="51425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pt-PT" b="1" dirty="0">
                  <a:solidFill>
                    <a:schemeClr val="bg1"/>
                  </a:solidFill>
                </a:rPr>
                <a:t>1. Bibliográfica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857491" y="4890960"/>
              <a:ext cx="1947937" cy="51425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3. Entrevistas</a:t>
              </a: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765819" y="4597873"/>
            <a:ext cx="11100426" cy="17851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BR" sz="2200" b="1" dirty="0">
                <a:solidFill>
                  <a:schemeClr val="bg1"/>
                </a:solidFill>
              </a:rPr>
              <a:t>Em síntese, </a:t>
            </a:r>
            <a:r>
              <a:rPr lang="pt-BR" sz="2200" dirty="0">
                <a:solidFill>
                  <a:schemeClr val="bg1"/>
                </a:solidFill>
              </a:rPr>
              <a:t>os dados foram recolhidos através da utilização dos métodos qualitativos, sendo os mais relevantes a análise documental, observação directa e </a:t>
            </a:r>
            <a:r>
              <a:rPr lang="pt-PT" sz="2200" dirty="0">
                <a:solidFill>
                  <a:schemeClr val="bg1"/>
                </a:solidFill>
              </a:rPr>
              <a:t>entrevistas com pessoas </a:t>
            </a:r>
            <a:r>
              <a:rPr lang="pt-PT" sz="2200" dirty="0" err="1">
                <a:solidFill>
                  <a:schemeClr val="bg1"/>
                </a:solidFill>
              </a:rPr>
              <a:t>directamente</a:t>
            </a:r>
            <a:r>
              <a:rPr lang="pt-PT" sz="2200" dirty="0">
                <a:solidFill>
                  <a:schemeClr val="bg1"/>
                </a:solidFill>
              </a:rPr>
              <a:t> envolvidas, sobre a forma como fazem a monografia e as experiências que tiveram no processo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765820" y="1628800"/>
            <a:ext cx="11100425" cy="4792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0" kern="1200" cap="none" baseline="0">
                <a:solidFill>
                  <a:schemeClr val="accent2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Metodologia de Pesquisa</a:t>
            </a:r>
            <a:endParaRPr lang="pt-PT" sz="2400" b="1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715F11-A4B4-3BF3-194F-7A0AE8C195DB}"/>
              </a:ext>
            </a:extLst>
          </p:cNvPr>
          <p:cNvSpPr/>
          <p:nvPr/>
        </p:nvSpPr>
        <p:spPr>
          <a:xfrm>
            <a:off x="7817888" y="2477960"/>
            <a:ext cx="239681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2. Observação</a:t>
            </a:r>
          </a:p>
        </p:txBody>
      </p:sp>
      <p:pic>
        <p:nvPicPr>
          <p:cNvPr id="24" name="Imagem 5" descr="LOGO-ACTUAL-UTANG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62" y="403467"/>
            <a:ext cx="895350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1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6324</TotalTime>
  <Words>1380</Words>
  <Application>Microsoft Office PowerPoint</Application>
  <PresentationFormat>Personalizados</PresentationFormat>
  <Paragraphs>133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4" baseType="lpstr">
      <vt:lpstr>Arial</vt:lpstr>
      <vt:lpstr>Century Gothic</vt:lpstr>
      <vt:lpstr>Montserrat</vt:lpstr>
      <vt:lpstr>Poppins Black</vt:lpstr>
      <vt:lpstr>Symbol</vt:lpstr>
      <vt:lpstr>Times New Roman</vt:lpstr>
      <vt:lpstr>Verdana</vt:lpstr>
      <vt:lpstr>Wingdings</vt:lpstr>
      <vt:lpstr>Wingdings 3</vt:lpstr>
      <vt:lpstr>Wisp</vt:lpstr>
      <vt:lpstr>Apresentação do PowerPoint</vt:lpstr>
      <vt:lpstr>Apresentação do PowerPoint</vt:lpstr>
      <vt:lpstr>Apresentação do PowerPoint</vt:lpstr>
      <vt:lpstr> Identificação do Problema </vt:lpstr>
      <vt:lpstr>2. Objectivos </vt:lpstr>
      <vt:lpstr>3. FUNDAMENTAÇÃO TEÓRICA</vt:lpstr>
      <vt:lpstr>3. FUNDAMENTAÇÃO TEÓRICA</vt:lpstr>
      <vt:lpstr>3. FUNDAMENTAÇÃO TEÓRICA SISTEMAS SIMILARE</vt:lpstr>
      <vt:lpstr>4. METODOLOGIA</vt:lpstr>
      <vt:lpstr>4. METODOLOGIA</vt:lpstr>
      <vt:lpstr>4. METODOLOGIA</vt:lpstr>
      <vt:lpstr>4. METODOLOGIA</vt:lpstr>
      <vt:lpstr>Apresentação do PowerPoint</vt:lpstr>
      <vt:lpstr>4. METODOLOGIA</vt:lpstr>
      <vt:lpstr>Apresentação do PowerPoint</vt:lpstr>
      <vt:lpstr>4. METODOLOGIA</vt:lpstr>
      <vt:lpstr>Apresentação do PowerPoint</vt:lpstr>
      <vt:lpstr>4. METODOLOGIA</vt:lpstr>
      <vt:lpstr>Apresentação do PowerPoint</vt:lpstr>
      <vt:lpstr>Apresentação do PowerPoint</vt:lpstr>
      <vt:lpstr>Apresentação do PowerPoint</vt:lpstr>
      <vt:lpstr>6. CONCLUSÃO</vt:lpstr>
      <vt:lpstr>Apresentação do PowerPoint</vt:lpstr>
      <vt:lpstr>Apresentação do PowerPoint</vt:lpstr>
    </vt:vector>
  </TitlesOfParts>
  <Company>Banco Millennuim ATLANTICO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FIM DE CURSO NJC</dc:title>
  <dc:creator>Nelson José Chihumbue (DPS)</dc:creator>
  <cp:keywords>UTANGA</cp:keywords>
  <cp:lastModifiedBy>DELL XPS</cp:lastModifiedBy>
  <cp:revision>620</cp:revision>
  <dcterms:created xsi:type="dcterms:W3CDTF">2022-01-23T22:20:54Z</dcterms:created>
  <dcterms:modified xsi:type="dcterms:W3CDTF">2024-04-30T09:48:15Z</dcterms:modified>
  <cp:category>NJC TFC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