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938" r:id="rId1"/>
  </p:sldMasterIdLst>
  <p:notesMasterIdLst>
    <p:notesMasterId r:id="rId26"/>
  </p:notesMasterIdLst>
  <p:sldIdLst>
    <p:sldId id="269" r:id="rId2"/>
    <p:sldId id="272" r:id="rId3"/>
    <p:sldId id="261" r:id="rId4"/>
    <p:sldId id="312" r:id="rId5"/>
    <p:sldId id="308" r:id="rId6"/>
    <p:sldId id="287" r:id="rId7"/>
    <p:sldId id="310" r:id="rId8"/>
    <p:sldId id="313" r:id="rId9"/>
    <p:sldId id="298" r:id="rId10"/>
    <p:sldId id="311" r:id="rId11"/>
    <p:sldId id="309" r:id="rId12"/>
    <p:sldId id="292" r:id="rId13"/>
    <p:sldId id="295" r:id="rId14"/>
    <p:sldId id="299" r:id="rId15"/>
    <p:sldId id="300" r:id="rId16"/>
    <p:sldId id="258" r:id="rId17"/>
    <p:sldId id="283" r:id="rId18"/>
    <p:sldId id="302" r:id="rId19"/>
    <p:sldId id="305" r:id="rId20"/>
    <p:sldId id="303" r:id="rId21"/>
    <p:sldId id="306" r:id="rId22"/>
    <p:sldId id="304" r:id="rId23"/>
    <p:sldId id="30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B91EBDE2-A3C7-4505-A7BC-677881547125}">
          <p14:sldIdLst>
            <p14:sldId id="269"/>
            <p14:sldId id="272"/>
            <p14:sldId id="261"/>
            <p14:sldId id="312"/>
            <p14:sldId id="308"/>
            <p14:sldId id="287"/>
            <p14:sldId id="310"/>
            <p14:sldId id="313"/>
            <p14:sldId id="298"/>
            <p14:sldId id="311"/>
            <p14:sldId id="309"/>
            <p14:sldId id="292"/>
            <p14:sldId id="295"/>
            <p14:sldId id="299"/>
            <p14:sldId id="300"/>
            <p14:sldId id="258"/>
            <p14:sldId id="283"/>
            <p14:sldId id="302"/>
            <p14:sldId id="305"/>
            <p14:sldId id="303"/>
            <p14:sldId id="306"/>
            <p14:sldId id="304"/>
            <p14:sldId id="30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93B"/>
    <a:srgbClr val="E99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47" d="100"/>
          <a:sy n="47" d="100"/>
        </p:scale>
        <p:origin x="38" y="8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0AF6-012E-48EC-B6FF-B729D5392FE6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31F0-8553-420C-90BF-086E6FD6F2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3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69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08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1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33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2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812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269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937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647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1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883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287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252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29/04/2024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1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127" y="438641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/>
          </a:p>
        </p:txBody>
      </p:sp>
      <p:pic>
        <p:nvPicPr>
          <p:cNvPr id="7" name="Imagem 6" descr="F:\logo utang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97" y="418913"/>
            <a:ext cx="1556952" cy="1243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126473" y="5404021"/>
            <a:ext cx="10058400" cy="791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0" fontAlgn="base" hangingPunct="0">
              <a:spcAft>
                <a:spcPct val="0"/>
              </a:spcAft>
            </a:pPr>
            <a:endParaRPr lang="pt-PT" sz="16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825" y="5600596"/>
            <a:ext cx="10058400" cy="1106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0" fontAlgn="base" hangingPunct="0">
              <a:spcAft>
                <a:spcPct val="0"/>
              </a:spcAft>
            </a:pPr>
            <a:endParaRPr lang="pt-PT" sz="16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72675" y="1866878"/>
            <a:ext cx="833669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+mj-lt"/>
                <a:cs typeface="Times New Roman" panose="02020603050405020304" pitchFamily="18" charset="0"/>
              </a:rPr>
              <a:t>UNIVERSIDADE TÉCNICA DE ANGOLA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FACULDADE DE ENGENHARIAS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DEPARTAMENTO DE ENSINO E INVESTIGAÇÃO DE TECNOLOGIAS DE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      INFORMAÇÃO E COMUNICAÇÃO – DEITIC</a:t>
            </a:r>
            <a:endParaRPr lang="pt-BR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14513" y="3640352"/>
            <a:ext cx="40530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100" dirty="0" smtClean="0">
                <a:latin typeface="+mj-lt"/>
              </a:rPr>
              <a:t>Adilson Mendonça da Silva</a:t>
            </a:r>
            <a:endParaRPr lang="pt-BR" sz="2100" dirty="0"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1904" y="4189109"/>
            <a:ext cx="8336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effectLst/>
                <a:latin typeface="+mj-lt"/>
                <a:ea typeface="Times New Roman" panose="02020603050405020304" pitchFamily="18" charset="0"/>
              </a:rPr>
              <a:t>SISTEMA DE GESTÃO DE TRABALHO DE FIM DE CURSO</a:t>
            </a:r>
            <a:endParaRPr lang="pt-BR" sz="3200" b="1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16063" y="5733855"/>
            <a:ext cx="844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+mj-lt"/>
              </a:rPr>
              <a:t>Luanda-Angola</a:t>
            </a:r>
          </a:p>
          <a:p>
            <a:pPr algn="ctr"/>
            <a:r>
              <a:rPr lang="pt-PT" sz="1200" b="1" dirty="0" smtClean="0">
                <a:latin typeface="+mj-lt"/>
              </a:rPr>
              <a:t>Maio </a:t>
            </a:r>
            <a:r>
              <a:rPr lang="pt-PT" sz="1200" b="1" dirty="0">
                <a:latin typeface="+mj-lt"/>
              </a:rPr>
              <a:t>2024</a:t>
            </a:r>
            <a:endParaRPr lang="pt-BR" sz="12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230815" y="6112668"/>
            <a:ext cx="407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+mj-lt"/>
              </a:rPr>
              <a:t>Sob orientação do </a:t>
            </a:r>
            <a:r>
              <a:rPr lang="pt-PT" sz="1600" dirty="0" err="1" smtClean="0">
                <a:latin typeface="+mj-lt"/>
              </a:rPr>
              <a:t>Eng</a:t>
            </a:r>
            <a:r>
              <a:rPr lang="pt-PT" sz="1600" dirty="0" smtClean="0">
                <a:latin typeface="+mj-lt"/>
              </a:rPr>
              <a:t>: </a:t>
            </a:r>
            <a:r>
              <a:rPr lang="pt-PT" sz="1600" dirty="0" err="1" smtClean="0">
                <a:latin typeface="+mj-lt"/>
              </a:rPr>
              <a:t>Kwenda</a:t>
            </a:r>
            <a:r>
              <a:rPr lang="pt-PT" sz="1600" dirty="0" smtClean="0">
                <a:latin typeface="+mj-lt"/>
              </a:rPr>
              <a:t> </a:t>
            </a:r>
            <a:r>
              <a:rPr lang="pt-PT" sz="1600" dirty="0" err="1" smtClean="0">
                <a:latin typeface="+mj-lt"/>
              </a:rPr>
              <a:t>Mayeye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1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528" y="505952"/>
            <a:ext cx="6198973" cy="64734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METODOLOGIA</a:t>
            </a:r>
            <a:br>
              <a:rPr lang="pt-PT" sz="3600" b="1" dirty="0"/>
            </a:b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0540" y="1887126"/>
            <a:ext cx="94769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Pesquisa Qualitativa</a:t>
            </a:r>
            <a:r>
              <a:rPr lang="pt-B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pt-BR" sz="2400" dirty="0"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endParaRPr lang="pt-PT" sz="24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Pesquisa Exploratória 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t-BR" sz="2400" b="1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Entrevistas.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t-BR" sz="2400" b="1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9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539" y="505953"/>
            <a:ext cx="9411419" cy="523220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PROCESSO DE DESENVOLVIMENTO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37889" y="1201561"/>
            <a:ext cx="947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+mj-lt"/>
              </a:rPr>
              <a:t>ITERATIVO INCREMENTAL</a:t>
            </a:r>
          </a:p>
        </p:txBody>
      </p:sp>
      <p:pic>
        <p:nvPicPr>
          <p:cNvPr id="1026" name="Picture 2" descr="Ciclo de Vida Iterativo e Incremental - Purainfo">
            <a:extLst>
              <a:ext uri="{FF2B5EF4-FFF2-40B4-BE49-F238E27FC236}">
                <a16:creationId xmlns:a16="http://schemas.microsoft.com/office/drawing/2014/main" id="{EFDCAE77-27AD-035D-E6DB-D84F94F8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39" y="1785166"/>
            <a:ext cx="8683215" cy="47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FERRAMENTAS USADAS</a:t>
            </a:r>
            <a:endParaRPr lang="pt-PT" sz="3600" b="1" dirty="0">
              <a:solidFill>
                <a:schemeClr val="tx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4" y="3241567"/>
            <a:ext cx="5487948" cy="274047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55" y="1666349"/>
            <a:ext cx="3165790" cy="158289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15" y="1405192"/>
            <a:ext cx="4059482" cy="186336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82" y="1070277"/>
            <a:ext cx="3405694" cy="340569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55" y="3544810"/>
            <a:ext cx="3823936" cy="21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0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8917F1-D0DD-72BA-B585-5948E8950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75509"/>
              </p:ext>
            </p:extLst>
          </p:nvPr>
        </p:nvGraphicFramePr>
        <p:xfrm>
          <a:off x="1259457" y="1128942"/>
          <a:ext cx="10187795" cy="4967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922">
                  <a:extLst>
                    <a:ext uri="{9D8B030D-6E8A-4147-A177-3AD203B41FA5}">
                      <a16:colId xmlns:a16="http://schemas.microsoft.com/office/drawing/2014/main" val="3167618181"/>
                    </a:ext>
                  </a:extLst>
                </a:gridCol>
                <a:gridCol w="2518259">
                  <a:extLst>
                    <a:ext uri="{9D8B030D-6E8A-4147-A177-3AD203B41FA5}">
                      <a16:colId xmlns:a16="http://schemas.microsoft.com/office/drawing/2014/main" val="4173773488"/>
                    </a:ext>
                  </a:extLst>
                </a:gridCol>
                <a:gridCol w="5426015">
                  <a:extLst>
                    <a:ext uri="{9D8B030D-6E8A-4147-A177-3AD203B41FA5}">
                      <a16:colId xmlns:a16="http://schemas.microsoft.com/office/drawing/2014/main" val="1383175386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272158549"/>
                    </a:ext>
                  </a:extLst>
                </a:gridCol>
              </a:tblGrid>
              <a:tr h="339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1" dirty="0">
                          <a:effectLst/>
                          <a:latin typeface="+mj-lt"/>
                        </a:rPr>
                        <a:t>ID</a:t>
                      </a:r>
                      <a:endParaRPr lang="pt-PT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1" dirty="0">
                          <a:effectLst/>
                          <a:latin typeface="+mj-lt"/>
                        </a:rPr>
                        <a:t>REQUISITO</a:t>
                      </a:r>
                      <a:endParaRPr lang="pt-PT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1" dirty="0">
                          <a:effectLst/>
                          <a:latin typeface="+mj-lt"/>
                        </a:rPr>
                        <a:t>DESCRIÇÃO</a:t>
                      </a:r>
                      <a:endParaRPr lang="pt-PT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1" dirty="0">
                          <a:effectLst/>
                          <a:latin typeface="+mj-lt"/>
                        </a:rPr>
                        <a:t>PRIORIDADE</a:t>
                      </a:r>
                      <a:endParaRPr lang="pt-PT" sz="12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2807025278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RF01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REGISTRAR HOSPITAIS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SISTEMA DEVERÁ POSSIBILITAR O REGISTRO DOS HOSPITAIS NO MÓDULO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IMPORTANTE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1775572199"/>
                  </a:ext>
                </a:extLst>
              </a:tr>
              <a:tr h="378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RF02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REGISTRAR PACIENTES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SISTEMA DEVERÁ POSSIBILITAR O REGISTRO DOS PACIENTES NO SISTEMA MÓDULO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IMPORTANTE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3226308301"/>
                  </a:ext>
                </a:extLst>
              </a:tr>
              <a:tr h="698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RF03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EMITIR RECIBO OU CÓDIGO DE TRANSFERÊNCIA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MÓDULO DEVERÁ PERMITIR A EMISSÃO DE RECIBO OU CÓDIGO DE TRANSFERÊNCIA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ESSENCIAL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3228784163"/>
                  </a:ext>
                </a:extLst>
              </a:tr>
              <a:tr h="623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RF04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ENVIAR NOTIFICAÇÃO 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MÓDULO DEVERÁ PERMITIR O ENVIO DE NOTIFICAÇÕES PARA OUTRA UNIDADE HOSPITALAR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IMPORTANTE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1106423339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RF05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EFETUAR TRANSFERÊNCIA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MÓDULO DEVERÁ EFETUAR TRANSFERÊNCIAS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IMPORTANTE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3047940943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RF06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CADASTRAR AMBULÂNCIA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MÓDULO DEVERÁ PERMITIR O CADASTRO DAS AMBULÂNCIAS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ESSENCIAL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3501942208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RF07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CADASTRAR MÉDICO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SISTEMA DEVERÁ POSSUIR UMA ÁREA PARA EFETUAR O CADASTRO DOS MÉDICOS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IMPORTANTE 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1684295317"/>
                  </a:ext>
                </a:extLst>
              </a:tr>
              <a:tr h="551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RF08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CADASTRAR MOTORISTA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O SISTEMA DEVERÁ POSSUIR UMA ÁREA PARA EFETUAR O CADASTRO DOS MOTORISTAS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200" b="0" dirty="0">
                          <a:effectLst/>
                          <a:latin typeface="+mj-lt"/>
                        </a:rPr>
                        <a:t>ESSENCIAL</a:t>
                      </a:r>
                      <a:endParaRPr lang="pt-PT" sz="1200" b="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106" marR="51106" marT="0" marB="0"/>
                </a:tc>
                <a:extLst>
                  <a:ext uri="{0D108BD9-81ED-4DB2-BD59-A6C34878D82A}">
                    <a16:rowId xmlns:a16="http://schemas.microsoft.com/office/drawing/2014/main" val="302317534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01B2C95-11F3-09E4-BBEF-4CFCD0EB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REQUISITOS FUNCIONAIS</a:t>
            </a:r>
            <a:endParaRPr lang="pt-P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4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B5B6F0-A8B3-C8DC-CE19-450BAB82A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54176"/>
              </p:ext>
            </p:extLst>
          </p:nvPr>
        </p:nvGraphicFramePr>
        <p:xfrm>
          <a:off x="1578258" y="1562381"/>
          <a:ext cx="9859617" cy="3948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0565">
                  <a:extLst>
                    <a:ext uri="{9D8B030D-6E8A-4147-A177-3AD203B41FA5}">
                      <a16:colId xmlns:a16="http://schemas.microsoft.com/office/drawing/2014/main" val="4199152656"/>
                    </a:ext>
                  </a:extLst>
                </a:gridCol>
                <a:gridCol w="2005437">
                  <a:extLst>
                    <a:ext uri="{9D8B030D-6E8A-4147-A177-3AD203B41FA5}">
                      <a16:colId xmlns:a16="http://schemas.microsoft.com/office/drawing/2014/main" val="2193420102"/>
                    </a:ext>
                  </a:extLst>
                </a:gridCol>
                <a:gridCol w="6933615">
                  <a:extLst>
                    <a:ext uri="{9D8B030D-6E8A-4147-A177-3AD203B41FA5}">
                      <a16:colId xmlns:a16="http://schemas.microsoft.com/office/drawing/2014/main" val="4038813381"/>
                    </a:ext>
                  </a:extLst>
                </a:gridCol>
              </a:tblGrid>
              <a:tr h="456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259505"/>
                  </a:ext>
                </a:extLst>
              </a:tr>
              <a:tr h="7332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RNF1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b="1" dirty="0">
                          <a:effectLst/>
                          <a:latin typeface="+mj-lt"/>
                        </a:rPr>
                        <a:t>SEGURANÇA</a:t>
                      </a:r>
                      <a:endParaRPr lang="pt-PT" sz="1600" b="1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O MÓDULO DEVE GARANTIR QUE AS TRANSFERÊNCIAS FEITAS SEJAM SEGURAS, MINIMIZANDO ASSIM OS RISCOS DURANTE O PROCESSO. 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286240"/>
                  </a:ext>
                </a:extLst>
              </a:tr>
              <a:tr h="12114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RNF2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DISPONIBILIDADE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O MÓDULO DEVE ESTAR OBRIGATORIAMENTE DISPONÍVEL PARA ACOMODAR TRANSFERÊNCIAS EMERGENTES E NÃO SÓ, A QUALQUER MOMENTO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652268"/>
                  </a:ext>
                </a:extLst>
              </a:tr>
              <a:tr h="118386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RNF3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CONFIABILIDADE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É CRUCIAL A CONFIABILIDADE PARA EVITAR ATRASOS OU FALHAS DURANTE AS TRANSFERÊNCIAS.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115445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89A17C2-32C9-B0B8-ED0A-DF209B9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899" y="243555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REQUISITOS NÃO FUNCIONAIS</a:t>
            </a:r>
            <a:endParaRPr lang="pt-P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2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C071AB-0365-4CC1-11D6-AC488821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07629"/>
              </p:ext>
            </p:extLst>
          </p:nvPr>
        </p:nvGraphicFramePr>
        <p:xfrm>
          <a:off x="1250950" y="1580259"/>
          <a:ext cx="10179050" cy="360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380">
                  <a:extLst>
                    <a:ext uri="{9D8B030D-6E8A-4147-A177-3AD203B41FA5}">
                      <a16:colId xmlns:a16="http://schemas.microsoft.com/office/drawing/2014/main" val="1999975356"/>
                    </a:ext>
                  </a:extLst>
                </a:gridCol>
                <a:gridCol w="9415670">
                  <a:extLst>
                    <a:ext uri="{9D8B030D-6E8A-4147-A177-3AD203B41FA5}">
                      <a16:colId xmlns:a16="http://schemas.microsoft.com/office/drawing/2014/main" val="2962470951"/>
                    </a:ext>
                  </a:extLst>
                </a:gridCol>
              </a:tblGrid>
              <a:tr h="4103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679069"/>
                  </a:ext>
                </a:extLst>
              </a:tr>
              <a:tr h="7319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RN1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O administrador é o único que poderá fazer o cadastro das unidades hospitalares no sistema, dos funcionários, das ambulâncias do hospital, dos serviços oferecidos pelo hospital e do usuário para o módulo.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463646"/>
                  </a:ext>
                </a:extLst>
              </a:tr>
              <a:tr h="8034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+mj-lt"/>
                        </a:rPr>
                        <a:t>RN2</a:t>
                      </a:r>
                      <a:endParaRPr lang="pt-PT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Nenhuma transferência é feita sem o Médico responsável e só o mesmo médico é que faz ou o administrador em caso de exceção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601825"/>
                  </a:ext>
                </a:extLst>
              </a:tr>
              <a:tr h="492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>
                          <a:effectLst/>
                          <a:latin typeface="+mj-lt"/>
                        </a:rPr>
                        <a:t>RN3</a:t>
                      </a:r>
                      <a:endParaRPr lang="pt-PT" sz="16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O usuário padrão faz os cadastros dos pacientes e demais de acordo ao seu perfil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303162"/>
                  </a:ext>
                </a:extLst>
              </a:tr>
              <a:tr h="8034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RN4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</a:rPr>
                        <a:t>É crucial o preenchimento de todos os campos de cada formulário que compõe o módulo </a:t>
                      </a:r>
                      <a:endParaRPr lang="pt-PT" sz="16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871040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B03A14E5-95E3-ABC4-CA62-1D90FD31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REGRAS DE NEGÓCIO</a:t>
            </a:r>
            <a:endParaRPr lang="pt-P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7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345C1D-6F81-3B06-AD33-917D5FE00EDE}"/>
              </a:ext>
            </a:extLst>
          </p:cNvPr>
          <p:cNvSpPr txBox="1"/>
          <p:nvPr/>
        </p:nvSpPr>
        <p:spPr>
          <a:xfrm>
            <a:off x="2225615" y="164993"/>
            <a:ext cx="756094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latin typeface="+mj-lt"/>
              </a:rPr>
              <a:t>DIAGRAMA DE CASO DE USO</a:t>
            </a:r>
            <a:endParaRPr lang="en-US" sz="3600" b="1" dirty="0">
              <a:latin typeface="+mj-lt"/>
            </a:endParaRP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83B502E1-A7B2-23AF-715B-576314B8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1" y="811324"/>
            <a:ext cx="10179785" cy="5736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24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175075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DIAGRAMA DE ATIVIDADE</a:t>
            </a:r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452" y="914400"/>
            <a:ext cx="7249095" cy="5603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175075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DIAGRAMA DE CLASSE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A1B69D-F10E-8A92-D86D-298C0C7D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7069" y="1105534"/>
            <a:ext cx="9130137" cy="5577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70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175075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MODELO CONCETUAL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B0E5B-1143-55BD-BFA9-AC418D76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3" y="914400"/>
            <a:ext cx="9131306" cy="560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67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63832" y="808734"/>
            <a:ext cx="6137190" cy="617951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SUMÁRIO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D07E06-D70A-F4DC-8604-09D102B32006}"/>
              </a:ext>
            </a:extLst>
          </p:cNvPr>
          <p:cNvSpPr txBox="1"/>
          <p:nvPr/>
        </p:nvSpPr>
        <p:spPr>
          <a:xfrm>
            <a:off x="1725283" y="2004874"/>
            <a:ext cx="46071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Introdução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Descrição do Problema</a:t>
            </a:r>
          </a:p>
          <a:p>
            <a:pPr>
              <a:lnSpc>
                <a:spcPct val="150000"/>
              </a:lnSpc>
            </a:pPr>
            <a:r>
              <a:rPr lang="pt-PT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Objectivos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0A80CC-F09B-2A7F-0BDE-BA8B2480780F}"/>
              </a:ext>
            </a:extLst>
          </p:cNvPr>
          <p:cNvSpPr txBox="1"/>
          <p:nvPr/>
        </p:nvSpPr>
        <p:spPr>
          <a:xfrm>
            <a:off x="7064294" y="2004874"/>
            <a:ext cx="34858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Resultados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Conclusão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Recomendações 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748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175075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MODELO LÓGICO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2A518-5B9F-1FA3-82E6-AFBDBA3F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57" y="741872"/>
            <a:ext cx="9010495" cy="58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4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099693" y="2947074"/>
            <a:ext cx="8113383" cy="1417892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8800" b="1" dirty="0">
                <a:solidFill>
                  <a:schemeClr val="tx1"/>
                </a:solidFill>
                <a:latin typeface="+mj-lt"/>
              </a:rPr>
              <a:t>RESULTADOS </a:t>
            </a:r>
          </a:p>
        </p:txBody>
      </p:sp>
    </p:spTree>
    <p:extLst>
      <p:ext uri="{BB962C8B-B14F-4D97-AF65-F5344CB8AC3E}">
        <p14:creationId xmlns:p14="http://schemas.microsoft.com/office/powerpoint/2010/main" val="2699696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362826" y="2689675"/>
            <a:ext cx="8113383" cy="1589027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8800" b="1" dirty="0">
                <a:solidFill>
                  <a:schemeClr val="tx1"/>
                </a:solidFill>
                <a:latin typeface="+mj-lt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7526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425241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RECOMENDACAO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CFC3A-4453-E572-FAFB-607ACCFA5689}"/>
              </a:ext>
            </a:extLst>
          </p:cNvPr>
          <p:cNvSpPr txBox="1"/>
          <p:nvPr/>
        </p:nvSpPr>
        <p:spPr>
          <a:xfrm>
            <a:off x="1578634" y="1618926"/>
            <a:ext cx="91626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+mj-lt"/>
              </a:rPr>
              <a:t>Adicionar funcionalidades ao nosso módulo que permita ao mesmo consultar disponibilidade para rececção de pacientes por transferência, solicitar vaga, aceitar ou negar transferência.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+mj-lt"/>
              </a:rPr>
              <a:t>Enviar notificações usando o RabbitMQ para envio de notificação ou SignalIR para troca de mensagens em tempo real</a:t>
            </a: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94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70205" y="930876"/>
            <a:ext cx="8163698" cy="52145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3355675" y="1345721"/>
            <a:ext cx="6315547" cy="42148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5400" b="1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“Junta-se aos Rijos</a:t>
            </a: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Caso não sejas um, </a:t>
            </a: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Pelo menos irão confundir-te com um”.</a:t>
            </a:r>
          </a:p>
          <a:p>
            <a:pPr algn="ctr"/>
            <a:r>
              <a:rPr lang="pt-B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(Amiraldes Xavier)</a:t>
            </a:r>
          </a:p>
          <a:p>
            <a:pPr algn="ctr"/>
            <a:endParaRPr lang="pt-BR" sz="5400" b="1" dirty="0">
              <a:ln>
                <a:solidFill>
                  <a:schemeClr val="accent1"/>
                </a:solidFill>
              </a:ln>
              <a:solidFill>
                <a:srgbClr val="FFFF00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89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D6EAF38-566F-0488-0BDF-38920144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0622" y="776734"/>
            <a:ext cx="4093698" cy="4878478"/>
          </a:xfr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2035835" y="776734"/>
            <a:ext cx="355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+mj-lt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53502" y="2257125"/>
            <a:ext cx="5964572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  <a:ea typeface="Calibri" panose="020F0502020204030204" pitchFamily="34" charset="0"/>
              </a:rPr>
              <a:t>Atualmente, empresas estão valorizando os softwares de gestão para melhorar suas operações, reconhecendo sua importância crescente impulsionada pela demanda por soluções de alta qualidade. </a:t>
            </a:r>
          </a:p>
        </p:txBody>
      </p:sp>
    </p:spTree>
    <p:extLst>
      <p:ext uri="{BB962C8B-B14F-4D97-AF65-F5344CB8AC3E}">
        <p14:creationId xmlns:p14="http://schemas.microsoft.com/office/powerpoint/2010/main" val="30238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DESCRIÇÃO DO PROBLEMA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  <a:ea typeface="Calibri" panose="020F0502020204030204" pitchFamily="34" charset="0"/>
              </a:rPr>
              <a:t>A falta de um sistema digital para o acompanhamento e controle de Trabalhos de Fim de Curso na Universidade Técnica de Angola(UTANGA) tem dificultado a instituição no acompanhamento e controle do progresso dos TFC, bem como na partilha de informações entre orientadores e </a:t>
            </a:r>
            <a:r>
              <a:rPr lang="pt-PT" sz="2400" dirty="0" smtClean="0">
                <a:latin typeface="+mj-lt"/>
                <a:ea typeface="Calibri" panose="020F0502020204030204" pitchFamily="34" charset="0"/>
              </a:rPr>
              <a:t>Orientandos.</a:t>
            </a:r>
            <a:endParaRPr lang="pt-BR" sz="2000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6921" y="5161803"/>
            <a:ext cx="10033687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pt-PT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Desta forma surge a seguinte questão: </a:t>
            </a:r>
            <a:r>
              <a:rPr lang="pt-PT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Como </a:t>
            </a:r>
            <a:r>
              <a:rPr lang="pt-PT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melhorar a gestão e o controle do processo </a:t>
            </a:r>
            <a:r>
              <a:rPr lang="pt-PT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 trabalho </a:t>
            </a:r>
            <a:r>
              <a:rPr lang="pt-PT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 fim de curso da UTANGA garantindo a centralização de dados e a gestão mais eficiente?</a:t>
            </a:r>
            <a:endParaRPr kumimoji="0" lang="pt-PT" sz="2000" b="1" i="0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479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HIPOTESE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6E9E7B-1962-4949-B6EE-4E707A55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83" y="1491175"/>
            <a:ext cx="10508566" cy="227856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2400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 implementarmos um sistema web para gestão e controle do processo de trabalho de fim de curso (TFC), irá possibilitar que os intervenientes tenham uma melhor interação, e informação necessárias disponível a tempo para garantir um melhor acompanhamento dos TFC. </a:t>
            </a:r>
            <a:endParaRPr lang="pt-PT" sz="24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0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3292" y="406624"/>
            <a:ext cx="6270259" cy="560119"/>
          </a:xfrm>
          <a:ln w="28575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pt-PT" sz="4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OBJECTIVOS </a:t>
            </a:r>
            <a:r>
              <a:rPr lang="pt-PT" sz="4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pt-BR" sz="4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1606" y="1103870"/>
            <a:ext cx="10625797" cy="546752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r>
              <a:rPr lang="pt-PT" sz="25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Objectivo</a:t>
            </a:r>
            <a:r>
              <a:rPr lang="pt-PT" sz="25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Geral </a:t>
            </a:r>
            <a:endParaRPr lang="pt-BR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bg1"/>
              </a:buClr>
              <a:buNone/>
            </a:pPr>
            <a:endParaRPr lang="pt-BR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bg1"/>
              </a:buClr>
              <a:buNone/>
            </a:pPr>
            <a:endParaRPr lang="pt-PT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bg1"/>
              </a:buClr>
              <a:buNone/>
            </a:pPr>
            <a:r>
              <a:rPr lang="pt-PT" sz="25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Objectivos Específico</a:t>
            </a:r>
            <a:endParaRPr lang="pt-BR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pt-PT" sz="2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52151" y="1641550"/>
            <a:ext cx="1013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  <a:ea typeface="Calibri" panose="020F0502020204030204" pitchFamily="34" charset="0"/>
              </a:rPr>
              <a:t>Desenvolver um sistema web de gestão de trabalho de conclusão de curso (TFC).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52151" y="3319848"/>
            <a:ext cx="10132539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Entender os procedimentos envolvidos na transferência de pacientes de uma unidade hospitalar para outra.</a:t>
            </a:r>
            <a:endParaRPr lang="pt-PT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Identificar todos os requisitos descrevendo os mesmos;</a:t>
            </a:r>
            <a:endParaRPr lang="pt-PT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Modelar o sistema com base a UML;</a:t>
            </a:r>
            <a:endParaRPr lang="pt-PT" sz="2000" dirty="0"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Codificar a aplicação ;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+mj-lt"/>
                <a:ea typeface="Calibri" panose="020F0502020204030204" pitchFamily="34" charset="0"/>
              </a:rPr>
              <a:t>E</a:t>
            </a: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fetuar os testes.</a:t>
            </a: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59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Justificativa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</a:rPr>
              <a:t>Ao desenvolver esse módulo web de gestão de transferência de pacientes de uma unidade hospitalar para outra, pretendemos melhorar significativamente no atendimento, a integração e partilha de informações será de mais valia e vai repercutir na melhor preparação e agilidade para a </a:t>
            </a:r>
            <a:r>
              <a:rPr lang="pt-PT" sz="2400" dirty="0" err="1">
                <a:latin typeface="+mj-lt"/>
              </a:rPr>
              <a:t>recepção</a:t>
            </a:r>
            <a:r>
              <a:rPr lang="pt-PT" sz="2400" dirty="0">
                <a:latin typeface="+mj-lt"/>
              </a:rPr>
              <a:t> dos pacientes, as informações estarão melhor organizadas e armazenadas no sistema, o que facilitará nos balanços diários, semanais, mensais e anuais, dando um panorama mais claro dos dados estatísticos de modo a que os órgãos de tutela possam tomar as melhores decisões.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09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Justificativa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</a:rPr>
              <a:t>Com o sistema de gestão de trabalho de fim do curso (TFC) implementado facilitará a universidade acompanhar os alunos inscritos na disciplina TFC, acompanhar progresso do TFC, comunicar aos envolvidos sobre determinados assuntos, bem como visualizar a interação entre orientando e orientadores. Para alunos dará a eles a possibilidade de enviar seu tema para aprovação, escolher tutor, receber tarefas do seu tutor, dentre outras funções.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92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528" y="505952"/>
            <a:ext cx="6198973" cy="64734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CAMPO DE ESTUDO </a:t>
            </a:r>
            <a:br>
              <a:rPr lang="pt-PT" sz="3600" b="1" dirty="0"/>
            </a:b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0540" y="1887126"/>
            <a:ext cx="9476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PT" sz="2400" b="1" dirty="0">
                <a:latin typeface="+mj-lt"/>
                <a:ea typeface="Calibri" panose="020F0502020204030204" pitchFamily="34" charset="0"/>
              </a:rPr>
              <a:t>A Universidade Técnica de Angola (UTANGA)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é uma universidade angolana com sede no bairro do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Capolo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II, Quilamba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Quiaxi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, na província de Luanda</a:t>
            </a:r>
            <a:r>
              <a:rPr lang="pt-PT" sz="2400" dirty="0" smtClean="0">
                <a:latin typeface="+mj-lt"/>
                <a:ea typeface="Calibri" panose="020F0502020204030204" pitchFamily="34" charset="0"/>
              </a:rPr>
              <a:t>.</a:t>
            </a:r>
            <a:r>
              <a:rPr lang="pt-BR" sz="2400" dirty="0" smtClean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pt-PT" sz="2400" dirty="0" smtClean="0">
                <a:latin typeface="+mj-lt"/>
                <a:ea typeface="Calibri" panose="020F0502020204030204" pitchFamily="34" charset="0"/>
              </a:rPr>
              <a:t>Fundada 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aos 7 de maio de 2007, tendo como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actual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reitor(a), Dr. Ilídio Pascoal Simão. </a:t>
            </a:r>
            <a:endParaRPr lang="pt-BR" sz="2400" dirty="0" smtClean="0">
              <a:latin typeface="+mj-lt"/>
              <a:ea typeface="Calibri" panose="020F0502020204030204" pitchFamily="34" charset="0"/>
            </a:endParaRPr>
          </a:p>
          <a:p>
            <a:pPr algn="just"/>
            <a:endParaRPr lang="pt-PT" sz="2400" dirty="0">
              <a:latin typeface="+mj-lt"/>
            </a:endParaRPr>
          </a:p>
          <a:p>
            <a:pPr algn="just"/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514712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7120</TotalTime>
  <Words>879</Words>
  <Application>Microsoft Office PowerPoint</Application>
  <PresentationFormat>Ecrã Panorâmico</PresentationFormat>
  <Paragraphs>131</Paragraphs>
  <Slides>24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1" baseType="lpstr">
      <vt:lpstr>Arial</vt:lpstr>
      <vt:lpstr>Calibri</vt:lpstr>
      <vt:lpstr>Gill Sans MT</vt:lpstr>
      <vt:lpstr>Symbol</vt:lpstr>
      <vt:lpstr>Times New Roman</vt:lpstr>
      <vt:lpstr>Wingdings</vt:lpstr>
      <vt:lpstr>Distintivo</vt:lpstr>
      <vt:lpstr>Apresentação do PowerPoint</vt:lpstr>
      <vt:lpstr>SUMÁRIO</vt:lpstr>
      <vt:lpstr>Apresentação do PowerPoint</vt:lpstr>
      <vt:lpstr>DESCRIÇÃO DO PROBLEMA</vt:lpstr>
      <vt:lpstr>HIPOTESE</vt:lpstr>
      <vt:lpstr>OBJECTIVOS  </vt:lpstr>
      <vt:lpstr>Justificativa</vt:lpstr>
      <vt:lpstr>Justificativa</vt:lpstr>
      <vt:lpstr>CAMPO DE ESTUDO  </vt:lpstr>
      <vt:lpstr>METODOLOGIA </vt:lpstr>
      <vt:lpstr>PROCESSO DE DESENVOLVIMENTO</vt:lpstr>
      <vt:lpstr>FERRAMENTAS USADAS</vt:lpstr>
      <vt:lpstr>REQUISITOS FUNCIONAIS</vt:lpstr>
      <vt:lpstr>REQUISITOS NÃO FUNCIONAIS</vt:lpstr>
      <vt:lpstr>REGRAS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final</dc:title>
  <dc:creator>Elton msky</dc:creator>
  <cp:lastModifiedBy>DELL XPS</cp:lastModifiedBy>
  <cp:revision>313</cp:revision>
  <dcterms:created xsi:type="dcterms:W3CDTF">2014-04-08T23:21:05Z</dcterms:created>
  <dcterms:modified xsi:type="dcterms:W3CDTF">2024-04-30T09:47:57Z</dcterms:modified>
</cp:coreProperties>
</file>