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938" r:id="rId1"/>
  </p:sldMasterIdLst>
  <p:notesMasterIdLst>
    <p:notesMasterId r:id="rId28"/>
  </p:notesMasterIdLst>
  <p:sldIdLst>
    <p:sldId id="269" r:id="rId2"/>
    <p:sldId id="272" r:id="rId3"/>
    <p:sldId id="261" r:id="rId4"/>
    <p:sldId id="312" r:id="rId5"/>
    <p:sldId id="308" r:id="rId6"/>
    <p:sldId id="287" r:id="rId7"/>
    <p:sldId id="313" r:id="rId8"/>
    <p:sldId id="298" r:id="rId9"/>
    <p:sldId id="311" r:id="rId10"/>
    <p:sldId id="309" r:id="rId11"/>
    <p:sldId id="292" r:id="rId12"/>
    <p:sldId id="316" r:id="rId13"/>
    <p:sldId id="300" r:id="rId14"/>
    <p:sldId id="315" r:id="rId15"/>
    <p:sldId id="258" r:id="rId16"/>
    <p:sldId id="317" r:id="rId17"/>
    <p:sldId id="283" r:id="rId18"/>
    <p:sldId id="318" r:id="rId19"/>
    <p:sldId id="302" r:id="rId20"/>
    <p:sldId id="319" r:id="rId21"/>
    <p:sldId id="305" r:id="rId22"/>
    <p:sldId id="320" r:id="rId23"/>
    <p:sldId id="303" r:id="rId24"/>
    <p:sldId id="306" r:id="rId25"/>
    <p:sldId id="304" r:id="rId26"/>
    <p:sldId id="30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B91EBDE2-A3C7-4505-A7BC-677881547125}">
          <p14:sldIdLst>
            <p14:sldId id="269"/>
            <p14:sldId id="272"/>
            <p14:sldId id="261"/>
            <p14:sldId id="312"/>
            <p14:sldId id="308"/>
            <p14:sldId id="287"/>
            <p14:sldId id="313"/>
            <p14:sldId id="298"/>
            <p14:sldId id="311"/>
            <p14:sldId id="309"/>
            <p14:sldId id="292"/>
            <p14:sldId id="316"/>
            <p14:sldId id="300"/>
            <p14:sldId id="315"/>
            <p14:sldId id="258"/>
            <p14:sldId id="317"/>
            <p14:sldId id="283"/>
            <p14:sldId id="318"/>
            <p14:sldId id="302"/>
            <p14:sldId id="319"/>
            <p14:sldId id="305"/>
            <p14:sldId id="320"/>
            <p14:sldId id="303"/>
            <p14:sldId id="306"/>
            <p14:sldId id="304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793B"/>
    <a:srgbClr val="E99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0AF6-012E-48EC-B6FF-B729D5392FE6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D31F0-8553-420C-90BF-086E6FD6F2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9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83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31F0-8553-420C-90BF-086E6FD6F2F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08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5E2DE2-A0B4-45FD-A905-FEFD5975439B}" type="datetimeFigureOut">
              <a:rPr lang="pt-PT" smtClean="0"/>
              <a:pPr/>
              <a:t>24/05/2024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1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24/05/2024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334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24/05/2024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21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24/05/2024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812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5E2DE2-A0B4-45FD-A905-FEFD5975439B}" type="datetimeFigureOut">
              <a:rPr lang="pt-PT" smtClean="0"/>
              <a:pPr/>
              <a:t>24/05/2024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4269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24/05/2024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937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24/05/2024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647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24/05/2024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018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2DE2-A0B4-45FD-A905-FEFD5975439B}" type="datetimeFigureOut">
              <a:rPr lang="pt-PT" smtClean="0"/>
              <a:pPr/>
              <a:t>24/05/2024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883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5E2DE2-A0B4-45FD-A905-FEFD5975439B}" type="datetimeFigureOut">
              <a:rPr lang="pt-PT" smtClean="0"/>
              <a:pPr/>
              <a:t>24/05/2024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4287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5E2DE2-A0B4-45FD-A905-FEFD5975439B}" type="datetimeFigureOut">
              <a:rPr lang="pt-PT" smtClean="0"/>
              <a:pPr/>
              <a:t>24/05/2024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1252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5E2DE2-A0B4-45FD-A905-FEFD5975439B}" type="datetimeFigureOut">
              <a:rPr lang="pt-PT" smtClean="0"/>
              <a:pPr/>
              <a:t>24/05/2024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5365EA-8A61-437D-A5EF-0A5E6242E532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61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07127" y="438641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/>
          </a:p>
        </p:txBody>
      </p:sp>
      <p:pic>
        <p:nvPicPr>
          <p:cNvPr id="7" name="Imagem 6" descr="F:\logo utang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197" y="418913"/>
            <a:ext cx="1556952" cy="1243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126473" y="5404021"/>
            <a:ext cx="10058400" cy="791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eaLnBrk="0" fontAlgn="base" hangingPunct="0">
              <a:spcAft>
                <a:spcPct val="0"/>
              </a:spcAft>
            </a:pPr>
            <a:endParaRPr lang="pt-PT" sz="16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311825" y="5600596"/>
            <a:ext cx="10058400" cy="1106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eaLnBrk="0" fontAlgn="base" hangingPunct="0">
              <a:spcAft>
                <a:spcPct val="0"/>
              </a:spcAft>
            </a:pPr>
            <a:endParaRPr lang="pt-PT" sz="16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72675" y="1866878"/>
            <a:ext cx="833669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+mj-lt"/>
                <a:cs typeface="Times New Roman" panose="02020603050405020304" pitchFamily="18" charset="0"/>
              </a:rPr>
              <a:t>UNIVERSIDADE TÉCNICA DE ANGOLA</a:t>
            </a:r>
            <a:br>
              <a:rPr lang="pt-PT" b="1" dirty="0">
                <a:latin typeface="+mj-lt"/>
                <a:cs typeface="Times New Roman" panose="02020603050405020304" pitchFamily="18" charset="0"/>
              </a:rPr>
            </a:br>
            <a:r>
              <a:rPr lang="pt-PT" b="1" dirty="0">
                <a:latin typeface="+mj-lt"/>
                <a:cs typeface="Times New Roman" panose="02020603050405020304" pitchFamily="18" charset="0"/>
              </a:rPr>
              <a:t>FACULDADE DE ENGENHARIAS</a:t>
            </a:r>
            <a:br>
              <a:rPr lang="pt-PT" b="1" dirty="0">
                <a:latin typeface="+mj-lt"/>
                <a:cs typeface="Times New Roman" panose="02020603050405020304" pitchFamily="18" charset="0"/>
              </a:rPr>
            </a:br>
            <a:r>
              <a:rPr lang="pt-PT" b="1" dirty="0">
                <a:latin typeface="+mj-lt"/>
                <a:cs typeface="Times New Roman" panose="02020603050405020304" pitchFamily="18" charset="0"/>
              </a:rPr>
              <a:t>DEPARTAMENTO DE ENSINO E INVESTIGAÇÃO DE TECNOLOGIAS DE</a:t>
            </a:r>
            <a:br>
              <a:rPr lang="pt-PT" b="1" dirty="0">
                <a:latin typeface="+mj-lt"/>
                <a:cs typeface="Times New Roman" panose="02020603050405020304" pitchFamily="18" charset="0"/>
              </a:rPr>
            </a:br>
            <a:r>
              <a:rPr lang="pt-PT" b="1" dirty="0">
                <a:latin typeface="+mj-lt"/>
                <a:cs typeface="Times New Roman" panose="02020603050405020304" pitchFamily="18" charset="0"/>
              </a:rPr>
              <a:t>      INFORMAÇÃO E COMUNICAÇÃO – DEITIC</a:t>
            </a:r>
            <a:endParaRPr lang="pt-BR" dirty="0">
              <a:latin typeface="+mj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14513" y="3640352"/>
            <a:ext cx="40530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100" dirty="0">
                <a:latin typeface="+mj-lt"/>
              </a:rPr>
              <a:t>Adilson Mendonça da Silva</a:t>
            </a:r>
            <a:endParaRPr lang="pt-BR" sz="2100" dirty="0">
              <a:latin typeface="+mj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51904" y="4189109"/>
            <a:ext cx="8336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effectLst/>
                <a:latin typeface="+mj-lt"/>
                <a:ea typeface="Times New Roman" panose="02020603050405020304" pitchFamily="18" charset="0"/>
              </a:rPr>
              <a:t>SISTEMA DE GESTÃO DE TRABALHO DE FIM DE CURSO</a:t>
            </a:r>
            <a:endParaRPr lang="pt-BR" sz="3200" b="1" dirty="0">
              <a:latin typeface="+mj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116063" y="5733855"/>
            <a:ext cx="844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+mj-lt"/>
              </a:rPr>
              <a:t>Luanda-Angola</a:t>
            </a:r>
          </a:p>
          <a:p>
            <a:pPr algn="ctr"/>
            <a:r>
              <a:rPr lang="pt-PT" sz="1200" b="1" dirty="0">
                <a:latin typeface="+mj-lt"/>
              </a:rPr>
              <a:t>Maio 2024</a:t>
            </a:r>
            <a:endParaRPr lang="pt-BR" sz="12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230815" y="6112668"/>
            <a:ext cx="407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+mj-lt"/>
              </a:rPr>
              <a:t>Sob orientação do </a:t>
            </a:r>
            <a:r>
              <a:rPr lang="pt-PT" sz="1600" dirty="0" err="1">
                <a:latin typeface="+mj-lt"/>
              </a:rPr>
              <a:t>Eng</a:t>
            </a:r>
            <a:r>
              <a:rPr lang="pt-PT" sz="1600" dirty="0">
                <a:latin typeface="+mj-lt"/>
              </a:rPr>
              <a:t>: </a:t>
            </a:r>
            <a:r>
              <a:rPr lang="pt-PT" sz="1600" dirty="0" err="1">
                <a:latin typeface="+mj-lt"/>
              </a:rPr>
              <a:t>Kwenda</a:t>
            </a:r>
            <a:r>
              <a:rPr lang="pt-PT" sz="1600" dirty="0">
                <a:latin typeface="+mj-lt"/>
              </a:rPr>
              <a:t> </a:t>
            </a:r>
            <a:r>
              <a:rPr lang="pt-PT" sz="1600" dirty="0" err="1">
                <a:latin typeface="+mj-lt"/>
              </a:rPr>
              <a:t>Mayeye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61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539" y="505953"/>
            <a:ext cx="9411419" cy="523220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/>
              <a:t>PROCESSO DE DESENVOLVIMENTO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37889" y="1201561"/>
            <a:ext cx="947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+mj-lt"/>
              </a:rPr>
              <a:t>ITERATIVO INCREMENTAL</a:t>
            </a:r>
          </a:p>
        </p:txBody>
      </p:sp>
      <p:pic>
        <p:nvPicPr>
          <p:cNvPr id="1026" name="Picture 2" descr="Ciclo de Vida Iterativo e Incremental - Purainfo">
            <a:extLst>
              <a:ext uri="{FF2B5EF4-FFF2-40B4-BE49-F238E27FC236}">
                <a16:creationId xmlns:a16="http://schemas.microsoft.com/office/drawing/2014/main" id="{EFDCAE77-27AD-035D-E6DB-D84F94F85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39" y="1785166"/>
            <a:ext cx="8683215" cy="47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06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1922" y="407457"/>
            <a:ext cx="8134865" cy="721485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FERRAMENTAS USADAS</a:t>
            </a:r>
            <a:endParaRPr lang="pt-PT" sz="3600" b="1" dirty="0">
              <a:solidFill>
                <a:schemeClr val="tx1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4" y="3241567"/>
            <a:ext cx="5487948" cy="274047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55" y="1666349"/>
            <a:ext cx="3165790" cy="158289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15" y="1405192"/>
            <a:ext cx="4059482" cy="186336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82" y="1070277"/>
            <a:ext cx="3405694" cy="340569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55" y="3544810"/>
            <a:ext cx="3823936" cy="21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0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9AEC2AB2-FA06-6DB4-E51B-B7D794CB80DC}"/>
              </a:ext>
            </a:extLst>
          </p:cNvPr>
          <p:cNvSpPr/>
          <p:nvPr/>
        </p:nvSpPr>
        <p:spPr>
          <a:xfrm>
            <a:off x="640252" y="166147"/>
            <a:ext cx="4867965" cy="7726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732BF75-35B3-AD24-A5E8-C1DBDE5645D5}"/>
              </a:ext>
            </a:extLst>
          </p:cNvPr>
          <p:cNvSpPr txBox="1">
            <a:spLocks/>
          </p:cNvSpPr>
          <p:nvPr/>
        </p:nvSpPr>
        <p:spPr>
          <a:xfrm>
            <a:off x="985695" y="1188705"/>
            <a:ext cx="4810055" cy="5526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latin typeface="+mj-lt"/>
              </a:rPr>
              <a:t>Submeter </a:t>
            </a:r>
            <a:r>
              <a:rPr lang="pt-BR" sz="2200" dirty="0">
                <a:latin typeface="+mj-lt"/>
              </a:rPr>
              <a:t>a Proposta de TFC</a:t>
            </a:r>
          </a:p>
          <a:p>
            <a:r>
              <a:rPr lang="pt-BR" sz="2200" dirty="0" smtClean="0">
                <a:latin typeface="+mj-lt"/>
              </a:rPr>
              <a:t>Listar </a:t>
            </a:r>
            <a:r>
              <a:rPr lang="pt-BR" sz="2200" dirty="0">
                <a:latin typeface="+mj-lt"/>
              </a:rPr>
              <a:t>Propostas De TFC</a:t>
            </a:r>
          </a:p>
          <a:p>
            <a:r>
              <a:rPr lang="pt-BR" sz="2200" dirty="0" smtClean="0">
                <a:latin typeface="+mj-lt"/>
              </a:rPr>
              <a:t>Aprovar </a:t>
            </a:r>
            <a:r>
              <a:rPr lang="pt-BR" sz="2200" dirty="0">
                <a:latin typeface="+mj-lt"/>
              </a:rPr>
              <a:t>Tema Proposto</a:t>
            </a:r>
          </a:p>
          <a:p>
            <a:r>
              <a:rPr lang="pt-BR" sz="2200" dirty="0" smtClean="0">
                <a:latin typeface="+mj-lt"/>
              </a:rPr>
              <a:t>Meus </a:t>
            </a:r>
            <a:r>
              <a:rPr lang="pt-BR" sz="2200" dirty="0">
                <a:latin typeface="+mj-lt"/>
              </a:rPr>
              <a:t>Orientandos</a:t>
            </a:r>
          </a:p>
          <a:p>
            <a:r>
              <a:rPr lang="pt-BR" sz="2200" dirty="0" smtClean="0">
                <a:latin typeface="+mj-lt"/>
              </a:rPr>
              <a:t>Meu </a:t>
            </a:r>
            <a:r>
              <a:rPr lang="pt-BR" sz="2200" dirty="0">
                <a:latin typeface="+mj-lt"/>
              </a:rPr>
              <a:t>Tema</a:t>
            </a:r>
          </a:p>
          <a:p>
            <a:r>
              <a:rPr lang="pt-BR" sz="2200" dirty="0" smtClean="0">
                <a:latin typeface="+mj-lt"/>
              </a:rPr>
              <a:t>Submeter </a:t>
            </a:r>
            <a:r>
              <a:rPr lang="pt-BR" sz="2200" dirty="0">
                <a:latin typeface="+mj-lt"/>
              </a:rPr>
              <a:t>a versão final do TFC</a:t>
            </a:r>
          </a:p>
          <a:p>
            <a:r>
              <a:rPr lang="pt-BR" sz="2200" dirty="0" smtClean="0">
                <a:latin typeface="+mj-lt"/>
              </a:rPr>
              <a:t>Cadastrar </a:t>
            </a:r>
            <a:r>
              <a:rPr lang="pt-BR" sz="2200" dirty="0">
                <a:latin typeface="+mj-lt"/>
              </a:rPr>
              <a:t>Tarefa</a:t>
            </a:r>
          </a:p>
          <a:p>
            <a:r>
              <a:rPr lang="pt-BR" sz="2200" dirty="0" smtClean="0">
                <a:latin typeface="+mj-lt"/>
              </a:rPr>
              <a:t>Concluir </a:t>
            </a:r>
            <a:r>
              <a:rPr lang="pt-BR" sz="2200" dirty="0">
                <a:latin typeface="+mj-lt"/>
              </a:rPr>
              <a:t>Tarefa</a:t>
            </a:r>
          </a:p>
          <a:p>
            <a:r>
              <a:rPr lang="pt-BR" sz="2200" dirty="0" smtClean="0">
                <a:latin typeface="+mj-lt"/>
              </a:rPr>
              <a:t>Agendar </a:t>
            </a:r>
            <a:r>
              <a:rPr lang="pt-BR" sz="2200" dirty="0">
                <a:latin typeface="+mj-lt"/>
              </a:rPr>
              <a:t>Encontro</a:t>
            </a:r>
          </a:p>
          <a:p>
            <a:r>
              <a:rPr lang="pt-BR" sz="2200" dirty="0" smtClean="0">
                <a:latin typeface="+mj-lt"/>
              </a:rPr>
              <a:t>Listar  </a:t>
            </a:r>
            <a:r>
              <a:rPr lang="pt-BR" sz="2200" dirty="0">
                <a:latin typeface="+mj-lt"/>
              </a:rPr>
              <a:t>Encontro</a:t>
            </a:r>
          </a:p>
          <a:p>
            <a:r>
              <a:rPr lang="pt-BR" sz="2200" dirty="0" smtClean="0">
                <a:latin typeface="+mj-lt"/>
              </a:rPr>
              <a:t>Finalizar </a:t>
            </a:r>
            <a:r>
              <a:rPr lang="pt-BR" sz="2200" dirty="0">
                <a:latin typeface="+mj-lt"/>
              </a:rPr>
              <a:t>TFC</a:t>
            </a:r>
          </a:p>
          <a:p>
            <a:r>
              <a:rPr lang="pt-BR" sz="2200" dirty="0" smtClean="0">
                <a:latin typeface="+mj-lt"/>
              </a:rPr>
              <a:t>Cadastrar </a:t>
            </a:r>
            <a:r>
              <a:rPr lang="pt-BR" sz="2200" dirty="0">
                <a:latin typeface="+mj-lt"/>
              </a:rPr>
              <a:t>Banca</a:t>
            </a:r>
          </a:p>
          <a:p>
            <a:r>
              <a:rPr lang="pt-BR" sz="2200" dirty="0" smtClean="0">
                <a:latin typeface="+mj-lt"/>
              </a:rPr>
              <a:t>Lançar Nota</a:t>
            </a:r>
            <a:endParaRPr lang="pt-BR" sz="2200" dirty="0">
              <a:latin typeface="+mj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0BE472-35CF-3BF8-69CF-936BAD0CE102}"/>
              </a:ext>
            </a:extLst>
          </p:cNvPr>
          <p:cNvSpPr txBox="1">
            <a:spLocks/>
          </p:cNvSpPr>
          <p:nvPr/>
        </p:nvSpPr>
        <p:spPr>
          <a:xfrm>
            <a:off x="640253" y="201097"/>
            <a:ext cx="4867965" cy="77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REQUISITOS FUNCIONAIS</a:t>
            </a:r>
            <a:endParaRPr kumimoji="0" lang="pt-PT" sz="3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5659FB29-AB4C-5D6A-EDD1-6725121B3CE7}"/>
              </a:ext>
            </a:extLst>
          </p:cNvPr>
          <p:cNvSpPr/>
          <p:nvPr/>
        </p:nvSpPr>
        <p:spPr>
          <a:xfrm>
            <a:off x="6311014" y="166147"/>
            <a:ext cx="5401424" cy="7726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DEFD42-D12B-CE5E-C915-71550F1845A3}"/>
              </a:ext>
            </a:extLst>
          </p:cNvPr>
          <p:cNvSpPr txBox="1">
            <a:spLocks/>
          </p:cNvSpPr>
          <p:nvPr/>
        </p:nvSpPr>
        <p:spPr>
          <a:xfrm>
            <a:off x="6896104" y="1595290"/>
            <a:ext cx="4508220" cy="2202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PT" sz="2400" dirty="0">
                <a:solidFill>
                  <a:prstClr val="blac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Usabilidade</a:t>
            </a:r>
          </a:p>
          <a:p>
            <a:pPr algn="just">
              <a:lnSpc>
                <a:spcPct val="110000"/>
              </a:lnSpc>
            </a:pPr>
            <a:r>
              <a:rPr lang="pt-PT" sz="2400" dirty="0">
                <a:solidFill>
                  <a:prstClr val="black"/>
                </a:solidFill>
                <a:latin typeface="Arial" panose="020B0604020202020204" pitchFamily="34" charset="0"/>
              </a:rPr>
              <a:t>Segurança</a:t>
            </a:r>
          </a:p>
          <a:p>
            <a:pPr algn="just">
              <a:lnSpc>
                <a:spcPct val="110000"/>
              </a:lnSpc>
            </a:pPr>
            <a:r>
              <a:rPr lang="pt-PT" sz="2400" dirty="0">
                <a:solidFill>
                  <a:prstClr val="black"/>
                </a:solidFill>
                <a:latin typeface="Arial" panose="020B0604020202020204" pitchFamily="34" charset="0"/>
              </a:rPr>
              <a:t>Confiabilidade</a:t>
            </a:r>
          </a:p>
          <a:p>
            <a:pPr algn="just">
              <a:lnSpc>
                <a:spcPct val="110000"/>
              </a:lnSpc>
            </a:pPr>
            <a:r>
              <a:rPr lang="pt-PT" sz="2400" dirty="0">
                <a:solidFill>
                  <a:prstClr val="black"/>
                </a:solidFill>
                <a:latin typeface="Arial" panose="020B0604020202020204" pitchFamily="34" charset="0"/>
              </a:rPr>
              <a:t>Acessibilidade</a:t>
            </a:r>
            <a:endParaRPr lang="pt-PT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4322570-570D-1354-B948-4483E514275E}"/>
              </a:ext>
            </a:extLst>
          </p:cNvPr>
          <p:cNvSpPr txBox="1">
            <a:spLocks/>
          </p:cNvSpPr>
          <p:nvPr/>
        </p:nvSpPr>
        <p:spPr>
          <a:xfrm>
            <a:off x="6372523" y="237863"/>
            <a:ext cx="5278406" cy="77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>
                <a:solidFill>
                  <a:prstClr val="white"/>
                </a:solidFill>
                <a:latin typeface="Calibri" panose="020F0502020204030204"/>
              </a:rPr>
              <a:t>REQUISITOS NÃO FUNCIONAIS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BF8985BB-C262-9C0B-EB7F-B35CDBB9DDE4}"/>
              </a:ext>
            </a:extLst>
          </p:cNvPr>
          <p:cNvCxnSpPr/>
          <p:nvPr/>
        </p:nvCxnSpPr>
        <p:spPr>
          <a:xfrm>
            <a:off x="5951913" y="1296785"/>
            <a:ext cx="0" cy="387373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58359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C071AB-0365-4CC1-11D6-AC4888214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57858"/>
              </p:ext>
            </p:extLst>
          </p:nvPr>
        </p:nvGraphicFramePr>
        <p:xfrm>
          <a:off x="1250950" y="1580259"/>
          <a:ext cx="10179050" cy="365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380">
                  <a:extLst>
                    <a:ext uri="{9D8B030D-6E8A-4147-A177-3AD203B41FA5}">
                      <a16:colId xmlns:a16="http://schemas.microsoft.com/office/drawing/2014/main" val="1999975356"/>
                    </a:ext>
                  </a:extLst>
                </a:gridCol>
                <a:gridCol w="9415670">
                  <a:extLst>
                    <a:ext uri="{9D8B030D-6E8A-4147-A177-3AD203B41FA5}">
                      <a16:colId xmlns:a16="http://schemas.microsoft.com/office/drawing/2014/main" val="2962470951"/>
                    </a:ext>
                  </a:extLst>
                </a:gridCol>
              </a:tblGrid>
              <a:tr h="4103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679069"/>
                  </a:ext>
                </a:extLst>
              </a:tr>
              <a:tr h="10346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>
                          <a:effectLst/>
                          <a:latin typeface="+mj-lt"/>
                        </a:rPr>
                        <a:t>RN1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 smtClean="0">
                          <a:effectLst/>
                          <a:latin typeface="+mj-lt"/>
                        </a:rPr>
                        <a:t>O coordenador é o responsável aprovar uma proposta de tema para o </a:t>
                      </a:r>
                      <a:r>
                        <a:rPr lang="pt-PT" sz="2000" dirty="0" err="1" smtClean="0">
                          <a:effectLst/>
                          <a:latin typeface="+mj-lt"/>
                        </a:rPr>
                        <a:t>projecto</a:t>
                      </a:r>
                      <a:r>
                        <a:rPr lang="pt-PT" sz="2000" dirty="0" smtClean="0">
                          <a:effectLst/>
                          <a:latin typeface="+mj-lt"/>
                        </a:rPr>
                        <a:t> de conclusão de curso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6463646"/>
                  </a:ext>
                </a:extLst>
              </a:tr>
              <a:tr h="5438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>
                          <a:effectLst/>
                          <a:latin typeface="+mj-lt"/>
                        </a:rPr>
                        <a:t>RN2</a:t>
                      </a:r>
                      <a:endParaRPr lang="pt-PT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 smtClean="0">
                          <a:effectLst/>
                          <a:latin typeface="+mj-lt"/>
                        </a:rPr>
                        <a:t>Só é possível atribuir tarefas a uma proposta aprovada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601825"/>
                  </a:ext>
                </a:extLst>
              </a:tr>
              <a:tr h="4928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>
                          <a:effectLst/>
                          <a:latin typeface="+mj-lt"/>
                        </a:rPr>
                        <a:t>RN3</a:t>
                      </a:r>
                      <a:endParaRPr lang="pt-PT" sz="200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 smtClean="0">
                          <a:effectLst/>
                          <a:latin typeface="+mj-lt"/>
                        </a:rPr>
                        <a:t>O estudante só pode enviar a versão final do TFC após o Orientador marcar como concluído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303162"/>
                  </a:ext>
                </a:extLst>
              </a:tr>
              <a:tr h="8034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>
                          <a:effectLst/>
                          <a:latin typeface="+mj-lt"/>
                        </a:rPr>
                        <a:t>RN4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000" dirty="0" smtClean="0">
                          <a:effectLst/>
                          <a:latin typeface="+mj-lt"/>
                        </a:rPr>
                        <a:t>O coordenador é o responsável por criar bancas</a:t>
                      </a:r>
                      <a:endParaRPr lang="pt-PT" sz="2000" dirty="0"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7871040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B03A14E5-95E3-ABC4-CA62-1D90FD31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922" y="407457"/>
            <a:ext cx="8134865" cy="721485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REGRAS DE NEGÓCIO</a:t>
            </a:r>
            <a:endParaRPr lang="pt-P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7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345C1D-6F81-3B06-AD33-917D5FE00EDE}"/>
              </a:ext>
            </a:extLst>
          </p:cNvPr>
          <p:cNvSpPr txBox="1"/>
          <p:nvPr/>
        </p:nvSpPr>
        <p:spPr>
          <a:xfrm>
            <a:off x="2225615" y="3105834"/>
            <a:ext cx="7560949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>
                <a:latin typeface="+mj-lt"/>
              </a:rPr>
              <a:t>DIAGRAMA DE CASO DE USO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11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3">
            <a:extLst>
              <a:ext uri="{FF2B5EF4-FFF2-40B4-BE49-F238E27FC236}">
                <a16:creationId xmlns:a16="http://schemas.microsoft.com/office/drawing/2014/main" id="{83B502E1-A7B2-23AF-715B-576314B8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03834" y="-280657"/>
            <a:ext cx="8184332" cy="7451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24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627870" y="2972866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DIAGRAMA DE ATIVIDADE</a:t>
            </a:r>
          </a:p>
        </p:txBody>
      </p:sp>
    </p:spTree>
    <p:extLst>
      <p:ext uri="{BB962C8B-B14F-4D97-AF65-F5344CB8AC3E}">
        <p14:creationId xmlns:p14="http://schemas.microsoft.com/office/powerpoint/2010/main" val="349827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6" t="4709" r="4386" b="5832"/>
          <a:stretch/>
        </p:blipFill>
        <p:spPr bwMode="auto">
          <a:xfrm>
            <a:off x="1860646" y="145576"/>
            <a:ext cx="8916536" cy="6655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20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627870" y="3082048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DIAGRAMA DE CLASSE</a:t>
            </a:r>
          </a:p>
        </p:txBody>
      </p:sp>
    </p:spTree>
    <p:extLst>
      <p:ext uri="{BB962C8B-B14F-4D97-AF65-F5344CB8AC3E}">
        <p14:creationId xmlns:p14="http://schemas.microsoft.com/office/powerpoint/2010/main" val="1378764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A1B69D-F10E-8A92-D86D-298C0C7D4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t="6673" r="2195" b="5335"/>
          <a:stretch/>
        </p:blipFill>
        <p:spPr bwMode="auto">
          <a:xfrm>
            <a:off x="2092658" y="282054"/>
            <a:ext cx="8789158" cy="6355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70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63832" y="808734"/>
            <a:ext cx="6137190" cy="617951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SUMÁRIO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D07E06-D70A-F4DC-8604-09D102B32006}"/>
              </a:ext>
            </a:extLst>
          </p:cNvPr>
          <p:cNvSpPr txBox="1"/>
          <p:nvPr/>
        </p:nvSpPr>
        <p:spPr>
          <a:xfrm>
            <a:off x="1725283" y="2004874"/>
            <a:ext cx="460714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Introdução</a:t>
            </a:r>
          </a:p>
          <a:p>
            <a:pPr>
              <a:lnSpc>
                <a:spcPct val="150000"/>
              </a:lnSpc>
            </a:pPr>
            <a:endParaRPr lang="pt-PT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Descrição do Problema</a:t>
            </a:r>
          </a:p>
          <a:p>
            <a:pPr>
              <a:lnSpc>
                <a:spcPct val="150000"/>
              </a:lnSpc>
            </a:pPr>
            <a:r>
              <a:rPr lang="pt-PT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Objectivos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0A80CC-F09B-2A7F-0BDE-BA8B2480780F}"/>
              </a:ext>
            </a:extLst>
          </p:cNvPr>
          <p:cNvSpPr txBox="1"/>
          <p:nvPr/>
        </p:nvSpPr>
        <p:spPr>
          <a:xfrm>
            <a:off x="7064294" y="2004874"/>
            <a:ext cx="34858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Resultados</a:t>
            </a:r>
          </a:p>
          <a:p>
            <a:pPr>
              <a:lnSpc>
                <a:spcPct val="150000"/>
              </a:lnSpc>
            </a:pPr>
            <a:endParaRPr lang="pt-PT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Conclusão</a:t>
            </a:r>
          </a:p>
          <a:p>
            <a:pPr>
              <a:lnSpc>
                <a:spcPct val="150000"/>
              </a:lnSpc>
            </a:pPr>
            <a:endParaRPr lang="pt-PT" sz="28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800" dirty="0">
                <a:latin typeface="+mj-lt"/>
                <a:cs typeface="Times New Roman" panose="02020603050405020304" pitchFamily="18" charset="0"/>
              </a:rPr>
              <a:t>Recomendações 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7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627870" y="3086596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MODELO CONCETUAL</a:t>
            </a:r>
          </a:p>
        </p:txBody>
      </p:sp>
    </p:spTree>
    <p:extLst>
      <p:ext uri="{BB962C8B-B14F-4D97-AF65-F5344CB8AC3E}">
        <p14:creationId xmlns:p14="http://schemas.microsoft.com/office/powerpoint/2010/main" val="262398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5B0E5B-1143-55BD-BFA9-AC418D76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976" y="145576"/>
            <a:ext cx="10526973" cy="6371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672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2627870" y="2722657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MODELO LÓGICO </a:t>
            </a:r>
          </a:p>
        </p:txBody>
      </p:sp>
    </p:spTree>
    <p:extLst>
      <p:ext uri="{BB962C8B-B14F-4D97-AF65-F5344CB8AC3E}">
        <p14:creationId xmlns:p14="http://schemas.microsoft.com/office/powerpoint/2010/main" val="2572957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2A518-5B9F-1FA3-82E6-AFBDBA3F3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89" y="113731"/>
            <a:ext cx="11495964" cy="66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44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099693" y="2947074"/>
            <a:ext cx="8113383" cy="1417892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8800" b="1" dirty="0">
                <a:solidFill>
                  <a:schemeClr val="tx1"/>
                </a:solidFill>
                <a:latin typeface="+mj-lt"/>
              </a:rPr>
              <a:t>RESULTADOS </a:t>
            </a:r>
          </a:p>
        </p:txBody>
      </p:sp>
    </p:spTree>
    <p:extLst>
      <p:ext uri="{BB962C8B-B14F-4D97-AF65-F5344CB8AC3E}">
        <p14:creationId xmlns:p14="http://schemas.microsoft.com/office/powerpoint/2010/main" val="2699696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362826" y="2689675"/>
            <a:ext cx="8113383" cy="1589027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8800" b="1" dirty="0">
                <a:solidFill>
                  <a:schemeClr val="tx1"/>
                </a:solidFill>
                <a:latin typeface="+mj-lt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7526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627870" y="425241"/>
            <a:ext cx="8113383" cy="739325"/>
          </a:xfrm>
          <a:prstGeom prst="rect">
            <a:avLst/>
          </a:prstGeom>
          <a:ln w="28575">
            <a:noFill/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3600" b="1" dirty="0">
                <a:solidFill>
                  <a:schemeClr val="tx1"/>
                </a:solidFill>
                <a:latin typeface="+mj-lt"/>
              </a:rPr>
              <a:t>RECOMENDACAO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CFC3A-4453-E572-FAFB-607ACCFA5689}"/>
              </a:ext>
            </a:extLst>
          </p:cNvPr>
          <p:cNvSpPr txBox="1"/>
          <p:nvPr/>
        </p:nvSpPr>
        <p:spPr>
          <a:xfrm>
            <a:off x="1578634" y="1618926"/>
            <a:ext cx="91626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+mj-lt"/>
              </a:rPr>
              <a:t>Enviar notificações usando o RabbitMQ para envio de notificação ou SignalIR para troca de mensagens em </a:t>
            </a:r>
            <a:r>
              <a:rPr lang="pt-BR" sz="2400">
                <a:latin typeface="+mj-lt"/>
              </a:rPr>
              <a:t>tempo </a:t>
            </a:r>
            <a:r>
              <a:rPr lang="pt-BR" sz="2400" smtClean="0">
                <a:latin typeface="+mj-lt"/>
              </a:rPr>
              <a:t>real</a:t>
            </a:r>
            <a:endParaRPr lang="pt-P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394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035835" y="776734"/>
            <a:ext cx="355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+mj-lt"/>
                <a:cs typeface="Times New Roman" panose="02020603050405020304" pitchFamily="18" charset="0"/>
              </a:rPr>
              <a:t>INTRODUÇÃO</a:t>
            </a:r>
            <a:endParaRPr lang="pt-BR" sz="3600" dirty="0"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53502" y="2811124"/>
            <a:ext cx="596457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 smtClean="0">
                <a:latin typeface="+mj-lt"/>
                <a:ea typeface="Calibri" panose="020F0502020204030204" pitchFamily="34" charset="0"/>
              </a:rPr>
              <a:t>TFC, que significa Trabalho de Fim de Curso é uma avaliação feita ao estudante no fim da licenciatura. </a:t>
            </a:r>
            <a:endParaRPr lang="pt-PT" sz="2400" dirty="0"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8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DESCRIÇÃO DO PROBLEMA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66187" y="1480036"/>
            <a:ext cx="10033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>
                <a:latin typeface="+mj-lt"/>
                <a:ea typeface="Calibri" panose="020F0502020204030204" pitchFamily="34" charset="0"/>
              </a:rPr>
              <a:t>A falta de um sistema digital para o acompanhamento e controle de Trabalhos de Fim de Curso na Universidade Técnica de Angola(UTANGA) tem dificultado a instituição no acompanhamento e controle </a:t>
            </a:r>
            <a:r>
              <a:rPr lang="pt-PT" sz="2400" dirty="0" smtClean="0">
                <a:latin typeface="+mj-lt"/>
                <a:ea typeface="Calibri" panose="020F0502020204030204" pitchFamily="34" charset="0"/>
              </a:rPr>
              <a:t>dos 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TFC, bem como na partilha de informações entre orientadores e </a:t>
            </a:r>
            <a:r>
              <a:rPr lang="pt-PT" sz="2400" dirty="0" smtClean="0">
                <a:latin typeface="+mj-lt"/>
                <a:ea typeface="Calibri" panose="020F0502020204030204" pitchFamily="34" charset="0"/>
              </a:rPr>
              <a:t>Orientandos.</a:t>
            </a:r>
            <a:endParaRPr lang="pt-BR" sz="2000" dirty="0">
              <a:latin typeface="+mj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76921" y="5133302"/>
            <a:ext cx="100336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pt-PT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Desta forma surge a seguinte questão: </a:t>
            </a:r>
            <a:r>
              <a:rPr lang="pt-PT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Como melhorar a gestão e o controle do processo de trabalho de fim de curso da UTANGA garantindo a centralização de dados e a </a:t>
            </a:r>
            <a:r>
              <a:rPr lang="pt-PT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gestão </a:t>
            </a:r>
            <a:r>
              <a:rPr lang="pt-PT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eficiente?</a:t>
            </a:r>
            <a:endParaRPr kumimoji="0" lang="pt-PT" sz="2000" b="1" i="0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479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HIPOTESE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6E9E7B-1962-4949-B6EE-4E707A55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483" y="1491175"/>
            <a:ext cx="10508566" cy="227856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PT" sz="2400" kern="1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 implementarmos um sistema web para gestão e controle </a:t>
            </a:r>
            <a:r>
              <a:rPr lang="pt-PT" sz="2400" kern="10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dos </a:t>
            </a:r>
            <a:r>
              <a:rPr lang="pt-PT" sz="2400" kern="1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trabalho de fim de curso (TFC), irá possibilitar que os intervenientes tenham uma melhor interação, e informação necessárias disponível a </a:t>
            </a:r>
            <a:r>
              <a:rPr lang="pt-PT" sz="2400" kern="100" dirty="0" smtClean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tempo, </a:t>
            </a:r>
            <a:r>
              <a:rPr lang="pt-PT" sz="2400" kern="1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 garantir um melhor acompanhamento dos TFC. </a:t>
            </a:r>
            <a:endParaRPr lang="pt-PT" sz="24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0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3292" y="406624"/>
            <a:ext cx="6270259" cy="560119"/>
          </a:xfrm>
          <a:ln w="28575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pt-PT" sz="4400" b="1" dirty="0">
                <a:solidFill>
                  <a:schemeClr val="tx1"/>
                </a:solidFill>
                <a:cs typeface="Times New Roman" panose="02020603050405020304" pitchFamily="18" charset="0"/>
              </a:rPr>
              <a:t>OBJECTIVOS </a:t>
            </a:r>
            <a:r>
              <a:rPr lang="pt-PT" sz="4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pt-BR" sz="4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1606" y="1103870"/>
            <a:ext cx="10625797" cy="546752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Clr>
                <a:schemeClr val="bg1"/>
              </a:buClr>
              <a:buNone/>
            </a:pPr>
            <a:r>
              <a:rPr lang="pt-PT" sz="2500" b="1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Objectivo</a:t>
            </a:r>
            <a:r>
              <a:rPr lang="pt-PT" sz="25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Geral </a:t>
            </a:r>
            <a:endParaRPr lang="pt-BR" sz="25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bg1"/>
              </a:buClr>
              <a:buNone/>
            </a:pPr>
            <a:endParaRPr lang="pt-BR" sz="2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Clr>
                <a:schemeClr val="bg1"/>
              </a:buClr>
              <a:buNone/>
            </a:pPr>
            <a:endParaRPr lang="pt-PT" sz="25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Clr>
                <a:schemeClr val="bg1"/>
              </a:buClr>
              <a:buNone/>
            </a:pPr>
            <a:r>
              <a:rPr lang="pt-PT" sz="25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Objectivos Específico</a:t>
            </a:r>
            <a:endParaRPr lang="pt-BR" sz="25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pt-PT" sz="2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52151" y="1641550"/>
            <a:ext cx="1013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  <a:ea typeface="Calibri" panose="020F0502020204030204" pitchFamily="34" charset="0"/>
              </a:rPr>
              <a:t>Desenvolver um sistema web de gestão de trabalho de conclusão de curso (TFC).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52151" y="3319848"/>
            <a:ext cx="1013253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Entender </a:t>
            </a:r>
            <a:r>
              <a:rPr lang="pt-PT" sz="2000" dirty="0">
                <a:latin typeface="+mj-lt"/>
                <a:ea typeface="Calibri" panose="020F0502020204030204" pitchFamily="34" charset="0"/>
              </a:rPr>
              <a:t>o processo básico de elaboração, desenvolvimento e apresentação de </a:t>
            </a:r>
            <a:r>
              <a:rPr lang="pt-PT" sz="2000" dirty="0" smtClean="0">
                <a:latin typeface="+mj-lt"/>
                <a:ea typeface="Calibri" panose="020F0502020204030204" pitchFamily="34" charset="0"/>
              </a:rPr>
              <a:t>monografias</a:t>
            </a:r>
            <a:r>
              <a:rPr lang="pt-BR" sz="2000" dirty="0">
                <a:latin typeface="+mj-lt"/>
                <a:ea typeface="Calibri" panose="020F0502020204030204" pitchFamily="34" charset="0"/>
              </a:rPr>
              <a:t>;</a:t>
            </a:r>
            <a:endParaRPr lang="pt-PT" sz="20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Identificar </a:t>
            </a:r>
            <a:r>
              <a:rPr lang="pt-BR" sz="2000" dirty="0" smtClean="0">
                <a:effectLst/>
                <a:latin typeface="+mj-lt"/>
                <a:ea typeface="Calibri" panose="020F0502020204030204" pitchFamily="34" charset="0"/>
              </a:rPr>
              <a:t>os </a:t>
            </a: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requisitos descrevendo os mesmos;</a:t>
            </a:r>
            <a:endParaRPr lang="pt-PT" sz="20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Modelar o sistema com base a UML;</a:t>
            </a:r>
            <a:endParaRPr lang="pt-PT" sz="2000" dirty="0"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Codificar a aplicação ;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latin typeface="+mj-lt"/>
                <a:ea typeface="Calibri" panose="020F0502020204030204" pitchFamily="34" charset="0"/>
              </a:rPr>
              <a:t>E</a:t>
            </a: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fetuar os testes.</a:t>
            </a:r>
            <a:endParaRPr lang="pt-P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559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1A15-45DE-4779-B30F-0891953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41" y="687186"/>
            <a:ext cx="7926449" cy="597917"/>
          </a:xfrm>
          <a:ln w="28575"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Justificativa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66187" y="1480036"/>
            <a:ext cx="100336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2400" dirty="0">
                <a:latin typeface="+mj-lt"/>
              </a:rPr>
              <a:t>Com o sistema de gestão de trabalho de fim do curso (TFC) implementado facilitará a universidade acompanhar os alunos inscritos na disciplina TFC, acompanhar progresso do TFC, comunicar aos </a:t>
            </a:r>
            <a:r>
              <a:rPr lang="pt-PT" sz="2400" dirty="0" smtClean="0">
                <a:latin typeface="+mj-lt"/>
              </a:rPr>
              <a:t>envolvidos, </a:t>
            </a:r>
            <a:r>
              <a:rPr lang="pt-PT" sz="2400" dirty="0">
                <a:latin typeface="+mj-lt"/>
              </a:rPr>
              <a:t>bem como visualizar a interação entre </a:t>
            </a:r>
            <a:r>
              <a:rPr lang="pt-PT" sz="2400" dirty="0" smtClean="0">
                <a:latin typeface="+mj-lt"/>
              </a:rPr>
              <a:t>alunos </a:t>
            </a:r>
            <a:r>
              <a:rPr lang="pt-PT" sz="2400" dirty="0">
                <a:latin typeface="+mj-lt"/>
              </a:rPr>
              <a:t>e orientadores. Para alunos dará a eles a possibilidade de enviar seu tema para aprovação, escolher tutor, receber tarefas do seu </a:t>
            </a:r>
            <a:r>
              <a:rPr lang="pt-PT" sz="2400" dirty="0" smtClean="0">
                <a:latin typeface="+mj-lt"/>
              </a:rPr>
              <a:t>tutor e enviar a versão final do TFC.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892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9528" y="505952"/>
            <a:ext cx="6198973" cy="647345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/>
              <a:t>CAMPO DE ESTUDO </a:t>
            </a:r>
            <a:br>
              <a:rPr lang="pt-PT" sz="3600" b="1" dirty="0"/>
            </a:b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00540" y="1887126"/>
            <a:ext cx="9476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PT" sz="2400" b="1" dirty="0">
                <a:latin typeface="+mj-lt"/>
                <a:ea typeface="Calibri" panose="020F0502020204030204" pitchFamily="34" charset="0"/>
              </a:rPr>
              <a:t>A Universidade Técnica de Angola (UTANGA)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 é uma universidade angolana com sede no bairro do </a:t>
            </a:r>
            <a:r>
              <a:rPr lang="pt-PT" sz="2400" dirty="0" err="1">
                <a:latin typeface="+mj-lt"/>
                <a:ea typeface="Calibri" panose="020F0502020204030204" pitchFamily="34" charset="0"/>
              </a:rPr>
              <a:t>Capolo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 II, Quilamba </a:t>
            </a:r>
            <a:r>
              <a:rPr lang="pt-PT" sz="2400" dirty="0" err="1">
                <a:latin typeface="+mj-lt"/>
                <a:ea typeface="Calibri" panose="020F0502020204030204" pitchFamily="34" charset="0"/>
              </a:rPr>
              <a:t>Quiaxi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, na província de Luanda.</a:t>
            </a:r>
            <a:r>
              <a:rPr lang="pt-B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Fundada aos 7 de maio de 2007, tendo como </a:t>
            </a:r>
            <a:r>
              <a:rPr lang="pt-PT" sz="2400" dirty="0" err="1">
                <a:latin typeface="+mj-lt"/>
                <a:ea typeface="Calibri" panose="020F0502020204030204" pitchFamily="34" charset="0"/>
              </a:rPr>
              <a:t>actual</a:t>
            </a:r>
            <a:r>
              <a:rPr lang="pt-PT" sz="2400" dirty="0">
                <a:latin typeface="+mj-lt"/>
                <a:ea typeface="Calibri" panose="020F0502020204030204" pitchFamily="34" charset="0"/>
              </a:rPr>
              <a:t> reitor(a), Dr. Ilídio Pascoal Simão. </a:t>
            </a:r>
            <a:endParaRPr lang="pt-BR" sz="2400" dirty="0">
              <a:latin typeface="+mj-lt"/>
              <a:ea typeface="Calibri" panose="020F0502020204030204" pitchFamily="34" charset="0"/>
            </a:endParaRPr>
          </a:p>
          <a:p>
            <a:pPr algn="just"/>
            <a:endParaRPr lang="pt-PT" sz="2400" dirty="0">
              <a:latin typeface="+mj-lt"/>
            </a:endParaRPr>
          </a:p>
          <a:p>
            <a:pPr algn="just"/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251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9528" y="505952"/>
            <a:ext cx="6198973" cy="647345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PT" sz="3600" b="1" dirty="0"/>
              <a:t>METODOLOGIA</a:t>
            </a:r>
            <a:br>
              <a:rPr lang="pt-PT" sz="3600" b="1" dirty="0"/>
            </a:b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00540" y="1887126"/>
            <a:ext cx="94769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pt-BR" sz="2400" b="1" dirty="0">
                <a:latin typeface="+mj-lt"/>
                <a:ea typeface="Calibri" panose="020F0502020204030204" pitchFamily="34" charset="0"/>
              </a:rPr>
              <a:t>Pesquisa Qualitativa</a:t>
            </a:r>
            <a:r>
              <a:rPr lang="pt-BR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pt-BR" sz="2400" dirty="0"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endParaRPr lang="pt-PT" sz="24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latin typeface="+mj-lt"/>
                <a:ea typeface="Calibri" panose="020F0502020204030204" pitchFamily="34" charset="0"/>
              </a:rPr>
              <a:t>Pesquisa Exploratória 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pt-BR" sz="2400" b="1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latin typeface="+mj-lt"/>
                <a:ea typeface="Calibri" panose="020F0502020204030204" pitchFamily="34" charset="0"/>
              </a:rPr>
              <a:t>Entrevistas.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pt-BR" sz="2400" b="1" dirty="0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98314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7583</TotalTime>
  <Words>544</Words>
  <Application>Microsoft Office PowerPoint</Application>
  <PresentationFormat>Ecrã Panorâmico</PresentationFormat>
  <Paragraphs>89</Paragraphs>
  <Slides>26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3" baseType="lpstr">
      <vt:lpstr>Arial</vt:lpstr>
      <vt:lpstr>Calibri</vt:lpstr>
      <vt:lpstr>Gill Sans MT</vt:lpstr>
      <vt:lpstr>Symbol</vt:lpstr>
      <vt:lpstr>Times New Roman</vt:lpstr>
      <vt:lpstr>Wingdings</vt:lpstr>
      <vt:lpstr>Distintivo</vt:lpstr>
      <vt:lpstr>Apresentação do PowerPoint</vt:lpstr>
      <vt:lpstr>SUMÁRIO</vt:lpstr>
      <vt:lpstr>Apresentação do PowerPoint</vt:lpstr>
      <vt:lpstr>DESCRIÇÃO DO PROBLEMA</vt:lpstr>
      <vt:lpstr>HIPOTESE</vt:lpstr>
      <vt:lpstr>OBJECTIVOS  </vt:lpstr>
      <vt:lpstr>Justificativa</vt:lpstr>
      <vt:lpstr>CAMPO DE ESTUDO  </vt:lpstr>
      <vt:lpstr>METODOLOGIA </vt:lpstr>
      <vt:lpstr>PROCESSO DE DESENVOLVIMENTO</vt:lpstr>
      <vt:lpstr>FERRAMENTAS USADAS</vt:lpstr>
      <vt:lpstr>Apresentação do PowerPoint</vt:lpstr>
      <vt:lpstr>REGRAS DE NEGÓCIO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final</dc:title>
  <dc:creator>Elton msky</dc:creator>
  <cp:lastModifiedBy>DELL XPS</cp:lastModifiedBy>
  <cp:revision>348</cp:revision>
  <dcterms:created xsi:type="dcterms:W3CDTF">2014-04-08T23:21:05Z</dcterms:created>
  <dcterms:modified xsi:type="dcterms:W3CDTF">2024-05-24T10:41:56Z</dcterms:modified>
</cp:coreProperties>
</file>