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0" r:id="rId3"/>
    <p:sldId id="329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2" r:id="rId14"/>
    <p:sldId id="343" r:id="rId15"/>
    <p:sldId id="344" r:id="rId16"/>
    <p:sldId id="345" r:id="rId17"/>
    <p:sldId id="347" r:id="rId18"/>
    <p:sldId id="32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96778-71F5-4C56-8B87-07E1EB914F0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D197-A617-414B-9B04-7ECC9A590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D197-A617-414B-9B04-7ECC9A590D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9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A9613-A58A-4014-9F13-1C38B312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D3BEFA-EDCB-4C7D-AC53-8B7784A39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B5679A-80D5-442C-8FC2-05D1663C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C3AA5-5F4E-41EA-A7F5-AFF5AE13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1ADAA-92B4-4ACB-A5CB-AB47201F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C5688-0D33-4CD8-BB9F-6B2845E9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28CAD-AC84-4B70-B641-0428F65A7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E26F3-4380-44B3-9CF5-C413D7A7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ACFD7-0B2C-4BBD-8744-590B2D27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F7A68F-4FAA-46EE-9628-0658E8DE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8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4A2DF9-4A6F-4BA6-A5E0-D31BA4158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BE66F-2E13-4221-9146-DD4794EF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B0CDC-2288-415B-ADD7-25E1A939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BDF83-3FBF-4560-BD23-D1C7F66A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409A0C-22DB-4F81-9BD1-4FE316A2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0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CCD2-B9FF-4A8D-9FED-89A3D963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E7D25-D7DE-4B4D-BA79-BFD3648C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870D0-20D0-4B6A-86DD-46993380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BFA53-FC7B-40A5-8975-034857DD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344E9-D98B-47D0-9CCF-5ED7EA1B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42329-2A74-4C3A-94B4-EA4017EA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46818-37C0-4921-B6E2-09E575E03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0D048-BAC7-46D6-B797-2C7E1717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D22B0-366E-4357-ACB2-23BD9F3B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9526FA-0A61-4A89-ACEA-7A4CBD3A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8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25A-41C6-4707-B0C0-4874172E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DB5DE-A55A-449C-B8D0-67A5B970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B43568-CBE5-41D4-A6B3-9B66B674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40B417-1DF3-4884-A5E7-EE97F68B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71F097-58C3-4B96-8DE9-3A94AB10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C6CB3C-2D28-40E8-8739-0CD0228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9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31054-8292-424A-92D4-918C957A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DDB97E-F98C-438A-B265-8B62935F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A4B3A5-506A-49A8-9646-4E9B5F42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93C57F-9FF8-43B3-8039-E0DD8D37F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695AA6-02E0-4589-8B1C-2BE7A05F4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76486E-57EF-41F7-A947-068E4205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E8A9ED-C588-4A05-B99B-0B15D345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5E2AA9-8817-46E2-9971-67CCFBF8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76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464D4-83D7-48CD-85AC-65A93873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DB6047-B6E9-46FE-B9C2-6537FAD4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B3E7D5-A8C8-428A-A127-26CF2DE1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93C781-1894-4FA5-8C68-CEE3B48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6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B3B491-83FA-41DA-91DB-8B2DA58E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49C0BF-85AC-40A4-8200-B6B5EA7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D775F2-ACAD-4375-A41A-508B909A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9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F2D-CAA7-46DD-B5AD-5529A444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8D197-E176-46D5-8F67-AC595052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111E47-5B0F-4754-921C-DED777FB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0CE01-08C9-44EA-BBA9-31E5C9D7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B0D9E-1DA8-4594-890E-C734D5F3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59093-775C-46D9-9CAF-DB218899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6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000EE-1F57-4FA5-B0E2-961C6EC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C8C1-82D7-4132-996A-799909A9D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DBF76-C5FA-4EE9-8BB1-88A383FAD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568231-F44C-4F37-829A-4FB16D2C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0DAF7D-AA76-40E4-8A24-FF95F4E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0B2663-C7B5-4424-867F-2D17B0EA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7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21E52C-E0EE-4302-A8BB-736D674B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3A21FB-9F6A-4F13-BD80-16734B98C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2ADB2-093F-4132-841A-ED18310EA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4B69-E164-4A9C-83B2-573D94BF0A72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34D1B4-E6D6-40DB-98AA-F0EB38ED6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04616E-A0EB-46B3-B824-88A635A7A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FCA2-C090-43FB-ADE1-29C9CFADE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968C76C7-CFDF-4C83-A9A3-1225FA64B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19" y="1141681"/>
            <a:ext cx="4376968" cy="228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051747-175E-473C-87BD-336340B8D8EA}"/>
              </a:ext>
            </a:extLst>
          </p:cNvPr>
          <p:cNvSpPr txBox="1"/>
          <p:nvPr/>
        </p:nvSpPr>
        <p:spPr>
          <a:xfrm>
            <a:off x="3336974" y="4172801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Pandas.</a:t>
            </a:r>
          </a:p>
        </p:txBody>
      </p:sp>
    </p:spTree>
    <p:extLst>
      <p:ext uri="{BB962C8B-B14F-4D97-AF65-F5344CB8AC3E}">
        <p14:creationId xmlns:p14="http://schemas.microsoft.com/office/powerpoint/2010/main" val="184636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DB131-C0B1-4D21-BD4D-49B52E2DD059}"/>
              </a:ext>
            </a:extLst>
          </p:cNvPr>
          <p:cNvSpPr txBox="1"/>
          <p:nvPr/>
        </p:nvSpPr>
        <p:spPr>
          <a:xfrm>
            <a:off x="3944228" y="3028890"/>
            <a:ext cx="6094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000" b="1" i="0" u="none" strike="noStrike" dirty="0">
                <a:solidFill>
                  <a:srgbClr val="002060"/>
                </a:solidFill>
                <a:effectLst/>
                <a:latin typeface="Lato"/>
              </a:rPr>
              <a:t>Propriedade </a:t>
            </a:r>
            <a:r>
              <a:rPr lang="pt-BR" sz="2000" b="1" dirty="0">
                <a:solidFill>
                  <a:srgbClr val="002060"/>
                </a:solidFill>
                <a:latin typeface="Lato"/>
              </a:rPr>
              <a:t>para definir o índice</a:t>
            </a:r>
            <a:endParaRPr lang="pt-BR" sz="2000" b="1" i="0" u="none" strike="noStrike" dirty="0">
              <a:solidFill>
                <a:srgbClr val="002060"/>
              </a:solidFill>
              <a:effectLst/>
              <a:latin typeface="Lato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4542984" y="2095663"/>
            <a:ext cx="2824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set_index</a:t>
            </a:r>
            <a:r>
              <a:rPr lang="pt-BR" sz="3200" b="1" dirty="0">
                <a:solidFill>
                  <a:schemeClr val="tx1"/>
                </a:solidFill>
              </a:rPr>
              <a:t>()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F38E7D-8747-4C6E-BF9F-AC67429BCE1A}"/>
              </a:ext>
            </a:extLst>
          </p:cNvPr>
          <p:cNvSpPr txBox="1"/>
          <p:nvPr/>
        </p:nvSpPr>
        <p:spPr>
          <a:xfrm>
            <a:off x="10254761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O2-Ex-054.py</a:t>
            </a:r>
          </a:p>
        </p:txBody>
      </p:sp>
    </p:spTree>
    <p:extLst>
      <p:ext uri="{BB962C8B-B14F-4D97-AF65-F5344CB8AC3E}">
        <p14:creationId xmlns:p14="http://schemas.microsoft.com/office/powerpoint/2010/main" val="7191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4500781" y="1972028"/>
            <a:ext cx="2824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values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C7CFA3-FAD0-413C-B7B1-89CD2573C9A0}"/>
              </a:ext>
            </a:extLst>
          </p:cNvPr>
          <p:cNvSpPr txBox="1"/>
          <p:nvPr/>
        </p:nvSpPr>
        <p:spPr>
          <a:xfrm>
            <a:off x="10254761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O2-Ex-055a.py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3DE615-0E8C-4DFD-B519-149CBFCFC71B}"/>
              </a:ext>
            </a:extLst>
          </p:cNvPr>
          <p:cNvSpPr txBox="1"/>
          <p:nvPr/>
        </p:nvSpPr>
        <p:spPr>
          <a:xfrm>
            <a:off x="8029721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O2-Ex-055.py</a:t>
            </a:r>
          </a:p>
        </p:txBody>
      </p:sp>
    </p:spTree>
    <p:extLst>
      <p:ext uri="{BB962C8B-B14F-4D97-AF65-F5344CB8AC3E}">
        <p14:creationId xmlns:p14="http://schemas.microsoft.com/office/powerpoint/2010/main" val="370766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4448614" y="1859463"/>
            <a:ext cx="2824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loc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399695-664A-458F-9796-63F62A90AA6E}"/>
              </a:ext>
            </a:extLst>
          </p:cNvPr>
          <p:cNvSpPr txBox="1"/>
          <p:nvPr/>
        </p:nvSpPr>
        <p:spPr>
          <a:xfrm>
            <a:off x="3952435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O2-Ex-056.py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743046-40D3-4CA5-88F9-3049547DD9F6}"/>
              </a:ext>
            </a:extLst>
          </p:cNvPr>
          <p:cNvSpPr txBox="1"/>
          <p:nvPr/>
        </p:nvSpPr>
        <p:spPr>
          <a:xfrm>
            <a:off x="6095999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O2-Ex-056a.py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4BC3F0-B9B5-4524-AA07-6D909DD7D61B}"/>
              </a:ext>
            </a:extLst>
          </p:cNvPr>
          <p:cNvSpPr txBox="1"/>
          <p:nvPr/>
        </p:nvSpPr>
        <p:spPr>
          <a:xfrm>
            <a:off x="8239563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O2-Ex-056b.py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B320C4-A6AB-4A53-9841-D2E6D8C48664}"/>
              </a:ext>
            </a:extLst>
          </p:cNvPr>
          <p:cNvSpPr txBox="1"/>
          <p:nvPr/>
        </p:nvSpPr>
        <p:spPr>
          <a:xfrm>
            <a:off x="10283482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O2-Ex-056c.py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5D5FA8-C230-45E1-9295-C4A027ACAEE0}"/>
              </a:ext>
            </a:extLst>
          </p:cNvPr>
          <p:cNvSpPr txBox="1"/>
          <p:nvPr/>
        </p:nvSpPr>
        <p:spPr>
          <a:xfrm>
            <a:off x="2593381" y="2782731"/>
            <a:ext cx="833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Para selecionar um subconjunto de linhas e colunas de um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25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4287129" y="2011197"/>
            <a:ext cx="2824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pPr algn="ctr"/>
            <a:r>
              <a:rPr lang="pt-BR" sz="3200" b="1" dirty="0">
                <a:solidFill>
                  <a:schemeClr val="tx1"/>
                </a:solidFill>
              </a:rPr>
              <a:t>query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E713D8-8672-4D2E-BD9E-BDD8FCF25A4C}"/>
              </a:ext>
            </a:extLst>
          </p:cNvPr>
          <p:cNvSpPr txBox="1"/>
          <p:nvPr/>
        </p:nvSpPr>
        <p:spPr>
          <a:xfrm>
            <a:off x="10254761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O2-Ex-058.py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751007-45B6-47A3-A2C7-DF81E7F73A63}"/>
              </a:ext>
            </a:extLst>
          </p:cNvPr>
          <p:cNvSpPr txBox="1"/>
          <p:nvPr/>
        </p:nvSpPr>
        <p:spPr>
          <a:xfrm>
            <a:off x="4062634" y="3184933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>
                <a:solidFill>
                  <a:srgbClr val="202124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pt-BR" dirty="0"/>
              <a:t>Aplica uma query no </a:t>
            </a:r>
            <a:r>
              <a:rPr lang="pt-BR" dirty="0" err="1"/>
              <a:t>dataframe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excel_df.query</a:t>
            </a:r>
            <a:r>
              <a:rPr lang="pt-BR" dirty="0"/>
              <a:t>(‘Salario &gt; 5000 ')</a:t>
            </a:r>
          </a:p>
        </p:txBody>
      </p:sp>
    </p:spTree>
    <p:extLst>
      <p:ext uri="{BB962C8B-B14F-4D97-AF65-F5344CB8AC3E}">
        <p14:creationId xmlns:p14="http://schemas.microsoft.com/office/powerpoint/2010/main" val="189251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4683661" y="1634403"/>
            <a:ext cx="2824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sort_values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914FBF-BEC1-49A8-BB4F-E0B4E96F0E86}"/>
              </a:ext>
            </a:extLst>
          </p:cNvPr>
          <p:cNvSpPr txBox="1"/>
          <p:nvPr/>
        </p:nvSpPr>
        <p:spPr>
          <a:xfrm>
            <a:off x="10254761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O2-Ex-059a.py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8454D1F-13F0-4EC0-B956-A8A6EBAC5877}"/>
              </a:ext>
            </a:extLst>
          </p:cNvPr>
          <p:cNvSpPr txBox="1"/>
          <p:nvPr/>
        </p:nvSpPr>
        <p:spPr>
          <a:xfrm>
            <a:off x="8114127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O2-Ex-059.py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258455-227F-4625-9EA7-D8204E5A651E}"/>
              </a:ext>
            </a:extLst>
          </p:cNvPr>
          <p:cNvSpPr txBox="1"/>
          <p:nvPr/>
        </p:nvSpPr>
        <p:spPr>
          <a:xfrm>
            <a:off x="3049172" y="3290054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>
                <a:solidFill>
                  <a:srgbClr val="202124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pt-BR" dirty="0"/>
              <a:t>Ordena os valores pela coluna indicada.</a:t>
            </a:r>
          </a:p>
          <a:p>
            <a:endParaRPr lang="pt-BR" dirty="0"/>
          </a:p>
          <a:p>
            <a:r>
              <a:rPr lang="pt-BR" dirty="0" err="1"/>
              <a:t>excel_df.sort_values</a:t>
            </a:r>
            <a:r>
              <a:rPr lang="pt-BR" dirty="0"/>
              <a:t>('Nome'))</a:t>
            </a:r>
          </a:p>
        </p:txBody>
      </p:sp>
    </p:spTree>
    <p:extLst>
      <p:ext uri="{BB962C8B-B14F-4D97-AF65-F5344CB8AC3E}">
        <p14:creationId xmlns:p14="http://schemas.microsoft.com/office/powerpoint/2010/main" val="3497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4557052" y="1887622"/>
            <a:ext cx="2824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filter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859B43-5A41-45A4-A17D-9733F93FEA59}"/>
              </a:ext>
            </a:extLst>
          </p:cNvPr>
          <p:cNvSpPr txBox="1"/>
          <p:nvPr/>
        </p:nvSpPr>
        <p:spPr>
          <a:xfrm>
            <a:off x="10254761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O2-Ex-060a.py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346735-0BAF-482B-8A35-C2255802DF4F}"/>
              </a:ext>
            </a:extLst>
          </p:cNvPr>
          <p:cNvSpPr txBox="1"/>
          <p:nvPr/>
        </p:nvSpPr>
        <p:spPr>
          <a:xfrm>
            <a:off x="7886700" y="6482204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O2-Ex-060.py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23A9DF-F9D7-49E9-8ED0-84F1670A05D9}"/>
              </a:ext>
            </a:extLst>
          </p:cNvPr>
          <p:cNvSpPr txBox="1"/>
          <p:nvPr/>
        </p:nvSpPr>
        <p:spPr>
          <a:xfrm>
            <a:off x="3046828" y="3352055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Filtra colunas do </a:t>
            </a:r>
            <a:r>
              <a:rPr lang="pt-BR" dirty="0" err="1"/>
              <a:t>dataframe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excel_df.filter</a:t>
            </a:r>
            <a:r>
              <a:rPr lang="pt-BR" dirty="0"/>
              <a:t>(["Nome", "Salário"])</a:t>
            </a:r>
          </a:p>
        </p:txBody>
      </p:sp>
    </p:spTree>
    <p:extLst>
      <p:ext uri="{BB962C8B-B14F-4D97-AF65-F5344CB8AC3E}">
        <p14:creationId xmlns:p14="http://schemas.microsoft.com/office/powerpoint/2010/main" val="73956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2574625" y="2608000"/>
            <a:ext cx="7863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>
                <a:solidFill>
                  <a:srgbClr val="202124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pt-BR" dirty="0"/>
              <a:t>Uso de </a:t>
            </a:r>
            <a:r>
              <a:rPr lang="pt-BR" dirty="0" err="1"/>
              <a:t>array</a:t>
            </a:r>
            <a:r>
              <a:rPr lang="pt-BR" dirty="0"/>
              <a:t> (lista)  de operador lógico  na seleção dos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C19C7D-4035-479B-8DA2-4E0343B311FF}"/>
              </a:ext>
            </a:extLst>
          </p:cNvPr>
          <p:cNvSpPr txBox="1"/>
          <p:nvPr/>
        </p:nvSpPr>
        <p:spPr>
          <a:xfrm>
            <a:off x="3347524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O2-Ex-061.py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955604-6E52-4EDD-BC95-28B0DC19BBD0}"/>
              </a:ext>
            </a:extLst>
          </p:cNvPr>
          <p:cNvSpPr txBox="1"/>
          <p:nvPr/>
        </p:nvSpPr>
        <p:spPr>
          <a:xfrm>
            <a:off x="5552167" y="6482204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O2-Ex-061b.py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EB682F-1E95-46D6-A3AC-2662D767E2E3}"/>
              </a:ext>
            </a:extLst>
          </p:cNvPr>
          <p:cNvSpPr txBox="1"/>
          <p:nvPr/>
        </p:nvSpPr>
        <p:spPr>
          <a:xfrm>
            <a:off x="7756810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O2-Ex-061c.py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814D5B-6F77-48E4-B633-6250F48F9068}"/>
              </a:ext>
            </a:extLst>
          </p:cNvPr>
          <p:cNvSpPr txBox="1"/>
          <p:nvPr/>
        </p:nvSpPr>
        <p:spPr>
          <a:xfrm>
            <a:off x="9961453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O2-Ex-061d.py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836787-7DFD-434F-AFEA-8092A2894C3E}"/>
              </a:ext>
            </a:extLst>
          </p:cNvPr>
          <p:cNvSpPr txBox="1"/>
          <p:nvPr/>
        </p:nvSpPr>
        <p:spPr>
          <a:xfrm>
            <a:off x="2612725" y="324433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excel_df</a:t>
            </a:r>
            <a:r>
              <a:rPr lang="pt-BR" dirty="0"/>
              <a:t>["Departamento"]=="TI“      </a:t>
            </a:r>
            <a:r>
              <a:rPr lang="pt-BR" dirty="0">
                <a:sym typeface="Wingdings" panose="05000000000000000000" pitchFamily="2" charset="2"/>
              </a:rPr>
              <a:t>    Retorna vetor lógico.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5F31AE-BBAE-47CD-AF4B-E321D106B314}"/>
              </a:ext>
            </a:extLst>
          </p:cNvPr>
          <p:cNvSpPr txBox="1"/>
          <p:nvPr/>
        </p:nvSpPr>
        <p:spPr>
          <a:xfrm>
            <a:off x="2574624" y="4425741"/>
            <a:ext cx="7863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>
                <a:solidFill>
                  <a:srgbClr val="202124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pt-BR" dirty="0"/>
              <a:t>Pode ser utilizado para visualização de uma condição.</a:t>
            </a:r>
          </a:p>
        </p:txBody>
      </p:sp>
    </p:spTree>
    <p:extLst>
      <p:ext uri="{BB962C8B-B14F-4D97-AF65-F5344CB8AC3E}">
        <p14:creationId xmlns:p14="http://schemas.microsoft.com/office/powerpoint/2010/main" val="358885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2811312" y="2925132"/>
            <a:ext cx="7863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>
                <a:solidFill>
                  <a:srgbClr val="202124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pt-BR" dirty="0"/>
              <a:t>Agrupa as informações da coluna</a:t>
            </a:r>
          </a:p>
          <a:p>
            <a:endParaRPr lang="pt-BR" dirty="0"/>
          </a:p>
          <a:p>
            <a:r>
              <a:rPr lang="en-US" dirty="0"/>
              <a:t>print(</a:t>
            </a:r>
            <a:r>
              <a:rPr lang="en-US" dirty="0" err="1"/>
              <a:t>excel_df.groupby</a:t>
            </a:r>
            <a:r>
              <a:rPr lang="en-US" dirty="0"/>
              <a:t>(by='</a:t>
            </a:r>
            <a:r>
              <a:rPr lang="en-US" dirty="0" err="1"/>
              <a:t>Departamento</a:t>
            </a:r>
            <a:r>
              <a:rPr lang="en-US" dirty="0"/>
              <a:t>').mean())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8EA89A-A24B-4889-BBAF-36469B51A88D}"/>
              </a:ext>
            </a:extLst>
          </p:cNvPr>
          <p:cNvSpPr txBox="1"/>
          <p:nvPr/>
        </p:nvSpPr>
        <p:spPr>
          <a:xfrm>
            <a:off x="10254761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O2-Ex-062.py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F17DD2-F0EA-4D51-AB85-FCE13F50F93B}"/>
              </a:ext>
            </a:extLst>
          </p:cNvPr>
          <p:cNvSpPr txBox="1"/>
          <p:nvPr/>
        </p:nvSpPr>
        <p:spPr>
          <a:xfrm>
            <a:off x="4557052" y="1887622"/>
            <a:ext cx="2824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groupby</a:t>
            </a:r>
            <a:r>
              <a:rPr lang="pt-BR" sz="3200" b="1" dirty="0">
                <a:solidFill>
                  <a:schemeClr val="tx1"/>
                </a:solidFill>
              </a:rPr>
              <a:t>()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8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860F6AC-E106-46D5-9D30-24C5C448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010" y="382517"/>
            <a:ext cx="1241107" cy="11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74AFE6-6AC6-4E5F-ABF0-D2DC2232C5B4}"/>
              </a:ext>
            </a:extLst>
          </p:cNvPr>
          <p:cNvSpPr txBox="1"/>
          <p:nvPr/>
        </p:nvSpPr>
        <p:spPr>
          <a:xfrm>
            <a:off x="4641413" y="284043"/>
            <a:ext cx="1454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347263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968C76C7-CFDF-4C83-A9A3-1225FA64B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9" y="317801"/>
            <a:ext cx="2695575" cy="140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051747-175E-473C-87BD-336340B8D8EA}"/>
              </a:ext>
            </a:extLst>
          </p:cNvPr>
          <p:cNvSpPr txBox="1"/>
          <p:nvPr/>
        </p:nvSpPr>
        <p:spPr>
          <a:xfrm>
            <a:off x="3941885" y="729740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D68390-010C-48C5-9EE5-D0CB65179B8F}"/>
              </a:ext>
            </a:extLst>
          </p:cNvPr>
          <p:cNvSpPr txBox="1"/>
          <p:nvPr/>
        </p:nvSpPr>
        <p:spPr>
          <a:xfrm>
            <a:off x="3049171" y="2825319"/>
            <a:ext cx="7163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Pandas é uma biblioteca do Python utilizada para análise e manipulação de dados.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de-se 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trabalhar com arquivos do tipo: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7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DA06AA-102E-4B0C-874E-B18965AF8994}"/>
              </a:ext>
            </a:extLst>
          </p:cNvPr>
          <p:cNvSpPr txBox="1"/>
          <p:nvPr/>
        </p:nvSpPr>
        <p:spPr>
          <a:xfrm>
            <a:off x="3046828" y="228778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Lato"/>
              </a:rPr>
              <a:t>E</a:t>
            </a:r>
            <a:r>
              <a:rPr lang="pt-BR" b="0" i="0" dirty="0">
                <a:effectLst/>
                <a:latin typeface="Lato"/>
              </a:rPr>
              <a:t>strutura tabular de N-dimensões, onde cada coluna é um campo da tabela e cada linha um registro.</a:t>
            </a:r>
            <a:endParaRPr lang="pt-BR" dirty="0"/>
          </a:p>
        </p:txBody>
      </p:sp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DB131-C0B1-4D21-BD4D-49B52E2DD059}"/>
              </a:ext>
            </a:extLst>
          </p:cNvPr>
          <p:cNvSpPr txBox="1"/>
          <p:nvPr/>
        </p:nvSpPr>
        <p:spPr>
          <a:xfrm>
            <a:off x="2681068" y="1716513"/>
            <a:ext cx="2695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 fontAlgn="base">
              <a:defRPr sz="3200" b="1" i="0" u="none" strike="noStrike">
                <a:solidFill>
                  <a:srgbClr val="002060"/>
                </a:solidFill>
                <a:effectLst/>
                <a:latin typeface="Lato"/>
              </a:defRPr>
            </a:lvl1pPr>
          </a:lstStyle>
          <a:p>
            <a:r>
              <a:rPr lang="pt-BR" sz="2800" dirty="0" err="1"/>
              <a:t>Dataframe</a:t>
            </a:r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93CC3D-B9EC-458B-8A4D-5E75E18D6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342" y="3375282"/>
            <a:ext cx="54578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2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DB131-C0B1-4D21-BD4D-49B52E2DD059}"/>
              </a:ext>
            </a:extLst>
          </p:cNvPr>
          <p:cNvSpPr txBox="1"/>
          <p:nvPr/>
        </p:nvSpPr>
        <p:spPr>
          <a:xfrm>
            <a:off x="2120705" y="1740546"/>
            <a:ext cx="2695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000" b="1" i="0" u="none" strike="noStrike" dirty="0">
                <a:solidFill>
                  <a:srgbClr val="002060"/>
                </a:solidFill>
                <a:effectLst/>
                <a:latin typeface="Lato"/>
              </a:rPr>
              <a:t>Método </a:t>
            </a:r>
            <a:r>
              <a:rPr lang="pt-BR" sz="2000" b="1" dirty="0">
                <a:solidFill>
                  <a:srgbClr val="002060"/>
                </a:solidFill>
                <a:latin typeface="Lato"/>
              </a:rPr>
              <a:t>para </a:t>
            </a:r>
            <a:r>
              <a:rPr lang="pt-BR" sz="2000" b="1" i="0" u="none" strike="noStrike" dirty="0">
                <a:solidFill>
                  <a:srgbClr val="002060"/>
                </a:solidFill>
                <a:effectLst/>
                <a:latin typeface="Lato"/>
              </a:rPr>
              <a:t>Leitura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2120705" y="2613392"/>
            <a:ext cx="91334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r>
              <a:rPr lang="pt-BR" sz="2000" dirty="0"/>
              <a:t>O Pandas tem algumas funções para ler e converter dados tabulares:</a:t>
            </a:r>
          </a:p>
          <a:p>
            <a:pPr lvl="1"/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tx1"/>
                </a:solidFill>
                <a:latin typeface="Lato"/>
              </a:rPr>
              <a:t>read_csv</a:t>
            </a:r>
            <a:endParaRPr lang="pt-BR" sz="2000" b="1" dirty="0">
              <a:solidFill>
                <a:schemeClr val="tx1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tx1"/>
                </a:solidFill>
                <a:latin typeface="Lato"/>
              </a:rPr>
              <a:t>read_excel</a:t>
            </a:r>
            <a:r>
              <a:rPr lang="pt-BR" sz="2000" b="1" dirty="0">
                <a:solidFill>
                  <a:schemeClr val="tx1"/>
                </a:solidFill>
                <a:latin typeface="Lato"/>
              </a:rPr>
              <a:t> 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072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DB131-C0B1-4D21-BD4D-49B52E2DD059}"/>
              </a:ext>
            </a:extLst>
          </p:cNvPr>
          <p:cNvSpPr txBox="1"/>
          <p:nvPr/>
        </p:nvSpPr>
        <p:spPr>
          <a:xfrm>
            <a:off x="3048585" y="2021900"/>
            <a:ext cx="6094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000" b="1" i="0" u="none" strike="noStrike" dirty="0">
                <a:solidFill>
                  <a:srgbClr val="002060"/>
                </a:solidFill>
                <a:effectLst/>
                <a:latin typeface="Lato"/>
              </a:rPr>
              <a:t>Métodos </a:t>
            </a:r>
            <a:r>
              <a:rPr lang="pt-BR" sz="2000" b="1" dirty="0">
                <a:solidFill>
                  <a:srgbClr val="002060"/>
                </a:solidFill>
                <a:latin typeface="Lato"/>
              </a:rPr>
              <a:t>para  </a:t>
            </a:r>
            <a:r>
              <a:rPr lang="pt-BR" sz="2000" b="1" i="0" u="none" strike="noStrike" dirty="0">
                <a:solidFill>
                  <a:srgbClr val="002060"/>
                </a:solidFill>
                <a:effectLst/>
                <a:latin typeface="Lato"/>
              </a:rPr>
              <a:t>Visualização das informações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1065627" y="3129395"/>
            <a:ext cx="1063869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r>
              <a:rPr lang="pt-BR" sz="2400" b="1" dirty="0" err="1">
                <a:solidFill>
                  <a:srgbClr val="002060"/>
                </a:solidFill>
              </a:rPr>
              <a:t>head</a:t>
            </a:r>
            <a:r>
              <a:rPr lang="pt-BR" sz="2400" dirty="0"/>
              <a:t>(</a:t>
            </a:r>
            <a:r>
              <a:rPr lang="pt-BR" sz="2400" b="1" i="1" dirty="0">
                <a:solidFill>
                  <a:schemeClr val="tx1"/>
                </a:solidFill>
              </a:rPr>
              <a:t>n</a:t>
            </a:r>
            <a:r>
              <a:rPr lang="pt-BR" sz="2400" dirty="0"/>
              <a:t>) </a:t>
            </a:r>
            <a:r>
              <a:rPr lang="pt-BR" sz="2000" dirty="0">
                <a:sym typeface="Wingdings" panose="05000000000000000000" pitchFamily="2" charset="2"/>
              </a:rPr>
              <a:t>  visualiza as </a:t>
            </a:r>
            <a:r>
              <a:rPr lang="pt-BR" sz="2000" b="1" i="1" dirty="0">
                <a:sym typeface="Wingdings" panose="05000000000000000000" pitchFamily="2" charset="2"/>
              </a:rPr>
              <a:t>n</a:t>
            </a:r>
            <a:r>
              <a:rPr lang="pt-BR" sz="2000" dirty="0">
                <a:sym typeface="Wingdings" panose="05000000000000000000" pitchFamily="2" charset="2"/>
              </a:rPr>
              <a:t> primeiras linhas (se o </a:t>
            </a:r>
            <a:r>
              <a:rPr lang="pt-BR" sz="2000" b="1" i="1" dirty="0">
                <a:sym typeface="Wingdings" panose="05000000000000000000" pitchFamily="2" charset="2"/>
              </a:rPr>
              <a:t>n</a:t>
            </a:r>
            <a:r>
              <a:rPr lang="pt-BR" sz="2000" dirty="0">
                <a:sym typeface="Wingdings" panose="05000000000000000000" pitchFamily="2" charset="2"/>
              </a:rPr>
              <a:t> não for informado, o valor default é </a:t>
            </a:r>
            <a:r>
              <a:rPr lang="pt-BR" sz="2000" b="1" dirty="0">
                <a:sym typeface="Wingdings" panose="05000000000000000000" pitchFamily="2" charset="2"/>
              </a:rPr>
              <a:t>5</a:t>
            </a:r>
            <a:r>
              <a:rPr lang="pt-BR" sz="2000" dirty="0">
                <a:sym typeface="Wingdings" panose="05000000000000000000" pitchFamily="2" charset="2"/>
              </a:rPr>
              <a:t>)</a:t>
            </a: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r>
              <a:rPr lang="pt-BR" sz="2400" b="1" dirty="0" err="1">
                <a:solidFill>
                  <a:srgbClr val="002060"/>
                </a:solidFill>
              </a:rPr>
              <a:t>tail</a:t>
            </a:r>
            <a:r>
              <a:rPr lang="pt-BR" sz="2400" dirty="0"/>
              <a:t>(</a:t>
            </a:r>
            <a:r>
              <a:rPr lang="pt-BR" sz="2400" b="1" i="1" dirty="0">
                <a:solidFill>
                  <a:schemeClr val="tx1"/>
                </a:solidFill>
              </a:rPr>
              <a:t>n</a:t>
            </a:r>
            <a:r>
              <a:rPr lang="pt-BR" sz="2400" dirty="0"/>
              <a:t>) </a:t>
            </a:r>
            <a:r>
              <a:rPr lang="pt-BR" sz="2400" dirty="0">
                <a:sym typeface="Wingdings" panose="05000000000000000000" pitchFamily="2" charset="2"/>
              </a:rPr>
              <a:t>  </a:t>
            </a:r>
            <a:r>
              <a:rPr lang="pt-BR" sz="2000" dirty="0">
                <a:sym typeface="Wingdings" panose="05000000000000000000" pitchFamily="2" charset="2"/>
              </a:rPr>
              <a:t>visualiza as últimas </a:t>
            </a:r>
            <a:r>
              <a:rPr lang="pt-BR" sz="2000" b="1" i="1" dirty="0">
                <a:sym typeface="Wingdings" panose="05000000000000000000" pitchFamily="2" charset="2"/>
              </a:rPr>
              <a:t>n</a:t>
            </a:r>
            <a:r>
              <a:rPr lang="pt-BR" sz="2000" dirty="0">
                <a:sym typeface="Wingdings" panose="05000000000000000000" pitchFamily="2" charset="2"/>
              </a:rPr>
              <a:t> linhas (se o </a:t>
            </a:r>
            <a:r>
              <a:rPr lang="pt-BR" sz="2000" b="1" i="1" dirty="0">
                <a:sym typeface="Wingdings" panose="05000000000000000000" pitchFamily="2" charset="2"/>
              </a:rPr>
              <a:t>n</a:t>
            </a:r>
            <a:r>
              <a:rPr lang="pt-BR" sz="2000" dirty="0">
                <a:sym typeface="Wingdings" panose="05000000000000000000" pitchFamily="2" charset="2"/>
              </a:rPr>
              <a:t> não for informado, o valor default é </a:t>
            </a:r>
            <a:r>
              <a:rPr lang="pt-BR" sz="2000" b="1" dirty="0">
                <a:sym typeface="Wingdings" panose="05000000000000000000" pitchFamily="2" charset="2"/>
              </a:rPr>
              <a:t>5</a:t>
            </a:r>
            <a:r>
              <a:rPr lang="pt-BR" sz="2000" dirty="0">
                <a:sym typeface="Wingdings" panose="05000000000000000000" pitchFamily="2" charset="2"/>
              </a:rPr>
              <a:t>)</a:t>
            </a: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r>
              <a:rPr lang="pt-BR" sz="2400" b="1" dirty="0">
                <a:solidFill>
                  <a:srgbClr val="002060"/>
                </a:solidFill>
                <a:sym typeface="Wingdings" panose="05000000000000000000" pitchFamily="2" charset="2"/>
              </a:rPr>
              <a:t>print</a:t>
            </a:r>
            <a:r>
              <a:rPr lang="pt-BR" sz="2000" dirty="0">
                <a:sym typeface="Wingdings" panose="05000000000000000000" pitchFamily="2" charset="2"/>
              </a:rPr>
              <a:t>(</a:t>
            </a:r>
            <a:r>
              <a:rPr lang="pt-BR" sz="2000" i="1" dirty="0">
                <a:solidFill>
                  <a:schemeClr val="tx1"/>
                </a:solidFill>
                <a:sym typeface="Wingdings" panose="05000000000000000000" pitchFamily="2" charset="2"/>
              </a:rPr>
              <a:t>planilha</a:t>
            </a:r>
            <a:r>
              <a:rPr lang="pt-BR" sz="2000" dirty="0">
                <a:sym typeface="Wingdings" panose="05000000000000000000" pitchFamily="2" charset="2"/>
              </a:rPr>
              <a:t>)  visualização da planilha inteira</a:t>
            </a:r>
            <a:endParaRPr lang="pt-BR" sz="2000" dirty="0"/>
          </a:p>
          <a:p>
            <a:endParaRPr lang="pt-BR" sz="2000" dirty="0"/>
          </a:p>
          <a:p>
            <a:pPr lvl="1"/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458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DB131-C0B1-4D21-BD4D-49B52E2DD059}"/>
              </a:ext>
            </a:extLst>
          </p:cNvPr>
          <p:cNvSpPr txBox="1"/>
          <p:nvPr/>
        </p:nvSpPr>
        <p:spPr>
          <a:xfrm>
            <a:off x="4427219" y="1951562"/>
            <a:ext cx="48293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400" b="1" i="0" u="none" strike="noStrike" dirty="0">
                <a:solidFill>
                  <a:srgbClr val="002060"/>
                </a:solidFill>
                <a:effectLst/>
                <a:latin typeface="Lato"/>
              </a:rPr>
              <a:t>Exemplo - </a:t>
            </a:r>
            <a:r>
              <a:rPr lang="pt-BR" sz="2400" b="1" dirty="0" err="1">
                <a:solidFill>
                  <a:schemeClr val="tx1"/>
                </a:solidFill>
                <a:latin typeface="Lato"/>
              </a:rPr>
              <a:t>read_csv</a:t>
            </a:r>
            <a:endParaRPr lang="pt-BR" sz="2400" b="1" dirty="0">
              <a:solidFill>
                <a:schemeClr val="tx1"/>
              </a:solidFill>
              <a:latin typeface="Lato"/>
            </a:endParaRPr>
          </a:p>
          <a:p>
            <a:pPr fontAlgn="base"/>
            <a:r>
              <a:rPr lang="pt-BR" sz="2400" b="1" i="0" u="none" strike="noStrike" dirty="0">
                <a:solidFill>
                  <a:srgbClr val="002060"/>
                </a:solidFill>
                <a:effectLst/>
                <a:latin typeface="Lato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44A00C-90C9-4A9C-A8CD-D9A72FCB8F43}"/>
              </a:ext>
            </a:extLst>
          </p:cNvPr>
          <p:cNvSpPr txBox="1"/>
          <p:nvPr/>
        </p:nvSpPr>
        <p:spPr>
          <a:xfrm>
            <a:off x="10283483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O2-Ex-050.py</a:t>
            </a:r>
          </a:p>
        </p:txBody>
      </p:sp>
    </p:spTree>
    <p:extLst>
      <p:ext uri="{BB962C8B-B14F-4D97-AF65-F5344CB8AC3E}">
        <p14:creationId xmlns:p14="http://schemas.microsoft.com/office/powerpoint/2010/main" val="127472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128D9A8-184A-4121-BECF-5A18CC2695A2}"/>
              </a:ext>
            </a:extLst>
          </p:cNvPr>
          <p:cNvSpPr/>
          <p:nvPr/>
        </p:nvSpPr>
        <p:spPr>
          <a:xfrm>
            <a:off x="1101969" y="2902659"/>
            <a:ext cx="9988061" cy="21706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DB131-C0B1-4D21-BD4D-49B52E2DD059}"/>
              </a:ext>
            </a:extLst>
          </p:cNvPr>
          <p:cNvSpPr txBox="1"/>
          <p:nvPr/>
        </p:nvSpPr>
        <p:spPr>
          <a:xfrm>
            <a:off x="4427219" y="1951562"/>
            <a:ext cx="48293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400" b="1" i="0" u="none" strike="noStrike" dirty="0">
                <a:solidFill>
                  <a:srgbClr val="002060"/>
                </a:solidFill>
                <a:effectLst/>
                <a:latin typeface="Lato"/>
              </a:rPr>
              <a:t>Exemplo - </a:t>
            </a:r>
            <a:r>
              <a:rPr lang="pt-BR" sz="2400" b="1" dirty="0" err="1">
                <a:solidFill>
                  <a:schemeClr val="tx1"/>
                </a:solidFill>
                <a:latin typeface="Lato"/>
              </a:rPr>
              <a:t>read_excel</a:t>
            </a:r>
            <a:endParaRPr lang="pt-BR" sz="2400" b="1" dirty="0">
              <a:solidFill>
                <a:schemeClr val="tx1"/>
              </a:solidFill>
              <a:latin typeface="Lato"/>
            </a:endParaRPr>
          </a:p>
          <a:p>
            <a:pPr fontAlgn="base"/>
            <a:r>
              <a:rPr lang="pt-BR" sz="2400" b="1" i="0" u="none" strike="noStrike" dirty="0">
                <a:solidFill>
                  <a:srgbClr val="002060"/>
                </a:solidFill>
                <a:effectLst/>
                <a:latin typeface="Lato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7298B1-170D-4953-81BD-905EE9E152CE}"/>
              </a:ext>
            </a:extLst>
          </p:cNvPr>
          <p:cNvSpPr txBox="1"/>
          <p:nvPr/>
        </p:nvSpPr>
        <p:spPr>
          <a:xfrm>
            <a:off x="1423767" y="3550926"/>
            <a:ext cx="96662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/>
              <a:t>Missing</a:t>
            </a:r>
            <a:r>
              <a:rPr lang="pt-BR" sz="1600" i="1" dirty="0"/>
              <a:t> </a:t>
            </a:r>
            <a:r>
              <a:rPr lang="pt-BR" sz="1600" i="1" dirty="0" err="1"/>
              <a:t>optional</a:t>
            </a:r>
            <a:r>
              <a:rPr lang="pt-BR" sz="1600" i="1" dirty="0"/>
              <a:t> </a:t>
            </a:r>
            <a:r>
              <a:rPr lang="pt-BR" sz="1600" i="1" dirty="0" err="1"/>
              <a:t>dependency</a:t>
            </a:r>
            <a:r>
              <a:rPr lang="pt-BR" sz="1600" i="1" dirty="0"/>
              <a:t> '</a:t>
            </a:r>
            <a:r>
              <a:rPr lang="pt-BR" sz="1600" i="1" dirty="0" err="1"/>
              <a:t>xlrd</a:t>
            </a:r>
            <a:r>
              <a:rPr lang="pt-BR" sz="1600" i="1" dirty="0"/>
              <a:t>'. </a:t>
            </a:r>
            <a:r>
              <a:rPr lang="pt-BR" sz="1600" i="1" dirty="0" err="1"/>
              <a:t>Install</a:t>
            </a:r>
            <a:r>
              <a:rPr lang="pt-BR" sz="1600" i="1" dirty="0"/>
              <a:t> </a:t>
            </a:r>
            <a:r>
              <a:rPr lang="pt-BR" sz="1600" b="1" i="1" dirty="0" err="1"/>
              <a:t>xlrd</a:t>
            </a:r>
            <a:r>
              <a:rPr lang="pt-BR" sz="1600" i="1" dirty="0"/>
              <a:t> &gt;= 1.0.0 for Excel </a:t>
            </a:r>
            <a:r>
              <a:rPr lang="pt-BR" sz="1600" i="1" dirty="0" err="1"/>
              <a:t>support</a:t>
            </a:r>
            <a:r>
              <a:rPr lang="pt-BR" sz="1600" i="1" dirty="0"/>
              <a:t>. Use </a:t>
            </a:r>
            <a:r>
              <a:rPr lang="pt-BR" sz="1600" i="1" dirty="0" err="1"/>
              <a:t>pip</a:t>
            </a:r>
            <a:r>
              <a:rPr lang="pt-BR" sz="1600" i="1" dirty="0"/>
              <a:t> </a:t>
            </a:r>
            <a:r>
              <a:rPr lang="pt-BR" sz="1600" i="1" dirty="0" err="1"/>
              <a:t>or</a:t>
            </a:r>
            <a:r>
              <a:rPr lang="pt-BR" sz="1600" i="1" dirty="0"/>
              <a:t> conda </a:t>
            </a:r>
            <a:r>
              <a:rPr lang="pt-BR" sz="1600" i="1" dirty="0" err="1"/>
              <a:t>to</a:t>
            </a:r>
            <a:r>
              <a:rPr lang="pt-BR" sz="1600" i="1" dirty="0"/>
              <a:t> </a:t>
            </a:r>
            <a:r>
              <a:rPr lang="pt-BR" sz="1600" i="1" dirty="0" err="1"/>
              <a:t>install</a:t>
            </a:r>
            <a:r>
              <a:rPr lang="pt-BR" sz="1600" i="1" dirty="0"/>
              <a:t> </a:t>
            </a:r>
            <a:r>
              <a:rPr lang="pt-BR" sz="1600" i="1" dirty="0" err="1"/>
              <a:t>xlrd</a:t>
            </a:r>
            <a:r>
              <a:rPr lang="pt-BR" sz="1600" i="1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0F9B2A-2A69-40F6-AE75-5CC9060782B2}"/>
              </a:ext>
            </a:extLst>
          </p:cNvPr>
          <p:cNvSpPr txBox="1"/>
          <p:nvPr/>
        </p:nvSpPr>
        <p:spPr>
          <a:xfrm>
            <a:off x="1444284" y="3146993"/>
            <a:ext cx="7396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1600" b="1" i="0" u="none" strike="noStrike" dirty="0">
                <a:solidFill>
                  <a:srgbClr val="002060"/>
                </a:solidFill>
                <a:effectLst/>
                <a:latin typeface="Lato"/>
              </a:rPr>
              <a:t>Pode ser necessário instalar uma biblioteca adicional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C8E3F-91DD-4A57-B749-346A7C2CB0D5}"/>
              </a:ext>
            </a:extLst>
          </p:cNvPr>
          <p:cNvSpPr txBox="1"/>
          <p:nvPr/>
        </p:nvSpPr>
        <p:spPr>
          <a:xfrm>
            <a:off x="1423767" y="3970290"/>
            <a:ext cx="6203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Pip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xlrd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8B1598-C0EB-46CB-9B97-056CF690483F}"/>
              </a:ext>
            </a:extLst>
          </p:cNvPr>
          <p:cNvSpPr txBox="1"/>
          <p:nvPr/>
        </p:nvSpPr>
        <p:spPr>
          <a:xfrm>
            <a:off x="1444284" y="4659920"/>
            <a:ext cx="9679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/>
              <a:t>https://www.jetbrains.com/help/pycharm/installing-uninstalling-and-upgrading-packages.html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A93FD16-CEEF-4C77-93EA-57ACA709EAF7}"/>
              </a:ext>
            </a:extLst>
          </p:cNvPr>
          <p:cNvSpPr txBox="1"/>
          <p:nvPr/>
        </p:nvSpPr>
        <p:spPr>
          <a:xfrm>
            <a:off x="1287312" y="5168656"/>
            <a:ext cx="9595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2000" i="1" u="none" strike="noStrike" dirty="0" err="1">
                <a:effectLst/>
                <a:latin typeface="Lato"/>
              </a:rPr>
              <a:t>Obs</a:t>
            </a:r>
            <a:r>
              <a:rPr lang="pt-BR" sz="2000" i="1" u="none" strike="noStrike" dirty="0">
                <a:effectLst/>
                <a:latin typeface="Lato"/>
              </a:rPr>
              <a:t>: a última versão do </a:t>
            </a:r>
            <a:r>
              <a:rPr lang="pt-BR" sz="2000" i="1" u="none" strike="noStrike" dirty="0" err="1">
                <a:effectLst/>
                <a:latin typeface="Lato"/>
              </a:rPr>
              <a:t>xlrd</a:t>
            </a:r>
            <a:r>
              <a:rPr lang="pt-BR" sz="2000" i="1" u="none" strike="noStrike" dirty="0">
                <a:effectLst/>
                <a:latin typeface="Lato"/>
              </a:rPr>
              <a:t> só lê </a:t>
            </a:r>
            <a:r>
              <a:rPr lang="pt-BR" sz="2000" b="1" i="1" u="none" strike="noStrike" dirty="0" err="1">
                <a:effectLst/>
                <a:highlight>
                  <a:srgbClr val="FFFF00"/>
                </a:highlight>
                <a:latin typeface="Lato"/>
              </a:rPr>
              <a:t>xls</a:t>
            </a:r>
            <a:r>
              <a:rPr lang="pt-BR" sz="2000" i="1" u="none" strike="noStrike" dirty="0">
                <a:effectLst/>
                <a:latin typeface="Lato"/>
              </a:rPr>
              <a:t>.      (</a:t>
            </a:r>
            <a:r>
              <a:rPr lang="pt-BR" sz="2000" i="1" u="sng" strike="noStrike" dirty="0">
                <a:effectLst/>
                <a:latin typeface="Lato"/>
              </a:rPr>
              <a:t>Não</a:t>
            </a:r>
            <a:r>
              <a:rPr lang="pt-BR" sz="2000" i="1" u="none" strike="noStrike" dirty="0">
                <a:effectLst/>
                <a:latin typeface="Lato"/>
              </a:rPr>
              <a:t> funciona para </a:t>
            </a:r>
            <a:r>
              <a:rPr lang="pt-BR" sz="2000" b="1" i="1" u="none" strike="noStrike" dirty="0" err="1">
                <a:solidFill>
                  <a:srgbClr val="C00000"/>
                </a:solidFill>
                <a:effectLst/>
                <a:latin typeface="Lato"/>
              </a:rPr>
              <a:t>xlsx</a:t>
            </a:r>
            <a:r>
              <a:rPr lang="pt-BR" sz="2000" i="1" u="none" strike="noStrike" dirty="0">
                <a:effectLst/>
                <a:latin typeface="Lato"/>
              </a:rPr>
              <a:t>)</a:t>
            </a:r>
            <a:endParaRPr lang="pt-BR" sz="2000" i="1" dirty="0">
              <a:latin typeface="Lato"/>
            </a:endParaRPr>
          </a:p>
          <a:p>
            <a:pPr algn="ctr" fontAlgn="base"/>
            <a:r>
              <a:rPr lang="pt-BR" sz="2000" i="1" u="none" strike="noStrike" dirty="0">
                <a:effectLst/>
                <a:latin typeface="Lato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081472-8A5C-4A90-9572-D2CD19486CD1}"/>
              </a:ext>
            </a:extLst>
          </p:cNvPr>
          <p:cNvSpPr txBox="1"/>
          <p:nvPr/>
        </p:nvSpPr>
        <p:spPr>
          <a:xfrm>
            <a:off x="10283483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O2-Ex-051.py</a:t>
            </a:r>
          </a:p>
        </p:txBody>
      </p:sp>
    </p:spTree>
    <p:extLst>
      <p:ext uri="{BB962C8B-B14F-4D97-AF65-F5344CB8AC3E}">
        <p14:creationId xmlns:p14="http://schemas.microsoft.com/office/powerpoint/2010/main" val="133371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DB131-C0B1-4D21-BD4D-49B52E2DD059}"/>
              </a:ext>
            </a:extLst>
          </p:cNvPr>
          <p:cNvSpPr txBox="1"/>
          <p:nvPr/>
        </p:nvSpPr>
        <p:spPr>
          <a:xfrm>
            <a:off x="2805920" y="3558120"/>
            <a:ext cx="6094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000" b="1" i="0" u="none" strike="noStrike" dirty="0">
                <a:solidFill>
                  <a:srgbClr val="002060"/>
                </a:solidFill>
                <a:effectLst/>
                <a:latin typeface="Lato"/>
              </a:rPr>
              <a:t>Método </a:t>
            </a:r>
            <a:r>
              <a:rPr lang="pt-BR" sz="2000" b="1" dirty="0">
                <a:solidFill>
                  <a:srgbClr val="002060"/>
                </a:solidFill>
                <a:latin typeface="Lato"/>
              </a:rPr>
              <a:t>para v</a:t>
            </a:r>
            <a:r>
              <a:rPr lang="pt-BR" sz="2000" b="1" i="0" u="none" strike="noStrike" dirty="0">
                <a:solidFill>
                  <a:srgbClr val="002060"/>
                </a:solidFill>
                <a:effectLst/>
                <a:latin typeface="Lato"/>
              </a:rPr>
              <a:t>isualização dos nomes das colunas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5035355" y="2359600"/>
            <a:ext cx="1516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info</a:t>
            </a:r>
            <a:r>
              <a:rPr lang="pt-BR" sz="3200" b="1" dirty="0">
                <a:solidFill>
                  <a:schemeClr val="tx1"/>
                </a:solidFill>
              </a:rPr>
              <a:t>()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628D51-2C98-413E-9A7A-AB4C485FDE4C}"/>
              </a:ext>
            </a:extLst>
          </p:cNvPr>
          <p:cNvSpPr txBox="1"/>
          <p:nvPr/>
        </p:nvSpPr>
        <p:spPr>
          <a:xfrm>
            <a:off x="3360419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O2-Ex-052.py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7D7CF3-3BC5-418D-9D4F-792E401A0C1D}"/>
              </a:ext>
            </a:extLst>
          </p:cNvPr>
          <p:cNvSpPr txBox="1"/>
          <p:nvPr/>
        </p:nvSpPr>
        <p:spPr>
          <a:xfrm>
            <a:off x="5679244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O2-Ex-052b.py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89C5DE-C9E6-4D0B-A864-A0E98A4AC402}"/>
              </a:ext>
            </a:extLst>
          </p:cNvPr>
          <p:cNvSpPr txBox="1"/>
          <p:nvPr/>
        </p:nvSpPr>
        <p:spPr>
          <a:xfrm>
            <a:off x="7936523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O2-Ex-052c.py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635216-36F6-473E-8BF2-99DCD75D949E}"/>
              </a:ext>
            </a:extLst>
          </p:cNvPr>
          <p:cNvSpPr txBox="1"/>
          <p:nvPr/>
        </p:nvSpPr>
        <p:spPr>
          <a:xfrm>
            <a:off x="10297550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O2-Ex-052d.py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CF8C79-962A-4AF9-B274-45FBC52ECEAD}"/>
              </a:ext>
            </a:extLst>
          </p:cNvPr>
          <p:cNvSpPr txBox="1"/>
          <p:nvPr/>
        </p:nvSpPr>
        <p:spPr>
          <a:xfrm>
            <a:off x="2805920" y="4120142"/>
            <a:ext cx="8996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fontAlgn="base">
              <a:defRPr sz="2000" b="1" i="0" u="none" strike="noStrike">
                <a:solidFill>
                  <a:srgbClr val="002060"/>
                </a:solidFill>
                <a:effectLst/>
                <a:latin typeface="Lato"/>
              </a:defRPr>
            </a:lvl1pPr>
          </a:lstStyle>
          <a:p>
            <a:r>
              <a:rPr lang="pt-BR" dirty="0"/>
              <a:t>Apresenta o nome de cada coluna, o número de linhas por coluna e o tipo de dado de cada uma dessas colunas, do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4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1CF0A6A9-DAAA-4B39-800E-C383FB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34"/>
            <a:ext cx="2574625" cy="13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65FE68-C5C8-447A-99F3-AFDCEC397596}"/>
              </a:ext>
            </a:extLst>
          </p:cNvPr>
          <p:cNvSpPr txBox="1"/>
          <p:nvPr/>
        </p:nvSpPr>
        <p:spPr>
          <a:xfrm>
            <a:off x="3576125" y="375796"/>
            <a:ext cx="5264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u="none" strike="noStrike" dirty="0">
                <a:solidFill>
                  <a:srgbClr val="002060"/>
                </a:solidFill>
                <a:effectLst/>
                <a:latin typeface="Lato"/>
              </a:rPr>
              <a:t>Python com Pandas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DB131-C0B1-4D21-BD4D-49B52E2DD059}"/>
              </a:ext>
            </a:extLst>
          </p:cNvPr>
          <p:cNvSpPr txBox="1"/>
          <p:nvPr/>
        </p:nvSpPr>
        <p:spPr>
          <a:xfrm>
            <a:off x="3576125" y="2882932"/>
            <a:ext cx="6094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000" b="1" i="0" u="none" strike="noStrike" dirty="0">
                <a:solidFill>
                  <a:srgbClr val="002060"/>
                </a:solidFill>
                <a:effectLst/>
                <a:latin typeface="Lato"/>
              </a:rPr>
              <a:t>Propriedade </a:t>
            </a:r>
            <a:r>
              <a:rPr lang="pt-BR" sz="2000" b="1" dirty="0">
                <a:solidFill>
                  <a:srgbClr val="002060"/>
                </a:solidFill>
                <a:latin typeface="Lato"/>
              </a:rPr>
              <a:t>para v</a:t>
            </a:r>
            <a:r>
              <a:rPr lang="pt-BR" sz="2000" b="1" i="0" u="none" strike="noStrike" dirty="0">
                <a:solidFill>
                  <a:srgbClr val="002060"/>
                </a:solidFill>
                <a:effectLst/>
                <a:latin typeface="Lato"/>
              </a:rPr>
              <a:t>isualização do índice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E28CAE-DD9C-4172-A728-DF4F0EB29ECE}"/>
              </a:ext>
            </a:extLst>
          </p:cNvPr>
          <p:cNvSpPr txBox="1"/>
          <p:nvPr/>
        </p:nvSpPr>
        <p:spPr>
          <a:xfrm>
            <a:off x="4926622" y="1829419"/>
            <a:ext cx="1572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3E464F"/>
                </a:solidFill>
                <a:latin typeface="Lato"/>
              </a:defRPr>
            </a:lvl1pPr>
          </a:lstStyle>
          <a:p>
            <a:pPr algn="ctr"/>
            <a:r>
              <a:rPr lang="pt-BR" sz="3200" b="1" dirty="0">
                <a:solidFill>
                  <a:schemeClr val="tx1"/>
                </a:solidFill>
              </a:rPr>
              <a:t>index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EDB188-DD57-41A6-B730-C96CE0BF1F0F}"/>
              </a:ext>
            </a:extLst>
          </p:cNvPr>
          <p:cNvSpPr txBox="1"/>
          <p:nvPr/>
        </p:nvSpPr>
        <p:spPr>
          <a:xfrm>
            <a:off x="7778847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O2-Ex-053.py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8E97AF-4EE1-4D7A-A2F8-14997D631DD1}"/>
              </a:ext>
            </a:extLst>
          </p:cNvPr>
          <p:cNvSpPr txBox="1"/>
          <p:nvPr/>
        </p:nvSpPr>
        <p:spPr>
          <a:xfrm>
            <a:off x="9985130" y="6457890"/>
            <a:ext cx="190851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i="1" dirty="0"/>
              <a:t>O2-Ex-053a.py</a:t>
            </a:r>
          </a:p>
        </p:txBody>
      </p:sp>
    </p:spTree>
    <p:extLst>
      <p:ext uri="{BB962C8B-B14F-4D97-AF65-F5344CB8AC3E}">
        <p14:creationId xmlns:p14="http://schemas.microsoft.com/office/powerpoint/2010/main" val="1316712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67BC88D0EA554B9D35A3EA1F300FCA" ma:contentTypeVersion="7" ma:contentTypeDescription="Create a new document." ma:contentTypeScope="" ma:versionID="a1854a2932cefc04dc13734460a52441">
  <xsd:schema xmlns:xsd="http://www.w3.org/2001/XMLSchema" xmlns:xs="http://www.w3.org/2001/XMLSchema" xmlns:p="http://schemas.microsoft.com/office/2006/metadata/properties" xmlns:ns2="e62f5f66-b479-429d-bedb-4697dba5feb2" targetNamespace="http://schemas.microsoft.com/office/2006/metadata/properties" ma:root="true" ma:fieldsID="f693cefd6f125edde04c3bb4645e534b" ns2:_="">
    <xsd:import namespace="e62f5f66-b479-429d-bedb-4697dba5fe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f5f66-b479-429d-bedb-4697dba5fe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3BABD0-8457-43E2-81FC-43A8B8928C8A}"/>
</file>

<file path=customXml/itemProps2.xml><?xml version="1.0" encoding="utf-8"?>
<ds:datastoreItem xmlns:ds="http://schemas.openxmlformats.org/officeDocument/2006/customXml" ds:itemID="{E6782D58-F29A-4E5B-90F6-7993855BAF7E}"/>
</file>

<file path=customXml/itemProps3.xml><?xml version="1.0" encoding="utf-8"?>
<ds:datastoreItem xmlns:ds="http://schemas.openxmlformats.org/officeDocument/2006/customXml" ds:itemID="{479FEB6B-B8F3-485F-9B7D-AC20B42107E4}"/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505</Words>
  <Application>Microsoft Office PowerPoint</Application>
  <PresentationFormat>Widescreen</PresentationFormat>
  <Paragraphs>104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Lato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arquivo texto</dc:title>
  <dc:creator>Jose-Maria Santos</dc:creator>
  <cp:lastModifiedBy>Jose-Maria Santos</cp:lastModifiedBy>
  <cp:revision>48</cp:revision>
  <dcterms:created xsi:type="dcterms:W3CDTF">2020-12-22T22:53:52Z</dcterms:created>
  <dcterms:modified xsi:type="dcterms:W3CDTF">2021-05-21T18:19:52Z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0x010100D567BC88D0EA554B9D35A3EA1F300FCA</vt:lpwstr>
  </property>
</Properties>
</file>