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73"/>
  </p:notesMasterIdLst>
  <p:handoutMasterIdLst>
    <p:handoutMasterId r:id="rId74"/>
  </p:handoutMasterIdLst>
  <p:sldIdLst>
    <p:sldId id="256" r:id="rId2"/>
    <p:sldId id="346" r:id="rId3"/>
    <p:sldId id="322" r:id="rId4"/>
    <p:sldId id="325" r:id="rId5"/>
    <p:sldId id="323" r:id="rId6"/>
    <p:sldId id="324" r:id="rId7"/>
    <p:sldId id="326" r:id="rId8"/>
    <p:sldId id="331" r:id="rId9"/>
    <p:sldId id="332" r:id="rId10"/>
    <p:sldId id="282" r:id="rId11"/>
    <p:sldId id="330" r:id="rId12"/>
    <p:sldId id="347" r:id="rId13"/>
    <p:sldId id="283" r:id="rId14"/>
    <p:sldId id="284" r:id="rId15"/>
    <p:sldId id="285" r:id="rId16"/>
    <p:sldId id="334" r:id="rId17"/>
    <p:sldId id="333" r:id="rId18"/>
    <p:sldId id="348" r:id="rId19"/>
    <p:sldId id="335" r:id="rId20"/>
    <p:sldId id="336" r:id="rId21"/>
    <p:sldId id="337" r:id="rId22"/>
    <p:sldId id="338" r:id="rId23"/>
    <p:sldId id="343" r:id="rId24"/>
    <p:sldId id="341" r:id="rId25"/>
    <p:sldId id="342" r:id="rId26"/>
    <p:sldId id="327" r:id="rId27"/>
    <p:sldId id="352" r:id="rId28"/>
    <p:sldId id="339" r:id="rId29"/>
    <p:sldId id="356" r:id="rId30"/>
    <p:sldId id="344" r:id="rId31"/>
    <p:sldId id="340" r:id="rId32"/>
    <p:sldId id="286" r:id="rId33"/>
    <p:sldId id="287" r:id="rId34"/>
    <p:sldId id="374" r:id="rId35"/>
    <p:sldId id="345" r:id="rId36"/>
    <p:sldId id="288" r:id="rId37"/>
    <p:sldId id="289" r:id="rId38"/>
    <p:sldId id="290" r:id="rId39"/>
    <p:sldId id="291" r:id="rId40"/>
    <p:sldId id="292" r:id="rId41"/>
    <p:sldId id="293" r:id="rId42"/>
    <p:sldId id="303" r:id="rId43"/>
    <p:sldId id="390" r:id="rId44"/>
    <p:sldId id="304" r:id="rId45"/>
    <p:sldId id="305" r:id="rId46"/>
    <p:sldId id="306" r:id="rId47"/>
    <p:sldId id="309" r:id="rId48"/>
    <p:sldId id="387" r:id="rId49"/>
    <p:sldId id="388" r:id="rId50"/>
    <p:sldId id="307" r:id="rId51"/>
    <p:sldId id="389" r:id="rId52"/>
    <p:sldId id="386" r:id="rId53"/>
    <p:sldId id="308" r:id="rId54"/>
    <p:sldId id="391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268" r:id="rId64"/>
    <p:sldId id="267" r:id="rId65"/>
    <p:sldId id="269" r:id="rId66"/>
    <p:sldId id="270" r:id="rId67"/>
    <p:sldId id="265" r:id="rId68"/>
    <p:sldId id="271" r:id="rId69"/>
    <p:sldId id="273" r:id="rId70"/>
    <p:sldId id="272" r:id="rId71"/>
    <p:sldId id="384" r:id="rId7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BE58F-F743-A04A-B8D3-EC0FA59442C1}" type="datetimeFigureOut">
              <a:rPr lang="en-US" smtClean="0"/>
              <a:t>15/03/14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9615F-8FA0-C941-B28E-AD793270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201618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first session add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5D2CCE2-0AC2-FF41-AF71-A569FF3ED6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Calibri"/>
                <a:ea typeface="Georgia"/>
                <a:cs typeface="Calibri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Calibri"/>
                <a:ea typeface="Georgia"/>
                <a:cs typeface="Calibri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>
              <a:latin typeface="Calibri"/>
              <a:cs typeface="Calibri"/>
            </a:endParaRPr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>
              <a:latin typeface="Calibri"/>
              <a:cs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>
              <a:latin typeface="Calibri"/>
              <a:cs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Calibri"/>
                <a:ea typeface="Georgia"/>
                <a:cs typeface="Calibri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487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rgbClr val="0B5394"/>
                </a:solidFill>
                <a:latin typeface="Calibri"/>
                <a:cs typeface="Calibri"/>
              </a:defRPr>
            </a:lvl1pPr>
            <a:lvl2pPr rtl="0">
              <a:defRPr>
                <a:solidFill>
                  <a:srgbClr val="0B5394"/>
                </a:solidFill>
                <a:latin typeface="Calibri"/>
                <a:cs typeface="Calibri"/>
              </a:defRPr>
            </a:lvl2pPr>
            <a:lvl3pPr rtl="0">
              <a:defRPr>
                <a:solidFill>
                  <a:srgbClr val="0B5394"/>
                </a:solidFill>
                <a:latin typeface="Calibri"/>
                <a:cs typeface="Calibri"/>
              </a:defRPr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-1" r="82013"/>
          <a:stretch/>
        </p:blipFill>
        <p:spPr>
          <a:xfrm>
            <a:off x="0" y="6248981"/>
            <a:ext cx="56880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@akshaymathu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58C558-CCE3-8541-A2DE-C53B643B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B5394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.com/download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c6Knuo" TargetMode="External"/><Relationship Id="rId3" Type="http://schemas.openxmlformats.org/officeDocument/2006/relationships/hyperlink" Target="https://github.com/mathurakshay/movie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1414790"/>
            <a:ext cx="7772400" cy="23794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Creating </a:t>
            </a:r>
            <a:r>
              <a:rPr lang="en-US" dirty="0" smtClean="0"/>
              <a:t>Web Application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s</a:t>
            </a:r>
            <a:br>
              <a:rPr lang="en-US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jQuery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4865241"/>
            <a:ext cx="7772400" cy="627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 smtClean="0"/>
              <a:t>Akshay Mathur</a:t>
            </a:r>
          </a:p>
          <a:p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6172200"/>
            <a:ext cx="3162300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a list (Array)</a:t>
            </a:r>
          </a:p>
          <a:p>
            <a:pPr lvl="1"/>
            <a:r>
              <a:rPr lang="en-US" dirty="0" smtClean="0"/>
              <a:t>Methods of Array work normally on </a:t>
            </a:r>
            <a:r>
              <a:rPr lang="en-US" dirty="0" err="1" smtClean="0"/>
              <a:t>jQuery</a:t>
            </a:r>
            <a:r>
              <a:rPr lang="en-US" dirty="0" smtClean="0"/>
              <a:t> object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$(‘’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).length	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// 0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/>
              <a:t>Members of the list are DOM elements</a:t>
            </a:r>
          </a:p>
          <a:p>
            <a:pPr lvl="1"/>
            <a:r>
              <a:rPr lang="en-US" dirty="0" smtClean="0"/>
              <a:t>Empty list, if no element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Native JavaScript methods and properties are </a:t>
            </a:r>
          </a:p>
          <a:p>
            <a:pPr lvl="1"/>
            <a:r>
              <a:rPr lang="en-US" dirty="0" smtClean="0"/>
              <a:t>NOT available on </a:t>
            </a:r>
            <a:r>
              <a:rPr lang="en-US" dirty="0" err="1" smtClean="0"/>
              <a:t>jQuery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Available on the members of the Array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$(‘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img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’)[0].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src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080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</a:t>
            </a:r>
            <a:r>
              <a:rPr lang="en-US" dirty="0"/>
              <a:t>has all API functions</a:t>
            </a:r>
          </a:p>
          <a:p>
            <a:pPr lvl="1"/>
            <a:r>
              <a:rPr lang="en-US" dirty="0"/>
              <a:t>No error on a function </a:t>
            </a:r>
            <a:r>
              <a:rPr lang="en-US" dirty="0" smtClean="0"/>
              <a:t>call</a:t>
            </a:r>
            <a:endParaRPr lang="en-US" dirty="0"/>
          </a:p>
          <a:p>
            <a:pPr lvl="1"/>
            <a:r>
              <a:rPr lang="en-US" dirty="0"/>
              <a:t>Does </a:t>
            </a:r>
            <a:r>
              <a:rPr lang="en-US" dirty="0" smtClean="0"/>
              <a:t>nothing, if the list in </a:t>
            </a:r>
            <a:r>
              <a:rPr lang="en-US" dirty="0" err="1" smtClean="0"/>
              <a:t>jQuery</a:t>
            </a:r>
            <a:r>
              <a:rPr lang="en-US" dirty="0" smtClean="0"/>
              <a:t> object is empty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(‘’).text()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//’’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$(‘’).html()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//undefined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9065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q4.gi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37" r="-13237"/>
          <a:stretch>
            <a:fillRect/>
          </a:stretch>
        </p:blipFill>
        <p:spPr>
          <a:xfrm>
            <a:off x="412350" y="113665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04929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Selecting a DOM element is needed for working on that element</a:t>
            </a:r>
          </a:p>
          <a:p>
            <a:pPr lvl="1"/>
            <a:r>
              <a:rPr lang="en-US" dirty="0" smtClean="0"/>
              <a:t>JavaScript has many functions like 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getElemetByID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getElementsByTagName</a:t>
            </a:r>
            <a:r>
              <a:rPr lang="en-US" dirty="0" smtClean="0"/>
              <a:t>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Instead, </a:t>
            </a:r>
            <a:r>
              <a:rPr lang="en-US" dirty="0" err="1" smtClean="0"/>
              <a:t>jQuery</a:t>
            </a:r>
            <a:r>
              <a:rPr lang="en-US" dirty="0" smtClean="0"/>
              <a:t> provides support of CSS selectors plus some </a:t>
            </a:r>
            <a:r>
              <a:rPr lang="en-US" dirty="0" err="1" smtClean="0"/>
              <a:t>jQuery</a:t>
            </a:r>
            <a:r>
              <a:rPr lang="en-US" dirty="0" smtClean="0"/>
              <a:t> specific selectors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 at selectors page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API documentation for complete list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2818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to select one or more DOM elements</a:t>
            </a:r>
          </a:p>
          <a:p>
            <a:pPr lvl="1"/>
            <a:r>
              <a:rPr lang="en-US" dirty="0" smtClean="0"/>
              <a:t>Various selection patterns are available to use</a:t>
            </a:r>
          </a:p>
          <a:p>
            <a:pPr lvl="1"/>
            <a:r>
              <a:rPr lang="en-US" dirty="0" smtClean="0"/>
              <a:t>Selector is passed as string to </a:t>
            </a:r>
            <a:r>
              <a:rPr lang="en-US" dirty="0" err="1" smtClean="0"/>
              <a:t>jQuery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err="1" smtClean="0"/>
              <a:t>jQuery</a:t>
            </a:r>
            <a:r>
              <a:rPr lang="en-US" dirty="0" smtClean="0"/>
              <a:t> function is called on the selector, </a:t>
            </a:r>
            <a:r>
              <a:rPr lang="en-US" dirty="0" err="1" smtClean="0"/>
              <a:t>jQuery</a:t>
            </a:r>
            <a:r>
              <a:rPr lang="en-US" dirty="0" smtClean="0"/>
              <a:t> object is returned</a:t>
            </a:r>
          </a:p>
          <a:p>
            <a:pPr lvl="1"/>
            <a:r>
              <a:rPr lang="en-US" dirty="0" smtClean="0"/>
              <a:t>Selected nodes include the complete DOM tree under the node</a:t>
            </a:r>
          </a:p>
          <a:p>
            <a:pPr lvl="1"/>
            <a:r>
              <a:rPr lang="en-US" dirty="0" smtClean="0"/>
              <a:t>DOM manipulation can be done on the selected nodes</a:t>
            </a:r>
          </a:p>
        </p:txBody>
      </p:sp>
    </p:spTree>
    <p:extLst>
      <p:ext uri="{BB962C8B-B14F-4D97-AF65-F5344CB8AC3E}">
        <p14:creationId xmlns:p14="http://schemas.microsoft.com/office/powerpoint/2010/main" val="151531023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All: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‘*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</a:p>
          <a:p>
            <a:pPr lvl="1"/>
            <a:r>
              <a:rPr lang="en-US" dirty="0"/>
              <a:t>Selects all </a:t>
            </a:r>
            <a:r>
              <a:rPr lang="en-US" dirty="0" smtClean="0"/>
              <a:t>nodes on the page</a:t>
            </a:r>
          </a:p>
          <a:p>
            <a:pPr lvl="1"/>
            <a:r>
              <a:rPr lang="en-US" dirty="0" smtClean="0"/>
              <a:t>Top level nodes e.g.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html</a:t>
            </a:r>
            <a:r>
              <a:rPr lang="en-US" dirty="0" smtClean="0"/>
              <a:t>,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dirty="0" smtClean="0"/>
              <a:t>,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body</a:t>
            </a:r>
            <a:r>
              <a:rPr lang="en-US" dirty="0" smtClean="0"/>
              <a:t> are also included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Tag</a:t>
            </a:r>
            <a:r>
              <a:rPr lang="en-US" dirty="0"/>
              <a:t>: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‘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tagname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endParaRPr lang="en-US" dirty="0" smtClean="0"/>
          </a:p>
          <a:p>
            <a:pPr lvl="1"/>
            <a:r>
              <a:rPr lang="en-US" dirty="0" smtClean="0"/>
              <a:t>Selects all nodes of a particular type e.g.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div</a:t>
            </a:r>
            <a:r>
              <a:rPr lang="en-US" sz="1800" dirty="0" smtClean="0"/>
              <a:t>,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lang="en-US" sz="1800" dirty="0" smtClean="0"/>
              <a:t>,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span</a:t>
            </a:r>
            <a:r>
              <a:rPr lang="en-US" dirty="0" smtClean="0"/>
              <a:t> etc.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821849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ID: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‘#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</a:p>
          <a:p>
            <a:pPr lvl="1"/>
            <a:r>
              <a:rPr lang="en-US" dirty="0" smtClean="0"/>
              <a:t>Selects the node having the particular ID attribute </a:t>
            </a:r>
          </a:p>
          <a:p>
            <a:pPr lvl="1"/>
            <a:r>
              <a:rPr lang="en-US" dirty="0" smtClean="0"/>
              <a:t>Does not work properly if there are more than one node with same ID</a:t>
            </a:r>
          </a:p>
          <a:p>
            <a:pPr lvl="1"/>
            <a:r>
              <a:rPr lang="en-US" dirty="0" smtClean="0"/>
              <a:t>This is equivalent to 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getElementById</a:t>
            </a: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Class: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‘.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el_class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</a:p>
          <a:p>
            <a:pPr lvl="1"/>
            <a:r>
              <a:rPr lang="en-US" dirty="0"/>
              <a:t>Selects </a:t>
            </a:r>
            <a:r>
              <a:rPr lang="en-US" dirty="0" smtClean="0"/>
              <a:t>all the nodes </a:t>
            </a:r>
            <a:r>
              <a:rPr lang="en-US" dirty="0"/>
              <a:t>having the particular </a:t>
            </a:r>
            <a:r>
              <a:rPr lang="en-US" dirty="0" smtClean="0"/>
              <a:t>class attribute</a:t>
            </a:r>
            <a:endParaRPr lang="en-US" dirty="0"/>
          </a:p>
          <a:p>
            <a:pPr lvl="1"/>
            <a:r>
              <a:rPr lang="en-US" dirty="0"/>
              <a:t>This is equivalent to 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getElementsByClassName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73938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17229" r="-17229"/>
          <a:stretch>
            <a:fillRect/>
          </a:stretch>
        </p:blipFill>
        <p:spPr>
          <a:xfrm>
            <a:off x="461832" y="1088855"/>
            <a:ext cx="8229600" cy="49672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@akshaymathu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Know Each Other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code?</a:t>
            </a:r>
          </a:p>
          <a:p>
            <a:r>
              <a:rPr lang="en-US" dirty="0" smtClean="0"/>
              <a:t>OS?</a:t>
            </a:r>
          </a:p>
          <a:p>
            <a:r>
              <a:rPr lang="en-US" dirty="0" smtClean="0"/>
              <a:t>Programing Language?</a:t>
            </a:r>
          </a:p>
          <a:p>
            <a:r>
              <a:rPr lang="en-US" dirty="0" smtClean="0"/>
              <a:t>HTML?</a:t>
            </a:r>
          </a:p>
          <a:p>
            <a:r>
              <a:rPr lang="en-US" dirty="0" smtClean="0"/>
              <a:t>JavaScript?</a:t>
            </a:r>
          </a:p>
          <a:p>
            <a:r>
              <a:rPr lang="en-US" dirty="0" smtClean="0"/>
              <a:t>JSON?</a:t>
            </a:r>
          </a:p>
          <a:p>
            <a:r>
              <a:rPr lang="en-US" dirty="0" smtClean="0"/>
              <a:t>Why are you attending?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5264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innerHTML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600"/>
              </a:spcBef>
              <a:buSzPct val="166666"/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</a:p>
          <a:p>
            <a:pPr marL="0" lvl="1" indent="0">
              <a:spcBef>
                <a:spcPts val="600"/>
              </a:spcBef>
              <a:buSzPct val="166666"/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.html(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Reads complete HTML inside a DOM node</a:t>
            </a:r>
          </a:p>
          <a:p>
            <a:pPr lvl="1"/>
            <a:r>
              <a:rPr lang="en-US" dirty="0" smtClean="0"/>
              <a:t>Returns HTML of complete DOM tree including all child nodes</a:t>
            </a:r>
          </a:p>
          <a:p>
            <a:pPr lvl="1"/>
            <a:r>
              <a:rPr lang="en-US" dirty="0" smtClean="0"/>
              <a:t>All HTML tags and attributes are preserved</a:t>
            </a:r>
          </a:p>
          <a:p>
            <a:pPr lvl="1"/>
            <a:r>
              <a:rPr lang="en-US" dirty="0" smtClean="0"/>
              <a:t>The output can be inserted somewhere else in the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3484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innerText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$(‘selector’).text()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Reads Text inside the selected DOM node</a:t>
            </a:r>
          </a:p>
          <a:p>
            <a:pPr lvl="1"/>
            <a:r>
              <a:rPr lang="en-US" dirty="0" smtClean="0"/>
              <a:t>Returns text of complete DOM tree including all child nodes</a:t>
            </a:r>
          </a:p>
          <a:p>
            <a:pPr lvl="1"/>
            <a:r>
              <a:rPr lang="en-US" dirty="0" smtClean="0"/>
              <a:t>All HTML tags and attributes are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4852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a.my_class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Selects only the anchor nodes having having class 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my_class</a:t>
            </a: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 smtClean="0"/>
              <a:t>What does following selects do?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‘span.clas1’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table#my_tbl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203265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comma between selectors selects all of them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‘#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el_id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, 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my_class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this case node having id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el_id</a:t>
            </a:r>
            <a:r>
              <a:rPr lang="en-US" dirty="0" smtClean="0"/>
              <a:t> as well as all nodes having class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my_class</a:t>
            </a:r>
            <a:r>
              <a:rPr lang="en-US" dirty="0" smtClean="0"/>
              <a:t> will become part of returned </a:t>
            </a:r>
            <a:r>
              <a:rPr lang="en-US" dirty="0" err="1" smtClean="0"/>
              <a:t>jQuery</a:t>
            </a:r>
            <a:r>
              <a:rPr lang="en-US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90694849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 selectors allow to create a selection based on any attribute of a HTML node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Attribute Equals: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“div[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el_id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=‘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my_id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’]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”</a:t>
            </a:r>
          </a:p>
          <a:p>
            <a:pPr lvl="1"/>
            <a:r>
              <a:rPr lang="en-US" dirty="0" smtClean="0"/>
              <a:t>Attribute Not Equals: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“div[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!=‘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my_id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’]”</a:t>
            </a:r>
          </a:p>
          <a:p>
            <a:pPr lvl="1"/>
            <a:r>
              <a:rPr lang="en-US" dirty="0" smtClean="0"/>
              <a:t>Attribute Starts with: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“div[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^=‘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my_id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’]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”</a:t>
            </a:r>
          </a:p>
          <a:p>
            <a:pPr lvl="1"/>
            <a:r>
              <a:rPr lang="en-US" dirty="0" smtClean="0"/>
              <a:t>Attribute Ends with: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“div[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$=‘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my_id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’]”</a:t>
            </a:r>
          </a:p>
          <a:p>
            <a:pPr lvl="1"/>
            <a:r>
              <a:rPr lang="en-US" dirty="0" smtClean="0"/>
              <a:t>Attribute Contains: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“div[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*=‘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my_id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’]”</a:t>
            </a:r>
          </a:p>
          <a:p>
            <a:r>
              <a:rPr lang="en-US" dirty="0" smtClean="0"/>
              <a:t>These work on custom </a:t>
            </a:r>
            <a:r>
              <a:rPr lang="en-US" dirty="0"/>
              <a:t>(non-standard) </a:t>
            </a:r>
            <a:r>
              <a:rPr lang="en-US" dirty="0" smtClean="0"/>
              <a:t>attributes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6980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Narrow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Descendent: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‘#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</a:p>
          <a:p>
            <a:pPr lvl="1"/>
            <a:r>
              <a:rPr lang="en-US" dirty="0" smtClean="0"/>
              <a:t>Selects all the anchors within the node having id=</a:t>
            </a:r>
            <a:r>
              <a:rPr lang="en-US" dirty="0" err="1" smtClean="0"/>
              <a:t>el_id</a:t>
            </a:r>
            <a:endParaRPr lang="en-US" dirty="0" smtClean="0"/>
          </a:p>
          <a:p>
            <a:pPr lvl="1"/>
            <a:r>
              <a:rPr lang="en-US" dirty="0" smtClean="0"/>
              <a:t>These anchors may be at any level deep in the DOM tree</a:t>
            </a:r>
          </a:p>
          <a:p>
            <a:pPr lvl="1"/>
            <a:endParaRPr lang="en-US" dirty="0"/>
          </a:p>
          <a:p>
            <a:r>
              <a:rPr lang="en-US" dirty="0" smtClean="0"/>
              <a:t>Children: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‘#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&gt;.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el_class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</a:p>
          <a:p>
            <a:pPr lvl="1"/>
            <a:r>
              <a:rPr lang="en-US" dirty="0" smtClean="0"/>
              <a:t>Selects first level nodes having class=</a:t>
            </a:r>
            <a:r>
              <a:rPr lang="en-US" dirty="0" err="1" smtClean="0"/>
              <a:t>el_class</a:t>
            </a:r>
            <a:r>
              <a:rPr lang="en-US" dirty="0" smtClean="0"/>
              <a:t> within </a:t>
            </a:r>
            <a:r>
              <a:rPr lang="en-US" dirty="0"/>
              <a:t>the node having id=</a:t>
            </a:r>
            <a:r>
              <a:rPr lang="en-US" dirty="0" err="1" smtClean="0"/>
              <a:t>el_id</a:t>
            </a:r>
            <a:endParaRPr lang="en-US" dirty="0" smtClean="0"/>
          </a:p>
          <a:p>
            <a:pPr lvl="1"/>
            <a:r>
              <a:rPr lang="en-US" dirty="0" smtClean="0"/>
              <a:t>Only one level deep DOM tree is searched in this case</a:t>
            </a:r>
          </a:p>
          <a:p>
            <a:pPr marL="457200" lvl="1" indent="0">
              <a:buNone/>
            </a:pP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6559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0281" r="-10281"/>
          <a:stretch>
            <a:fillRect/>
          </a:stretch>
        </p:blipFill>
        <p:spPr>
          <a:xfrm>
            <a:off x="457200" y="1600201"/>
            <a:ext cx="8229600" cy="3639224"/>
          </a:xfrm>
        </p:spPr>
      </p:pic>
    </p:spTree>
    <p:extLst>
      <p:ext uri="{BB962C8B-B14F-4D97-AF65-F5344CB8AC3E}">
        <p14:creationId xmlns:p14="http://schemas.microsoft.com/office/powerpoint/2010/main" val="25163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Narrowing Down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possible ways to reach an element are not available as selectors</a:t>
            </a:r>
          </a:p>
          <a:p>
            <a:pPr lvl="1"/>
            <a:r>
              <a:rPr lang="en-US" dirty="0" smtClean="0"/>
              <a:t>There are filters to further narrowing down</a:t>
            </a:r>
          </a:p>
          <a:p>
            <a:endParaRPr lang="en-US" dirty="0"/>
          </a:p>
          <a:p>
            <a:r>
              <a:rPr lang="en-US" dirty="0" smtClean="0"/>
              <a:t>Filters are applied on selectors</a:t>
            </a:r>
          </a:p>
          <a:p>
            <a:pPr lvl="1"/>
            <a:r>
              <a:rPr lang="en-US" dirty="0" smtClean="0"/>
              <a:t>They can  be part of selector string</a:t>
            </a:r>
          </a:p>
          <a:p>
            <a:pPr lvl="1"/>
            <a:r>
              <a:rPr lang="en-US" dirty="0" smtClean="0"/>
              <a:t>Filter functions can be used for filtering items selected </a:t>
            </a:r>
            <a:r>
              <a:rPr lang="en-US" dirty="0" err="1" smtClean="0"/>
              <a:t>jQuey</a:t>
            </a:r>
            <a:r>
              <a:rPr lang="en-US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56186752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Akshay Mathur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Founding Team Member of</a:t>
            </a:r>
          </a:p>
          <a:p>
            <a:pPr lvl="1">
              <a:defRPr/>
            </a:pPr>
            <a:r>
              <a:rPr lang="en-US" dirty="0" err="1"/>
              <a:t>ShopSocially</a:t>
            </a:r>
            <a:r>
              <a:rPr lang="en-US" dirty="0"/>
              <a:t> (Enabling “social” for retailers)</a:t>
            </a:r>
          </a:p>
          <a:p>
            <a:pPr lvl="1">
              <a:defRPr/>
            </a:pPr>
            <a:r>
              <a:rPr lang="en-US" dirty="0" err="1"/>
              <a:t>AirTight</a:t>
            </a:r>
            <a:r>
              <a:rPr lang="en-US" dirty="0"/>
              <a:t> </a:t>
            </a:r>
            <a:r>
              <a:rPr lang="en-US" dirty="0" err="1"/>
              <a:t>Neworks</a:t>
            </a:r>
            <a:r>
              <a:rPr lang="en-US" dirty="0"/>
              <a:t> (Global leader of WIPS)</a:t>
            </a:r>
          </a:p>
          <a:p>
            <a:pPr>
              <a:defRPr/>
            </a:pPr>
            <a:r>
              <a:rPr lang="en-US" dirty="0" smtClean="0"/>
              <a:t>15+ years in IT industry</a:t>
            </a:r>
            <a:endParaRPr lang="en-US" dirty="0"/>
          </a:p>
          <a:p>
            <a:pPr lvl="1">
              <a:defRPr/>
            </a:pPr>
            <a:r>
              <a:rPr lang="en-US" dirty="0"/>
              <a:t>Currently Principal Architect at </a:t>
            </a:r>
            <a:r>
              <a:rPr lang="en-US" dirty="0" err="1" smtClean="0"/>
              <a:t>ShopSocially</a:t>
            </a:r>
            <a:endParaRPr lang="en-US" dirty="0" smtClean="0"/>
          </a:p>
          <a:p>
            <a:pPr lvl="1"/>
            <a:r>
              <a:rPr lang="en-US" dirty="0" smtClean="0"/>
              <a:t>Mostly worked with Startups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rom Conceptualization to Stabilization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t different functions i.e. development, testing, release</a:t>
            </a:r>
          </a:p>
          <a:p>
            <a:pPr lvl="2"/>
            <a:r>
              <a:rPr lang="en-US" dirty="0" smtClean="0"/>
              <a:t>With multiple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0605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text </a:t>
            </a:r>
            <a:r>
              <a:rPr lang="en-US" dirty="0"/>
              <a:t>b</a:t>
            </a:r>
            <a:r>
              <a:rPr lang="en-US" dirty="0" smtClean="0"/>
              <a:t>oxes: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‘:text’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Checked checkboxes: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‘: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checkbox:checked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Buttons with class </a:t>
            </a:r>
            <a:r>
              <a:rPr lang="en-US" dirty="0" err="1" smtClean="0"/>
              <a:t>btn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btn:button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Everything disabled: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‘:disabled’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Currently focused: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‘:focus’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261129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Narrowing Down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visible items: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‘: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visiblle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First/Last: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a:first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a:last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Even rows: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tr:even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Nth column of a row: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tr.item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td:eq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(N-1)’</a:t>
            </a:r>
            <a:endParaRPr lang="en-US" dirty="0" smtClean="0"/>
          </a:p>
          <a:p>
            <a:r>
              <a:rPr lang="en-US" dirty="0" smtClean="0"/>
              <a:t>All header nodes: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‘:header’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876741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 functions can be applied on existing </a:t>
            </a:r>
            <a:r>
              <a:rPr lang="en-US" dirty="0" err="1" smtClean="0"/>
              <a:t>jQuery</a:t>
            </a:r>
            <a:r>
              <a:rPr lang="en-US" dirty="0" smtClean="0"/>
              <a:t> objects for narrowing down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eq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(index)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dirty="0" err="1" smtClean="0"/>
              <a:t>eq</a:t>
            </a:r>
            <a:r>
              <a:rPr lang="en-US" dirty="0" smtClean="0"/>
              <a:t>() takes an index (0 based) as parameter and selects only the item with specific index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.find(selector)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dirty="0" smtClean="0"/>
              <a:t>find(</a:t>
            </a:r>
            <a:r>
              <a:rPr lang="en-US" dirty="0"/>
              <a:t>) </a:t>
            </a:r>
            <a:r>
              <a:rPr lang="en-US" dirty="0" smtClean="0"/>
              <a:t>takes another selector as parameter</a:t>
            </a:r>
          </a:p>
          <a:p>
            <a:pPr lvl="1"/>
            <a:r>
              <a:rPr lang="en-US" dirty="0"/>
              <a:t>It is used </a:t>
            </a:r>
            <a:r>
              <a:rPr lang="en-US" dirty="0" smtClean="0"/>
              <a:t>for selecting within a DOM tree instead of full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655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O</a:t>
            </a:r>
            <a:r>
              <a:rPr lang="en-US" dirty="0" smtClean="0"/>
              <a:t>utside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it is needed to select parents of a DOM node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3000" dirty="0"/>
              <a:t>Immediate parents </a:t>
            </a:r>
            <a:endParaRPr lang="en-US" sz="3000" dirty="0" smtClean="0"/>
          </a:p>
          <a:p>
            <a:pPr marL="400050" lvl="1" indent="0">
              <a:buNone/>
            </a:pPr>
            <a:r>
              <a:rPr lang="en-US" sz="30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$(el).parent()</a:t>
            </a:r>
          </a:p>
          <a:p>
            <a:pPr marL="400050" lvl="1" indent="0">
              <a:buNone/>
            </a:pPr>
            <a:r>
              <a:rPr lang="en-US" sz="3000" dirty="0"/>
              <a:t>All parents up in the tree </a:t>
            </a:r>
            <a:endParaRPr lang="en-US" sz="3000" dirty="0" smtClean="0"/>
          </a:p>
          <a:p>
            <a:pPr marL="400050" lvl="1" indent="0">
              <a:buNone/>
            </a:pPr>
            <a:r>
              <a:rPr lang="en-US" sz="30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(el).parents(selector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pPr marL="400050" lvl="1" indent="0">
              <a:buNone/>
            </a:pPr>
            <a:r>
              <a:rPr lang="en-US" sz="3000" dirty="0"/>
              <a:t>Closest parent in the tree </a:t>
            </a:r>
            <a:endParaRPr lang="en-US" sz="3000" dirty="0" smtClean="0"/>
          </a:p>
          <a:p>
            <a:pPr marL="400050" lvl="1" indent="0">
              <a:buNone/>
            </a:pPr>
            <a:r>
              <a:rPr lang="en-US" sz="30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$(el).closest(selector)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219938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02092-FDA2-C742-AF02-3B84925CD615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akshaymathu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-25460" r="-25460"/>
          <a:stretch>
            <a:fillRect/>
          </a:stretch>
        </p:blipFill>
        <p:spPr>
          <a:xfrm>
            <a:off x="395856" y="1146945"/>
            <a:ext cx="8229600" cy="4525963"/>
          </a:xfr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0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1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Different functions are for reading different items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Contents of a DOM node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$(el).text()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.html()</a:t>
            </a:r>
          </a:p>
          <a:p>
            <a:pPr marL="57150" indent="0">
              <a:buNone/>
            </a:pPr>
            <a:r>
              <a:rPr lang="en-US" sz="3600" dirty="0" smtClean="0"/>
              <a:t>Attribute </a:t>
            </a:r>
            <a:r>
              <a:rPr lang="en-US" sz="3600" dirty="0"/>
              <a:t>of an HTML node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attr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attr_name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$(el).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css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(‘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style_attr_name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pPr marL="57150" indent="0">
              <a:buNone/>
            </a:pPr>
            <a:r>
              <a:rPr lang="en-US" sz="3600" dirty="0"/>
              <a:t>Form </a:t>
            </a:r>
            <a:r>
              <a:rPr lang="en-US" sz="3600" dirty="0" smtClean="0"/>
              <a:t>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$(el).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$(el).prop(‘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property_name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84445271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Same functions are used for reading and writing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Contents of a DOM node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$(el).text(‘some text’)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.html(‘some HTML’)</a:t>
            </a:r>
          </a:p>
          <a:p>
            <a:pPr marL="57150" indent="0">
              <a:buNone/>
            </a:pPr>
            <a:r>
              <a:rPr lang="en-US" dirty="0"/>
              <a:t>Attribute of an HTML node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attr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attr_name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’, 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attr_value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$(el).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css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(‘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style_attr_name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’, ‘value’)</a:t>
            </a:r>
          </a:p>
          <a:p>
            <a:pPr marL="57150" indent="0">
              <a:buNone/>
            </a:pPr>
            <a:r>
              <a:rPr lang="en-US" dirty="0"/>
              <a:t>Form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$(el).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val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(‘Value’)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$(el).prop(‘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property_name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’, true)</a:t>
            </a:r>
          </a:p>
        </p:txBody>
      </p:sp>
    </p:spTree>
    <p:extLst>
      <p:ext uri="{BB962C8B-B14F-4D97-AF65-F5344CB8AC3E}">
        <p14:creationId xmlns:p14="http://schemas.microsoft.com/office/powerpoint/2010/main" val="1836334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Courier New"/>
              </a:rPr>
              <a:t>Add inside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.append(html)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$(el).prepend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(html)</a:t>
            </a:r>
          </a:p>
          <a:p>
            <a:r>
              <a:rPr lang="en-US" dirty="0" smtClean="0">
                <a:solidFill>
                  <a:srgbClr val="000000"/>
                </a:solidFill>
                <a:cs typeface="Courier New"/>
              </a:rPr>
              <a:t>Add outside</a:t>
            </a: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.before(html)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$(el).after(html)</a:t>
            </a:r>
          </a:p>
          <a:p>
            <a:r>
              <a:rPr lang="en-US" dirty="0" smtClean="0">
                <a:solidFill>
                  <a:srgbClr val="000000"/>
                </a:solidFill>
                <a:cs typeface="Courier New"/>
              </a:rPr>
              <a:t>Remove</a:t>
            </a: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.remove()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8768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Looks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changing in-line style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$(el).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css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(‘property-name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’, 				‘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property_value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’)</a:t>
            </a:r>
          </a:p>
          <a:p>
            <a:endParaRPr lang="en-US" dirty="0" smtClean="0"/>
          </a:p>
          <a:p>
            <a:r>
              <a:rPr lang="en-US" dirty="0" smtClean="0"/>
              <a:t>By changing class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$(el).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addClass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a_class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’)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$(el).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removeClass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cls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3986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try creating real world web applications, things go complex</a:t>
            </a:r>
          </a:p>
          <a:p>
            <a:endParaRPr lang="en-US" dirty="0"/>
          </a:p>
          <a:p>
            <a:r>
              <a:rPr lang="en-US" dirty="0" smtClean="0"/>
              <a:t>However, there immerges a pattern of requirements</a:t>
            </a:r>
          </a:p>
          <a:p>
            <a:pPr lvl="1"/>
            <a:r>
              <a:rPr lang="en-US" dirty="0" smtClean="0"/>
              <a:t>Common functions can be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799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jQuery</a:t>
            </a:r>
            <a:r>
              <a:rPr lang="en-US" dirty="0" smtClean="0"/>
              <a:t> functions return the </a:t>
            </a:r>
            <a:r>
              <a:rPr lang="en-US" dirty="0" err="1" smtClean="0"/>
              <a:t>jQuery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This allows to call multiple functions one after other as a chain without having to select again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$(‘#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a_id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addClass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(‘bold’)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removeClass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(‘heading’);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817376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11873" r="-11873"/>
          <a:stretch>
            <a:fillRect/>
          </a:stretch>
        </p:blipFill>
        <p:spPr>
          <a:xfrm>
            <a:off x="599760" y="1035688"/>
            <a:ext cx="8229600" cy="4967288"/>
          </a:xfrm>
        </p:spPr>
      </p:pic>
    </p:spTree>
    <p:extLst>
      <p:ext uri="{BB962C8B-B14F-4D97-AF65-F5344CB8AC3E}">
        <p14:creationId xmlns:p14="http://schemas.microsoft.com/office/powerpoint/2010/main" val="20543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Dealing with User 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raises the event on actions</a:t>
            </a:r>
          </a:p>
          <a:p>
            <a:r>
              <a:rPr lang="en-US" dirty="0" smtClean="0"/>
              <a:t>The events can also be programmatically triggered </a:t>
            </a:r>
          </a:p>
          <a:p>
            <a:pPr lvl="1"/>
            <a:r>
              <a:rPr lang="en-US" dirty="0" smtClean="0"/>
              <a:t>By using .trigger() function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.trigger(‘change’);</a:t>
            </a:r>
            <a:endParaRPr lang="en-US" dirty="0" smtClean="0"/>
          </a:p>
          <a:p>
            <a:pPr lvl="1"/>
            <a:r>
              <a:rPr lang="en-US" dirty="0" smtClean="0"/>
              <a:t>By using the same shortcut function (that registers the handler) without argument 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$(el).click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$(el).focus();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1182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user’s action, browser raise corresponding event</a:t>
            </a:r>
          </a:p>
          <a:p>
            <a:pPr lvl="1"/>
            <a:r>
              <a:rPr lang="en-US" dirty="0"/>
              <a:t>Handler functions can be bind to the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All the handlers registered for the events get called</a:t>
            </a:r>
          </a:p>
          <a:p>
            <a:pPr lvl="1"/>
            <a:r>
              <a:rPr lang="en-US" dirty="0" smtClean="0"/>
              <a:t>Order in which the handlers (if more than one registered) are called is not 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5019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element on which the event handler is being bind has to be present in the DOM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.on(‘click’, 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handler_fn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.click(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handler_fn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Event handlers can also be removed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$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(el).off(‘click’)</a:t>
            </a:r>
          </a:p>
        </p:txBody>
      </p:sp>
    </p:spTree>
    <p:extLst>
      <p:ext uri="{BB962C8B-B14F-4D97-AF65-F5344CB8AC3E}">
        <p14:creationId xmlns:p14="http://schemas.microsoft.com/office/powerpoint/2010/main" val="51744045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Ready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not safe to call a function that reads or writes DOM before the DOM is completely rendered</a:t>
            </a:r>
          </a:p>
          <a:p>
            <a:r>
              <a:rPr lang="en-US" dirty="0" smtClean="0"/>
              <a:t>So it is wise to write all the code in Ready Event handler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$(document).ready(function(){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//Code goes here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});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44808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raised event bubbles up in the HTML DOM tree till the root node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3300" dirty="0" err="1">
                <a:solidFill>
                  <a:srgbClr val="008000"/>
                </a:solidFill>
                <a:latin typeface="Courier New"/>
                <a:cs typeface="Courier New"/>
              </a:rPr>
              <a:t>ul</a:t>
            </a: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li&gt;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lang="en-US" sz="3300" dirty="0" err="1">
                <a:solidFill>
                  <a:srgbClr val="008000"/>
                </a:solidFill>
                <a:latin typeface="Courier New"/>
                <a:cs typeface="Courier New"/>
              </a:rPr>
              <a:t>href</a:t>
            </a: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=“#”&gt;Click Me&lt;/a&gt;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/li&gt;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3300" dirty="0" err="1">
                <a:solidFill>
                  <a:srgbClr val="008000"/>
                </a:solidFill>
                <a:latin typeface="Courier New"/>
                <a:cs typeface="Courier New"/>
              </a:rPr>
              <a:t>ul</a:t>
            </a: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&lt;/body&gt;</a:t>
            </a:r>
            <a:endParaRPr lang="en-US" sz="33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357211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Because events bubble, they can be handled at any parent node in the DOM tree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33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ul</a:t>
            </a: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&lt;li&gt;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	&lt;a </a:t>
            </a:r>
            <a:r>
              <a:rPr lang="en-US" sz="33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href</a:t>
            </a: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=“#”&gt;Click Me&lt;/a&gt;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&lt;/li&gt;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&lt;/</a:t>
            </a:r>
            <a:r>
              <a:rPr lang="en-US" sz="33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ul</a:t>
            </a:r>
            <a:r>
              <a:rPr lang="en-US" sz="3300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endParaRPr lang="en-US" dirty="0"/>
          </a:p>
          <a:p>
            <a:r>
              <a:rPr lang="en-US" dirty="0" smtClean="0"/>
              <a:t>When user clicks on the link, click handlers registered at ‘a’, ‘li’ as well as at ‘</a:t>
            </a:r>
            <a:r>
              <a:rPr lang="en-US" dirty="0" err="1" smtClean="0"/>
              <a:t>ul</a:t>
            </a:r>
            <a:r>
              <a:rPr lang="en-US" dirty="0" smtClean="0"/>
              <a:t>’ will be fired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4733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Delegated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is useful if you want to attach a handler for an element that is going to be attached in DOM later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$(‘body’).click(function(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ev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if ($(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ev.target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).is(‘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a.yes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’)){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handler();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}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});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$(‘body’).on(‘click’, ‘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a.yes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’,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586839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JS Framework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B5394"/>
              </a:buClr>
            </a:pPr>
            <a:r>
              <a:rPr lang="en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Library for simplifying JS coding</a:t>
            </a:r>
          </a:p>
          <a:p>
            <a:pPr marL="457200" lvl="0" indent="-419100">
              <a:buClr>
                <a:srgbClr val="0B5394"/>
              </a:buClr>
            </a:pPr>
            <a:r>
              <a:rPr lang="en" dirty="0" smtClean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Provides </a:t>
            </a:r>
            <a:r>
              <a:rPr lang="en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simple interface and syntactic sugar for common JS work</a:t>
            </a:r>
          </a:p>
          <a:p>
            <a:pPr marL="857250" lvl="1" indent="-419100">
              <a:buClr>
                <a:srgbClr val="0B5394"/>
              </a:buClr>
            </a:pPr>
            <a:r>
              <a:rPr lang="en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Selecting DOM element</a:t>
            </a:r>
          </a:p>
          <a:p>
            <a:pPr marL="857250" lvl="1" indent="-419100">
              <a:buClr>
                <a:srgbClr val="0B5394"/>
              </a:buClr>
            </a:pPr>
            <a:r>
              <a:rPr lang="en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DOM traversal and manipulation</a:t>
            </a:r>
          </a:p>
          <a:p>
            <a:pPr marL="857250" lvl="1" indent="-419100">
              <a:buClr>
                <a:srgbClr val="0B5394"/>
              </a:buClr>
            </a:pPr>
            <a:r>
              <a:rPr lang="en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</a:p>
          <a:p>
            <a:pPr marL="857250" lvl="1" indent="-419100">
              <a:buClr>
                <a:srgbClr val="0B5394"/>
              </a:buClr>
            </a:pPr>
            <a:r>
              <a:rPr lang="en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Takes care of cross browser and cross version </a:t>
            </a:r>
            <a:r>
              <a:rPr lang="en" dirty="0" smtClean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lang="en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3122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browser events, an Object having data about the event is passed to the event handler</a:t>
            </a:r>
          </a:p>
          <a:p>
            <a:pPr lvl="1"/>
            <a:r>
              <a:rPr lang="en-US" dirty="0" smtClean="0"/>
              <a:t>The element that initiated the event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Ev.target</a:t>
            </a: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Coordinates on the page where user acted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Ev.pageX</a:t>
            </a:r>
            <a:r>
              <a:rPr lang="en-US" dirty="0" smtClean="0"/>
              <a:t> and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Ev.pageY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C</a:t>
            </a:r>
            <a:r>
              <a:rPr lang="en-US" dirty="0" smtClean="0"/>
              <a:t>ode of keyboard key or mouse button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Ev.which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580025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>
              <a:spcBef>
                <a:spcPts val="600"/>
              </a:spcBef>
              <a:buSzPct val="166666"/>
              <a:buNone/>
            </a:pP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lvl="1" indent="0">
              <a:spcBef>
                <a:spcPts val="600"/>
              </a:spcBef>
              <a:buSzPct val="166666"/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(el).is(selector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.is function is to test if output of one selector matches other selector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$(‘body’).click(function(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ev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){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if ($(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ev.target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).is(‘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a.yes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’)){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handler();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}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})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259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raised event bubbles up in the HTML DOM tree till the root node</a:t>
            </a:r>
          </a:p>
          <a:p>
            <a:pPr lvl="1"/>
            <a:r>
              <a:rPr lang="en-US" dirty="0" smtClean="0"/>
              <a:t>This bubbling can be stopped within the even handler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$(a).click(function(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ev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){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ev.stopPropagation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})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683712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Default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 browser does some default action when event occurs</a:t>
            </a:r>
          </a:p>
          <a:p>
            <a:pPr lvl="1"/>
            <a:r>
              <a:rPr lang="en-US" dirty="0" smtClean="0"/>
              <a:t>For example, when an anchor is clicked, it takes user to the location specified by ‘</a:t>
            </a:r>
            <a:r>
              <a:rPr lang="en-US" dirty="0" err="1" smtClean="0"/>
              <a:t>href</a:t>
            </a:r>
            <a:r>
              <a:rPr lang="en-US" dirty="0" smtClean="0"/>
              <a:t>’ </a:t>
            </a:r>
          </a:p>
          <a:p>
            <a:r>
              <a:rPr lang="en-US" dirty="0" smtClean="0"/>
              <a:t>This default behavior can be stopped in the event handler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$(a)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.click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(function(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ev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ev.preventDefault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});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280523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8785" b="8785"/>
          <a:stretch>
            <a:fillRect/>
          </a:stretch>
        </p:blipFill>
        <p:spPr>
          <a:xfrm>
            <a:off x="511314" y="973390"/>
            <a:ext cx="8229600" cy="4967288"/>
          </a:xfrm>
        </p:spPr>
      </p:pic>
    </p:spTree>
    <p:extLst>
      <p:ext uri="{BB962C8B-B14F-4D97-AF65-F5344CB8AC3E}">
        <p14:creationId xmlns:p14="http://schemas.microsoft.com/office/powerpoint/2010/main" val="424969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Talking to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2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JavaScript &amp;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in web browser to communicate with server without reloading the page</a:t>
            </a:r>
          </a:p>
          <a:p>
            <a:r>
              <a:rPr lang="en-US" dirty="0" err="1" smtClean="0"/>
              <a:t>XmlHttpRequest</a:t>
            </a:r>
            <a:r>
              <a:rPr lang="en-US" dirty="0" smtClean="0"/>
              <a:t> (XHR) object can also create HTTP request and receive response</a:t>
            </a:r>
          </a:p>
          <a:p>
            <a:pPr lvl="1"/>
            <a:r>
              <a:rPr lang="en-US" dirty="0" smtClean="0"/>
              <a:t>The request happens asynchronously</a:t>
            </a:r>
          </a:p>
          <a:p>
            <a:pPr lvl="2"/>
            <a:r>
              <a:rPr lang="en-US" dirty="0" smtClean="0"/>
              <a:t>Other operations on page are allowed during the request</a:t>
            </a:r>
          </a:p>
          <a:p>
            <a:pPr lvl="1"/>
            <a:r>
              <a:rPr lang="en-US" dirty="0" smtClean="0"/>
              <a:t>Received data does not render automatically</a:t>
            </a:r>
          </a:p>
          <a:p>
            <a:pPr lvl="2"/>
            <a:r>
              <a:rPr lang="en-US" dirty="0" smtClean="0"/>
              <a:t>Data needs to be received in a callback function and used programmatically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251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$.</a:t>
            </a:r>
            <a:r>
              <a:rPr lang="en-US" sz="20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ajax</a:t>
            </a:r>
            <a:r>
              <a:rPr lang="en-US" sz="2000" dirty="0" smtClean="0">
                <a:latin typeface="Courier New"/>
                <a:cs typeface="Courier New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solidFill>
                  <a:srgbClr val="008000"/>
                </a:solidFill>
                <a:latin typeface="Courier New"/>
                <a:cs typeface="Courier New"/>
              </a:rPr>
              <a:t>url</a:t>
            </a:r>
            <a:r>
              <a:rPr lang="en-US" sz="2000" dirty="0" smtClean="0">
                <a:latin typeface="Courier New"/>
                <a:cs typeface="Courier New"/>
              </a:rPr>
              <a:t>: ‘/</a:t>
            </a:r>
            <a:r>
              <a:rPr lang="en-US" sz="2000" dirty="0" err="1" smtClean="0">
                <a:latin typeface="Courier New"/>
                <a:cs typeface="Courier New"/>
              </a:rPr>
              <a:t>my_ajax_target</a:t>
            </a:r>
            <a:r>
              <a:rPr lang="en-US" sz="2000" dirty="0" smtClean="0">
                <a:latin typeface="Courier New"/>
                <a:cs typeface="Courier New"/>
              </a:rPr>
              <a:t>’,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type</a:t>
            </a:r>
            <a:r>
              <a:rPr lang="en-US" sz="2000" dirty="0" smtClean="0">
                <a:latin typeface="Courier New"/>
                <a:cs typeface="Courier New"/>
              </a:rPr>
              <a:t>: ‘POST’,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solidFill>
                  <a:srgbClr val="008000"/>
                </a:solidFill>
                <a:latin typeface="Courier New"/>
                <a:cs typeface="Courier New"/>
              </a:rPr>
              <a:t>DataType</a:t>
            </a:r>
            <a:r>
              <a:rPr lang="en-US" sz="2000" dirty="0" smtClean="0">
                <a:latin typeface="Courier New"/>
                <a:cs typeface="Courier New"/>
              </a:rPr>
              <a:t>: ‘</a:t>
            </a:r>
            <a:r>
              <a:rPr lang="en-US" sz="2000" dirty="0" err="1" smtClean="0">
                <a:latin typeface="Courier New"/>
                <a:cs typeface="Courier New"/>
              </a:rPr>
              <a:t>json</a:t>
            </a:r>
            <a:r>
              <a:rPr lang="en-US" sz="2000" dirty="0" smtClean="0">
                <a:latin typeface="Courier New"/>
                <a:cs typeface="Courier New"/>
              </a:rPr>
              <a:t>’,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data</a:t>
            </a:r>
            <a:r>
              <a:rPr lang="en-US" sz="2000" dirty="0" smtClean="0">
                <a:latin typeface="Courier New"/>
                <a:cs typeface="Courier New"/>
              </a:rPr>
              <a:t>: {id: 2},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context</a:t>
            </a:r>
            <a:r>
              <a:rPr lang="en-US" sz="2000" dirty="0" smtClean="0">
                <a:latin typeface="Courier New"/>
                <a:cs typeface="Courier New"/>
              </a:rPr>
              <a:t>: this,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success</a:t>
            </a:r>
            <a:r>
              <a:rPr lang="en-US" sz="2000" dirty="0" smtClean="0">
                <a:latin typeface="Courier New"/>
                <a:cs typeface="Courier New"/>
              </a:rPr>
              <a:t>: function(response){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	alert(‘Hello! ‘ + </a:t>
            </a:r>
            <a:r>
              <a:rPr lang="en-US" sz="2000" dirty="0" err="1" smtClean="0">
                <a:latin typeface="Courier New"/>
                <a:cs typeface="Courier New"/>
              </a:rPr>
              <a:t>response.name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},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error</a:t>
            </a:r>
            <a:r>
              <a:rPr lang="en-US" sz="2000" dirty="0" smtClean="0">
                <a:latin typeface="Courier New"/>
                <a:cs typeface="Courier New"/>
              </a:rPr>
              <a:t>: function(){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alert(‘Please try later’);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});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953630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parameter tells what HTTP method to use for the request</a:t>
            </a:r>
          </a:p>
          <a:p>
            <a:r>
              <a:rPr lang="en-US" dirty="0" smtClean="0"/>
              <a:t>GET and POST are supported by all browser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$.get(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url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$.post(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url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) </a:t>
            </a:r>
            <a:r>
              <a:rPr lang="en-US" dirty="0" smtClean="0"/>
              <a:t>can be used as shortcut</a:t>
            </a:r>
          </a:p>
          <a:p>
            <a:r>
              <a:rPr lang="en-US" dirty="0" smtClean="0"/>
              <a:t>Some browsers do not support PUT and DELETE</a:t>
            </a:r>
          </a:p>
          <a:p>
            <a:pPr lvl="1"/>
            <a:r>
              <a:rPr lang="en-US" dirty="0" smtClean="0"/>
              <a:t>For some web frameworks (e.g. pylons),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POST</a:t>
            </a:r>
            <a:r>
              <a:rPr lang="en-US" dirty="0" smtClean="0"/>
              <a:t> with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_method</a:t>
            </a:r>
            <a:r>
              <a:rPr lang="en-US" dirty="0" smtClean="0"/>
              <a:t> data parameter can be used as 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6498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parameter tells how to interpret the data returned from the server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‘text’</a:t>
            </a:r>
            <a:r>
              <a:rPr lang="en-US" dirty="0" smtClean="0"/>
              <a:t>: Read as plain text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‘xml’</a:t>
            </a:r>
            <a:r>
              <a:rPr lang="en-US" dirty="0" smtClean="0"/>
              <a:t>: Parse into XML document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‘html’</a:t>
            </a:r>
            <a:r>
              <a:rPr lang="en-US" dirty="0" smtClean="0"/>
              <a:t>: Parse as HTML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‘script’</a:t>
            </a:r>
            <a:r>
              <a:rPr lang="en-US" dirty="0" smtClean="0"/>
              <a:t>: Interpret and execute as JavaScript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‘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json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r>
              <a:rPr lang="en-US" dirty="0" smtClean="0"/>
              <a:t>: Convert into a JavaScript Object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‘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jsonp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r>
              <a:rPr lang="en-US" dirty="0" smtClean="0"/>
              <a:t>: Load as cross-domain script and convert into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0576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jQuery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04012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B5394"/>
              </a:buClr>
            </a:pPr>
            <a:r>
              <a:rPr lang="en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Jquery is most </a:t>
            </a:r>
            <a:r>
              <a:rPr lang="en" dirty="0" smtClean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popular</a:t>
            </a:r>
          </a:p>
          <a:p>
            <a:pPr marL="457200" lvl="0" indent="-419100">
              <a:buClr>
                <a:srgbClr val="0B5394"/>
              </a:buClr>
            </a:pPr>
            <a:r>
              <a:rPr lang="en" dirty="0" smtClean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Takes </a:t>
            </a:r>
            <a:r>
              <a:rPr lang="en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care of cross browser and cross version issues</a:t>
            </a:r>
          </a:p>
          <a:p>
            <a:pPr marL="457200" lvl="0" indent="-419100">
              <a:buClr>
                <a:srgbClr val="0B5394"/>
              </a:buClr>
            </a:pPr>
            <a:r>
              <a:rPr lang="en" dirty="0" smtClean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Simplifys JS coding</a:t>
            </a:r>
          </a:p>
          <a:p>
            <a:pPr marL="857250" lvl="1" indent="-419100">
              <a:buClr>
                <a:srgbClr val="0B5394"/>
              </a:buClr>
            </a:pPr>
            <a:r>
              <a:rPr lang="en" dirty="0" smtClean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Selectors for easy DOM traversal</a:t>
            </a:r>
          </a:p>
          <a:p>
            <a:pPr marL="857250" lvl="1" indent="-419100">
              <a:buClr>
                <a:srgbClr val="0B5394"/>
              </a:buClr>
            </a:pPr>
            <a:r>
              <a:rPr lang="en" dirty="0" smtClean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Everything </a:t>
            </a:r>
            <a:r>
              <a:rPr lang="en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is via functions</a:t>
            </a:r>
          </a:p>
          <a:p>
            <a:pPr marL="857250" lvl="1" indent="-419100">
              <a:buClr>
                <a:srgbClr val="0B5394"/>
              </a:buClr>
            </a:pPr>
            <a:r>
              <a:rPr lang="en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Same function for get and </a:t>
            </a:r>
            <a:r>
              <a:rPr lang="en" dirty="0" smtClean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</a:p>
          <a:p>
            <a:pPr marL="857250" lvl="1" indent="-419100">
              <a:buClr>
                <a:srgbClr val="0B5394"/>
              </a:buClr>
            </a:pPr>
            <a:r>
              <a:rPr lang="en" dirty="0" smtClean="0">
                <a:ea typeface="Calibri"/>
                <a:sym typeface="Calibri"/>
              </a:rPr>
              <a:t>…</a:t>
            </a:r>
            <a:endParaRPr lang="en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0650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AJAX events occur, callbacks registered for those evens are called</a:t>
            </a:r>
          </a:p>
          <a:p>
            <a:pPr lvl="1"/>
            <a:r>
              <a:rPr lang="en-US" dirty="0" smtClean="0"/>
              <a:t>Similar to all callbacks, the original context and variables are lost by default</a:t>
            </a:r>
          </a:p>
          <a:p>
            <a:pPr lvl="1"/>
            <a:r>
              <a:rPr lang="en-US" dirty="0" smtClean="0"/>
              <a:t>A context object can be passed using context parameter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$.</a:t>
            </a:r>
            <a:r>
              <a:rPr lang="en-US" sz="2000" dirty="0" err="1">
                <a:solidFill>
                  <a:srgbClr val="008000"/>
                </a:solidFill>
                <a:latin typeface="Courier New"/>
                <a:cs typeface="Courier New"/>
              </a:rPr>
              <a:t>ajax</a:t>
            </a:r>
            <a:r>
              <a:rPr lang="en-US" sz="2000" dirty="0">
                <a:latin typeface="Courier New"/>
                <a:cs typeface="Courier New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context</a:t>
            </a:r>
            <a:r>
              <a:rPr lang="en-US" sz="2000" dirty="0">
                <a:latin typeface="Courier New"/>
                <a:cs typeface="Courier New"/>
              </a:rPr>
              <a:t>: </a:t>
            </a:r>
            <a:r>
              <a:rPr lang="en-US" sz="2000" dirty="0" smtClean="0">
                <a:latin typeface="Courier New"/>
                <a:cs typeface="Courier New"/>
              </a:rPr>
              <a:t>$(this).find(‘.greeting’),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success</a:t>
            </a:r>
            <a:r>
              <a:rPr lang="en-US" sz="2000" dirty="0">
                <a:latin typeface="Courier New"/>
                <a:cs typeface="Courier New"/>
              </a:rPr>
              <a:t>: function(response){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		</a:t>
            </a:r>
            <a:r>
              <a:rPr lang="en-US" sz="2000" dirty="0" smtClean="0">
                <a:latin typeface="Courier New"/>
                <a:cs typeface="Courier New"/>
              </a:rPr>
              <a:t>$(this).text(</a:t>
            </a:r>
            <a:r>
              <a:rPr lang="en-US" sz="2000" dirty="0">
                <a:latin typeface="Courier New"/>
                <a:cs typeface="Courier New"/>
              </a:rPr>
              <a:t>‘Hello! ‘ + </a:t>
            </a:r>
            <a:r>
              <a:rPr lang="en-US" sz="2000" dirty="0" err="1">
                <a:latin typeface="Courier New"/>
                <a:cs typeface="Courier New"/>
              </a:rPr>
              <a:t>response.name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dirty="0" smtClean="0">
                <a:latin typeface="Courier New"/>
                <a:cs typeface="Courier New"/>
              </a:rPr>
              <a:t>}}</a:t>
            </a:r>
            <a:r>
              <a:rPr lang="en-US" sz="2000" dirty="0">
                <a:latin typeface="Courier New"/>
                <a:cs typeface="Courier New"/>
              </a:rPr>
              <a:t>)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908143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may AJAX events for which handlers can be registered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success</a:t>
            </a:r>
            <a:r>
              <a:rPr lang="en-US" dirty="0" smtClean="0"/>
              <a:t>: Called when AJAX call ends in success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error</a:t>
            </a:r>
            <a:r>
              <a:rPr lang="en-US" dirty="0" smtClean="0"/>
              <a:t>: Called when AJAX call ends in error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complete</a:t>
            </a:r>
            <a:r>
              <a:rPr lang="en-US" dirty="0" smtClean="0"/>
              <a:t>: Called when AJAX call ends in success or in error</a:t>
            </a:r>
          </a:p>
          <a:p>
            <a:pPr lvl="1"/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beforeSend</a:t>
            </a:r>
            <a:r>
              <a:rPr lang="en-US" dirty="0" smtClean="0"/>
              <a:t>: Called before sending the AJAX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857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8774" b="8774"/>
          <a:stretch>
            <a:fillRect/>
          </a:stretch>
        </p:blipFill>
        <p:spPr>
          <a:xfrm>
            <a:off x="491040" y="982765"/>
            <a:ext cx="8229600" cy="4967288"/>
          </a:xfrm>
        </p:spPr>
      </p:pic>
    </p:spTree>
    <p:extLst>
      <p:ext uri="{BB962C8B-B14F-4D97-AF65-F5344CB8AC3E}">
        <p14:creationId xmlns:p14="http://schemas.microsoft.com/office/powerpoint/2010/main" val="6247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Animations and Effects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3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Animation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Change in visual state (looks)</a:t>
            </a:r>
          </a:p>
          <a:p>
            <a:endParaRPr lang="en-US" dirty="0" smtClean="0"/>
          </a:p>
          <a:p>
            <a:r>
              <a:rPr lang="en-US" dirty="0" smtClean="0"/>
              <a:t>Slow and smooth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9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jQuery’s</a:t>
            </a:r>
            <a:r>
              <a:rPr lang="en-US" dirty="0" smtClean="0"/>
              <a:t> standard show/hide functions also animate</a:t>
            </a:r>
          </a:p>
          <a:p>
            <a:pPr lvl="1"/>
            <a:r>
              <a:rPr lang="en-US" dirty="0"/>
              <a:t>If you pass </a:t>
            </a:r>
            <a:r>
              <a:rPr lang="en-US" dirty="0" smtClean="0"/>
              <a:t>time argument </a:t>
            </a:r>
            <a:r>
              <a:rPr lang="en-US" dirty="0"/>
              <a:t>(in </a:t>
            </a:r>
            <a:r>
              <a:rPr lang="en-US" dirty="0" err="1"/>
              <a:t>ms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nimates the content by changing size of the content</a:t>
            </a:r>
          </a:p>
          <a:p>
            <a:pPr lvl="2"/>
            <a:r>
              <a:rPr lang="en-US" dirty="0" smtClean="0"/>
              <a:t>Both height and width are changed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$(el).show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(2000);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.hide(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2000);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249387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can be done by changing only height</a:t>
            </a:r>
          </a:p>
          <a:p>
            <a:pPr lvl="1"/>
            <a:r>
              <a:rPr lang="en-US" dirty="0" smtClean="0"/>
              <a:t>Easing name can be passed instead of time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Hide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$(el).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slideUp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(‘slow’);</a:t>
            </a:r>
          </a:p>
          <a:p>
            <a:pPr marL="457200" lvl="1" indent="0">
              <a:buNone/>
            </a:pPr>
            <a:endParaRPr lang="en-US" sz="3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Show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slideDown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(‘fast’);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249387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special functions for fade effect</a:t>
            </a:r>
          </a:p>
          <a:p>
            <a:pPr lvl="1"/>
            <a:r>
              <a:rPr lang="en-US" dirty="0" smtClean="0"/>
              <a:t>Changes the opacity of the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fadeOut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(2000);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$(el).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fadeIn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(3000);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707751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effect can be created using .animate()</a:t>
            </a:r>
          </a:p>
          <a:p>
            <a:pPr lvl="1"/>
            <a:r>
              <a:rPr lang="en-US" dirty="0" smtClean="0"/>
              <a:t>Just pass desired set of CSS parameters as an object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$(el)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.animate({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height: 10,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opacity: 0.1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}, 5000);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249387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Animations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take some time to complete</a:t>
            </a:r>
          </a:p>
          <a:p>
            <a:r>
              <a:rPr lang="en-US" dirty="0" smtClean="0"/>
              <a:t>Second animation has to start after the first</a:t>
            </a:r>
          </a:p>
          <a:p>
            <a:endParaRPr lang="en-US" dirty="0"/>
          </a:p>
          <a:p>
            <a:r>
              <a:rPr lang="en-US" dirty="0" smtClean="0"/>
              <a:t>Callback functions can be passed to all animation functions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$(el).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fadeOut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3000, function(){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next_animation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();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})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8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Versions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2.x series doesn’t work on old IE browser</a:t>
            </a:r>
          </a:p>
          <a:p>
            <a:pPr lvl="1"/>
            <a:r>
              <a:rPr lang="en-US" dirty="0" smtClean="0"/>
              <a:t>Do not use if you need to support</a:t>
            </a:r>
          </a:p>
          <a:p>
            <a:pPr lvl="2"/>
            <a:r>
              <a:rPr lang="en-US" dirty="0" smtClean="0"/>
              <a:t>Internet Explorer 6.0</a:t>
            </a:r>
          </a:p>
          <a:p>
            <a:pPr lvl="2"/>
            <a:r>
              <a:rPr lang="en-US" dirty="0"/>
              <a:t>Internet Explorer </a:t>
            </a:r>
            <a:r>
              <a:rPr lang="en-US" dirty="0" smtClean="0"/>
              <a:t>7.0</a:t>
            </a:r>
            <a:endParaRPr lang="en-US" dirty="0"/>
          </a:p>
          <a:p>
            <a:pPr lvl="2"/>
            <a:r>
              <a:rPr lang="en-US" dirty="0"/>
              <a:t>Internet Explorer 8</a:t>
            </a:r>
            <a:r>
              <a:rPr lang="en-US" dirty="0" smtClean="0"/>
              <a:t>.0</a:t>
            </a:r>
          </a:p>
          <a:p>
            <a:pPr lvl="2"/>
            <a:endParaRPr lang="en-US" dirty="0" smtClean="0"/>
          </a:p>
          <a:p>
            <a:r>
              <a:rPr lang="en-US" dirty="0"/>
              <a:t>1.x series support old IE </a:t>
            </a:r>
            <a:r>
              <a:rPr lang="en-US" dirty="0" smtClean="0"/>
              <a:t>browsers</a:t>
            </a:r>
          </a:p>
          <a:p>
            <a:endParaRPr lang="en-US" dirty="0"/>
          </a:p>
          <a:p>
            <a:r>
              <a:rPr lang="en-US" dirty="0"/>
              <a:t>Please </a:t>
            </a:r>
            <a:r>
              <a:rPr lang="en-US" dirty="0" smtClean="0"/>
              <a:t>carefully read </a:t>
            </a:r>
            <a:r>
              <a:rPr lang="en-US" dirty="0" err="1" smtClean="0"/>
              <a:t>jQuery</a:t>
            </a:r>
            <a:r>
              <a:rPr lang="en-US" dirty="0" smtClean="0"/>
              <a:t> download page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://jquery.com/download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5151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animations in a sequence become a movie</a:t>
            </a:r>
          </a:p>
          <a:p>
            <a:pPr lvl="1"/>
            <a:r>
              <a:rPr lang="en-US" dirty="0" smtClean="0"/>
              <a:t>Dialog add spice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Hosted Movie: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://bit.ly/</a:t>
            </a:r>
            <a:r>
              <a:rPr lang="en-US" dirty="0" smtClean="0">
                <a:hlinkClick r:id="rId2"/>
              </a:rPr>
              <a:t>1c6Knuo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https://github.com/mathurakshay/</a:t>
            </a:r>
            <a:r>
              <a:rPr lang="en-US" dirty="0" smtClean="0">
                <a:hlinkClick r:id="rId3"/>
              </a:rPr>
              <a:t>movie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alibri"/>
                <a:cs typeface="Calibri"/>
              </a:rPr>
              <a:t>Thanks</a:t>
            </a:r>
            <a:endParaRPr lang="en-US" sz="7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0281" r="-10281"/>
          <a:stretch>
            <a:fillRect/>
          </a:stretch>
        </p:blipFill>
        <p:spPr>
          <a:xfrm>
            <a:off x="457200" y="1600201"/>
            <a:ext cx="8229600" cy="3639224"/>
          </a:xfrm>
        </p:spPr>
      </p:pic>
      <p:sp>
        <p:nvSpPr>
          <p:cNvPr id="7" name="TextBox 6"/>
          <p:cNvSpPr txBox="1"/>
          <p:nvPr/>
        </p:nvSpPr>
        <p:spPr>
          <a:xfrm>
            <a:off x="2682516" y="5851571"/>
            <a:ext cx="3761692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"/>
                <a:cs typeface="Calibri"/>
              </a:rPr>
              <a:t>@</a:t>
            </a:r>
            <a:r>
              <a:rPr lang="en-US" sz="4400" dirty="0" err="1" smtClean="0">
                <a:latin typeface="Calibri"/>
                <a:cs typeface="Calibri"/>
              </a:rPr>
              <a:t>akshaymathu</a:t>
            </a:r>
            <a:endParaRPr lang="en-US" sz="4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7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registers a function in global scope</a:t>
            </a: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jquery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convenience, this function is also mapped to a single character $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$()</a:t>
            </a:r>
          </a:p>
        </p:txBody>
      </p:sp>
    </p:spTree>
    <p:extLst>
      <p:ext uri="{BB962C8B-B14F-4D97-AF65-F5344CB8AC3E}">
        <p14:creationId xmlns:p14="http://schemas.microsoft.com/office/powerpoint/2010/main" val="257076326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functions takes an argument of various types and returns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jquery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(‘selector’)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$(</a:t>
            </a:r>
            <a:r>
              <a:rPr lang="en-US" dirty="0" err="1" smtClean="0">
                <a:solidFill>
                  <a:srgbClr val="008000"/>
                </a:solidFill>
                <a:latin typeface="Courier New"/>
                <a:cs typeface="Courier New"/>
              </a:rPr>
              <a:t>DOM_element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817158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 Them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16437</TotalTime>
  <Words>2088</Words>
  <Application>Microsoft Macintosh PowerPoint</Application>
  <PresentationFormat>On-screen Show (4:3)</PresentationFormat>
  <Paragraphs>465</Paragraphs>
  <Slides>71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Custom Theme</vt:lpstr>
      <vt:lpstr>Creating Web Applications   using jQuery</vt:lpstr>
      <vt:lpstr>Let’s Know Each Other</vt:lpstr>
      <vt:lpstr>Akshay Mathur</vt:lpstr>
      <vt:lpstr>Advance JavaScript</vt:lpstr>
      <vt:lpstr>JS Framework</vt:lpstr>
      <vt:lpstr>jQuery</vt:lpstr>
      <vt:lpstr>jQuery Versions</vt:lpstr>
      <vt:lpstr>jQuery Function</vt:lpstr>
      <vt:lpstr>jQuery Function</vt:lpstr>
      <vt:lpstr>jQuery Object</vt:lpstr>
      <vt:lpstr>jQuery Object</vt:lpstr>
      <vt:lpstr>PowerPoint Presentation</vt:lpstr>
      <vt:lpstr>jQuery Selectors</vt:lpstr>
      <vt:lpstr>Why Selectors</vt:lpstr>
      <vt:lpstr>Selectors</vt:lpstr>
      <vt:lpstr>Basic Selectors</vt:lpstr>
      <vt:lpstr>Basic Selectors</vt:lpstr>
      <vt:lpstr>PowerPoint Presentation</vt:lpstr>
      <vt:lpstr>Reading DOM</vt:lpstr>
      <vt:lpstr>Reading innerHTML</vt:lpstr>
      <vt:lpstr>Reading innerText</vt:lpstr>
      <vt:lpstr>Advance Selectors</vt:lpstr>
      <vt:lpstr>Combining Selectors</vt:lpstr>
      <vt:lpstr>Combining Selectors</vt:lpstr>
      <vt:lpstr>Attribute Selectors</vt:lpstr>
      <vt:lpstr>Going Narrow</vt:lpstr>
      <vt:lpstr>PowerPoint Presentation</vt:lpstr>
      <vt:lpstr>Filters</vt:lpstr>
      <vt:lpstr>Narrowing Down Selection</vt:lpstr>
      <vt:lpstr>Form Filters</vt:lpstr>
      <vt:lpstr>Narrowing Down Selection</vt:lpstr>
      <vt:lpstr>Filter Functions</vt:lpstr>
      <vt:lpstr>Selection Outside</vt:lpstr>
      <vt:lpstr>PowerPoint Presentation</vt:lpstr>
      <vt:lpstr>Manipulating DOM</vt:lpstr>
      <vt:lpstr>Reading DOM</vt:lpstr>
      <vt:lpstr>Writing DOM</vt:lpstr>
      <vt:lpstr>Adding and Removing Nodes</vt:lpstr>
      <vt:lpstr>Changing Looks</vt:lpstr>
      <vt:lpstr>Chaining</vt:lpstr>
      <vt:lpstr>PowerPoint Presentation</vt:lpstr>
      <vt:lpstr>Dealing with User Actions</vt:lpstr>
      <vt:lpstr>Triggering Event</vt:lpstr>
      <vt:lpstr>Handling Events</vt:lpstr>
      <vt:lpstr>Binding Event Handlers</vt:lpstr>
      <vt:lpstr>DOM Ready Event</vt:lpstr>
      <vt:lpstr>Event Bubbling</vt:lpstr>
      <vt:lpstr>Event Delegation</vt:lpstr>
      <vt:lpstr>Delegated Event Handling</vt:lpstr>
      <vt:lpstr>Event Object</vt:lpstr>
      <vt:lpstr>Testing Selection</vt:lpstr>
      <vt:lpstr>Event Bubbling</vt:lpstr>
      <vt:lpstr>Preventing Default Behavior</vt:lpstr>
      <vt:lpstr>PowerPoint Presentation</vt:lpstr>
      <vt:lpstr>Talking to Server</vt:lpstr>
      <vt:lpstr>Asynchronous JavaScript &amp; XML</vt:lpstr>
      <vt:lpstr>AJAX Call</vt:lpstr>
      <vt:lpstr>AJAX Types</vt:lpstr>
      <vt:lpstr>AJAX Data Types</vt:lpstr>
      <vt:lpstr>AJAX Callbacks</vt:lpstr>
      <vt:lpstr>AJAX Events</vt:lpstr>
      <vt:lpstr>PowerPoint Presentation</vt:lpstr>
      <vt:lpstr>Animations and Effects</vt:lpstr>
      <vt:lpstr>What is Animation</vt:lpstr>
      <vt:lpstr>Animation Effects</vt:lpstr>
      <vt:lpstr>Animation Effects</vt:lpstr>
      <vt:lpstr>Animation Effects</vt:lpstr>
      <vt:lpstr>Animation Effects</vt:lpstr>
      <vt:lpstr>Chaining Animations</vt:lpstr>
      <vt:lpstr>Movie in HTML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cp:lastModifiedBy>Akshay Mathur</cp:lastModifiedBy>
  <cp:revision>69</cp:revision>
  <dcterms:modified xsi:type="dcterms:W3CDTF">2014-03-15T16:59:57Z</dcterms:modified>
</cp:coreProperties>
</file>