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4" r:id="rId5"/>
  </p:sldMasterIdLst>
  <p:notesMasterIdLst>
    <p:notesMasterId r:id="rId174"/>
  </p:notesMasterIdLst>
  <p:handoutMasterIdLst>
    <p:handoutMasterId r:id="rId175"/>
  </p:handoutMasterIdLst>
  <p:sldIdLst>
    <p:sldId id="258" r:id="rId6"/>
    <p:sldId id="259" r:id="rId7"/>
    <p:sldId id="260" r:id="rId8"/>
    <p:sldId id="261" r:id="rId9"/>
    <p:sldId id="262" r:id="rId10"/>
    <p:sldId id="264" r:id="rId11"/>
    <p:sldId id="267" r:id="rId12"/>
    <p:sldId id="269" r:id="rId13"/>
    <p:sldId id="270" r:id="rId14"/>
    <p:sldId id="268" r:id="rId15"/>
    <p:sldId id="266" r:id="rId16"/>
    <p:sldId id="265" r:id="rId17"/>
    <p:sldId id="271" r:id="rId18"/>
    <p:sldId id="272" r:id="rId19"/>
    <p:sldId id="273" r:id="rId20"/>
    <p:sldId id="274" r:id="rId21"/>
    <p:sldId id="275" r:id="rId22"/>
    <p:sldId id="276" r:id="rId23"/>
    <p:sldId id="277" r:id="rId24"/>
    <p:sldId id="283" r:id="rId25"/>
    <p:sldId id="263" r:id="rId26"/>
    <p:sldId id="280" r:id="rId27"/>
    <p:sldId id="279" r:id="rId28"/>
    <p:sldId id="281" r:id="rId29"/>
    <p:sldId id="282" r:id="rId30"/>
    <p:sldId id="284" r:id="rId31"/>
    <p:sldId id="285" r:id="rId32"/>
    <p:sldId id="287" r:id="rId33"/>
    <p:sldId id="286" r:id="rId34"/>
    <p:sldId id="289" r:id="rId35"/>
    <p:sldId id="290" r:id="rId36"/>
    <p:sldId id="291" r:id="rId37"/>
    <p:sldId id="292" r:id="rId38"/>
    <p:sldId id="293" r:id="rId39"/>
    <p:sldId id="295" r:id="rId40"/>
    <p:sldId id="296" r:id="rId41"/>
    <p:sldId id="297" r:id="rId42"/>
    <p:sldId id="298" r:id="rId43"/>
    <p:sldId id="299" r:id="rId44"/>
    <p:sldId id="301" r:id="rId45"/>
    <p:sldId id="302" r:id="rId46"/>
    <p:sldId id="303" r:id="rId47"/>
    <p:sldId id="304" r:id="rId48"/>
    <p:sldId id="305" r:id="rId49"/>
    <p:sldId id="306" r:id="rId50"/>
    <p:sldId id="307" r:id="rId51"/>
    <p:sldId id="300" r:id="rId52"/>
    <p:sldId id="308" r:id="rId53"/>
    <p:sldId id="309" r:id="rId54"/>
    <p:sldId id="310" r:id="rId55"/>
    <p:sldId id="311" r:id="rId56"/>
    <p:sldId id="312" r:id="rId57"/>
    <p:sldId id="313" r:id="rId58"/>
    <p:sldId id="314" r:id="rId59"/>
    <p:sldId id="315" r:id="rId60"/>
    <p:sldId id="316" r:id="rId61"/>
    <p:sldId id="294" r:id="rId62"/>
    <p:sldId id="318" r:id="rId63"/>
    <p:sldId id="320" r:id="rId64"/>
    <p:sldId id="321" r:id="rId65"/>
    <p:sldId id="323" r:id="rId66"/>
    <p:sldId id="322" r:id="rId67"/>
    <p:sldId id="324" r:id="rId68"/>
    <p:sldId id="325" r:id="rId69"/>
    <p:sldId id="326" r:id="rId70"/>
    <p:sldId id="327" r:id="rId71"/>
    <p:sldId id="317" r:id="rId72"/>
    <p:sldId id="329" r:id="rId73"/>
    <p:sldId id="330" r:id="rId74"/>
    <p:sldId id="331" r:id="rId75"/>
    <p:sldId id="332" r:id="rId76"/>
    <p:sldId id="333" r:id="rId77"/>
    <p:sldId id="334" r:id="rId78"/>
    <p:sldId id="335" r:id="rId79"/>
    <p:sldId id="336" r:id="rId80"/>
    <p:sldId id="337" r:id="rId81"/>
    <p:sldId id="338" r:id="rId82"/>
    <p:sldId id="328" r:id="rId83"/>
    <p:sldId id="288" r:id="rId84"/>
    <p:sldId id="339" r:id="rId85"/>
    <p:sldId id="340" r:id="rId86"/>
    <p:sldId id="341" r:id="rId87"/>
    <p:sldId id="342" r:id="rId88"/>
    <p:sldId id="343" r:id="rId89"/>
    <p:sldId id="344" r:id="rId90"/>
    <p:sldId id="345" r:id="rId91"/>
    <p:sldId id="348" r:id="rId92"/>
    <p:sldId id="420" r:id="rId93"/>
    <p:sldId id="422" r:id="rId94"/>
    <p:sldId id="394" r:id="rId95"/>
    <p:sldId id="399" r:id="rId96"/>
    <p:sldId id="400" r:id="rId97"/>
    <p:sldId id="401" r:id="rId98"/>
    <p:sldId id="402" r:id="rId99"/>
    <p:sldId id="403" r:id="rId100"/>
    <p:sldId id="404" r:id="rId101"/>
    <p:sldId id="421" r:id="rId102"/>
    <p:sldId id="349" r:id="rId103"/>
    <p:sldId id="424" r:id="rId104"/>
    <p:sldId id="425" r:id="rId105"/>
    <p:sldId id="426" r:id="rId106"/>
    <p:sldId id="427" r:id="rId107"/>
    <p:sldId id="428" r:id="rId108"/>
    <p:sldId id="429" r:id="rId109"/>
    <p:sldId id="430" r:id="rId110"/>
    <p:sldId id="431" r:id="rId111"/>
    <p:sldId id="437" r:id="rId112"/>
    <p:sldId id="423" r:id="rId113"/>
    <p:sldId id="433" r:id="rId114"/>
    <p:sldId id="434" r:id="rId115"/>
    <p:sldId id="435" r:id="rId116"/>
    <p:sldId id="438" r:id="rId117"/>
    <p:sldId id="432" r:id="rId118"/>
    <p:sldId id="439" r:id="rId119"/>
    <p:sldId id="440" r:id="rId120"/>
    <p:sldId id="441" r:id="rId121"/>
    <p:sldId id="406" r:id="rId122"/>
    <p:sldId id="405" r:id="rId123"/>
    <p:sldId id="395" r:id="rId124"/>
    <p:sldId id="396" r:id="rId125"/>
    <p:sldId id="397" r:id="rId126"/>
    <p:sldId id="398" r:id="rId127"/>
    <p:sldId id="350" r:id="rId128"/>
    <p:sldId id="351" r:id="rId129"/>
    <p:sldId id="352" r:id="rId130"/>
    <p:sldId id="353" r:id="rId131"/>
    <p:sldId id="354" r:id="rId132"/>
    <p:sldId id="355" r:id="rId133"/>
    <p:sldId id="356" r:id="rId134"/>
    <p:sldId id="346" r:id="rId135"/>
    <p:sldId id="347" r:id="rId136"/>
    <p:sldId id="357" r:id="rId137"/>
    <p:sldId id="358" r:id="rId138"/>
    <p:sldId id="359" r:id="rId139"/>
    <p:sldId id="360" r:id="rId140"/>
    <p:sldId id="361" r:id="rId141"/>
    <p:sldId id="362" r:id="rId142"/>
    <p:sldId id="363" r:id="rId143"/>
    <p:sldId id="364" r:id="rId144"/>
    <p:sldId id="365" r:id="rId145"/>
    <p:sldId id="366" r:id="rId146"/>
    <p:sldId id="367" r:id="rId147"/>
    <p:sldId id="368" r:id="rId148"/>
    <p:sldId id="369" r:id="rId149"/>
    <p:sldId id="370" r:id="rId150"/>
    <p:sldId id="371" r:id="rId151"/>
    <p:sldId id="372" r:id="rId152"/>
    <p:sldId id="373" r:id="rId153"/>
    <p:sldId id="374" r:id="rId154"/>
    <p:sldId id="375" r:id="rId155"/>
    <p:sldId id="376" r:id="rId156"/>
    <p:sldId id="377" r:id="rId157"/>
    <p:sldId id="378" r:id="rId158"/>
    <p:sldId id="379" r:id="rId159"/>
    <p:sldId id="380" r:id="rId160"/>
    <p:sldId id="381" r:id="rId161"/>
    <p:sldId id="382" r:id="rId162"/>
    <p:sldId id="383" r:id="rId163"/>
    <p:sldId id="384" r:id="rId164"/>
    <p:sldId id="385" r:id="rId165"/>
    <p:sldId id="386" r:id="rId166"/>
    <p:sldId id="387" r:id="rId167"/>
    <p:sldId id="388" r:id="rId168"/>
    <p:sldId id="389" r:id="rId169"/>
    <p:sldId id="390" r:id="rId170"/>
    <p:sldId id="391" r:id="rId171"/>
    <p:sldId id="392" r:id="rId172"/>
    <p:sldId id="393" r:id="rId173"/>
  </p:sldIdLst>
  <p:sldSz cx="6858000" cy="9144000" type="screen4x3"/>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624"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0071BC"/>
    <a:srgbClr val="0C6EA5"/>
    <a:srgbClr val="474B53"/>
    <a:srgbClr val="191E28"/>
    <a:srgbClr val="DF3A42"/>
    <a:srgbClr val="E75B2B"/>
    <a:srgbClr val="F47200"/>
    <a:srgbClr val="E28D17"/>
    <a:srgbClr val="D5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4660"/>
  </p:normalViewPr>
  <p:slideViewPr>
    <p:cSldViewPr snapToGrid="0" showGuides="1">
      <p:cViewPr varScale="1">
        <p:scale>
          <a:sx n="65" d="100"/>
          <a:sy n="65" d="100"/>
        </p:scale>
        <p:origin x="2117" y="38"/>
      </p:cViewPr>
      <p:guideLst>
        <p:guide pos="2160"/>
        <p:guide orient="horz" pos="2880"/>
        <p:guide pos="3624"/>
        <p:guide orient="horz" pos="226"/>
      </p:guideLst>
    </p:cSldViewPr>
  </p:slideViewPr>
  <p:notesTextViewPr>
    <p:cViewPr>
      <p:scale>
        <a:sx n="3" d="2"/>
        <a:sy n="3" d="2"/>
      </p:scale>
      <p:origin x="0" y="0"/>
    </p:cViewPr>
  </p:notesTextViewPr>
  <p:notesViewPr>
    <p:cSldViewPr snapToGrid="0" showGuides="1">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viewProps" Target="viewProps.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handoutMaster" Target="handoutMasters/handoutMaster1.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presProps" Target="presProps.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247DA4-3FB6-4163-AA85-8D2C276387C2}" type="datetime1">
              <a:rPr lang="pt-BR" smtClean="0"/>
              <a:t>18/11/2022</a:t>
            </a:fld>
            <a:endParaRPr lang="pt-BR" dirty="0"/>
          </a:p>
        </p:txBody>
      </p:sp>
      <p:sp>
        <p:nvSpPr>
          <p:cNvPr id="4" name="Espaço Reservado para Rodapé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869D12F-E8AC-48C0-8B1F-BD566648D8E6}" type="slidenum">
              <a:rPr lang="pt-BR" smtClean="0"/>
              <a:t>‹nº›</a:t>
            </a:fld>
            <a:endParaRPr lang="pt-BR"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2577F-E9D4-482B-98DA-57902BC2BF13}" type="datetime1">
              <a:rPr lang="pt-BR" smtClean="0"/>
              <a:pPr/>
              <a:t>18/11/2022</a:t>
            </a:fld>
            <a:endParaRPr lang="pt-BR" dirty="0"/>
          </a:p>
        </p:txBody>
      </p:sp>
      <p:sp>
        <p:nvSpPr>
          <p:cNvPr id="4" name="Espaço Reservado para Imagem do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pPr rtl="0"/>
            <a:endParaRPr lang="pt-BR" noProof="0"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136092-2EDF-47BF-99B1-B87430F95B70}" type="slidenum">
              <a:rPr lang="pt-BR" noProof="0" smtClean="0"/>
              <a:t>‹nº›</a:t>
            </a:fld>
            <a:endParaRPr lang="pt-BR"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C8136092-2EDF-47BF-99B1-B87430F95B70}" type="slidenum">
              <a:rPr lang="pt-BR" smtClean="0"/>
              <a:t>1</a:t>
            </a:fld>
            <a:endParaRPr lang="pt-BR" dirty="0"/>
          </a:p>
        </p:txBody>
      </p:sp>
    </p:spTree>
    <p:extLst>
      <p:ext uri="{BB962C8B-B14F-4D97-AF65-F5344CB8AC3E}">
        <p14:creationId xmlns:p14="http://schemas.microsoft.com/office/powerpoint/2010/main" val="3199455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6431B22D-278B-4494-9983-22D9FEE2D057}"/>
              </a:ext>
            </a:extLst>
          </p:cNvPr>
          <p:cNvPicPr>
            <a:picLocks noChangeAspect="1"/>
          </p:cNvPicPr>
          <p:nvPr userDrawn="1"/>
        </p:nvPicPr>
        <p:blipFill>
          <a:blip r:embed="rId2"/>
          <a:stretch>
            <a:fillRect/>
          </a:stretch>
        </p:blipFill>
        <p:spPr>
          <a:xfrm>
            <a:off x="0" y="0"/>
            <a:ext cx="6858000" cy="9144000"/>
          </a:xfrm>
          <a:prstGeom prst="rect">
            <a:avLst/>
          </a:prstGeom>
        </p:spPr>
      </p:pic>
      <p:sp>
        <p:nvSpPr>
          <p:cNvPr id="14" name="Espaço Reservado para Texto 13">
            <a:extLst>
              <a:ext uri="{FF2B5EF4-FFF2-40B4-BE49-F238E27FC236}">
                <a16:creationId xmlns:a16="http://schemas.microsoft.com/office/drawing/2014/main" id="{780CA53D-B21C-44EE-A7DC-F80DFA651AFE}"/>
              </a:ext>
            </a:extLst>
          </p:cNvPr>
          <p:cNvSpPr>
            <a:spLocks noGrp="1"/>
          </p:cNvSpPr>
          <p:nvPr>
            <p:ph type="body" sz="quarter" idx="10" hasCustomPrompt="1"/>
          </p:nvPr>
        </p:nvSpPr>
        <p:spPr>
          <a:xfrm>
            <a:off x="287859" y="0"/>
            <a:ext cx="619200" cy="1295400"/>
          </a:xfrm>
          <a:solidFill>
            <a:schemeClr val="bg2"/>
          </a:solidFill>
        </p:spPr>
        <p:txBody>
          <a:bodyPr lIns="72000" tIns="108000" rIns="72000" bIns="72000" rtlCol="0" anchor="ctr" anchorCtr="0">
            <a:noAutofit/>
          </a:bodyPr>
          <a:lstStyle>
            <a:lvl1pPr marL="0" indent="0" algn="ctr">
              <a:buNone/>
              <a:defRPr sz="1800" b="1">
                <a:solidFill>
                  <a:schemeClr val="accent2"/>
                </a:solidFill>
                <a:latin typeface="+mn-lt"/>
              </a:defRPr>
            </a:lvl1pPr>
            <a:lvl2pPr>
              <a:defRPr sz="1800"/>
            </a:lvl2pPr>
            <a:lvl3pPr>
              <a:defRPr sz="1800"/>
            </a:lvl3pPr>
            <a:lvl4pPr>
              <a:defRPr sz="1800"/>
            </a:lvl4pPr>
            <a:lvl5pPr>
              <a:defRPr sz="1800"/>
            </a:lvl5pPr>
          </a:lstStyle>
          <a:p>
            <a:pPr lvl="0" rtl="0"/>
            <a:r>
              <a:rPr lang="pt-BR" noProof="0" dirty="0"/>
              <a:t>A ERA DO</a:t>
            </a:r>
          </a:p>
        </p:txBody>
      </p:sp>
      <p:sp>
        <p:nvSpPr>
          <p:cNvPr id="29" name="Título 28">
            <a:extLst>
              <a:ext uri="{FF2B5EF4-FFF2-40B4-BE49-F238E27FC236}">
                <a16:creationId xmlns:a16="http://schemas.microsoft.com/office/drawing/2014/main" id="{CF5BE93F-A649-42C8-AEBD-2B75A390FADC}"/>
              </a:ext>
            </a:extLst>
          </p:cNvPr>
          <p:cNvSpPr>
            <a:spLocks noGrp="1"/>
          </p:cNvSpPr>
          <p:nvPr>
            <p:ph type="title" hasCustomPrompt="1"/>
          </p:nvPr>
        </p:nvSpPr>
        <p:spPr>
          <a:xfrm>
            <a:off x="711090" y="299964"/>
            <a:ext cx="5915025" cy="1039695"/>
          </a:xfrm>
        </p:spPr>
        <p:txBody>
          <a:bodyPr lIns="0" tIns="0" rIns="0" bIns="0" rtlCol="0">
            <a:noAutofit/>
          </a:bodyPr>
          <a:lstStyle>
            <a:lvl1pPr algn="r">
              <a:defRPr sz="9530">
                <a:solidFill>
                  <a:schemeClr val="bg1"/>
                </a:solidFill>
              </a:defRPr>
            </a:lvl1pPr>
          </a:lstStyle>
          <a:p>
            <a:pPr rtl="0"/>
            <a:r>
              <a:rPr lang="pt-BR" noProof="0" dirty="0"/>
              <a:t>BIG DATA</a:t>
            </a:r>
          </a:p>
        </p:txBody>
      </p:sp>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534" userDrawn="1">
          <p15:clr>
            <a:srgbClr val="FBAE40"/>
          </p15:clr>
        </p15:guide>
        <p15:guide id="13" orient="horz" pos="816" userDrawn="1">
          <p15:clr>
            <a:srgbClr val="FBAE40"/>
          </p15:clr>
        </p15:guide>
        <p15:guide id="14" orient="horz" pos="3833" userDrawn="1">
          <p15:clr>
            <a:srgbClr val="FBAE40"/>
          </p15:clr>
        </p15:guide>
        <p15:guide id="15" pos="159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574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2915543" y="1316567"/>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3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472381"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2915543" y="1316567"/>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472381" y="2743200"/>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007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221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68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a:extLst>
              <a:ext uri="{FF2B5EF4-FFF2-40B4-BE49-F238E27FC236}">
                <a16:creationId xmlns:a16="http://schemas.microsoft.com/office/drawing/2014/main" id="{87FBE82B-1394-07C7-ADF4-932400E3F03E}"/>
              </a:ext>
            </a:extLst>
          </p:cNvPr>
          <p:cNvSpPr>
            <a:spLocks noGrp="1" noChangeArrowheads="1"/>
          </p:cNvSpPr>
          <p:nvPr>
            <p:ph type="dt" sz="half" idx="10"/>
          </p:nvPr>
        </p:nvSpPr>
        <p:spPr>
          <a:ln/>
        </p:spPr>
        <p:txBody>
          <a:bodyPr/>
          <a:lstStyle>
            <a:lvl1pPr>
              <a:defRPr/>
            </a:lvl1pPr>
          </a:lstStyle>
          <a:p>
            <a:pPr>
              <a:defRPr/>
            </a:pPr>
            <a:endParaRPr lang="pt-BR"/>
          </a:p>
        </p:txBody>
      </p:sp>
      <p:sp>
        <p:nvSpPr>
          <p:cNvPr id="5" name="Rectangle 5">
            <a:extLst>
              <a:ext uri="{FF2B5EF4-FFF2-40B4-BE49-F238E27FC236}">
                <a16:creationId xmlns:a16="http://schemas.microsoft.com/office/drawing/2014/main" id="{86CC93D8-1A77-3868-0CA6-43906A563612}"/>
              </a:ext>
            </a:extLst>
          </p:cNvPr>
          <p:cNvSpPr>
            <a:spLocks noGrp="1" noChangeArrowheads="1"/>
          </p:cNvSpPr>
          <p:nvPr>
            <p:ph type="ftr" sz="quarter" idx="11"/>
          </p:nvPr>
        </p:nvSpPr>
        <p:spPr>
          <a:ln/>
        </p:spPr>
        <p:txBody>
          <a:bodyPr/>
          <a:lstStyle>
            <a:lvl1pPr>
              <a:defRPr/>
            </a:lvl1pPr>
          </a:lstStyle>
          <a:p>
            <a:pPr>
              <a:defRPr/>
            </a:pPr>
            <a:endParaRPr lang="pt-BR"/>
          </a:p>
        </p:txBody>
      </p:sp>
      <p:sp>
        <p:nvSpPr>
          <p:cNvPr id="6" name="Rectangle 6">
            <a:extLst>
              <a:ext uri="{FF2B5EF4-FFF2-40B4-BE49-F238E27FC236}">
                <a16:creationId xmlns:a16="http://schemas.microsoft.com/office/drawing/2014/main" id="{8BE69AEF-82F1-2BB3-463E-51892B37A4A0}"/>
              </a:ext>
            </a:extLst>
          </p:cNvPr>
          <p:cNvSpPr>
            <a:spLocks noGrp="1" noChangeArrowheads="1"/>
          </p:cNvSpPr>
          <p:nvPr>
            <p:ph type="sldNum" sz="quarter" idx="12"/>
          </p:nvPr>
        </p:nvSpPr>
        <p:spPr>
          <a:ln/>
        </p:spPr>
        <p:txBody>
          <a:bodyPr/>
          <a:lstStyle>
            <a:lvl1pPr>
              <a:defRPr/>
            </a:lvl1pPr>
          </a:lstStyle>
          <a:p>
            <a:fld id="{2FAC8945-41C2-4326-A18A-1CC24AD7CF5D}" type="slidenum">
              <a:rPr lang="pt-BR" altLang="en-US"/>
              <a:pPr/>
              <a:t>‹nº›</a:t>
            </a:fld>
            <a:endParaRPr lang="pt-BR" altLang="en-US"/>
          </a:p>
        </p:txBody>
      </p:sp>
    </p:spTree>
    <p:extLst>
      <p:ext uri="{BB962C8B-B14F-4D97-AF65-F5344CB8AC3E}">
        <p14:creationId xmlns:p14="http://schemas.microsoft.com/office/powerpoint/2010/main" val="57703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1_Slide de título">
    <p:spTree>
      <p:nvGrpSpPr>
        <p:cNvPr id="1" name=""/>
        <p:cNvGrpSpPr/>
        <p:nvPr/>
      </p:nvGrpSpPr>
      <p:grpSpPr>
        <a:xfrm>
          <a:off x="0" y="0"/>
          <a:ext cx="0" cy="0"/>
          <a:chOff x="0" y="0"/>
          <a:chExt cx="0" cy="0"/>
        </a:xfrm>
      </p:grpSpPr>
      <p:sp>
        <p:nvSpPr>
          <p:cNvPr id="2" name="Retângulo de cantos arredondados 9">
            <a:extLst>
              <a:ext uri="{FF2B5EF4-FFF2-40B4-BE49-F238E27FC236}">
                <a16:creationId xmlns:a16="http://schemas.microsoft.com/office/drawing/2014/main" id="{E5F2D7EF-2DC7-B319-9E24-FCB1CD16B04E}"/>
              </a:ext>
            </a:extLst>
          </p:cNvPr>
          <p:cNvSpPr/>
          <p:nvPr/>
        </p:nvSpPr>
        <p:spPr>
          <a:xfrm>
            <a:off x="228600" y="438151"/>
            <a:ext cx="6399610" cy="826346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a:p>
        </p:txBody>
      </p:sp>
      <p:sp>
        <p:nvSpPr>
          <p:cNvPr id="3" name="Retângulo de cantos arredondados 10">
            <a:extLst>
              <a:ext uri="{FF2B5EF4-FFF2-40B4-BE49-F238E27FC236}">
                <a16:creationId xmlns:a16="http://schemas.microsoft.com/office/drawing/2014/main" id="{4E4BFC6F-282A-85EB-834F-4D725A2CE18A}"/>
              </a:ext>
            </a:extLst>
          </p:cNvPr>
          <p:cNvSpPr/>
          <p:nvPr/>
        </p:nvSpPr>
        <p:spPr>
          <a:xfrm>
            <a:off x="313947" y="578883"/>
            <a:ext cx="6230107" cy="414528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350"/>
          </a:p>
        </p:txBody>
      </p:sp>
      <p:sp>
        <p:nvSpPr>
          <p:cNvPr id="5" name="Título 4"/>
          <p:cNvSpPr>
            <a:spLocks noGrp="1"/>
          </p:cNvSpPr>
          <p:nvPr>
            <p:ph type="ctrTitle"/>
          </p:nvPr>
        </p:nvSpPr>
        <p:spPr>
          <a:xfrm>
            <a:off x="541782" y="2426941"/>
            <a:ext cx="5829300" cy="2438400"/>
          </a:xfrm>
        </p:spPr>
        <p:txBody>
          <a:bodyPr lIns="45720" rIns="45720" bIns="45720"/>
          <a:lstStyle>
            <a:lvl1pPr algn="r">
              <a:defRPr sz="3375"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pt-BR"/>
              <a:t>Clique para editar o estilo do título mestre</a:t>
            </a:r>
            <a:endParaRPr lang="en-US"/>
          </a:p>
        </p:txBody>
      </p:sp>
      <p:sp>
        <p:nvSpPr>
          <p:cNvPr id="20" name="Subtítulo 19"/>
          <p:cNvSpPr>
            <a:spLocks noGrp="1"/>
          </p:cNvSpPr>
          <p:nvPr>
            <p:ph type="subTitle" idx="1"/>
          </p:nvPr>
        </p:nvSpPr>
        <p:spPr>
          <a:xfrm>
            <a:off x="541782" y="4913376"/>
            <a:ext cx="5829300" cy="1219200"/>
          </a:xfrm>
        </p:spPr>
        <p:txBody>
          <a:bodyPr tIns="0"/>
          <a:lstStyle>
            <a:lvl1pPr marL="27432" indent="0" algn="r">
              <a:spcBef>
                <a:spcPts val="0"/>
              </a:spcBef>
              <a:buNone/>
              <a:defRPr sz="1500">
                <a:solidFill>
                  <a:schemeClr val="bg2">
                    <a:shade val="25000"/>
                  </a:schemeClr>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lang="pt-BR"/>
              <a:t>Clique para editar o estilo do subtítulo mestre</a:t>
            </a:r>
            <a:endParaRPr lang="en-US"/>
          </a:p>
        </p:txBody>
      </p:sp>
      <p:sp>
        <p:nvSpPr>
          <p:cNvPr id="4" name="Espaço Reservado para Data 18">
            <a:extLst>
              <a:ext uri="{FF2B5EF4-FFF2-40B4-BE49-F238E27FC236}">
                <a16:creationId xmlns:a16="http://schemas.microsoft.com/office/drawing/2014/main" id="{5D4042FD-A24C-629E-41EF-2D71A4D0A5D8}"/>
              </a:ext>
            </a:extLst>
          </p:cNvPr>
          <p:cNvSpPr>
            <a:spLocks noGrp="1"/>
          </p:cNvSpPr>
          <p:nvPr>
            <p:ph type="dt" sz="half" idx="10"/>
          </p:nvPr>
        </p:nvSpPr>
        <p:spPr/>
        <p:txBody>
          <a:bodyPr/>
          <a:lstStyle>
            <a:lvl1pPr>
              <a:defRPr/>
            </a:lvl1pPr>
            <a:extLst/>
          </a:lstStyle>
          <a:p>
            <a:pPr>
              <a:defRPr/>
            </a:pPr>
            <a:endParaRPr lang="pt-BR"/>
          </a:p>
        </p:txBody>
      </p:sp>
      <p:sp>
        <p:nvSpPr>
          <p:cNvPr id="6" name="Espaço Reservado para Rodapé 7">
            <a:extLst>
              <a:ext uri="{FF2B5EF4-FFF2-40B4-BE49-F238E27FC236}">
                <a16:creationId xmlns:a16="http://schemas.microsoft.com/office/drawing/2014/main" id="{E2DC1F8B-4F9D-9348-441B-66C98C907ADA}"/>
              </a:ext>
            </a:extLst>
          </p:cNvPr>
          <p:cNvSpPr>
            <a:spLocks noGrp="1"/>
          </p:cNvSpPr>
          <p:nvPr>
            <p:ph type="ftr" sz="quarter" idx="11"/>
          </p:nvPr>
        </p:nvSpPr>
        <p:spPr/>
        <p:txBody>
          <a:bodyPr/>
          <a:lstStyle>
            <a:lvl1pPr>
              <a:defRPr/>
            </a:lvl1pPr>
            <a:extLst/>
          </a:lstStyle>
          <a:p>
            <a:pPr>
              <a:defRPr/>
            </a:pPr>
            <a:endParaRPr lang="pt-BR"/>
          </a:p>
        </p:txBody>
      </p:sp>
      <p:sp>
        <p:nvSpPr>
          <p:cNvPr id="7" name="Espaço Reservado para Número de Slide 10">
            <a:extLst>
              <a:ext uri="{FF2B5EF4-FFF2-40B4-BE49-F238E27FC236}">
                <a16:creationId xmlns:a16="http://schemas.microsoft.com/office/drawing/2014/main" id="{FCEA1838-E9C3-8A38-7946-A6AA5274829D}"/>
              </a:ext>
            </a:extLst>
          </p:cNvPr>
          <p:cNvSpPr>
            <a:spLocks noGrp="1"/>
          </p:cNvSpPr>
          <p:nvPr>
            <p:ph type="sldNum" sz="quarter" idx="12"/>
          </p:nvPr>
        </p:nvSpPr>
        <p:spPr/>
        <p:txBody>
          <a:bodyPr/>
          <a:lstStyle>
            <a:lvl1pPr>
              <a:defRPr/>
            </a:lvl1pPr>
          </a:lstStyle>
          <a:p>
            <a:fld id="{03FE09FE-8F96-4D15-8FA5-40A8579DD884}" type="slidenum">
              <a:rPr lang="pt-BR" altLang="en-US"/>
              <a:pPr/>
              <a:t>‹nº›</a:t>
            </a:fld>
            <a:endParaRPr lang="pt-BR" altLang="en-US"/>
          </a:p>
        </p:txBody>
      </p:sp>
    </p:spTree>
    <p:extLst>
      <p:ext uri="{BB962C8B-B14F-4D97-AF65-F5344CB8AC3E}">
        <p14:creationId xmlns:p14="http://schemas.microsoft.com/office/powerpoint/2010/main" val="337601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857250" y="4802717"/>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11/18/2022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5742391" y="2"/>
            <a:ext cx="638475" cy="637329"/>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312587" y="1419773"/>
            <a:ext cx="2296931" cy="5444577"/>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0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471488" y="2434167"/>
            <a:ext cx="5915025" cy="5146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11/18/2022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69489" y="7623874"/>
            <a:ext cx="996530" cy="1520127"/>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62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467916" y="2279652"/>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467916" y="6119285"/>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5742391" y="2"/>
            <a:ext cx="638475" cy="637329"/>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312587" y="1419773"/>
            <a:ext cx="2296931" cy="5444577"/>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31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20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472381" y="2241551"/>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3471863" y="2241551"/>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12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11/18/2022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888398" y="6824747"/>
            <a:ext cx="2316535" cy="539739"/>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5903119" y="3"/>
            <a:ext cx="477747" cy="47689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5776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71487" y="486836"/>
            <a:ext cx="5915025" cy="1767417"/>
          </a:xfrm>
          <a:prstGeom prst="rect">
            <a:avLst/>
          </a:prstGeom>
        </p:spPr>
        <p:txBody>
          <a:bodyPr vert="horz" lIns="91440" tIns="45720" rIns="91440" bIns="45720" rtlCol="0" anchor="ctr">
            <a:normAutofit/>
          </a:bodyPr>
          <a:lstStyle/>
          <a:p>
            <a:pPr rtl="0"/>
            <a:endParaRPr lang="pt-BR" noProof="0" dirty="0"/>
          </a:p>
        </p:txBody>
      </p:sp>
      <p:sp>
        <p:nvSpPr>
          <p:cNvPr id="3" name="Espaço Reservado para Texto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rtl="0"/>
            <a:r>
              <a:rPr lang="pt-BR" noProof="0" dirty="0"/>
              <a:t>Editar estilos de texto Mestre</a:t>
            </a:r>
          </a:p>
          <a:p>
            <a:pPr lvl="1" rtl="0"/>
            <a:r>
              <a:rPr lang="pt-BR" noProof="0" dirty="0"/>
              <a:t>Segundo nível</a:t>
            </a:r>
          </a:p>
          <a:p>
            <a:pPr lvl="2" rtl="0"/>
            <a:r>
              <a:rPr lang="pt-BR" noProof="0" dirty="0"/>
              <a:t>Terceiro nível</a:t>
            </a:r>
          </a:p>
          <a:p>
            <a:pPr lvl="3" rtl="0"/>
            <a:r>
              <a:rPr lang="pt-BR" noProof="0" dirty="0"/>
              <a:t>Quarto nível</a:t>
            </a:r>
          </a:p>
          <a:p>
            <a:pPr lvl="4" rtl="0"/>
            <a:r>
              <a:rPr lang="pt-BR" noProof="0" dirty="0"/>
              <a:t>Quinto nível</a:t>
            </a:r>
          </a:p>
        </p:txBody>
      </p:sp>
      <p:sp>
        <p:nvSpPr>
          <p:cNvPr id="4" name="Espaço Reservado para Data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noProof="0" dirty="0"/>
              <a:t>DD/MM/20AA</a:t>
            </a:r>
          </a:p>
        </p:txBody>
      </p:sp>
      <p:sp>
        <p:nvSpPr>
          <p:cNvPr id="5" name="Espaço Reservado para Rodapé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pt-BR" noProof="0" dirty="0"/>
              <a:t>ADICIONAR UM RODAPÉ</a:t>
            </a:r>
          </a:p>
        </p:txBody>
      </p:sp>
      <p:sp>
        <p:nvSpPr>
          <p:cNvPr id="6" name="Espaço reservado para o número do slide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C075BE66-B004-4B62-93B5-6C3A07EE5DEC}" type="slidenum">
              <a:rPr lang="pt-BR" noProof="0" smtClean="0"/>
              <a:t>‹nº›</a:t>
            </a:fld>
            <a:endParaRPr lang="pt-BR"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619" cap="none" spc="0" baseline="0">
                <a:solidFill>
                  <a:schemeClr val="tx1">
                    <a:tint val="75000"/>
                  </a:schemeClr>
                </a:solidFill>
                <a:latin typeface="+mn-lt"/>
              </a:defRPr>
            </a:lvl1pPr>
          </a:lstStyle>
          <a:p>
            <a:fld id="{82EDB8D0-98ED-4B86-9D5F-E61ADC70144D}" type="datetimeFigureOut">
              <a:rPr lang="en-US" smtClean="0"/>
              <a:pPr/>
              <a:t>11/18/2022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619"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619"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366600721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514350" rtl="0" eaLnBrk="1" latinLnBrk="0" hangingPunct="1">
        <a:lnSpc>
          <a:spcPct val="90000"/>
        </a:lnSpc>
        <a:spcBef>
          <a:spcPct val="0"/>
        </a:spcBef>
        <a:buNone/>
        <a:defRPr sz="1800"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35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900"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9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32" Type="http://schemas.openxmlformats.org/officeDocument/2006/relationships/image" Target="../media/image31.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 Id="rId8" Type="http://schemas.openxmlformats.org/officeDocument/2006/relationships/image" Target="../media/image7.svg"/></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0B18341-EF25-422E-9244-875589C13E58}"/>
              </a:ext>
            </a:extLst>
          </p:cNvPr>
          <p:cNvSpPr>
            <a:spLocks noGrp="1"/>
          </p:cNvSpPr>
          <p:nvPr>
            <p:ph type="body" sz="quarter" idx="10"/>
          </p:nvPr>
        </p:nvSpPr>
        <p:spPr>
          <a:xfrm>
            <a:off x="25382" y="0"/>
            <a:ext cx="619200" cy="1295400"/>
          </a:xfrm>
        </p:spPr>
        <p:txBody>
          <a:bodyPr rtlCol="0"/>
          <a:lstStyle/>
          <a:p>
            <a:pPr rtl="0"/>
            <a:r>
              <a:rPr lang="pt-BR" dirty="0"/>
              <a:t>A ERA DO</a:t>
            </a:r>
          </a:p>
        </p:txBody>
      </p:sp>
      <p:sp>
        <p:nvSpPr>
          <p:cNvPr id="3" name="Título 2">
            <a:extLst>
              <a:ext uri="{FF2B5EF4-FFF2-40B4-BE49-F238E27FC236}">
                <a16:creationId xmlns:a16="http://schemas.microsoft.com/office/drawing/2014/main" id="{6F345E3D-A2D8-410A-AB73-7095D6AFCF69}"/>
              </a:ext>
            </a:extLst>
          </p:cNvPr>
          <p:cNvSpPr>
            <a:spLocks noGrp="1"/>
          </p:cNvSpPr>
          <p:nvPr>
            <p:ph type="title"/>
          </p:nvPr>
        </p:nvSpPr>
        <p:spPr>
          <a:xfrm>
            <a:off x="333672" y="299964"/>
            <a:ext cx="6375388" cy="1039695"/>
          </a:xfrm>
        </p:spPr>
        <p:txBody>
          <a:bodyPr rtlCol="0"/>
          <a:lstStyle/>
          <a:p>
            <a:pPr rtl="0"/>
            <a:r>
              <a:rPr lang="pt-BR" sz="5400" b="1" spc="-150" dirty="0"/>
              <a:t>BANCO DE DADOS</a:t>
            </a:r>
            <a:endParaRPr lang="pt-BR" sz="5400" dirty="0"/>
          </a:p>
        </p:txBody>
      </p:sp>
      <p:sp>
        <p:nvSpPr>
          <p:cNvPr id="57" name="Espaço Reservado para Texto 19">
            <a:extLst>
              <a:ext uri="{FF2B5EF4-FFF2-40B4-BE49-F238E27FC236}">
                <a16:creationId xmlns:a16="http://schemas.microsoft.com/office/drawing/2014/main" id="{0EE7902B-93D2-48DA-96DF-612C09C146BF}"/>
              </a:ext>
            </a:extLst>
          </p:cNvPr>
          <p:cNvSpPr txBox="1">
            <a:spLocks/>
          </p:cNvSpPr>
          <p:nvPr/>
        </p:nvSpPr>
        <p:spPr>
          <a:xfrm>
            <a:off x="232067" y="1630247"/>
            <a:ext cx="836127"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2,8</a:t>
            </a:r>
          </a:p>
        </p:txBody>
      </p:sp>
      <p:sp>
        <p:nvSpPr>
          <p:cNvPr id="58" name="Espaço Reservado para Texto 19">
            <a:extLst>
              <a:ext uri="{FF2B5EF4-FFF2-40B4-BE49-F238E27FC236}">
                <a16:creationId xmlns:a16="http://schemas.microsoft.com/office/drawing/2014/main" id="{C8C8845D-BBAF-4DBE-A469-86A86C60685C}"/>
              </a:ext>
            </a:extLst>
          </p:cNvPr>
          <p:cNvSpPr txBox="1">
            <a:spLocks/>
          </p:cNvSpPr>
          <p:nvPr/>
        </p:nvSpPr>
        <p:spPr>
          <a:xfrm>
            <a:off x="1068194" y="1630247"/>
            <a:ext cx="689323"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Mídia Social</a:t>
            </a:r>
            <a:br>
              <a:rPr lang="pt-BR" dirty="0"/>
            </a:br>
            <a:r>
              <a:rPr lang="pt-BR" dirty="0"/>
              <a:t>postagens</a:t>
            </a:r>
          </a:p>
        </p:txBody>
      </p:sp>
      <p:sp>
        <p:nvSpPr>
          <p:cNvPr id="63" name="Espaço Reservado para Texto 19">
            <a:extLst>
              <a:ext uri="{FF2B5EF4-FFF2-40B4-BE49-F238E27FC236}">
                <a16:creationId xmlns:a16="http://schemas.microsoft.com/office/drawing/2014/main" id="{40F75B97-72FF-4C6B-A5A6-BEB2097EC596}"/>
              </a:ext>
            </a:extLst>
          </p:cNvPr>
          <p:cNvSpPr txBox="1">
            <a:spLocks/>
          </p:cNvSpPr>
          <p:nvPr/>
        </p:nvSpPr>
        <p:spPr>
          <a:xfrm>
            <a:off x="2764967" y="1630247"/>
            <a:ext cx="836127"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2,5</a:t>
            </a:r>
          </a:p>
        </p:txBody>
      </p:sp>
      <p:sp>
        <p:nvSpPr>
          <p:cNvPr id="64" name="Espaço Reservado para Texto 19">
            <a:extLst>
              <a:ext uri="{FF2B5EF4-FFF2-40B4-BE49-F238E27FC236}">
                <a16:creationId xmlns:a16="http://schemas.microsoft.com/office/drawing/2014/main" id="{7014ED3D-D123-4D88-8470-8C5C8F92EC2C}"/>
              </a:ext>
            </a:extLst>
          </p:cNvPr>
          <p:cNvSpPr txBox="1">
            <a:spLocks/>
          </p:cNvSpPr>
          <p:nvPr/>
        </p:nvSpPr>
        <p:spPr>
          <a:xfrm>
            <a:off x="3601094" y="1630247"/>
            <a:ext cx="1076297"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Site</a:t>
            </a:r>
            <a:br>
              <a:rPr lang="pt-BR" dirty="0"/>
            </a:br>
            <a:r>
              <a:rPr lang="pt-BR" dirty="0"/>
              <a:t>consultas de pesquisa</a:t>
            </a:r>
          </a:p>
        </p:txBody>
      </p:sp>
      <p:sp>
        <p:nvSpPr>
          <p:cNvPr id="69" name="Espaço Reservado para Texto 19">
            <a:extLst>
              <a:ext uri="{FF2B5EF4-FFF2-40B4-BE49-F238E27FC236}">
                <a16:creationId xmlns:a16="http://schemas.microsoft.com/office/drawing/2014/main" id="{0544D927-BB91-4B93-A29C-C63BED33596E}"/>
              </a:ext>
            </a:extLst>
          </p:cNvPr>
          <p:cNvSpPr txBox="1">
            <a:spLocks/>
          </p:cNvSpPr>
          <p:nvPr/>
        </p:nvSpPr>
        <p:spPr>
          <a:xfrm>
            <a:off x="4989542" y="1630914"/>
            <a:ext cx="985469"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27,2</a:t>
            </a:r>
          </a:p>
        </p:txBody>
      </p:sp>
      <p:sp>
        <p:nvSpPr>
          <p:cNvPr id="70" name="Espaço Reservado para Texto 19">
            <a:extLst>
              <a:ext uri="{FF2B5EF4-FFF2-40B4-BE49-F238E27FC236}">
                <a16:creationId xmlns:a16="http://schemas.microsoft.com/office/drawing/2014/main" id="{3BAE8711-DBE1-4450-BBC9-CCF2FCB4E3A3}"/>
              </a:ext>
            </a:extLst>
          </p:cNvPr>
          <p:cNvSpPr txBox="1">
            <a:spLocks/>
          </p:cNvSpPr>
          <p:nvPr/>
        </p:nvSpPr>
        <p:spPr>
          <a:xfrm>
            <a:off x="6004040" y="1630914"/>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Revisão</a:t>
            </a:r>
            <a:br>
              <a:rPr lang="pt-BR" dirty="0"/>
            </a:br>
            <a:r>
              <a:rPr lang="pt-BR" dirty="0"/>
              <a:t>postagens</a:t>
            </a:r>
          </a:p>
        </p:txBody>
      </p:sp>
      <p:sp>
        <p:nvSpPr>
          <p:cNvPr id="59" name="Espaço Reservado para Texto 19">
            <a:extLst>
              <a:ext uri="{FF2B5EF4-FFF2-40B4-BE49-F238E27FC236}">
                <a16:creationId xmlns:a16="http://schemas.microsoft.com/office/drawing/2014/main" id="{89BE779C-F03C-4352-AFC0-387CA519B291}"/>
              </a:ext>
            </a:extLst>
          </p:cNvPr>
          <p:cNvSpPr txBox="1">
            <a:spLocks/>
          </p:cNvSpPr>
          <p:nvPr/>
        </p:nvSpPr>
        <p:spPr>
          <a:xfrm>
            <a:off x="232067" y="3485931"/>
            <a:ext cx="838450"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100</a:t>
            </a:r>
          </a:p>
        </p:txBody>
      </p:sp>
      <p:sp>
        <p:nvSpPr>
          <p:cNvPr id="60" name="Espaço Reservado para Texto 19">
            <a:extLst>
              <a:ext uri="{FF2B5EF4-FFF2-40B4-BE49-F238E27FC236}">
                <a16:creationId xmlns:a16="http://schemas.microsoft.com/office/drawing/2014/main" id="{0207ACE1-7765-4505-9287-C74700610B15}"/>
              </a:ext>
            </a:extLst>
          </p:cNvPr>
          <p:cNvSpPr txBox="1">
            <a:spLocks/>
          </p:cNvSpPr>
          <p:nvPr/>
        </p:nvSpPr>
        <p:spPr>
          <a:xfrm>
            <a:off x="1068195" y="348593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Horas</a:t>
            </a:r>
            <a:br>
              <a:rPr lang="pt-BR" dirty="0"/>
            </a:br>
            <a:r>
              <a:rPr lang="pt-BR" dirty="0"/>
              <a:t>de Vídeos</a:t>
            </a:r>
            <a:br>
              <a:rPr lang="pt-BR" dirty="0"/>
            </a:br>
            <a:r>
              <a:rPr lang="pt-BR" dirty="0"/>
              <a:t>Online</a:t>
            </a:r>
          </a:p>
        </p:txBody>
      </p:sp>
      <p:sp>
        <p:nvSpPr>
          <p:cNvPr id="67" name="Espaço Reservado para Texto 19">
            <a:extLst>
              <a:ext uri="{FF2B5EF4-FFF2-40B4-BE49-F238E27FC236}">
                <a16:creationId xmlns:a16="http://schemas.microsoft.com/office/drawing/2014/main" id="{DA8DDA54-2E05-4D48-B95A-C9C2777C390A}"/>
              </a:ext>
            </a:extLst>
          </p:cNvPr>
          <p:cNvSpPr txBox="1">
            <a:spLocks/>
          </p:cNvSpPr>
          <p:nvPr/>
        </p:nvSpPr>
        <p:spPr>
          <a:xfrm>
            <a:off x="5261145" y="3485931"/>
            <a:ext cx="838450"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201</a:t>
            </a:r>
          </a:p>
        </p:txBody>
      </p:sp>
      <p:sp>
        <p:nvSpPr>
          <p:cNvPr id="68" name="Espaço Reservado para Texto 10">
            <a:extLst>
              <a:ext uri="{FF2B5EF4-FFF2-40B4-BE49-F238E27FC236}">
                <a16:creationId xmlns:a16="http://schemas.microsoft.com/office/drawing/2014/main" id="{862F9E95-1044-4FC6-9560-B3913C56EE09}"/>
              </a:ext>
            </a:extLst>
          </p:cNvPr>
          <p:cNvSpPr txBox="1">
            <a:spLocks/>
          </p:cNvSpPr>
          <p:nvPr/>
        </p:nvSpPr>
        <p:spPr>
          <a:xfrm>
            <a:off x="6097273" y="348593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Milhões</a:t>
            </a:r>
            <a:br>
              <a:rPr lang="pt-BR" dirty="0"/>
            </a:br>
            <a:r>
              <a:rPr lang="pt-BR" dirty="0"/>
              <a:t>de </a:t>
            </a:r>
            <a:r>
              <a:rPr lang="pt-BR" dirty="0" err="1"/>
              <a:t>emails</a:t>
            </a:r>
            <a:br>
              <a:rPr lang="pt-BR" dirty="0"/>
            </a:br>
            <a:r>
              <a:rPr lang="pt-BR" dirty="0"/>
              <a:t>enviados</a:t>
            </a:r>
          </a:p>
        </p:txBody>
      </p:sp>
      <p:sp>
        <p:nvSpPr>
          <p:cNvPr id="61" name="Espaço Reservado para Texto 19">
            <a:extLst>
              <a:ext uri="{FF2B5EF4-FFF2-40B4-BE49-F238E27FC236}">
                <a16:creationId xmlns:a16="http://schemas.microsoft.com/office/drawing/2014/main" id="{C5E15405-4E51-4A4A-BFEC-B78501B77FA3}"/>
              </a:ext>
            </a:extLst>
          </p:cNvPr>
          <p:cNvSpPr txBox="1">
            <a:spLocks/>
          </p:cNvSpPr>
          <p:nvPr/>
        </p:nvSpPr>
        <p:spPr>
          <a:xfrm>
            <a:off x="241223" y="5229081"/>
            <a:ext cx="640436"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57</a:t>
            </a:r>
          </a:p>
        </p:txBody>
      </p:sp>
      <p:sp>
        <p:nvSpPr>
          <p:cNvPr id="62" name="Espaço Reservado para Texto 19">
            <a:extLst>
              <a:ext uri="{FF2B5EF4-FFF2-40B4-BE49-F238E27FC236}">
                <a16:creationId xmlns:a16="http://schemas.microsoft.com/office/drawing/2014/main" id="{4034DFC7-B0FA-463B-92F2-98E4CAEB3356}"/>
              </a:ext>
            </a:extLst>
          </p:cNvPr>
          <p:cNvSpPr txBox="1">
            <a:spLocks/>
          </p:cNvSpPr>
          <p:nvPr/>
        </p:nvSpPr>
        <p:spPr>
          <a:xfrm>
            <a:off x="900012" y="5229081"/>
            <a:ext cx="528660"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Imagens</a:t>
            </a:r>
            <a:br>
              <a:rPr lang="pt-BR" dirty="0"/>
            </a:br>
            <a:r>
              <a:rPr lang="pt-BR" dirty="0"/>
              <a:t>postagens</a:t>
            </a:r>
          </a:p>
        </p:txBody>
      </p:sp>
      <p:sp>
        <p:nvSpPr>
          <p:cNvPr id="65" name="Espaço Reservado para Texto 19">
            <a:extLst>
              <a:ext uri="{FF2B5EF4-FFF2-40B4-BE49-F238E27FC236}">
                <a16:creationId xmlns:a16="http://schemas.microsoft.com/office/drawing/2014/main" id="{E27E1CCD-3526-4F43-A0C8-B6172DAEE1B0}"/>
              </a:ext>
            </a:extLst>
          </p:cNvPr>
          <p:cNvSpPr txBox="1">
            <a:spLocks/>
          </p:cNvSpPr>
          <p:nvPr/>
        </p:nvSpPr>
        <p:spPr>
          <a:xfrm>
            <a:off x="2515470" y="5223257"/>
            <a:ext cx="985469" cy="511928"/>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38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50,7</a:t>
            </a:r>
          </a:p>
        </p:txBody>
      </p:sp>
      <p:sp>
        <p:nvSpPr>
          <p:cNvPr id="66" name="Espaço Reservado para Texto 19">
            <a:extLst>
              <a:ext uri="{FF2B5EF4-FFF2-40B4-BE49-F238E27FC236}">
                <a16:creationId xmlns:a16="http://schemas.microsoft.com/office/drawing/2014/main" id="{9CBBD6E8-143A-49F0-AAAC-A9F50BFAE1FB}"/>
              </a:ext>
            </a:extLst>
          </p:cNvPr>
          <p:cNvSpPr txBox="1">
            <a:spLocks/>
          </p:cNvSpPr>
          <p:nvPr/>
        </p:nvSpPr>
        <p:spPr>
          <a:xfrm>
            <a:off x="3529967" y="5223257"/>
            <a:ext cx="613625" cy="511928"/>
          </a:xfrm>
          <a:prstGeom prst="rect">
            <a:avLst/>
          </a:prstGeom>
          <a:noFill/>
        </p:spPr>
        <p:txBody>
          <a:bodyPr lIns="0" tIns="5400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solidFill>
                  <a:schemeClr val="bg1"/>
                </a:solidFill>
              </a:rPr>
              <a:t>Mil</a:t>
            </a:r>
            <a:br>
              <a:rPr lang="pt-BR" dirty="0"/>
            </a:br>
            <a:r>
              <a:rPr lang="pt-BR" dirty="0"/>
              <a:t>Pensamentos</a:t>
            </a:r>
            <a:br>
              <a:rPr lang="pt-BR" dirty="0"/>
            </a:br>
            <a:r>
              <a:rPr lang="pt-BR" dirty="0"/>
              <a:t>postagens</a:t>
            </a:r>
          </a:p>
        </p:txBody>
      </p:sp>
      <p:sp>
        <p:nvSpPr>
          <p:cNvPr id="56" name="Espaço Reservado para Texto 181">
            <a:extLst>
              <a:ext uri="{FF2B5EF4-FFF2-40B4-BE49-F238E27FC236}">
                <a16:creationId xmlns:a16="http://schemas.microsoft.com/office/drawing/2014/main" id="{3B047788-9896-4519-8279-52ABFCA9E3B8}"/>
              </a:ext>
            </a:extLst>
          </p:cNvPr>
          <p:cNvSpPr txBox="1">
            <a:spLocks/>
          </p:cNvSpPr>
          <p:nvPr/>
        </p:nvSpPr>
        <p:spPr>
          <a:xfrm>
            <a:off x="5478103" y="4653115"/>
            <a:ext cx="1130400" cy="1130400"/>
          </a:xfrm>
          <a:prstGeom prst="ellipse">
            <a:avLst/>
          </a:prstGeom>
          <a:ln w="25400">
            <a:solidFill>
              <a:schemeClr val="accent1"/>
            </a:solidFill>
          </a:ln>
        </p:spPr>
        <p:txBody>
          <a:bodyPr lIns="0" tIns="0" rIns="0" bIns="0" rtlCol="0" anchor="ctr" anchorCtr="0">
            <a:normAutofit/>
          </a:bodyPr>
          <a:lstStyle>
            <a:lvl1pPr marL="0" indent="0" algn="ctr" defTabSz="685800" rtl="0" eaLnBrk="1" latinLnBrk="0" hangingPunct="1">
              <a:lnSpc>
                <a:spcPct val="90000"/>
              </a:lnSpc>
              <a:spcBef>
                <a:spcPts val="0"/>
              </a:spcBef>
              <a:buFont typeface="Arial" panose="020B0604020202020204" pitchFamily="34" charset="0"/>
              <a:buNone/>
              <a:defRPr sz="1850" b="1"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Narrow" panose="020B0606020202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Narrow" panose="020B0606020202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sz="1600" dirty="0"/>
              <a:t>CADA</a:t>
            </a:r>
            <a:br>
              <a:rPr lang="pt-BR" sz="1600" dirty="0"/>
            </a:br>
            <a:r>
              <a:rPr lang="pt-BR" sz="1600" dirty="0"/>
              <a:t>1 MINUTO</a:t>
            </a:r>
          </a:p>
        </p:txBody>
      </p:sp>
      <p:sp>
        <p:nvSpPr>
          <p:cNvPr id="25" name="Espaço Reservado para Texto 19">
            <a:extLst>
              <a:ext uri="{FF2B5EF4-FFF2-40B4-BE49-F238E27FC236}">
                <a16:creationId xmlns:a16="http://schemas.microsoft.com/office/drawing/2014/main" id="{A3725F2D-3F20-47AB-B9A5-E5757F6FF86A}"/>
              </a:ext>
            </a:extLst>
          </p:cNvPr>
          <p:cNvSpPr txBox="1">
            <a:spLocks/>
          </p:cNvSpPr>
          <p:nvPr/>
        </p:nvSpPr>
        <p:spPr>
          <a:xfrm>
            <a:off x="243840" y="6039317"/>
            <a:ext cx="2066864" cy="402776"/>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LOREM IPSUM</a:t>
            </a:r>
          </a:p>
        </p:txBody>
      </p:sp>
      <p:sp>
        <p:nvSpPr>
          <p:cNvPr id="26" name="Espaço Reservado para Texto 19">
            <a:extLst>
              <a:ext uri="{FF2B5EF4-FFF2-40B4-BE49-F238E27FC236}">
                <a16:creationId xmlns:a16="http://schemas.microsoft.com/office/drawing/2014/main" id="{393A3EB8-3EBA-4BA7-997A-376D9150E903}"/>
              </a:ext>
            </a:extLst>
          </p:cNvPr>
          <p:cNvSpPr txBox="1">
            <a:spLocks/>
          </p:cNvSpPr>
          <p:nvPr/>
        </p:nvSpPr>
        <p:spPr>
          <a:xfrm>
            <a:off x="252760" y="6442093"/>
            <a:ext cx="1894082" cy="2437502"/>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 </a:t>
            </a:r>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a:p>
            <a:pPr rtl="0"/>
            <a:endParaRPr lang="pt-BR" dirty="0"/>
          </a:p>
        </p:txBody>
      </p:sp>
      <p:sp>
        <p:nvSpPr>
          <p:cNvPr id="23" name="Espaço Reservado para Texto 19">
            <a:extLst>
              <a:ext uri="{FF2B5EF4-FFF2-40B4-BE49-F238E27FC236}">
                <a16:creationId xmlns:a16="http://schemas.microsoft.com/office/drawing/2014/main" id="{6BE59FCF-FFED-4A34-AAEC-8C22F983D227}"/>
              </a:ext>
            </a:extLst>
          </p:cNvPr>
          <p:cNvSpPr txBox="1">
            <a:spLocks/>
          </p:cNvSpPr>
          <p:nvPr/>
        </p:nvSpPr>
        <p:spPr>
          <a:xfrm>
            <a:off x="2511022" y="6039317"/>
            <a:ext cx="2580510" cy="70560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2400" b="1" kern="1200">
                <a:solidFill>
                  <a:schemeClr val="accent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DOLOR SIT</a:t>
            </a:r>
            <a:br>
              <a:rPr lang="pt-BR" dirty="0"/>
            </a:br>
            <a:r>
              <a:rPr lang="pt-BR" dirty="0"/>
              <a:t>CONSECTETUER</a:t>
            </a:r>
          </a:p>
        </p:txBody>
      </p:sp>
      <p:sp>
        <p:nvSpPr>
          <p:cNvPr id="24" name="Espaço Reservado para Texto 19">
            <a:extLst>
              <a:ext uri="{FF2B5EF4-FFF2-40B4-BE49-F238E27FC236}">
                <a16:creationId xmlns:a16="http://schemas.microsoft.com/office/drawing/2014/main" id="{6ED694E5-AE6C-41B5-B6A8-CDF7585D6174}"/>
              </a:ext>
            </a:extLst>
          </p:cNvPr>
          <p:cNvSpPr txBox="1">
            <a:spLocks/>
          </p:cNvSpPr>
          <p:nvPr/>
        </p:nvSpPr>
        <p:spPr>
          <a:xfrm>
            <a:off x="2524401" y="6765190"/>
            <a:ext cx="2658781" cy="1001010"/>
          </a:xfrm>
          <a:prstGeom prst="rect">
            <a:avLst/>
          </a:prstGeom>
          <a:noFill/>
        </p:spPr>
        <p:txBody>
          <a:bodyPr lIns="0" tIns="0" rIns="0" bIns="0" rtlCol="0">
            <a:noAutofit/>
          </a:bodyPr>
          <a:lstStyle>
            <a:lvl1pPr marL="0" indent="0" algn="l" defTabSz="685800" rtl="0" eaLnBrk="1" latinLnBrk="0" hangingPunct="1">
              <a:lnSpc>
                <a:spcPct val="90000"/>
              </a:lnSpc>
              <a:spcBef>
                <a:spcPts val="750"/>
              </a:spcBef>
              <a:buFont typeface="Arial" panose="020B0604020202020204" pitchFamily="34" charset="0"/>
              <a:buNone/>
              <a:defRPr sz="900" b="0" kern="1200">
                <a:solidFill>
                  <a:schemeClr val="accent1">
                    <a:lumMod val="60000"/>
                    <a:lumOff val="4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 </a:t>
            </a:r>
            <a:r>
              <a:rPr lang="pt-BR" dirty="0" err="1"/>
              <a:t>Fusce</a:t>
            </a:r>
            <a:r>
              <a:rPr lang="pt-BR" dirty="0"/>
              <a:t> </a:t>
            </a:r>
            <a:r>
              <a:rPr lang="pt-BR" dirty="0" err="1"/>
              <a:t>posuere</a:t>
            </a:r>
            <a:r>
              <a:rPr lang="pt-BR" dirty="0"/>
              <a:t>, magna </a:t>
            </a:r>
            <a:r>
              <a:rPr lang="pt-BR" dirty="0" err="1"/>
              <a:t>sed</a:t>
            </a:r>
            <a:r>
              <a:rPr lang="pt-BR" dirty="0"/>
              <a:t> </a:t>
            </a:r>
            <a:r>
              <a:rPr lang="pt-BR" dirty="0" err="1"/>
              <a:t>pulvinar</a:t>
            </a:r>
            <a:r>
              <a:rPr lang="pt-BR" dirty="0"/>
              <a:t> </a:t>
            </a:r>
            <a:r>
              <a:rPr lang="pt-BR" dirty="0" err="1"/>
              <a:t>ultricies</a:t>
            </a:r>
            <a:r>
              <a:rPr lang="pt-BR" dirty="0"/>
              <a:t>, </a:t>
            </a:r>
            <a:r>
              <a:rPr lang="pt-BR" dirty="0" err="1"/>
              <a:t>purus</a:t>
            </a:r>
            <a:r>
              <a:rPr lang="pt-BR" dirty="0"/>
              <a:t> </a:t>
            </a:r>
            <a:r>
              <a:rPr lang="pt-BR" dirty="0" err="1"/>
              <a:t>lectus</a:t>
            </a:r>
            <a:r>
              <a:rPr lang="pt-BR" dirty="0"/>
              <a:t> </a:t>
            </a:r>
            <a:r>
              <a:rPr lang="pt-BR" dirty="0" err="1"/>
              <a:t>malesuada</a:t>
            </a:r>
            <a:r>
              <a:rPr lang="pt-BR" dirty="0"/>
              <a:t> libero, </a:t>
            </a:r>
            <a:r>
              <a:rPr lang="pt-BR" dirty="0" err="1"/>
              <a:t>sit</a:t>
            </a:r>
            <a:r>
              <a:rPr lang="pt-BR" dirty="0"/>
              <a:t> </a:t>
            </a:r>
            <a:r>
              <a:rPr lang="pt-BR" dirty="0" err="1"/>
              <a:t>amet</a:t>
            </a:r>
            <a:r>
              <a:rPr lang="pt-BR" dirty="0"/>
              <a:t> </a:t>
            </a:r>
            <a:r>
              <a:rPr lang="pt-BR" dirty="0" err="1"/>
              <a:t>commodo</a:t>
            </a:r>
            <a:r>
              <a:rPr lang="pt-BR" dirty="0"/>
              <a:t> magna </a:t>
            </a:r>
            <a:r>
              <a:rPr lang="pt-BR" dirty="0" err="1"/>
              <a:t>eros</a:t>
            </a:r>
            <a:r>
              <a:rPr lang="pt-BR" dirty="0"/>
              <a:t> quis urna. Nunc </a:t>
            </a:r>
            <a:r>
              <a:rPr lang="pt-BR" dirty="0" err="1"/>
              <a:t>viverra</a:t>
            </a:r>
            <a:r>
              <a:rPr lang="pt-BR" dirty="0"/>
              <a:t> </a:t>
            </a:r>
            <a:r>
              <a:rPr lang="pt-BR" dirty="0" err="1"/>
              <a:t>imperdiet</a:t>
            </a:r>
            <a:r>
              <a:rPr lang="pt-BR" dirty="0"/>
              <a:t> </a:t>
            </a:r>
            <a:r>
              <a:rPr lang="pt-BR" dirty="0" err="1"/>
              <a:t>enim</a:t>
            </a:r>
            <a:r>
              <a:rPr lang="pt-BR" dirty="0"/>
              <a:t>. </a:t>
            </a:r>
            <a:r>
              <a:rPr lang="pt-BR" dirty="0" err="1"/>
              <a:t>Fusce</a:t>
            </a:r>
            <a:r>
              <a:rPr lang="pt-BR" dirty="0"/>
              <a:t> est. </a:t>
            </a:r>
            <a:r>
              <a:rPr lang="pt-BR" dirty="0" err="1"/>
              <a:t>Vivamus</a:t>
            </a:r>
            <a:r>
              <a:rPr lang="pt-BR" dirty="0"/>
              <a:t> a </a:t>
            </a:r>
            <a:r>
              <a:rPr lang="pt-BR" dirty="0" err="1"/>
              <a:t>tellus</a:t>
            </a:r>
            <a:r>
              <a:rPr lang="pt-BR" dirty="0"/>
              <a:t>. </a:t>
            </a:r>
            <a:r>
              <a:rPr lang="pt-BR" dirty="0" err="1"/>
              <a:t>Pellentesque</a:t>
            </a:r>
            <a:r>
              <a:rPr lang="pt-BR" dirty="0"/>
              <a:t> </a:t>
            </a:r>
            <a:r>
              <a:rPr lang="pt-BR" dirty="0" err="1"/>
              <a:t>habitant</a:t>
            </a:r>
            <a:r>
              <a:rPr lang="pt-BR" dirty="0"/>
              <a:t> </a:t>
            </a:r>
            <a:r>
              <a:rPr lang="pt-BR" dirty="0" err="1"/>
              <a:t>morbi</a:t>
            </a:r>
            <a:r>
              <a:rPr lang="pt-BR" dirty="0"/>
              <a:t> </a:t>
            </a:r>
            <a:r>
              <a:rPr lang="pt-BR" dirty="0" err="1"/>
              <a:t>tristique</a:t>
            </a:r>
            <a:r>
              <a:rPr lang="pt-BR" dirty="0"/>
              <a:t> </a:t>
            </a:r>
            <a:r>
              <a:rPr lang="pt-BR" dirty="0" err="1"/>
              <a:t>senectus</a:t>
            </a:r>
            <a:r>
              <a:rPr lang="pt-BR" dirty="0"/>
              <a:t> et </a:t>
            </a:r>
            <a:r>
              <a:rPr lang="pt-BR" dirty="0" err="1"/>
              <a:t>netus</a:t>
            </a:r>
            <a:r>
              <a:rPr lang="pt-BR" dirty="0"/>
              <a:t> et </a:t>
            </a:r>
            <a:r>
              <a:rPr lang="pt-BR" dirty="0" err="1"/>
              <a:t>malesuada</a:t>
            </a:r>
            <a:r>
              <a:rPr lang="pt-BR" dirty="0"/>
              <a:t> fames ac </a:t>
            </a:r>
            <a:r>
              <a:rPr lang="pt-BR" dirty="0" err="1"/>
              <a:t>turpis</a:t>
            </a:r>
            <a:r>
              <a:rPr lang="pt-BR" dirty="0"/>
              <a:t> </a:t>
            </a:r>
            <a:r>
              <a:rPr lang="pt-BR" dirty="0" err="1"/>
              <a:t>egestas</a:t>
            </a:r>
            <a:r>
              <a:rPr lang="pt-BR" dirty="0"/>
              <a:t>. </a:t>
            </a:r>
            <a:r>
              <a:rPr lang="pt-BR" dirty="0" err="1"/>
              <a:t>Proin</a:t>
            </a:r>
            <a:r>
              <a:rPr lang="pt-BR" dirty="0"/>
              <a:t> </a:t>
            </a:r>
            <a:r>
              <a:rPr lang="pt-BR" dirty="0" err="1"/>
              <a:t>pharetra</a:t>
            </a:r>
            <a:r>
              <a:rPr lang="pt-BR" dirty="0"/>
              <a:t> </a:t>
            </a:r>
            <a:r>
              <a:rPr lang="pt-BR" dirty="0" err="1"/>
              <a:t>nonummy</a:t>
            </a:r>
            <a:r>
              <a:rPr lang="pt-BR" dirty="0"/>
              <a:t> pede. </a:t>
            </a:r>
            <a:r>
              <a:rPr lang="pt-BR" dirty="0" err="1"/>
              <a:t>Mauris</a:t>
            </a:r>
            <a:r>
              <a:rPr lang="pt-BR" dirty="0"/>
              <a:t> et </a:t>
            </a:r>
            <a:r>
              <a:rPr lang="pt-BR" dirty="0" err="1"/>
              <a:t>orci</a:t>
            </a:r>
            <a:r>
              <a:rPr lang="pt-BR" dirty="0"/>
              <a:t>.</a:t>
            </a:r>
          </a:p>
        </p:txBody>
      </p:sp>
      <p:sp>
        <p:nvSpPr>
          <p:cNvPr id="16" name="Espaço Reservado para Texto 19">
            <a:extLst>
              <a:ext uri="{FF2B5EF4-FFF2-40B4-BE49-F238E27FC236}">
                <a16:creationId xmlns:a16="http://schemas.microsoft.com/office/drawing/2014/main" id="{790FAF88-B084-4A8C-B4BD-4575C4341F24}"/>
              </a:ext>
            </a:extLst>
          </p:cNvPr>
          <p:cNvSpPr txBox="1">
            <a:spLocks/>
          </p:cNvSpPr>
          <p:nvPr/>
        </p:nvSpPr>
        <p:spPr>
          <a:xfrm>
            <a:off x="2686698" y="8120961"/>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12%</a:t>
            </a:r>
          </a:p>
        </p:txBody>
      </p:sp>
      <p:sp>
        <p:nvSpPr>
          <p:cNvPr id="19" name="Espaço Reservado para Texto 19">
            <a:extLst>
              <a:ext uri="{FF2B5EF4-FFF2-40B4-BE49-F238E27FC236}">
                <a16:creationId xmlns:a16="http://schemas.microsoft.com/office/drawing/2014/main" id="{5E612105-F249-4371-9239-D2FD08CA61C0}"/>
              </a:ext>
            </a:extLst>
          </p:cNvPr>
          <p:cNvSpPr txBox="1">
            <a:spLocks/>
          </p:cNvSpPr>
          <p:nvPr/>
        </p:nvSpPr>
        <p:spPr>
          <a:xfrm>
            <a:off x="3637428" y="8120961"/>
            <a:ext cx="421200" cy="424800"/>
          </a:xfrm>
          <a:prstGeom prst="ellipse">
            <a:avLst/>
          </a:prstGeom>
          <a:solidFill>
            <a:schemeClr val="accent3">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34%</a:t>
            </a:r>
          </a:p>
        </p:txBody>
      </p:sp>
      <p:sp>
        <p:nvSpPr>
          <p:cNvPr id="22" name="Espaço Reservado para Texto 19">
            <a:extLst>
              <a:ext uri="{FF2B5EF4-FFF2-40B4-BE49-F238E27FC236}">
                <a16:creationId xmlns:a16="http://schemas.microsoft.com/office/drawing/2014/main" id="{59694689-669D-44C5-B619-F589173FE561}"/>
              </a:ext>
            </a:extLst>
          </p:cNvPr>
          <p:cNvSpPr txBox="1">
            <a:spLocks/>
          </p:cNvSpPr>
          <p:nvPr/>
        </p:nvSpPr>
        <p:spPr>
          <a:xfrm>
            <a:off x="4588157" y="8120961"/>
            <a:ext cx="421200" cy="424800"/>
          </a:xfrm>
          <a:prstGeom prst="ellipse">
            <a:avLst/>
          </a:prstGeom>
          <a:solidFill>
            <a:schemeClr val="tx1">
              <a:alpha val="20000"/>
            </a:schemeClr>
          </a:solidFill>
        </p:spPr>
        <p:txBody>
          <a:bodyPr lIns="0" tIns="0" rIns="0" bIns="0" rtlCol="0" anchor="ctr" anchorCtr="0">
            <a:noAutofit/>
          </a:bodyPr>
          <a:lstStyle>
            <a:lvl1pPr marL="0" indent="0" algn="ctr" defTabSz="685800" rtl="0" eaLnBrk="1" latinLnBrk="0" hangingPunct="1">
              <a:lnSpc>
                <a:spcPct val="90000"/>
              </a:lnSpc>
              <a:spcBef>
                <a:spcPts val="750"/>
              </a:spcBef>
              <a:buFont typeface="Arial" panose="020B0604020202020204" pitchFamily="34" charset="0"/>
              <a:buNone/>
              <a:defRPr sz="1100" kern="1200">
                <a:solidFill>
                  <a:schemeClr val="bg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56%</a:t>
            </a:r>
          </a:p>
        </p:txBody>
      </p:sp>
      <p:sp>
        <p:nvSpPr>
          <p:cNvPr id="12" name="Espaço Reservado para Texto 19">
            <a:extLst>
              <a:ext uri="{FF2B5EF4-FFF2-40B4-BE49-F238E27FC236}">
                <a16:creationId xmlns:a16="http://schemas.microsoft.com/office/drawing/2014/main" id="{ACA5A773-11C4-4FE2-BDDF-0F2854BD2E1F}"/>
              </a:ext>
            </a:extLst>
          </p:cNvPr>
          <p:cNvSpPr txBox="1">
            <a:spLocks/>
          </p:cNvSpPr>
          <p:nvPr/>
        </p:nvSpPr>
        <p:spPr>
          <a:xfrm>
            <a:off x="5401764" y="6088912"/>
            <a:ext cx="1195200" cy="656667"/>
          </a:xfrm>
          <a:prstGeom prst="rect">
            <a:avLst/>
          </a:prstGeom>
          <a:solidFill>
            <a:schemeClr val="tx1">
              <a:alpha val="50000"/>
            </a:schemeClr>
          </a:solidFill>
        </p:spPr>
        <p:txBody>
          <a:bodyPr lIns="126000" tIns="10800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567</a:t>
            </a:r>
          </a:p>
        </p:txBody>
      </p:sp>
      <p:sp>
        <p:nvSpPr>
          <p:cNvPr id="13" name="Espaço Reservado para Texto 19">
            <a:extLst>
              <a:ext uri="{FF2B5EF4-FFF2-40B4-BE49-F238E27FC236}">
                <a16:creationId xmlns:a16="http://schemas.microsoft.com/office/drawing/2014/main" id="{8BA59212-9C54-4951-8C9E-2B22F20AF50E}"/>
              </a:ext>
            </a:extLst>
          </p:cNvPr>
          <p:cNvSpPr txBox="1">
            <a:spLocks/>
          </p:cNvSpPr>
          <p:nvPr/>
        </p:nvSpPr>
        <p:spPr>
          <a:xfrm>
            <a:off x="5401764" y="6747537"/>
            <a:ext cx="1195200" cy="74799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endParaRPr lang="pt-BR" dirty="0"/>
          </a:p>
        </p:txBody>
      </p:sp>
      <p:sp>
        <p:nvSpPr>
          <p:cNvPr id="15" name="Espaço Reservado para Texto 19">
            <a:extLst>
              <a:ext uri="{FF2B5EF4-FFF2-40B4-BE49-F238E27FC236}">
                <a16:creationId xmlns:a16="http://schemas.microsoft.com/office/drawing/2014/main" id="{C3331DEF-944B-45DA-8929-DC31361FE60F}"/>
              </a:ext>
            </a:extLst>
          </p:cNvPr>
          <p:cNvSpPr txBox="1">
            <a:spLocks/>
          </p:cNvSpPr>
          <p:nvPr/>
        </p:nvSpPr>
        <p:spPr>
          <a:xfrm>
            <a:off x="5401764" y="7495532"/>
            <a:ext cx="1195200" cy="539792"/>
          </a:xfrm>
          <a:prstGeom prst="rect">
            <a:avLst/>
          </a:prstGeom>
          <a:solidFill>
            <a:schemeClr val="tx1">
              <a:alpha val="50000"/>
            </a:schemeClr>
          </a:solidFill>
        </p:spPr>
        <p:txBody>
          <a:bodyPr lIns="126000" tIns="0" rIns="54000" bIns="72000" rtlCol="0">
            <a:noAutofit/>
          </a:bodyPr>
          <a:lstStyle>
            <a:lvl1pPr marL="0" indent="0" algn="l" defTabSz="685800" rtl="0" eaLnBrk="1" latinLnBrk="0" hangingPunct="1">
              <a:lnSpc>
                <a:spcPct val="90000"/>
              </a:lnSpc>
              <a:spcBef>
                <a:spcPts val="750"/>
              </a:spcBef>
              <a:buFont typeface="Arial" panose="020B0604020202020204" pitchFamily="34" charset="0"/>
              <a:buNone/>
              <a:defRPr sz="4100" kern="1200" spc="-150">
                <a:solidFill>
                  <a:schemeClr val="bg2"/>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a:t>32,1</a:t>
            </a:r>
          </a:p>
        </p:txBody>
      </p:sp>
      <p:sp>
        <p:nvSpPr>
          <p:cNvPr id="14" name="Espaço Reservado para Texto 19">
            <a:extLst>
              <a:ext uri="{FF2B5EF4-FFF2-40B4-BE49-F238E27FC236}">
                <a16:creationId xmlns:a16="http://schemas.microsoft.com/office/drawing/2014/main" id="{2B5F14DE-7D1A-461C-95A5-3E218CC452D4}"/>
              </a:ext>
            </a:extLst>
          </p:cNvPr>
          <p:cNvSpPr txBox="1">
            <a:spLocks/>
          </p:cNvSpPr>
          <p:nvPr/>
        </p:nvSpPr>
        <p:spPr>
          <a:xfrm>
            <a:off x="5401764" y="8035325"/>
            <a:ext cx="1195200" cy="1108675"/>
          </a:xfrm>
          <a:prstGeom prst="rect">
            <a:avLst/>
          </a:prstGeom>
          <a:solidFill>
            <a:schemeClr val="tx1">
              <a:alpha val="50000"/>
            </a:schemeClr>
          </a:solidFill>
        </p:spPr>
        <p:txBody>
          <a:bodyPr lIns="126000" tIns="18000" rIns="54000" bIns="72000" rtlCol="0">
            <a:normAutofit/>
          </a:bodyPr>
          <a:lstStyle>
            <a:lvl1pPr marL="0" indent="0" algn="l" defTabSz="685800" rtl="0" eaLnBrk="1" latinLnBrk="0" hangingPunct="1">
              <a:lnSpc>
                <a:spcPct val="90000"/>
              </a:lnSpc>
              <a:spcBef>
                <a:spcPts val="750"/>
              </a:spcBef>
              <a:buFont typeface="Arial" panose="020B0604020202020204" pitchFamily="34" charset="0"/>
              <a:buNone/>
              <a:defRPr sz="95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r>
              <a:rPr lang="pt-BR" dirty="0" err="1"/>
              <a:t>Lorem</a:t>
            </a:r>
            <a:r>
              <a:rPr lang="pt-BR" dirty="0"/>
              <a:t> ipsum </a:t>
            </a:r>
            <a:r>
              <a:rPr lang="pt-BR" dirty="0" err="1"/>
              <a:t>dolor</a:t>
            </a:r>
            <a:r>
              <a:rPr lang="pt-BR" dirty="0"/>
              <a:t> </a:t>
            </a:r>
            <a:r>
              <a:rPr lang="pt-BR" dirty="0" err="1"/>
              <a:t>sit</a:t>
            </a:r>
            <a:r>
              <a:rPr lang="pt-BR" dirty="0"/>
              <a:t> </a:t>
            </a:r>
            <a:r>
              <a:rPr lang="pt-BR" dirty="0" err="1"/>
              <a:t>amet</a:t>
            </a:r>
            <a:r>
              <a:rPr lang="pt-BR" dirty="0"/>
              <a:t>, </a:t>
            </a:r>
            <a:r>
              <a:rPr lang="pt-BR" dirty="0" err="1"/>
              <a:t>consectetuer</a:t>
            </a:r>
            <a:r>
              <a:rPr lang="pt-BR" dirty="0"/>
              <a:t> </a:t>
            </a:r>
            <a:r>
              <a:rPr lang="pt-BR" dirty="0" err="1"/>
              <a:t>adipiscing</a:t>
            </a:r>
            <a:r>
              <a:rPr lang="pt-BR" dirty="0"/>
              <a:t> </a:t>
            </a:r>
            <a:r>
              <a:rPr lang="pt-BR" dirty="0" err="1"/>
              <a:t>elit</a:t>
            </a:r>
            <a:r>
              <a:rPr lang="pt-BR" dirty="0"/>
              <a:t>. </a:t>
            </a:r>
            <a:r>
              <a:rPr lang="pt-BR" dirty="0" err="1"/>
              <a:t>Maecenas</a:t>
            </a:r>
            <a:r>
              <a:rPr lang="pt-BR" dirty="0"/>
              <a:t> </a:t>
            </a:r>
            <a:r>
              <a:rPr lang="pt-BR" dirty="0" err="1"/>
              <a:t>porttitor</a:t>
            </a:r>
            <a:r>
              <a:rPr lang="pt-BR" dirty="0"/>
              <a:t> </a:t>
            </a:r>
            <a:r>
              <a:rPr lang="pt-BR" dirty="0" err="1"/>
              <a:t>congue</a:t>
            </a:r>
            <a:r>
              <a:rPr lang="pt-BR" dirty="0"/>
              <a:t> massa.</a:t>
            </a:r>
            <a:br>
              <a:rPr lang="pt-BR" dirty="0"/>
            </a:br>
            <a:r>
              <a:rPr lang="pt-BR" dirty="0" err="1"/>
              <a:t>Fusce</a:t>
            </a:r>
            <a:r>
              <a:rPr lang="pt-BR" dirty="0"/>
              <a:t> </a:t>
            </a:r>
            <a:r>
              <a:rPr lang="pt-BR" dirty="0" err="1"/>
              <a:t>posuere</a:t>
            </a:r>
            <a:endParaRPr lang="pt-BR" dirty="0"/>
          </a:p>
        </p:txBody>
      </p:sp>
      <p:sp>
        <p:nvSpPr>
          <p:cNvPr id="48" name="Espaço Reservado para Imagem 48" descr="ícone de polegar para cima">
            <a:extLst>
              <a:ext uri="{FF2B5EF4-FFF2-40B4-BE49-F238E27FC236}">
                <a16:creationId xmlns:a16="http://schemas.microsoft.com/office/drawing/2014/main" id="{18E59CD9-FD5B-4D90-A991-8BE2449BF36F}"/>
              </a:ext>
            </a:extLst>
          </p:cNvPr>
          <p:cNvSpPr txBox="1">
            <a:spLocks/>
          </p:cNvSpPr>
          <p:nvPr/>
        </p:nvSpPr>
        <p:spPr>
          <a:xfrm>
            <a:off x="1416208" y="2742902"/>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0" name="Espaço Reservado para Imagem 48" descr="ícone de câmera">
            <a:extLst>
              <a:ext uri="{FF2B5EF4-FFF2-40B4-BE49-F238E27FC236}">
                <a16:creationId xmlns:a16="http://schemas.microsoft.com/office/drawing/2014/main" id="{10D5880C-3E27-4302-8F58-27725A2D4C62}"/>
              </a:ext>
            </a:extLst>
          </p:cNvPr>
          <p:cNvSpPr txBox="1">
            <a:spLocks/>
          </p:cNvSpPr>
          <p:nvPr/>
        </p:nvSpPr>
        <p:spPr>
          <a:xfrm>
            <a:off x="1757518" y="4324509"/>
            <a:ext cx="386165" cy="386165"/>
          </a:xfrm>
          <a:prstGeom prst="ellipse">
            <a:avLst/>
          </a:prstGeom>
          <a:blipFill>
            <a:blip r:embed="rId3">
              <a:extLst>
                <a:ext uri="{96DAC541-7B7A-43D3-8B79-37D633B846F1}">
                  <asvg:svgBlip xmlns:asvg="http://schemas.microsoft.com/office/drawing/2016/SVG/main" r:embed="rId4"/>
                </a:ext>
              </a:extLst>
            </a:blip>
            <a:stretch>
              <a:fillRect l="17711" t="21592" r="17711" b="23158"/>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1" name="Espaço Reservado para Imagem 48" descr="ícone de balão de fala">
            <a:extLst>
              <a:ext uri="{FF2B5EF4-FFF2-40B4-BE49-F238E27FC236}">
                <a16:creationId xmlns:a16="http://schemas.microsoft.com/office/drawing/2014/main" id="{F89B2B7D-B7A1-4850-AF0B-C5EDA03E8F35}"/>
              </a:ext>
            </a:extLst>
          </p:cNvPr>
          <p:cNvSpPr txBox="1">
            <a:spLocks/>
          </p:cNvSpPr>
          <p:nvPr/>
        </p:nvSpPr>
        <p:spPr>
          <a:xfrm>
            <a:off x="3185392" y="4472691"/>
            <a:ext cx="504000" cy="504000"/>
          </a:xfrm>
          <a:prstGeom prst="ellipse">
            <a:avLst/>
          </a:prstGeom>
          <a:blipFill>
            <a:blip r:embed="rId5">
              <a:extLst>
                <a:ext uri="{96DAC541-7B7A-43D3-8B79-37D633B846F1}">
                  <asvg:svgBlip xmlns:asvg="http://schemas.microsoft.com/office/drawing/2016/SVG/main" r:embed="rId6"/>
                </a:ext>
              </a:extLst>
            </a:blip>
            <a:srcRect/>
            <a:stretch>
              <a:fillRect l="14668" t="17509" r="11900" b="19665"/>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2" name="Espaço Reservado para Imagem 48" descr="ícone de email">
            <a:extLst>
              <a:ext uri="{FF2B5EF4-FFF2-40B4-BE49-F238E27FC236}">
                <a16:creationId xmlns:a16="http://schemas.microsoft.com/office/drawing/2014/main" id="{A2AB63E4-F858-4F2E-9AA6-83CBE42C4FA0}"/>
              </a:ext>
            </a:extLst>
          </p:cNvPr>
          <p:cNvSpPr txBox="1">
            <a:spLocks/>
          </p:cNvSpPr>
          <p:nvPr/>
        </p:nvSpPr>
        <p:spPr>
          <a:xfrm>
            <a:off x="4677392" y="4202365"/>
            <a:ext cx="386165" cy="386165"/>
          </a:xfrm>
          <a:prstGeom prst="ellipse">
            <a:avLst/>
          </a:prstGeom>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3" name="Espaço Reservado para Imagem 48" descr="ícone de caneta em caixa">
            <a:extLst>
              <a:ext uri="{FF2B5EF4-FFF2-40B4-BE49-F238E27FC236}">
                <a16:creationId xmlns:a16="http://schemas.microsoft.com/office/drawing/2014/main" id="{0E117B05-F6B5-4FAA-B946-E5C7B4D269D6}"/>
              </a:ext>
            </a:extLst>
          </p:cNvPr>
          <p:cNvSpPr txBox="1">
            <a:spLocks/>
          </p:cNvSpPr>
          <p:nvPr/>
        </p:nvSpPr>
        <p:spPr>
          <a:xfrm>
            <a:off x="4855869" y="2813801"/>
            <a:ext cx="504000" cy="504000"/>
          </a:xfrm>
          <a:prstGeom prst="ellipse">
            <a:avLst/>
          </a:prstGeom>
          <a:blipFill>
            <a:blip r:embed="rId7">
              <a:extLst>
                <a:ext uri="{96DAC541-7B7A-43D3-8B79-37D633B846F1}">
                  <asvg:svgBlip xmlns:asvg="http://schemas.microsoft.com/office/drawing/2016/SVG/main" r:embed="rId8"/>
                </a:ext>
              </a:extLst>
            </a:blip>
            <a:srcRect/>
            <a:stretch>
              <a:fillRect l="22990" t="19938" r="16926" b="22590"/>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sp>
        <p:nvSpPr>
          <p:cNvPr id="54" name="Espaço Reservado para Imagem 48" descr="ícone de lupa">
            <a:extLst>
              <a:ext uri="{FF2B5EF4-FFF2-40B4-BE49-F238E27FC236}">
                <a16:creationId xmlns:a16="http://schemas.microsoft.com/office/drawing/2014/main" id="{FD610947-524F-4B5F-BBDD-A1F9139C99AE}"/>
              </a:ext>
            </a:extLst>
          </p:cNvPr>
          <p:cNvSpPr txBox="1">
            <a:spLocks/>
          </p:cNvSpPr>
          <p:nvPr/>
        </p:nvSpPr>
        <p:spPr>
          <a:xfrm>
            <a:off x="3513111" y="2522883"/>
            <a:ext cx="386165" cy="386165"/>
          </a:xfrm>
          <a:prstGeom prst="ellipse">
            <a:avLst/>
          </a:prstGeom>
          <a:blipFill>
            <a:blip r:embed="rId9">
              <a:extLst>
                <a:ext uri="{96DAC541-7B7A-43D3-8B79-37D633B846F1}">
                  <asvg:svgBlip xmlns:asvg="http://schemas.microsoft.com/office/drawing/2016/SVG/main" r:embed="rId10"/>
                </a:ext>
              </a:extLst>
            </a:blip>
            <a:srcRect/>
            <a:stretch>
              <a:fillRect l="17116" t="16888" r="13222" b="16477"/>
            </a:stretch>
          </a:blipFill>
        </p:spPr>
        <p:txBody>
          <a:bodyPr lIns="0" tIns="0" rIns="0" bIns="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5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rtl="0"/>
            <a:endParaRPr lang="pt-BR" dirty="0"/>
          </a:p>
        </p:txBody>
      </p:sp>
      <p:grpSp>
        <p:nvGrpSpPr>
          <p:cNvPr id="49" name="Grupo 48">
            <a:extLst>
              <a:ext uri="{FF2B5EF4-FFF2-40B4-BE49-F238E27FC236}">
                <a16:creationId xmlns:a16="http://schemas.microsoft.com/office/drawing/2014/main" id="{807DCC05-1657-4C27-9BA9-82E81A1FA032}"/>
              </a:ext>
              <a:ext uri="{C183D7F6-B498-43B3-948B-1728B52AA6E4}">
                <adec:decorative xmlns:adec="http://schemas.microsoft.com/office/drawing/2017/decorative" val="1"/>
              </a:ext>
            </a:extLst>
          </p:cNvPr>
          <p:cNvGrpSpPr/>
          <p:nvPr/>
        </p:nvGrpSpPr>
        <p:grpSpPr>
          <a:xfrm>
            <a:off x="0" y="2165991"/>
            <a:ext cx="6875840" cy="6619234"/>
            <a:chOff x="0" y="2165991"/>
            <a:chExt cx="6875840" cy="6619234"/>
          </a:xfrm>
        </p:grpSpPr>
        <p:pic>
          <p:nvPicPr>
            <p:cNvPr id="4" name="Elemento gráfico 3" descr="elementos decorativos">
              <a:extLst>
                <a:ext uri="{FF2B5EF4-FFF2-40B4-BE49-F238E27FC236}">
                  <a16:creationId xmlns:a16="http://schemas.microsoft.com/office/drawing/2014/main" id="{2727024C-DCFB-41A0-81C5-DD80EB7C346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552458" y="2625557"/>
              <a:ext cx="3582000" cy="2093704"/>
            </a:xfrm>
            <a:prstGeom prst="rect">
              <a:avLst/>
            </a:prstGeom>
          </p:spPr>
        </p:pic>
        <p:pic>
          <p:nvPicPr>
            <p:cNvPr id="5" name="Conector Reto 1" descr="elementos decorativos">
              <a:extLst>
                <a:ext uri="{FF2B5EF4-FFF2-40B4-BE49-F238E27FC236}">
                  <a16:creationId xmlns:a16="http://schemas.microsoft.com/office/drawing/2014/main" id="{6A0953F2-FE54-41B2-8515-FB520D0161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149357" y="2818273"/>
              <a:ext cx="1411202" cy="1461600"/>
            </a:xfrm>
            <a:prstGeom prst="rect">
              <a:avLst/>
            </a:prstGeom>
          </p:spPr>
        </p:pic>
        <p:pic>
          <p:nvPicPr>
            <p:cNvPr id="6" name="Elemento gráfico 5" descr="elementos decorativos">
              <a:extLst>
                <a:ext uri="{FF2B5EF4-FFF2-40B4-BE49-F238E27FC236}">
                  <a16:creationId xmlns:a16="http://schemas.microsoft.com/office/drawing/2014/main" id="{0A25A7D7-054B-4028-AFF5-53BD99F33D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0" y="2228946"/>
              <a:ext cx="6875840" cy="2846956"/>
            </a:xfrm>
            <a:prstGeom prst="rect">
              <a:avLst/>
            </a:prstGeom>
          </p:spPr>
        </p:pic>
        <p:pic>
          <p:nvPicPr>
            <p:cNvPr id="7" name="Elemento gráfico 35" descr="elementos decorativos">
              <a:extLst>
                <a:ext uri="{FF2B5EF4-FFF2-40B4-BE49-F238E27FC236}">
                  <a16:creationId xmlns:a16="http://schemas.microsoft.com/office/drawing/2014/main" id="{67E60D3B-C5EF-4D65-A08E-A69AEF29D71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26433" y="2193738"/>
              <a:ext cx="5886000" cy="2904944"/>
            </a:xfrm>
            <a:prstGeom prst="rect">
              <a:avLst/>
            </a:prstGeom>
          </p:spPr>
        </p:pic>
        <p:pic>
          <p:nvPicPr>
            <p:cNvPr id="8" name="Conector Reto 2" descr="elementos decorativos">
              <a:extLst>
                <a:ext uri="{FF2B5EF4-FFF2-40B4-BE49-F238E27FC236}">
                  <a16:creationId xmlns:a16="http://schemas.microsoft.com/office/drawing/2014/main" id="{1BCC7AD0-7800-4D02-B7E0-518E4AA8A32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11708" y="4484354"/>
              <a:ext cx="912000" cy="216000"/>
            </a:xfrm>
            <a:prstGeom prst="rect">
              <a:avLst/>
            </a:prstGeom>
          </p:spPr>
        </p:pic>
        <p:sp>
          <p:nvSpPr>
            <p:cNvPr id="9" name="Oval 8" descr="elementos decorativos">
              <a:extLst>
                <a:ext uri="{FF2B5EF4-FFF2-40B4-BE49-F238E27FC236}">
                  <a16:creationId xmlns:a16="http://schemas.microsoft.com/office/drawing/2014/main" id="{25C1CD1E-69D3-4723-9390-8724CCFC61EC}"/>
                </a:ext>
              </a:extLst>
            </p:cNvPr>
            <p:cNvSpPr/>
            <p:nvPr/>
          </p:nvSpPr>
          <p:spPr>
            <a:xfrm>
              <a:off x="4445957"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10" name="Elemento gráfico 9" descr="elementos decorativos">
              <a:extLst>
                <a:ext uri="{FF2B5EF4-FFF2-40B4-BE49-F238E27FC236}">
                  <a16:creationId xmlns:a16="http://schemas.microsoft.com/office/drawing/2014/main" id="{1BD0596E-DE46-4520-A5B5-77636E9874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414586" y="7942280"/>
              <a:ext cx="768600" cy="781200"/>
            </a:xfrm>
            <a:prstGeom prst="rect">
              <a:avLst/>
            </a:prstGeom>
          </p:spPr>
        </p:pic>
        <p:cxnSp>
          <p:nvCxnSpPr>
            <p:cNvPr id="11" name="Conector Reto 10" descr="elementos decorativos">
              <a:extLst>
                <a:ext uri="{FF2B5EF4-FFF2-40B4-BE49-F238E27FC236}">
                  <a16:creationId xmlns:a16="http://schemas.microsoft.com/office/drawing/2014/main" id="{8AFD8409-659A-47FE-87DF-D10DBDEEE966}"/>
                </a:ext>
              </a:extLst>
            </p:cNvPr>
            <p:cNvCxnSpPr>
              <a:cxnSpLocks/>
            </p:cNvCxnSpPr>
            <p:nvPr/>
          </p:nvCxnSpPr>
          <p:spPr>
            <a:xfrm rot="16200000">
              <a:off x="984246" y="7433425"/>
              <a:ext cx="2703600" cy="0"/>
            </a:xfrm>
            <a:prstGeom prst="line">
              <a:avLst/>
            </a:prstGeom>
            <a:ln w="9525">
              <a:solidFill>
                <a:schemeClr val="tx1">
                  <a:alpha val="50000"/>
                </a:schemeClr>
              </a:solidFill>
            </a:ln>
          </p:spPr>
          <p:style>
            <a:lnRef idx="1">
              <a:schemeClr val="accent1"/>
            </a:lnRef>
            <a:fillRef idx="0">
              <a:schemeClr val="accent1"/>
            </a:fillRef>
            <a:effectRef idx="0">
              <a:schemeClr val="accent1"/>
            </a:effectRef>
            <a:fontRef idx="minor">
              <a:schemeClr val="tx1"/>
            </a:fontRef>
          </p:style>
        </p:cxnSp>
        <p:sp>
          <p:nvSpPr>
            <p:cNvPr id="17" name="Oval 16" descr="elementos decorativos">
              <a:extLst>
                <a:ext uri="{FF2B5EF4-FFF2-40B4-BE49-F238E27FC236}">
                  <a16:creationId xmlns:a16="http://schemas.microsoft.com/office/drawing/2014/main" id="{B367E397-6F3B-494D-A4C2-45022E3B9204}"/>
                </a:ext>
              </a:extLst>
            </p:cNvPr>
            <p:cNvSpPr/>
            <p:nvPr/>
          </p:nvSpPr>
          <p:spPr>
            <a:xfrm>
              <a:off x="2544498" y="7980561"/>
              <a:ext cx="705600" cy="705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18" name="Elemento gráfico 17" descr="elementos decorativos">
              <a:extLst>
                <a:ext uri="{FF2B5EF4-FFF2-40B4-BE49-F238E27FC236}">
                  <a16:creationId xmlns:a16="http://schemas.microsoft.com/office/drawing/2014/main" id="{159BCB1D-B9D6-47F1-A9DB-47AD1F5BD05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841253" y="7942280"/>
              <a:ext cx="446400" cy="344366"/>
            </a:xfrm>
            <a:prstGeom prst="rect">
              <a:avLst/>
            </a:prstGeom>
          </p:spPr>
        </p:pic>
        <p:sp>
          <p:nvSpPr>
            <p:cNvPr id="20" name="Oval 19" descr="elementos decorativos">
              <a:extLst>
                <a:ext uri="{FF2B5EF4-FFF2-40B4-BE49-F238E27FC236}">
                  <a16:creationId xmlns:a16="http://schemas.microsoft.com/office/drawing/2014/main" id="{F2F8C019-0E83-4072-A44D-A3628E11D778}"/>
                </a:ext>
              </a:extLst>
            </p:cNvPr>
            <p:cNvSpPr/>
            <p:nvPr/>
          </p:nvSpPr>
          <p:spPr>
            <a:xfrm>
              <a:off x="3496493" y="7980561"/>
              <a:ext cx="705600" cy="70560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21" name="Elemento gráfico 20" descr="elementos decorativos">
              <a:extLst>
                <a:ext uri="{FF2B5EF4-FFF2-40B4-BE49-F238E27FC236}">
                  <a16:creationId xmlns:a16="http://schemas.microsoft.com/office/drawing/2014/main" id="{458EE0CA-80E5-4060-89A8-15284C44AE7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790954" y="7942280"/>
              <a:ext cx="446164" cy="777600"/>
            </a:xfrm>
            <a:prstGeom prst="rect">
              <a:avLst/>
            </a:prstGeom>
          </p:spPr>
        </p:pic>
        <p:sp>
          <p:nvSpPr>
            <p:cNvPr id="27" name="Oval 26" descr="elementos decorativos">
              <a:extLst>
                <a:ext uri="{FF2B5EF4-FFF2-40B4-BE49-F238E27FC236}">
                  <a16:creationId xmlns:a16="http://schemas.microsoft.com/office/drawing/2014/main" id="{C6C8336F-0A46-4AA0-8609-4E1E8B74BDE8}"/>
                </a:ext>
              </a:extLst>
            </p:cNvPr>
            <p:cNvSpPr/>
            <p:nvPr/>
          </p:nvSpPr>
          <p:spPr>
            <a:xfrm>
              <a:off x="361632" y="216599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Oval 27" descr="elementos decorativos">
              <a:extLst>
                <a:ext uri="{FF2B5EF4-FFF2-40B4-BE49-F238E27FC236}">
                  <a16:creationId xmlns:a16="http://schemas.microsoft.com/office/drawing/2014/main" id="{DCEEB2D4-C9F3-4413-A2E0-4A922A23AE02}"/>
                </a:ext>
              </a:extLst>
            </p:cNvPr>
            <p:cNvSpPr/>
            <p:nvPr/>
          </p:nvSpPr>
          <p:spPr>
            <a:xfrm>
              <a:off x="555998" y="5017083"/>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Oval 28" descr="elementos decorativos">
              <a:extLst>
                <a:ext uri="{FF2B5EF4-FFF2-40B4-BE49-F238E27FC236}">
                  <a16:creationId xmlns:a16="http://schemas.microsoft.com/office/drawing/2014/main" id="{E7F1B076-8389-4BA5-9B34-3436A5A0A97E}"/>
                </a:ext>
              </a:extLst>
            </p:cNvPr>
            <p:cNvSpPr/>
            <p:nvPr/>
          </p:nvSpPr>
          <p:spPr>
            <a:xfrm>
              <a:off x="1186647" y="4032332"/>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0" name="Oval 29" descr="elementos decorativos">
              <a:extLst>
                <a:ext uri="{FF2B5EF4-FFF2-40B4-BE49-F238E27FC236}">
                  <a16:creationId xmlns:a16="http://schemas.microsoft.com/office/drawing/2014/main" id="{19458C1F-4563-4911-9E9A-77262ABBEA49}"/>
                </a:ext>
              </a:extLst>
            </p:cNvPr>
            <p:cNvSpPr/>
            <p:nvPr/>
          </p:nvSpPr>
          <p:spPr>
            <a:xfrm>
              <a:off x="2653026" y="2221469"/>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Oval 30" descr="elementos decorativos">
              <a:extLst>
                <a:ext uri="{FF2B5EF4-FFF2-40B4-BE49-F238E27FC236}">
                  <a16:creationId xmlns:a16="http://schemas.microsoft.com/office/drawing/2014/main" id="{747339DC-003C-40DD-A8D1-31406FBADF43}"/>
                </a:ext>
              </a:extLst>
            </p:cNvPr>
            <p:cNvSpPr/>
            <p:nvPr/>
          </p:nvSpPr>
          <p:spPr>
            <a:xfrm>
              <a:off x="5478103" y="2236431"/>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2" name="Oval 31" descr="elementos decorativos">
              <a:extLst>
                <a:ext uri="{FF2B5EF4-FFF2-40B4-BE49-F238E27FC236}">
                  <a16:creationId xmlns:a16="http://schemas.microsoft.com/office/drawing/2014/main" id="{8A0742BC-4163-481A-B7A4-0B28CE308BE0}"/>
                </a:ext>
              </a:extLst>
            </p:cNvPr>
            <p:cNvSpPr/>
            <p:nvPr/>
          </p:nvSpPr>
          <p:spPr>
            <a:xfrm>
              <a:off x="4292674" y="5027854"/>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3" name="Oval 32" descr="elementos decorativos">
              <a:extLst>
                <a:ext uri="{FF2B5EF4-FFF2-40B4-BE49-F238E27FC236}">
                  <a16:creationId xmlns:a16="http://schemas.microsoft.com/office/drawing/2014/main" id="{A0761320-7990-44FF-A565-424C4B256A84}"/>
                </a:ext>
              </a:extLst>
            </p:cNvPr>
            <p:cNvSpPr/>
            <p:nvPr/>
          </p:nvSpPr>
          <p:spPr>
            <a:xfrm>
              <a:off x="1171890" y="2498584"/>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4" name="Oval 33" descr="elementos decorativos">
              <a:extLst>
                <a:ext uri="{FF2B5EF4-FFF2-40B4-BE49-F238E27FC236}">
                  <a16:creationId xmlns:a16="http://schemas.microsoft.com/office/drawing/2014/main" id="{02B680C6-15E8-4054-A7D3-545AFF25361F}"/>
                </a:ext>
              </a:extLst>
            </p:cNvPr>
            <p:cNvSpPr/>
            <p:nvPr/>
          </p:nvSpPr>
          <p:spPr>
            <a:xfrm>
              <a:off x="1366375" y="2671384"/>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5" name="Oval 34" descr="elementos decorativos">
              <a:extLst>
                <a:ext uri="{FF2B5EF4-FFF2-40B4-BE49-F238E27FC236}">
                  <a16:creationId xmlns:a16="http://schemas.microsoft.com/office/drawing/2014/main" id="{8891C9F2-FCF1-4727-8FDC-DF0E41CE1A68}"/>
                </a:ext>
              </a:extLst>
            </p:cNvPr>
            <p:cNvSpPr/>
            <p:nvPr/>
          </p:nvSpPr>
          <p:spPr>
            <a:xfrm>
              <a:off x="1513200" y="40801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6" name="Oval 35" descr="elementos decorativos">
              <a:extLst>
                <a:ext uri="{FF2B5EF4-FFF2-40B4-BE49-F238E27FC236}">
                  <a16:creationId xmlns:a16="http://schemas.microsoft.com/office/drawing/2014/main" id="{5729BA51-ABE1-47D3-9582-4872B29AB027}"/>
                </a:ext>
              </a:extLst>
            </p:cNvPr>
            <p:cNvSpPr/>
            <p:nvPr/>
          </p:nvSpPr>
          <p:spPr>
            <a:xfrm>
              <a:off x="1686000" y="4252991"/>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7" name="Oval 36" descr="elementos decorativos">
              <a:extLst>
                <a:ext uri="{FF2B5EF4-FFF2-40B4-BE49-F238E27FC236}">
                  <a16:creationId xmlns:a16="http://schemas.microsoft.com/office/drawing/2014/main" id="{78615208-4C16-4D69-BAF7-3A0F97B43A4C}"/>
                </a:ext>
              </a:extLst>
            </p:cNvPr>
            <p:cNvSpPr/>
            <p:nvPr/>
          </p:nvSpPr>
          <p:spPr>
            <a:xfrm>
              <a:off x="3268793" y="2278565"/>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8" name="Oval 37" descr="elementos decorativos">
              <a:extLst>
                <a:ext uri="{FF2B5EF4-FFF2-40B4-BE49-F238E27FC236}">
                  <a16:creationId xmlns:a16="http://schemas.microsoft.com/office/drawing/2014/main" id="{3781D4DD-F9BB-49A0-8DF7-F602C875EDF4}"/>
                </a:ext>
              </a:extLst>
            </p:cNvPr>
            <p:cNvSpPr/>
            <p:nvPr/>
          </p:nvSpPr>
          <p:spPr>
            <a:xfrm>
              <a:off x="3441593" y="2451365"/>
              <a:ext cx="529200" cy="529200"/>
            </a:xfrm>
            <a:prstGeom prst="ellipse">
              <a:avLst/>
            </a:prstGeom>
            <a:solidFill>
              <a:schemeClr val="accent1"/>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9" name="Oval 38" descr="elementos decorativos">
              <a:extLst>
                <a:ext uri="{FF2B5EF4-FFF2-40B4-BE49-F238E27FC236}">
                  <a16:creationId xmlns:a16="http://schemas.microsoft.com/office/drawing/2014/main" id="{03D141ED-4F1B-4407-9F36-964B15924698}"/>
                </a:ext>
              </a:extLst>
            </p:cNvPr>
            <p:cNvSpPr/>
            <p:nvPr/>
          </p:nvSpPr>
          <p:spPr>
            <a:xfrm>
              <a:off x="4433074" y="395804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0" name="Oval 39" descr="elementos decorativos">
              <a:extLst>
                <a:ext uri="{FF2B5EF4-FFF2-40B4-BE49-F238E27FC236}">
                  <a16:creationId xmlns:a16="http://schemas.microsoft.com/office/drawing/2014/main" id="{4F72E317-2DBB-4EE8-B185-416003139946}"/>
                </a:ext>
              </a:extLst>
            </p:cNvPr>
            <p:cNvSpPr/>
            <p:nvPr/>
          </p:nvSpPr>
          <p:spPr>
            <a:xfrm>
              <a:off x="4605874" y="4130847"/>
              <a:ext cx="529200" cy="529200"/>
            </a:xfrm>
            <a:prstGeom prst="ellipse">
              <a:avLst/>
            </a:prstGeom>
            <a:solidFill>
              <a:schemeClr val="bg1"/>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1" name="Oval 40" descr="elementos decorativos">
              <a:extLst>
                <a:ext uri="{FF2B5EF4-FFF2-40B4-BE49-F238E27FC236}">
                  <a16:creationId xmlns:a16="http://schemas.microsoft.com/office/drawing/2014/main" id="{F73E50DD-1CD2-4CF3-868F-45D5CAF8B3F4}"/>
                </a:ext>
              </a:extLst>
            </p:cNvPr>
            <p:cNvSpPr/>
            <p:nvPr/>
          </p:nvSpPr>
          <p:spPr>
            <a:xfrm>
              <a:off x="6237617" y="4078860"/>
              <a:ext cx="140400" cy="140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2" name="Oval 41" descr="elementos decorativos">
              <a:extLst>
                <a:ext uri="{FF2B5EF4-FFF2-40B4-BE49-F238E27FC236}">
                  <a16:creationId xmlns:a16="http://schemas.microsoft.com/office/drawing/2014/main" id="{F92469F7-ECB0-42C2-8CA6-FBB6418B0274}"/>
                </a:ext>
              </a:extLst>
            </p:cNvPr>
            <p:cNvSpPr/>
            <p:nvPr/>
          </p:nvSpPr>
          <p:spPr>
            <a:xfrm>
              <a:off x="2296392" y="311853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3" name="Oval 42" descr="elementos decorativos">
              <a:extLst>
                <a:ext uri="{FF2B5EF4-FFF2-40B4-BE49-F238E27FC236}">
                  <a16:creationId xmlns:a16="http://schemas.microsoft.com/office/drawing/2014/main" id="{172CD59D-440B-4842-ACB6-6A6BB26BDE5A}"/>
                </a:ext>
              </a:extLst>
            </p:cNvPr>
            <p:cNvSpPr/>
            <p:nvPr/>
          </p:nvSpPr>
          <p:spPr>
            <a:xfrm>
              <a:off x="2469192" y="329133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4" name="Oval 43" descr="elementos decorativos">
              <a:extLst>
                <a:ext uri="{FF2B5EF4-FFF2-40B4-BE49-F238E27FC236}">
                  <a16:creationId xmlns:a16="http://schemas.microsoft.com/office/drawing/2014/main" id="{E75E1BDF-F8BD-4592-9C7E-372666E46AEE}"/>
                </a:ext>
              </a:extLst>
            </p:cNvPr>
            <p:cNvSpPr/>
            <p:nvPr/>
          </p:nvSpPr>
          <p:spPr>
            <a:xfrm>
              <a:off x="4664422" y="2626537"/>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5" name="Oval 44" descr="elementos decorativos">
              <a:extLst>
                <a:ext uri="{FF2B5EF4-FFF2-40B4-BE49-F238E27FC236}">
                  <a16:creationId xmlns:a16="http://schemas.microsoft.com/office/drawing/2014/main" id="{80258557-9CE4-487E-8818-3ED835D6D6E0}"/>
                </a:ext>
              </a:extLst>
            </p:cNvPr>
            <p:cNvSpPr/>
            <p:nvPr/>
          </p:nvSpPr>
          <p:spPr>
            <a:xfrm>
              <a:off x="4837222" y="2799337"/>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6" name="Oval 45" descr="elementos decorativos">
              <a:extLst>
                <a:ext uri="{FF2B5EF4-FFF2-40B4-BE49-F238E27FC236}">
                  <a16:creationId xmlns:a16="http://schemas.microsoft.com/office/drawing/2014/main" id="{51D3BA69-3CCA-4102-8732-C25BC51C0F21}"/>
                </a:ext>
              </a:extLst>
            </p:cNvPr>
            <p:cNvSpPr/>
            <p:nvPr/>
          </p:nvSpPr>
          <p:spPr>
            <a:xfrm>
              <a:off x="2999992" y="4287291"/>
              <a:ext cx="874800" cy="874800"/>
            </a:xfrm>
            <a:prstGeom prst="ellipse">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47" name="Oval 46" descr="elementos decorativos">
              <a:extLst>
                <a:ext uri="{FF2B5EF4-FFF2-40B4-BE49-F238E27FC236}">
                  <a16:creationId xmlns:a16="http://schemas.microsoft.com/office/drawing/2014/main" id="{B3E15125-206F-4838-812F-E6533F6D0B78}"/>
                </a:ext>
              </a:extLst>
            </p:cNvPr>
            <p:cNvSpPr/>
            <p:nvPr/>
          </p:nvSpPr>
          <p:spPr>
            <a:xfrm>
              <a:off x="3172792" y="4460091"/>
              <a:ext cx="529200" cy="52920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pic>
          <p:nvPicPr>
            <p:cNvPr id="55" name="Elemento gráfico 54" descr="elementos decorativos">
              <a:extLst>
                <a:ext uri="{FF2B5EF4-FFF2-40B4-BE49-F238E27FC236}">
                  <a16:creationId xmlns:a16="http://schemas.microsoft.com/office/drawing/2014/main" id="{9D50B66D-2341-4CEB-9C2A-FB6594D5985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095859" y="4568287"/>
              <a:ext cx="513563" cy="326813"/>
            </a:xfrm>
            <a:prstGeom prst="rect">
              <a:avLst/>
            </a:prstGeom>
          </p:spPr>
        </p:pic>
      </p:grpSp>
      <p:pic>
        <p:nvPicPr>
          <p:cNvPr id="74" name="Elemento gráfico 73" descr="Reproduzir">
            <a:extLst>
              <a:ext uri="{FF2B5EF4-FFF2-40B4-BE49-F238E27FC236}">
                <a16:creationId xmlns:a16="http://schemas.microsoft.com/office/drawing/2014/main" id="{A51EA8B3-7F91-491E-BBFC-72F4DF95C28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2591473" y="3388900"/>
            <a:ext cx="365760" cy="365760"/>
          </a:xfrm>
          <a:prstGeom prst="rect">
            <a:avLst/>
          </a:prstGeom>
        </p:spPr>
      </p:pic>
      <p:pic>
        <p:nvPicPr>
          <p:cNvPr id="76" name="Elemento gráfico 75" descr="Envelope">
            <a:extLst>
              <a:ext uri="{FF2B5EF4-FFF2-40B4-BE49-F238E27FC236}">
                <a16:creationId xmlns:a16="http://schemas.microsoft.com/office/drawing/2014/main" id="{0C9DAECE-A345-4047-8FC4-3C3C831C6FD3}"/>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5877" y="4214338"/>
            <a:ext cx="365760" cy="365760"/>
          </a:xfrm>
          <a:prstGeom prst="rect">
            <a:avLst/>
          </a:prstGeom>
        </p:spPr>
      </p:pic>
      <p:pic>
        <p:nvPicPr>
          <p:cNvPr id="78" name="Elemento gráfico 77" descr="Sinal de polegar para cima">
            <a:extLst>
              <a:ext uri="{FF2B5EF4-FFF2-40B4-BE49-F238E27FC236}">
                <a16:creationId xmlns:a16="http://schemas.microsoft.com/office/drawing/2014/main" id="{17827215-7909-44B0-9947-E549EC37E52B}"/>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455260" y="2734506"/>
            <a:ext cx="365760" cy="365760"/>
          </a:xfrm>
          <a:prstGeom prst="rect">
            <a:avLst/>
          </a:prstGeom>
        </p:spPr>
      </p:pic>
    </p:spTree>
    <p:extLst>
      <p:ext uri="{BB962C8B-B14F-4D97-AF65-F5344CB8AC3E}">
        <p14:creationId xmlns:p14="http://schemas.microsoft.com/office/powerpoint/2010/main" val="194504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767A2D65-CD4F-D6C4-C2AC-1C025A7ED12D}"/>
              </a:ext>
            </a:extLst>
          </p:cNvPr>
          <p:cNvPicPr>
            <a:picLocks noChangeAspect="1"/>
          </p:cNvPicPr>
          <p:nvPr/>
        </p:nvPicPr>
        <p:blipFill>
          <a:blip r:embed="rId2"/>
          <a:stretch>
            <a:fillRect/>
          </a:stretch>
        </p:blipFill>
        <p:spPr>
          <a:xfrm>
            <a:off x="48652" y="1627527"/>
            <a:ext cx="6760464" cy="5554324"/>
          </a:xfrm>
          <a:prstGeom prst="rect">
            <a:avLst/>
          </a:prstGeom>
        </p:spPr>
      </p:pic>
    </p:spTree>
    <p:extLst>
      <p:ext uri="{BB962C8B-B14F-4D97-AF65-F5344CB8AC3E}">
        <p14:creationId xmlns:p14="http://schemas.microsoft.com/office/powerpoint/2010/main" val="290246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CRIADA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(22,</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FORAM INSERIDOS O COD_HOSP E NOME_HOSP NA TABLE HOSPITAL</a:t>
            </a:r>
          </a:p>
        </p:txBody>
      </p:sp>
    </p:spTree>
    <p:extLst>
      <p:ext uri="{BB962C8B-B14F-4D97-AF65-F5344CB8AC3E}">
        <p14:creationId xmlns:p14="http://schemas.microsoft.com/office/powerpoint/2010/main" val="18359601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ALTERANDO A DEFINIÇÃO DA ESTRUTURA DA TABLE CRIADA COM NULL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Hospital modify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not NULL;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alter table Hospital modify </a:t>
            </a:r>
            <a:r>
              <a:rPr lang="en-US" dirty="0" err="1"/>
              <a:t>Cod_hosp</a:t>
            </a:r>
            <a:r>
              <a:rPr lang="en-US" dirty="0"/>
              <a:t> not NULL</a:t>
            </a:r>
          </a:p>
          <a:p>
            <a:pPr algn="ctr"/>
            <a:r>
              <a:rPr lang="en-US" dirty="0"/>
              <a:t>Error report -</a:t>
            </a:r>
          </a:p>
          <a:p>
            <a:pPr algn="ctr"/>
            <a:r>
              <a:rPr lang="en-US" dirty="0"/>
              <a:t>ORA-02296: cannot enable (OLINDA02.) - null values found</a:t>
            </a:r>
          </a:p>
          <a:p>
            <a:pPr algn="ctr"/>
            <a:r>
              <a:rPr lang="en-US" dirty="0"/>
              <a:t>02296. 00000 - "cannot enable (%</a:t>
            </a:r>
            <a:r>
              <a:rPr lang="en-US" dirty="0" err="1"/>
              <a:t>s.%s</a:t>
            </a:r>
            <a:r>
              <a:rPr lang="en-US" dirty="0"/>
              <a:t>) - null values found"</a:t>
            </a:r>
          </a:p>
          <a:p>
            <a:pPr algn="ctr"/>
            <a:r>
              <a:rPr lang="en-US" dirty="0"/>
              <a:t>*Cause:    an alter table enable constraint failed because the table</a:t>
            </a:r>
          </a:p>
          <a:p>
            <a:pPr algn="ctr"/>
            <a:r>
              <a:rPr lang="en-US" dirty="0"/>
              <a:t>           contains values that do not satisfy the constraint.</a:t>
            </a:r>
          </a:p>
          <a:p>
            <a:pPr algn="ctr"/>
            <a:r>
              <a:rPr lang="en-US" dirty="0"/>
              <a:t>*Action:   Obvious</a:t>
            </a:r>
          </a:p>
          <a:p>
            <a:pPr algn="ctr"/>
            <a:endParaRPr lang="en-US" dirty="0"/>
          </a:p>
        </p:txBody>
      </p:sp>
    </p:spTree>
    <p:extLst>
      <p:ext uri="{BB962C8B-B14F-4D97-AF65-F5344CB8AC3E}">
        <p14:creationId xmlns:p14="http://schemas.microsoft.com/office/powerpoint/2010/main" val="31544823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RETIRAR DADOS DA TUPLA QUE POSSUI VALORES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448995"/>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TODAS AS TUPLAS DE DADOS DA TABLE Hospital SERÃO REMOVIDAS DA TABELA.</a:t>
            </a:r>
          </a:p>
          <a:p>
            <a:pPr algn="ctr"/>
            <a:endParaRPr lang="en-US" dirty="0"/>
          </a:p>
        </p:txBody>
      </p:sp>
    </p:spTree>
    <p:extLst>
      <p:ext uri="{BB962C8B-B14F-4D97-AF65-F5344CB8AC3E}">
        <p14:creationId xmlns:p14="http://schemas.microsoft.com/office/powerpoint/2010/main" val="1353543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a:bodyPr>
          <a:lstStyle/>
          <a:p>
            <a:pPr algn="ctr" eaLnBrk="1" hangingPunct="1"/>
            <a:r>
              <a:rPr lang="pt-BR" altLang="en-US" dirty="0"/>
              <a:t>RETIRAR DADOS DA TUPLA QUE POSSUI VALORES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Hospital WHERE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lang="en-US" altLang="en-US" sz="2800" dirty="0">
                <a:solidFill>
                  <a:srgbClr val="222222"/>
                </a:solidFill>
                <a:latin typeface="Courier New" panose="02070309020205020404" pitchFamily="49" charset="0"/>
              </a:rPr>
              <a:t>São </a:t>
            </a:r>
            <a:r>
              <a:rPr kumimoji="0" lang="en-US" altLang="en-US" sz="2800" b="0" i="0" u="none" strike="noStrike" cap="none" normalizeH="0" baseline="0" dirty="0">
                <a:ln>
                  <a:noFill/>
                </a:ln>
                <a:solidFill>
                  <a:srgbClr val="222222"/>
                </a:solidFill>
                <a:effectLst/>
                <a:latin typeface="Courier New" panose="02070309020205020404" pitchFamily="49" charset="0"/>
              </a:rPr>
              <a:t>Jose';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855785" y="5134709"/>
            <a:ext cx="5530727" cy="361070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TODAS AS TUPLAS DE DADOS DA TABLE Hospital QUE TIVER O DADO </a:t>
            </a:r>
            <a:r>
              <a:rPr lang="en-US" altLang="en-US" dirty="0"/>
              <a:t>'São Jose'  NO ATRIBURO </a:t>
            </a:r>
            <a:r>
              <a:rPr lang="en-US" altLang="en-US" dirty="0" err="1"/>
              <a:t>Nome_Hosp</a:t>
            </a:r>
            <a:r>
              <a:rPr lang="en-US" altLang="en-US" dirty="0"/>
              <a:t> SERÃO ELIMINADAS.</a:t>
            </a:r>
            <a:endParaRPr lang="en-US" dirty="0"/>
          </a:p>
          <a:p>
            <a:pPr algn="ctr"/>
            <a:endParaRPr lang="en-US" dirty="0"/>
          </a:p>
        </p:txBody>
      </p:sp>
    </p:spTree>
    <p:extLst>
      <p:ext uri="{BB962C8B-B14F-4D97-AF65-F5344CB8AC3E}">
        <p14:creationId xmlns:p14="http://schemas.microsoft.com/office/powerpoint/2010/main" val="8513337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ALTERANDO A DEFINIÇÃO DA ESTRUTURA DA TABLE CRIADA COM NULL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233551"/>
            <a:ext cx="6470406"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Hospital modify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not NULL;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DAE73489-F096-EB86-70CC-F84DA3B027CF}"/>
              </a:ext>
            </a:extLst>
          </p:cNvPr>
          <p:cNvSpPr/>
          <p:nvPr/>
        </p:nvSpPr>
        <p:spPr>
          <a:xfrm>
            <a:off x="773723" y="5427786"/>
            <a:ext cx="5310553" cy="234461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DESTA VEZ VAI APARECER A SEGUNTE MENSAGEM: </a:t>
            </a:r>
          </a:p>
          <a:p>
            <a:pPr algn="ctr"/>
            <a:r>
              <a:rPr lang="en-US" dirty="0"/>
              <a:t>Table HOSPITAL altered.</a:t>
            </a:r>
          </a:p>
          <a:p>
            <a:pPr algn="ctr"/>
            <a:endParaRPr lang="en-US" dirty="0"/>
          </a:p>
        </p:txBody>
      </p:sp>
    </p:spTree>
    <p:extLst>
      <p:ext uri="{BB962C8B-B14F-4D97-AF65-F5344CB8AC3E}">
        <p14:creationId xmlns:p14="http://schemas.microsoft.com/office/powerpoint/2010/main" val="27098584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MODIFICADA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APENAS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1 in command -</a:t>
            </a:r>
          </a:p>
          <a:p>
            <a:pPr algn="ctr"/>
            <a:r>
              <a:rPr lang="en-US" dirty="0"/>
              <a:t>insert into Hospital (</a:t>
            </a:r>
            <a:r>
              <a:rPr lang="en-US" dirty="0" err="1"/>
              <a:t>nome_hosp</a:t>
            </a:r>
            <a:r>
              <a:rPr lang="en-US" dirty="0"/>
              <a:t>) values ('São Jose')</a:t>
            </a:r>
          </a:p>
          <a:p>
            <a:pPr algn="ctr"/>
            <a:r>
              <a:rPr lang="en-US" dirty="0"/>
              <a:t>Error report -</a:t>
            </a:r>
          </a:p>
          <a:p>
            <a:pPr algn="ctr"/>
            <a:r>
              <a:rPr lang="en-US" dirty="0"/>
              <a:t>ORA-01400: cannot insert NULL into ("OLINDA02"."HOSPITAL"."COD_HOSP")</a:t>
            </a:r>
          </a:p>
        </p:txBody>
      </p:sp>
    </p:spTree>
    <p:extLst>
      <p:ext uri="{BB962C8B-B14F-4D97-AF65-F5344CB8AC3E}">
        <p14:creationId xmlns:p14="http://schemas.microsoft.com/office/powerpoint/2010/main" val="40072843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MODIFICADA PARA NOT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8125297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VISUALIZANDO DADOS INSERIDOS NA TABLE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50407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EXIBIR TODOS OS DADOS CONTIDOS NAS TUPLAS DA TABLE HOSPITAL</a:t>
            </a:r>
          </a:p>
        </p:txBody>
      </p:sp>
    </p:spTree>
    <p:extLst>
      <p:ext uri="{BB962C8B-B14F-4D97-AF65-F5344CB8AC3E}">
        <p14:creationId xmlns:p14="http://schemas.microsoft.com/office/powerpoint/2010/main" val="8026230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807092"/>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number(4)UNIQUE,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6033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(100,</a:t>
            </a:r>
            <a:r>
              <a:rPr kumimoji="0" lang="en-US" altLang="en-US" sz="2800" b="0" i="0" u="none" strike="noStrike" cap="none" normalizeH="0" baseline="0" dirty="0">
                <a:ln>
                  <a:noFill/>
                </a:ln>
                <a:solidFill>
                  <a:srgbClr val="222222"/>
                </a:solidFill>
                <a:effectLst/>
                <a:latin typeface="Courier New" panose="02070309020205020404" pitchFamily="49" charset="0"/>
              </a:rPr>
              <a:t>’UNIMED'</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312097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F3C423FC-47AE-9B86-A816-0B4D5F11C20D}"/>
              </a:ext>
            </a:extLst>
          </p:cNvPr>
          <p:cNvPicPr>
            <a:picLocks noChangeAspect="1"/>
          </p:cNvPicPr>
          <p:nvPr/>
        </p:nvPicPr>
        <p:blipFill>
          <a:blip r:embed="rId2"/>
          <a:stretch>
            <a:fillRect/>
          </a:stretch>
        </p:blipFill>
        <p:spPr>
          <a:xfrm>
            <a:off x="0" y="2623052"/>
            <a:ext cx="6858000" cy="3897896"/>
          </a:xfrm>
          <a:prstGeom prst="rect">
            <a:avLst/>
          </a:prstGeom>
        </p:spPr>
      </p:pic>
      <p:sp>
        <p:nvSpPr>
          <p:cNvPr id="5" name="CaixaDeTexto 4">
            <a:extLst>
              <a:ext uri="{FF2B5EF4-FFF2-40B4-BE49-F238E27FC236}">
                <a16:creationId xmlns:a16="http://schemas.microsoft.com/office/drawing/2014/main" id="{9B558353-CE12-CA5B-01DF-C5CC2A72A2B6}"/>
              </a:ext>
            </a:extLst>
          </p:cNvPr>
          <p:cNvSpPr txBox="1"/>
          <p:nvPr/>
        </p:nvSpPr>
        <p:spPr>
          <a:xfrm>
            <a:off x="2116665" y="2253720"/>
            <a:ext cx="3327401" cy="369332"/>
          </a:xfrm>
          <a:prstGeom prst="rect">
            <a:avLst/>
          </a:prstGeom>
          <a:noFill/>
        </p:spPr>
        <p:txBody>
          <a:bodyPr wrap="square" rtlCol="0">
            <a:spAutoFit/>
          </a:bodyPr>
          <a:lstStyle/>
          <a:p>
            <a:r>
              <a:rPr lang="en-US" b="1" dirty="0">
                <a:solidFill>
                  <a:schemeClr val="bg1">
                    <a:lumMod val="95000"/>
                  </a:schemeClr>
                </a:solidFill>
              </a:rPr>
              <a:t>BANCO DE DADOS DISTRIBUÍDOS</a:t>
            </a:r>
          </a:p>
        </p:txBody>
      </p:sp>
    </p:spTree>
    <p:extLst>
      <p:ext uri="{BB962C8B-B14F-4D97-AF65-F5344CB8AC3E}">
        <p14:creationId xmlns:p14="http://schemas.microsoft.com/office/powerpoint/2010/main" val="4279164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(100,</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starting at line : 3 in command -</a:t>
            </a:r>
          </a:p>
          <a:p>
            <a:pPr algn="ctr"/>
            <a:r>
              <a:rPr lang="en-US" dirty="0"/>
              <a:t>insert into </a:t>
            </a:r>
            <a:r>
              <a:rPr lang="en-US" dirty="0" err="1"/>
              <a:t>laboratorio</a:t>
            </a:r>
            <a:r>
              <a:rPr lang="en-US" dirty="0"/>
              <a:t>(</a:t>
            </a:r>
            <a:r>
              <a:rPr lang="en-US" dirty="0" err="1"/>
              <a:t>cod_lab</a:t>
            </a:r>
            <a:r>
              <a:rPr lang="en-US" dirty="0"/>
              <a:t>, </a:t>
            </a:r>
            <a:r>
              <a:rPr lang="en-US" dirty="0" err="1"/>
              <a:t>nome_lab</a:t>
            </a:r>
            <a:r>
              <a:rPr lang="en-US" dirty="0"/>
              <a:t>) values (100, 'UNIMED')</a:t>
            </a:r>
          </a:p>
          <a:p>
            <a:pPr algn="ctr"/>
            <a:r>
              <a:rPr lang="en-US" dirty="0"/>
              <a:t>Error report -</a:t>
            </a:r>
          </a:p>
          <a:p>
            <a:pPr algn="ctr"/>
            <a:r>
              <a:rPr lang="en-US" dirty="0"/>
              <a:t>ORA-00001: unique constraint (ALUNO60.SYS_C0017383) violated</a:t>
            </a:r>
          </a:p>
        </p:txBody>
      </p:sp>
    </p:spTree>
    <p:extLst>
      <p:ext uri="{BB962C8B-B14F-4D97-AF65-F5344CB8AC3E}">
        <p14:creationId xmlns:p14="http://schemas.microsoft.com/office/powerpoint/2010/main" val="4723097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UNIQUE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27996880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VISUALIZANDO DADOS INSERIDOS NA TABLE</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504072"/>
            <a:ext cx="6470406"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Select * from Hospital;</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EXIBIR TODOS OS DADOS CONTIDOS NAS TUPLAS DA TABLE HOSPITAL</a:t>
            </a:r>
          </a:p>
        </p:txBody>
      </p:sp>
    </p:spTree>
    <p:extLst>
      <p:ext uri="{BB962C8B-B14F-4D97-AF65-F5344CB8AC3E}">
        <p14:creationId xmlns:p14="http://schemas.microsoft.com/office/powerpoint/2010/main" val="26252837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3111892"/>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 PRIMARY KEY,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BF3D135F-6E1D-AF48-A070-51D8DC5D600E}"/>
              </a:ext>
            </a:extLst>
          </p:cNvPr>
          <p:cNvSpPr/>
          <p:nvPr/>
        </p:nvSpPr>
        <p:spPr>
          <a:xfrm>
            <a:off x="2215662" y="5662246"/>
            <a:ext cx="3118338" cy="223910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HOSPITAL created.</a:t>
            </a:r>
          </a:p>
        </p:txBody>
      </p:sp>
    </p:spTree>
    <p:extLst>
      <p:ext uri="{BB962C8B-B14F-4D97-AF65-F5344CB8AC3E}">
        <p14:creationId xmlns:p14="http://schemas.microsoft.com/office/powerpoint/2010/main" val="3475762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NOS DOIS ATRIBUTOS NOVAMENTE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13229938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(200,</a:t>
            </a:r>
            <a:r>
              <a:rPr kumimoji="0" lang="en-US" altLang="en-US" sz="2800" b="0" i="0" u="none" strike="noStrike" cap="none" normalizeH="0" baseline="0" dirty="0">
                <a:ln>
                  <a:noFill/>
                </a:ln>
                <a:solidFill>
                  <a:srgbClr val="222222"/>
                </a:solidFill>
                <a:effectLst/>
                <a:latin typeface="Courier New" panose="02070309020205020404" pitchFamily="49" charset="0"/>
              </a:rPr>
              <a:t>’CERPE'</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OS MESMOS DADOS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Error starting at line : 2 in command -</a:t>
            </a:r>
          </a:p>
          <a:p>
            <a:pPr algn="ctr"/>
            <a:r>
              <a:rPr lang="en-US" dirty="0"/>
              <a:t>insert into </a:t>
            </a:r>
            <a:r>
              <a:rPr lang="en-US" dirty="0" err="1"/>
              <a:t>laboratorio</a:t>
            </a:r>
            <a:r>
              <a:rPr lang="en-US" dirty="0"/>
              <a:t>(</a:t>
            </a:r>
            <a:r>
              <a:rPr lang="en-US" dirty="0" err="1"/>
              <a:t>Cod_Lab</a:t>
            </a:r>
            <a:r>
              <a:rPr lang="en-US" dirty="0"/>
              <a:t>, </a:t>
            </a:r>
            <a:r>
              <a:rPr lang="en-US" dirty="0" err="1"/>
              <a:t>Nome_Lab</a:t>
            </a:r>
            <a:r>
              <a:rPr lang="en-US" dirty="0"/>
              <a:t>) values (255, 'CERPE')</a:t>
            </a:r>
          </a:p>
          <a:p>
            <a:pPr algn="ctr"/>
            <a:r>
              <a:rPr lang="en-US" dirty="0"/>
              <a:t>Error report -</a:t>
            </a:r>
          </a:p>
          <a:p>
            <a:pPr algn="ctr"/>
            <a:r>
              <a:rPr lang="en-US" dirty="0"/>
              <a:t>ORA-00001: unique constraint (ALUNO60.SYS_C0017384) violated</a:t>
            </a:r>
          </a:p>
        </p:txBody>
      </p:sp>
    </p:spTree>
    <p:extLst>
      <p:ext uri="{BB962C8B-B14F-4D97-AF65-F5344CB8AC3E}">
        <p14:creationId xmlns:p14="http://schemas.microsoft.com/office/powerpoint/2010/main" val="5967867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COM RESTRIÇÃO PRIMARY KEY</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193797" y="2647529"/>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lang="en-US" altLang="en-US" sz="2800" dirty="0">
                <a:solidFill>
                  <a:srgbClr val="222222"/>
                </a:solidFill>
                <a:latin typeface="Courier New" panose="02070309020205020404" pitchFamily="49" charset="0"/>
              </a:rPr>
              <a:t>,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)values (300,</a:t>
            </a:r>
            <a:r>
              <a:rPr kumimoji="0" lang="en-US" altLang="en-US" sz="2800" b="0" i="0" u="none" strike="noStrike" cap="none" normalizeH="0" baseline="0" dirty="0">
                <a:ln>
                  <a:noFill/>
                </a:ln>
                <a:solidFill>
                  <a:srgbClr val="222222"/>
                </a:solidFill>
                <a:effectLst/>
                <a:latin typeface="Courier New" panose="02070309020205020404" pitchFamily="49" charset="0"/>
              </a:rPr>
              <a:t>’GILSON CIDRIM'</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7BC71882-6C29-1A84-C19C-95436700E985}"/>
              </a:ext>
            </a:extLst>
          </p:cNvPr>
          <p:cNvSpPr/>
          <p:nvPr/>
        </p:nvSpPr>
        <p:spPr>
          <a:xfrm>
            <a:off x="193797" y="4572000"/>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INSERINDO DADOS NOVOS  NOS DOIS ATRIBUTOS COD_HOSP e NOME_HOSP NA TABLE HOSPITAL</a:t>
            </a:r>
          </a:p>
        </p:txBody>
      </p:sp>
      <p:sp>
        <p:nvSpPr>
          <p:cNvPr id="4" name="Fluxograma: Documento 3">
            <a:extLst>
              <a:ext uri="{FF2B5EF4-FFF2-40B4-BE49-F238E27FC236}">
                <a16:creationId xmlns:a16="http://schemas.microsoft.com/office/drawing/2014/main" id="{E7FDB3F4-CCC3-0886-5BCE-C7295D1D663B}"/>
              </a:ext>
            </a:extLst>
          </p:cNvPr>
          <p:cNvSpPr/>
          <p:nvPr/>
        </p:nvSpPr>
        <p:spPr>
          <a:xfrm>
            <a:off x="3429001" y="5724497"/>
            <a:ext cx="3287590" cy="31967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row inserted.</a:t>
            </a:r>
          </a:p>
        </p:txBody>
      </p:sp>
    </p:spTree>
    <p:extLst>
      <p:ext uri="{BB962C8B-B14F-4D97-AF65-F5344CB8AC3E}">
        <p14:creationId xmlns:p14="http://schemas.microsoft.com/office/powerpoint/2010/main" val="9551382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normAutofit fontScale="90000"/>
          </a:bodyPr>
          <a:lstStyle/>
          <a:p>
            <a:pPr algn="ctr" eaLnBrk="1" hangingPunct="1"/>
            <a:r>
              <a:rPr lang="pt-BR" altLang="en-US" dirty="0"/>
              <a:t>CRIANDO TABLES COM RESTRIÇÃO PRIMARY KEY UTILIZANDO A PALAVRA RESERVADA CONSTRAINT</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857741"/>
            <a:ext cx="6470406" cy="197483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Hospital(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pk_CodHosp</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a:solidFill>
                  <a:srgbClr val="222222"/>
                </a:solidFill>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varchar(55));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8381F77D-9584-00C8-96D3-DA2F5F442516}"/>
              </a:ext>
            </a:extLst>
          </p:cNvPr>
          <p:cNvSpPr/>
          <p:nvPr/>
        </p:nvSpPr>
        <p:spPr>
          <a:xfrm>
            <a:off x="2848708" y="6576646"/>
            <a:ext cx="3130061" cy="1969477"/>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Table Hospital </a:t>
            </a:r>
            <a:r>
              <a:rPr lang="en-US" dirty="0"/>
              <a:t>created.</a:t>
            </a:r>
          </a:p>
        </p:txBody>
      </p:sp>
    </p:spTree>
    <p:extLst>
      <p:ext uri="{BB962C8B-B14F-4D97-AF65-F5344CB8AC3E}">
        <p14:creationId xmlns:p14="http://schemas.microsoft.com/office/powerpoint/2010/main" val="8496830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2134194"/>
            <a:ext cx="6470406" cy="54219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number(4)constraint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pk_PersonID</a:t>
            </a:r>
            <a:r>
              <a:rPr kumimoji="0" lang="en-US" altLang="en-US" sz="2800" b="0" i="0" u="none" strike="noStrike" cap="none" normalizeH="0" baseline="0" dirty="0">
                <a:ln>
                  <a:noFill/>
                </a:ln>
                <a:solidFill>
                  <a:srgbClr val="222222"/>
                </a:solidFill>
                <a:effectLst/>
                <a:latin typeface="Courier New" panose="02070309020205020404" pitchFamily="49" charset="0"/>
              </a:rPr>
              <a:t> PRIMARY KEY,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nu_LastName</a:t>
            </a:r>
            <a:r>
              <a:rPr kumimoji="0" lang="en-US" altLang="en-US" sz="2800" b="0" i="0" u="none" strike="noStrike" cap="none" normalizeH="0" baseline="0" dirty="0">
                <a:ln>
                  <a:noFill/>
                </a:ln>
                <a:solidFill>
                  <a:srgbClr val="222222"/>
                </a:solidFill>
                <a:effectLst/>
                <a:latin typeface="Courier New" panose="02070309020205020404" pitchFamily="49" charset="0"/>
              </a:rPr>
              <a:t> not null,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Admissao</a:t>
            </a:r>
            <a:r>
              <a:rPr kumimoji="0" lang="en-US" altLang="en-US" sz="2800" b="0" i="0" u="none" strike="noStrike" cap="none" normalizeH="0" baseline="0" dirty="0">
                <a:ln>
                  <a:noFill/>
                </a:ln>
                <a:solidFill>
                  <a:srgbClr val="222222"/>
                </a:solidFill>
                <a:effectLst/>
                <a:latin typeface="Courier New" panose="02070309020205020404" pitchFamily="49" charset="0"/>
              </a:rPr>
              <a:t> dat</a:t>
            </a:r>
            <a:r>
              <a:rPr lang="en-US" altLang="en-US" sz="2800" dirty="0">
                <a:solidFill>
                  <a:srgbClr val="222222"/>
                </a:solidFill>
                <a:latin typeface="Courier New" panose="02070309020205020404" pitchFamily="49" charset="0"/>
              </a:rPr>
              <a:t>e default </a:t>
            </a:r>
            <a:r>
              <a:rPr lang="en-US" altLang="en-US" sz="2800" dirty="0" err="1">
                <a:solidFill>
                  <a:srgbClr val="222222"/>
                </a:solidFill>
                <a:latin typeface="Courier New" panose="02070309020205020404" pitchFamily="49" charset="0"/>
              </a:rPr>
              <a:t>sysdate</a:t>
            </a:r>
            <a:r>
              <a:rPr kumimoji="0" lang="en-US" altLang="en-US" sz="2800" b="0" i="0" u="none" strike="noStrike" cap="none" normalizeH="0" baseline="0" dirty="0">
                <a:ln>
                  <a:noFill/>
                </a:ln>
                <a:solidFill>
                  <a:srgbClr val="222222"/>
                </a:solidFill>
                <a:effectLst/>
                <a:latin typeface="Courier New" panose="02070309020205020404" pitchFamily="49" charset="0"/>
              </a:rPr>
              <a:t> </a:t>
            </a:r>
            <a:r>
              <a:rPr kumimoji="0" lang="en-US" altLang="en-US" sz="2800" b="0" i="0" u="none" strike="noStrike" cap="none" normalizeH="0" baseline="0" dirty="0" err="1">
                <a:ln>
                  <a:noFill/>
                </a:ln>
                <a:solidFill>
                  <a:srgbClr val="222222"/>
                </a:solidFill>
                <a:effectLst/>
                <a:latin typeface="Courier New" panose="02070309020205020404" pitchFamily="49" charset="0"/>
              </a:rPr>
              <a:t>uf</a:t>
            </a:r>
            <a:r>
              <a:rPr kumimoji="0" lang="en-US" altLang="en-US" sz="2800" b="0" i="0" u="none" strike="noStrike" cap="none" normalizeH="0" baseline="0" dirty="0">
                <a:ln>
                  <a:noFill/>
                </a:ln>
                <a:solidFill>
                  <a:srgbClr val="222222"/>
                </a:solidFill>
                <a:effectLst/>
                <a:latin typeface="Courier New" panose="02070309020205020404" pitchFamily="49" charset="0"/>
              </a:rPr>
              <a:t> char(2) default ‘PE’ constraint </a:t>
            </a:r>
            <a:r>
              <a:rPr kumimoji="0" lang="en-US" altLang="en-US" sz="2800" b="0" i="0" u="none" strike="noStrike" cap="none" normalizeH="0" baseline="0" dirty="0" err="1">
                <a:ln>
                  <a:noFill/>
                </a:ln>
                <a:solidFill>
                  <a:srgbClr val="222222"/>
                </a:solidFill>
                <a:effectLst/>
                <a:latin typeface="Courier New" panose="02070309020205020404" pitchFamily="49" charset="0"/>
              </a:rPr>
              <a:t>chk</a:t>
            </a:r>
            <a:r>
              <a:rPr lang="en-US" altLang="en-US" sz="2800" dirty="0" err="1">
                <a:solidFill>
                  <a:srgbClr val="222222"/>
                </a:solidFill>
                <a:latin typeface="Courier New" panose="02070309020205020404" pitchFamily="49" charset="0"/>
              </a:rPr>
              <a:t>_uf</a:t>
            </a:r>
            <a:r>
              <a:rPr lang="en-US" altLang="en-US" sz="2800" dirty="0">
                <a:solidFill>
                  <a:srgbClr val="222222"/>
                </a:solidFill>
                <a:latin typeface="Courier New" panose="02070309020205020404" pitchFamily="49" charset="0"/>
              </a:rPr>
              <a:t> check (</a:t>
            </a:r>
            <a:r>
              <a:rPr lang="en-US" altLang="en-US" sz="2800" dirty="0" err="1">
                <a:solidFill>
                  <a:srgbClr val="222222"/>
                </a:solidFill>
                <a:latin typeface="Courier New" panose="02070309020205020404" pitchFamily="49" charset="0"/>
              </a:rPr>
              <a:t>uf</a:t>
            </a:r>
            <a:r>
              <a:rPr lang="en-US" altLang="en-US" sz="2800">
                <a:solidFill>
                  <a:srgbClr val="222222"/>
                </a:solidFill>
                <a:latin typeface="Courier New" panose="02070309020205020404" pitchFamily="49" charset="0"/>
              </a:rPr>
              <a:t> in (‘SP’, ‘MG’, ‘RJ’, ‘ES’)</a:t>
            </a:r>
            <a:r>
              <a:rPr kumimoji="0" lang="en-US" altLang="en-US" sz="2800" b="0" i="0" u="none" strike="noStrike" cap="none" normalizeH="0" baseline="0">
                <a:ln>
                  <a:noFill/>
                </a:ln>
                <a:solidFill>
                  <a:srgbClr val="222222"/>
                </a:solidFill>
                <a:effectLst/>
                <a:latin typeface="Courier New" panose="02070309020205020404" pitchFamily="49" charset="0"/>
              </a:rPr>
              <a:t>);</a:t>
            </a:r>
            <a:r>
              <a:rPr kumimoji="0" lang="en-US" altLang="en-US" sz="2800" b="0" i="0" u="none" strike="noStrike" cap="none" normalizeH="0" baseline="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0160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NOT NULL</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39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2048933" y="3445933"/>
            <a:ext cx="3369734" cy="2116667"/>
          </a:xfrm>
          <a:prstGeom prst="cloudCallout">
            <a:avLst>
              <a:gd name="adj1" fmla="val -29124"/>
              <a:gd name="adj2" fmla="val -1027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É UMA COLEÇÃO DE DADOS RELACIONADOS OU NÃO</a:t>
            </a:r>
          </a:p>
        </p:txBody>
      </p:sp>
    </p:spTree>
    <p:extLst>
      <p:ext uri="{BB962C8B-B14F-4D97-AF65-F5344CB8AC3E}">
        <p14:creationId xmlns:p14="http://schemas.microsoft.com/office/powerpoint/2010/main" val="23301022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a:t>
            </a:r>
            <a:r>
              <a:rPr kumimoji="0" lang="en-US" altLang="en-US" sz="2800" b="0" i="0" u="none" strike="noStrike" cap="none" normalizeH="0" baseline="0" dirty="0">
                <a:ln>
                  <a:noFill/>
                </a:ln>
                <a:solidFill>
                  <a:srgbClr val="FF0000"/>
                </a:solidFill>
                <a:effectLst/>
                <a:latin typeface="Courier New" panose="02070309020205020404" pitchFamily="49" charset="0"/>
              </a:rPr>
              <a:t>UNIQUE</a:t>
            </a:r>
            <a:r>
              <a:rPr kumimoji="0" lang="en-US" altLang="en-US" sz="2800" b="0" i="0" u="none" strike="noStrike" cap="none" normalizeH="0" baseline="0" dirty="0">
                <a:ln>
                  <a:noFill/>
                </a:ln>
                <a:solidFill>
                  <a:srgbClr val="222222"/>
                </a:solidFill>
                <a:effectLst/>
                <a:latin typeface="Courier New" panose="02070309020205020404" pitchFamily="49" charset="0"/>
              </a:rPr>
              <a:t>,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431884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395023"/>
            <a:ext cx="6470406" cy="29002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PRIMARY KEY</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15847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3211409"/>
            <a:ext cx="6470406" cy="326749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Persons ( </a:t>
            </a:r>
            <a:r>
              <a:rPr kumimoji="0" lang="en-US" altLang="en-US" sz="2800" b="0" i="0" u="none" strike="noStrike" cap="none" normalizeH="0" baseline="0" dirty="0" err="1">
                <a:ln>
                  <a:noFill/>
                </a:ln>
                <a:solidFill>
                  <a:srgbClr val="222222"/>
                </a:solidFill>
                <a:effectLst/>
                <a:latin typeface="Courier New" panose="02070309020205020404" pitchFamily="49" charset="0"/>
              </a:rPr>
              <a:t>PersonID</a:t>
            </a:r>
            <a:r>
              <a:rPr kumimoji="0" lang="en-US" altLang="en-US" sz="2800" b="0" i="0" u="none" strike="noStrike" cap="none" normalizeH="0" baseline="0" dirty="0">
                <a:ln>
                  <a:noFill/>
                </a:ln>
                <a:solidFill>
                  <a:srgbClr val="222222"/>
                </a:solidFill>
                <a:effectLst/>
                <a:latin typeface="Courier New" panose="02070309020205020404" pitchFamily="49" charset="0"/>
              </a:rPr>
              <a:t> int </a:t>
            </a:r>
            <a:r>
              <a:rPr kumimoji="0" lang="en-US" altLang="en-US" sz="2800" b="0" i="0" u="none" strike="noStrike" cap="none" normalizeH="0" baseline="0" dirty="0">
                <a:ln>
                  <a:noFill/>
                </a:ln>
                <a:solidFill>
                  <a:srgbClr val="FF0000"/>
                </a:solidFill>
                <a:effectLst/>
                <a:latin typeface="Courier New" panose="02070309020205020404" pitchFamily="49" charset="0"/>
              </a:rPr>
              <a:t>constraint </a:t>
            </a:r>
            <a:r>
              <a:rPr kumimoji="0" lang="en-US" altLang="en-US" sz="2800" b="0" i="0" u="none" strike="noStrike" cap="none" normalizeH="0" baseline="0" dirty="0" err="1">
                <a:ln>
                  <a:noFill/>
                </a:ln>
                <a:solidFill>
                  <a:srgbClr val="FF0000"/>
                </a:solidFill>
                <a:effectLst/>
                <a:latin typeface="Courier New" panose="02070309020205020404" pitchFamily="49" charset="0"/>
              </a:rPr>
              <a:t>pk_Person</a:t>
            </a:r>
            <a:r>
              <a:rPr kumimoji="0" lang="en-US" altLang="en-US" sz="2800" b="0" i="0" u="none" strike="noStrike" cap="none" normalizeH="0" baseline="0" dirty="0">
                <a:ln>
                  <a:noFill/>
                </a:ln>
                <a:solidFill>
                  <a:srgbClr val="FF0000"/>
                </a:solidFill>
                <a:effectLst/>
                <a:latin typeface="Courier New" panose="02070309020205020404" pitchFamily="49" charset="0"/>
              </a:rPr>
              <a:t> PRIMARY KEY</a:t>
            </a:r>
            <a:r>
              <a:rPr kumimoji="0" lang="en-US" altLang="en-US" sz="28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22222"/>
                </a:solidFill>
                <a:effectLst/>
                <a:latin typeface="Courier New" panose="02070309020205020404" pitchFamily="49" charset="0"/>
              </a:rPr>
              <a:t>LastName</a:t>
            </a:r>
            <a:r>
              <a:rPr kumimoji="0" lang="en-US" altLang="en-US" sz="2800" b="0" i="0" u="none" strike="noStrike" cap="none" normalizeH="0" baseline="0" dirty="0">
                <a:ln>
                  <a:noFill/>
                </a:ln>
                <a:solidFill>
                  <a:srgbClr val="222222"/>
                </a:solidFill>
                <a:effectLst/>
                <a:latin typeface="Courier New" panose="02070309020205020404" pitchFamily="49" charset="0"/>
              </a:rPr>
              <a:t> varchar(255), FirstName varchar(255), Address varchar(255),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City varchar(255)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7089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3" name="Rectangle 1">
            <a:extLst>
              <a:ext uri="{FF2B5EF4-FFF2-40B4-BE49-F238E27FC236}">
                <a16:creationId xmlns:a16="http://schemas.microsoft.com/office/drawing/2014/main" id="{CDFC0054-5783-7556-CB1C-F1D8B44CBE63}"/>
              </a:ext>
            </a:extLst>
          </p:cNvPr>
          <p:cNvSpPr>
            <a:spLocks noChangeArrowheads="1"/>
          </p:cNvSpPr>
          <p:nvPr/>
        </p:nvSpPr>
        <p:spPr bwMode="auto">
          <a:xfrm>
            <a:off x="-1" y="3611024"/>
            <a:ext cx="6775939"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ALTER TABLE Persons ADD </a:t>
            </a:r>
            <a:r>
              <a:rPr kumimoji="0" lang="en-US" altLang="en-US" sz="2800" b="0" i="0" u="none" strike="noStrike" cap="none" normalizeH="0" baseline="0" dirty="0" err="1">
                <a:ln>
                  <a:noFill/>
                </a:ln>
                <a:solidFill>
                  <a:srgbClr val="222222"/>
                </a:solidFill>
                <a:effectLst/>
                <a:latin typeface="Courier New" panose="02070309020205020404" pitchFamily="49" charset="0"/>
              </a:rPr>
              <a:t>DateOfBirth</a:t>
            </a:r>
            <a:r>
              <a:rPr kumimoji="0" lang="en-US" altLang="en-US" sz="2800" b="0" i="0" u="none" strike="noStrike" cap="none" normalizeH="0" baseline="0" dirty="0">
                <a:ln>
                  <a:noFill/>
                </a:ln>
                <a:solidFill>
                  <a:srgbClr val="222222"/>
                </a:solidFill>
                <a:effectLst/>
                <a:latin typeface="Courier New" panose="02070309020205020404" pitchFamily="49" charset="0"/>
              </a:rPr>
              <a:t> date;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923330"/>
          </a:xfrm>
          <a:prstGeom prst="rect">
            <a:avLst/>
          </a:prstGeom>
          <a:noFill/>
        </p:spPr>
        <p:txBody>
          <a:bodyPr wrap="square" rtlCol="0">
            <a:spAutoFit/>
          </a:bodyPr>
          <a:lstStyle/>
          <a:p>
            <a:r>
              <a:rPr lang="en-US" dirty="0" err="1"/>
              <a:t>Adicionando</a:t>
            </a:r>
            <a:r>
              <a:rPr lang="en-US" dirty="0"/>
              <a:t> um </a:t>
            </a:r>
            <a:r>
              <a:rPr lang="en-US" dirty="0" err="1"/>
              <a:t>atributo</a:t>
            </a:r>
            <a:r>
              <a:rPr lang="en-US" dirty="0"/>
              <a:t> </a:t>
            </a:r>
            <a:r>
              <a:rPr lang="en-US" dirty="0" err="1"/>
              <a:t>DateOfBirth</a:t>
            </a:r>
            <a:r>
              <a:rPr lang="en-US" dirty="0"/>
              <a:t> do </a:t>
            </a:r>
            <a:r>
              <a:rPr lang="en-US" dirty="0" err="1"/>
              <a:t>tipo</a:t>
            </a:r>
            <a:r>
              <a:rPr lang="en-US" dirty="0"/>
              <a:t> date</a:t>
            </a:r>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6309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369332"/>
          </a:xfrm>
          <a:prstGeom prst="rect">
            <a:avLst/>
          </a:prstGeom>
          <a:noFill/>
        </p:spPr>
        <p:txBody>
          <a:bodyPr wrap="square" rtlCol="0">
            <a:spAutoFit/>
          </a:bodyPr>
          <a:lstStyle/>
          <a:p>
            <a:r>
              <a:rPr lang="en-US" dirty="0" err="1"/>
              <a:t>Deletando</a:t>
            </a:r>
            <a:r>
              <a:rPr lang="en-US" dirty="0"/>
              <a:t> a </a:t>
            </a:r>
            <a:r>
              <a:rPr lang="en-US" dirty="0" err="1"/>
              <a:t>Tabela</a:t>
            </a:r>
            <a:endParaRPr lang="en-US" dirty="0"/>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44A9271-A887-7908-B783-F0398C4B397D}"/>
              </a:ext>
            </a:extLst>
          </p:cNvPr>
          <p:cNvSpPr>
            <a:spLocks noChangeArrowheads="1"/>
          </p:cNvSpPr>
          <p:nvPr/>
        </p:nvSpPr>
        <p:spPr bwMode="auto">
          <a:xfrm>
            <a:off x="0" y="3850229"/>
            <a:ext cx="4480714" cy="6821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22222"/>
                </a:solidFill>
                <a:effectLst/>
                <a:latin typeface="Courier New" panose="02070309020205020404" pitchFamily="49" charset="0"/>
              </a:rPr>
              <a:t>DROP TABLE Persons;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6489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7274F3B5-BEBE-B2F7-22D9-E26F1B615326}"/>
              </a:ext>
            </a:extLst>
          </p:cNvPr>
          <p:cNvSpPr>
            <a:spLocks noGrp="1"/>
          </p:cNvSpPr>
          <p:nvPr>
            <p:ph type="body" sz="quarter" idx="10"/>
          </p:nvPr>
        </p:nvSpPr>
        <p:spPr/>
        <p:txBody>
          <a:bodyPr/>
          <a:lstStyle/>
          <a:p>
            <a:endParaRPr lang="en-US"/>
          </a:p>
        </p:txBody>
      </p:sp>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5" name="CaixaDeTexto 4">
            <a:extLst>
              <a:ext uri="{FF2B5EF4-FFF2-40B4-BE49-F238E27FC236}">
                <a16:creationId xmlns:a16="http://schemas.microsoft.com/office/drawing/2014/main" id="{FF90226C-294F-E826-8CBB-1BC29E9F06FD}"/>
              </a:ext>
            </a:extLst>
          </p:cNvPr>
          <p:cNvSpPr txBox="1"/>
          <p:nvPr/>
        </p:nvSpPr>
        <p:spPr>
          <a:xfrm>
            <a:off x="973015" y="6248400"/>
            <a:ext cx="1899139" cy="369332"/>
          </a:xfrm>
          <a:prstGeom prst="rect">
            <a:avLst/>
          </a:prstGeom>
          <a:noFill/>
        </p:spPr>
        <p:txBody>
          <a:bodyPr wrap="square" rtlCol="0">
            <a:spAutoFit/>
          </a:bodyPr>
          <a:lstStyle/>
          <a:p>
            <a:r>
              <a:rPr lang="en-US" dirty="0" err="1"/>
              <a:t>Deletando</a:t>
            </a:r>
            <a:r>
              <a:rPr lang="en-US" dirty="0"/>
              <a:t> a </a:t>
            </a:r>
            <a:r>
              <a:rPr lang="en-US" dirty="0" err="1"/>
              <a:t>Tabela</a:t>
            </a:r>
            <a:endParaRPr lang="en-US" dirty="0"/>
          </a:p>
        </p:txBody>
      </p:sp>
      <p:cxnSp>
        <p:nvCxnSpPr>
          <p:cNvPr id="7" name="Conector de Seta Reta 6">
            <a:extLst>
              <a:ext uri="{FF2B5EF4-FFF2-40B4-BE49-F238E27FC236}">
                <a16:creationId xmlns:a16="http://schemas.microsoft.com/office/drawing/2014/main" id="{26CA405A-FE61-E3F6-DAD8-8761BED4E9B9}"/>
              </a:ext>
            </a:extLst>
          </p:cNvPr>
          <p:cNvCxnSpPr>
            <a:stCxn id="5" idx="0"/>
          </p:cNvCxnSpPr>
          <p:nvPr/>
        </p:nvCxnSpPr>
        <p:spPr>
          <a:xfrm flipV="1">
            <a:off x="1922585" y="4724085"/>
            <a:ext cx="70338" cy="152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44A9271-A887-7908-B783-F0398C4B397D}"/>
              </a:ext>
            </a:extLst>
          </p:cNvPr>
          <p:cNvSpPr>
            <a:spLocks noChangeArrowheads="1"/>
          </p:cNvSpPr>
          <p:nvPr/>
        </p:nvSpPr>
        <p:spPr bwMode="auto">
          <a:xfrm>
            <a:off x="2457617" y="3735939"/>
            <a:ext cx="1290738" cy="9899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222222"/>
                </a:solidFill>
                <a:effectLst/>
                <a:latin typeface="Courier New" panose="02070309020205020404" pitchFamily="49" charset="0"/>
              </a:rPr>
              <a:t>DML</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76336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4" name="CaixaDeTexto 3">
            <a:extLst>
              <a:ext uri="{FF2B5EF4-FFF2-40B4-BE49-F238E27FC236}">
                <a16:creationId xmlns:a16="http://schemas.microsoft.com/office/drawing/2014/main" id="{CFCBE712-3786-A18B-07FE-7F8BC13B8B47}"/>
              </a:ext>
            </a:extLst>
          </p:cNvPr>
          <p:cNvSpPr txBox="1"/>
          <p:nvPr/>
        </p:nvSpPr>
        <p:spPr>
          <a:xfrm>
            <a:off x="199292" y="1887415"/>
            <a:ext cx="6435969" cy="7089419"/>
          </a:xfrm>
          <a:prstGeom prst="rect">
            <a:avLst/>
          </a:prstGeom>
          <a:noFill/>
        </p:spPr>
        <p:txBody>
          <a:bodyPr wrap="square">
            <a:spAutoFit/>
          </a:bodyPr>
          <a:lstStyle/>
          <a:p>
            <a:pPr algn="just"/>
            <a:r>
              <a:rPr lang="pt-BR" sz="2800" b="0" i="0" dirty="0">
                <a:solidFill>
                  <a:srgbClr val="222222"/>
                </a:solidFill>
                <a:effectLst/>
                <a:latin typeface="Oxygen" panose="02000503000000000000" pitchFamily="2" charset="0"/>
              </a:rPr>
              <a:t>DML fornece comandos para que os usuários consigam manipular dados em um banco de dados. A manipulação envolve inserir, recuperar, excluir e atualizar dados em tabelas de banco de dados.  </a:t>
            </a:r>
          </a:p>
          <a:p>
            <a:pPr algn="l"/>
            <a:r>
              <a:rPr lang="pt-BR" sz="2800" b="0" i="0" dirty="0">
                <a:solidFill>
                  <a:srgbClr val="222222"/>
                </a:solidFill>
                <a:effectLst/>
                <a:latin typeface="Oxygen" panose="02000503000000000000" pitchFamily="2" charset="0"/>
              </a:rPr>
              <a:t>Veja abaixo os comandos e o que eles fazem: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SELECT:  </a:t>
            </a:r>
            <a:r>
              <a:rPr lang="pt-BR" sz="2800" b="0" i="0" dirty="0">
                <a:solidFill>
                  <a:srgbClr val="222222"/>
                </a:solidFill>
                <a:effectLst/>
                <a:latin typeface="Oxygen" panose="02000503000000000000" pitchFamily="2" charset="0"/>
              </a:rPr>
              <a:t>recupera informações armazenadas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INSERT:   </a:t>
            </a:r>
            <a:r>
              <a:rPr lang="pt-BR" sz="2800" b="0" i="0" dirty="0">
                <a:solidFill>
                  <a:srgbClr val="222222"/>
                </a:solidFill>
                <a:effectLst/>
                <a:latin typeface="Oxygen" panose="02000503000000000000" pitchFamily="2" charset="0"/>
              </a:rPr>
              <a:t>adiciona novas informações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UPDATE:</a:t>
            </a:r>
            <a:r>
              <a:rPr lang="pt-BR" sz="2800" b="0" i="0" dirty="0">
                <a:solidFill>
                  <a:srgbClr val="222222"/>
                </a:solidFill>
                <a:effectLst/>
                <a:latin typeface="Oxygen" panose="02000503000000000000" pitchFamily="2" charset="0"/>
              </a:rPr>
              <a:t> altera informações armazenadas no banco de dados </a:t>
            </a:r>
          </a:p>
          <a:p>
            <a:pPr algn="just">
              <a:buFont typeface="Arial" panose="020B0604020202020204" pitchFamily="34" charset="0"/>
              <a:buChar char="•"/>
            </a:pPr>
            <a:r>
              <a:rPr lang="pt-BR" sz="2800" b="1" i="0" dirty="0">
                <a:solidFill>
                  <a:srgbClr val="222222"/>
                </a:solidFill>
                <a:effectLst/>
                <a:latin typeface="Oxygen" panose="02000503000000000000" pitchFamily="2" charset="0"/>
              </a:rPr>
              <a:t>DELETE:  </a:t>
            </a:r>
            <a:r>
              <a:rPr lang="pt-BR" sz="2800" b="0" i="0" dirty="0">
                <a:solidFill>
                  <a:srgbClr val="222222"/>
                </a:solidFill>
                <a:effectLst/>
                <a:latin typeface="Oxygen" panose="02000503000000000000" pitchFamily="2" charset="0"/>
              </a:rPr>
              <a:t>deleta informações do banco de dados </a:t>
            </a:r>
          </a:p>
        </p:txBody>
      </p:sp>
    </p:spTree>
    <p:extLst>
      <p:ext uri="{BB962C8B-B14F-4D97-AF65-F5344CB8AC3E}">
        <p14:creationId xmlns:p14="http://schemas.microsoft.com/office/powerpoint/2010/main" val="42662459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3" name="Rectangle 2">
            <a:extLst>
              <a:ext uri="{FF2B5EF4-FFF2-40B4-BE49-F238E27FC236}">
                <a16:creationId xmlns:a16="http://schemas.microsoft.com/office/drawing/2014/main" id="{FD68548C-3510-8623-F8F1-F6B3EDBDD17C}"/>
              </a:ext>
            </a:extLst>
          </p:cNvPr>
          <p:cNvSpPr>
            <a:spLocks noChangeArrowheads="1"/>
          </p:cNvSpPr>
          <p:nvPr/>
        </p:nvSpPr>
        <p:spPr bwMode="auto">
          <a:xfrm>
            <a:off x="0" y="2522744"/>
            <a:ext cx="6858000" cy="148239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222222"/>
                </a:solidFill>
                <a:effectLst/>
                <a:latin typeface="Courier New" panose="02070309020205020404" pitchFamily="49" charset="0"/>
              </a:rPr>
              <a:t>INSERT INTO Customers (CustomerName, ContactName, Address, City, PostalCode, Country) VALUES ('Joao Pinho', 'Joao', 'Rua A', 'São Paulo', '4006', 'Brazil');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27996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 name="Rectangle 1">
            <a:extLst>
              <a:ext uri="{FF2B5EF4-FFF2-40B4-BE49-F238E27FC236}">
                <a16:creationId xmlns:a16="http://schemas.microsoft.com/office/drawing/2014/main" id="{6FCCFC74-360F-67F6-9C89-959225AEF520}"/>
              </a:ext>
            </a:extLst>
          </p:cNvPr>
          <p:cNvSpPr>
            <a:spLocks noChangeArrowheads="1"/>
          </p:cNvSpPr>
          <p:nvPr/>
        </p:nvSpPr>
        <p:spPr bwMode="auto">
          <a:xfrm>
            <a:off x="-1" y="2762534"/>
            <a:ext cx="6858001"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22222"/>
                </a:solidFill>
                <a:effectLst/>
                <a:latin typeface="Courier New" panose="02070309020205020404" pitchFamily="49" charset="0"/>
              </a:rPr>
              <a:t>UPDATE Customers SET City= 'Belo Horizonte' WHERE CustomerID = 1;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4" name="CaixaDeTexto 3">
            <a:extLst>
              <a:ext uri="{FF2B5EF4-FFF2-40B4-BE49-F238E27FC236}">
                <a16:creationId xmlns:a16="http://schemas.microsoft.com/office/drawing/2014/main" id="{3AC3209F-FA57-0A2B-9005-692BA5391968}"/>
              </a:ext>
            </a:extLst>
          </p:cNvPr>
          <p:cNvSpPr txBox="1"/>
          <p:nvPr/>
        </p:nvSpPr>
        <p:spPr>
          <a:xfrm>
            <a:off x="1289537" y="5580185"/>
            <a:ext cx="2379785" cy="646331"/>
          </a:xfrm>
          <a:prstGeom prst="rect">
            <a:avLst/>
          </a:prstGeom>
          <a:noFill/>
        </p:spPr>
        <p:txBody>
          <a:bodyPr wrap="square" rtlCol="0">
            <a:spAutoFit/>
          </a:bodyPr>
          <a:lstStyle/>
          <a:p>
            <a:r>
              <a:rPr lang="en-US" dirty="0" err="1"/>
              <a:t>Atualizar</a:t>
            </a:r>
            <a:r>
              <a:rPr lang="en-US" dirty="0"/>
              <a:t> a </a:t>
            </a:r>
            <a:r>
              <a:rPr lang="en-US" dirty="0" err="1"/>
              <a:t>cidade</a:t>
            </a:r>
            <a:r>
              <a:rPr lang="en-US" dirty="0"/>
              <a:t> </a:t>
            </a:r>
            <a:r>
              <a:rPr lang="en-US" dirty="0" err="1"/>
              <a:t>onde</a:t>
            </a:r>
            <a:r>
              <a:rPr lang="en-US" dirty="0"/>
              <a:t> reside o </a:t>
            </a:r>
            <a:r>
              <a:rPr lang="en-US" dirty="0" err="1"/>
              <a:t>cliente</a:t>
            </a:r>
            <a:r>
              <a:rPr lang="en-US" dirty="0"/>
              <a:t> ID = 1</a:t>
            </a:r>
          </a:p>
        </p:txBody>
      </p:sp>
      <p:cxnSp>
        <p:nvCxnSpPr>
          <p:cNvPr id="6" name="Conector de Seta Reta 5">
            <a:extLst>
              <a:ext uri="{FF2B5EF4-FFF2-40B4-BE49-F238E27FC236}">
                <a16:creationId xmlns:a16="http://schemas.microsoft.com/office/drawing/2014/main" id="{7B31B1CF-72DA-DCB7-72F9-4B58ABD5CBE8}"/>
              </a:ext>
            </a:extLst>
          </p:cNvPr>
          <p:cNvCxnSpPr>
            <a:stCxn id="4" idx="0"/>
          </p:cNvCxnSpPr>
          <p:nvPr/>
        </p:nvCxnSpPr>
        <p:spPr>
          <a:xfrm flipH="1" flipV="1">
            <a:off x="2063262" y="4306482"/>
            <a:ext cx="416168" cy="127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8623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4" name="CaixaDeTexto 3">
            <a:extLst>
              <a:ext uri="{FF2B5EF4-FFF2-40B4-BE49-F238E27FC236}">
                <a16:creationId xmlns:a16="http://schemas.microsoft.com/office/drawing/2014/main" id="{3AC3209F-FA57-0A2B-9005-692BA5391968}"/>
              </a:ext>
            </a:extLst>
          </p:cNvPr>
          <p:cNvSpPr txBox="1"/>
          <p:nvPr/>
        </p:nvSpPr>
        <p:spPr>
          <a:xfrm>
            <a:off x="1289537" y="5580185"/>
            <a:ext cx="4463563" cy="646331"/>
          </a:xfrm>
          <a:prstGeom prst="rect">
            <a:avLst/>
          </a:prstGeom>
          <a:noFill/>
        </p:spPr>
        <p:txBody>
          <a:bodyPr wrap="square" rtlCol="0">
            <a:spAutoFit/>
          </a:bodyPr>
          <a:lstStyle/>
          <a:p>
            <a:pPr algn="ctr"/>
            <a:r>
              <a:rPr lang="en-US" dirty="0"/>
              <a:t>EXLUINDO O CLIENTE JOÃO PINHO DA TABELA CUSTOMERS</a:t>
            </a:r>
          </a:p>
        </p:txBody>
      </p:sp>
      <p:cxnSp>
        <p:nvCxnSpPr>
          <p:cNvPr id="6" name="Conector de Seta Reta 5">
            <a:extLst>
              <a:ext uri="{FF2B5EF4-FFF2-40B4-BE49-F238E27FC236}">
                <a16:creationId xmlns:a16="http://schemas.microsoft.com/office/drawing/2014/main" id="{7B31B1CF-72DA-DCB7-72F9-4B58ABD5CBE8}"/>
              </a:ext>
            </a:extLst>
          </p:cNvPr>
          <p:cNvCxnSpPr>
            <a:cxnSpLocks/>
            <a:stCxn id="4" idx="0"/>
          </p:cNvCxnSpPr>
          <p:nvPr/>
        </p:nvCxnSpPr>
        <p:spPr>
          <a:xfrm flipV="1">
            <a:off x="3521319" y="3116412"/>
            <a:ext cx="101113" cy="2463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2935EE93-5B8F-BB60-7B8E-FF97245257BD}"/>
              </a:ext>
            </a:extLst>
          </p:cNvPr>
          <p:cNvSpPr>
            <a:spLocks noChangeArrowheads="1"/>
          </p:cNvSpPr>
          <p:nvPr/>
        </p:nvSpPr>
        <p:spPr bwMode="auto">
          <a:xfrm>
            <a:off x="0" y="2086986"/>
            <a:ext cx="6858000" cy="111306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DELETE FROM Customers WHERE </a:t>
            </a:r>
            <a:r>
              <a:rPr kumimoji="0" lang="en-US" altLang="en-US" sz="2800" b="0" i="0" u="none" strike="noStrike" cap="none" normalizeH="0" baseline="0" dirty="0" err="1">
                <a:ln>
                  <a:noFill/>
                </a:ln>
                <a:solidFill>
                  <a:srgbClr val="222222"/>
                </a:solidFill>
                <a:effectLst/>
                <a:latin typeface="Courier New" panose="02070309020205020404" pitchFamily="49" charset="0"/>
              </a:rPr>
              <a:t>CustomerName</a:t>
            </a:r>
            <a:r>
              <a:rPr kumimoji="0" lang="en-US" altLang="en-US" sz="2800" b="0" i="0" u="none" strike="noStrike" cap="none" normalizeH="0" baseline="0" dirty="0">
                <a:ln>
                  <a:noFill/>
                </a:ln>
                <a:solidFill>
                  <a:srgbClr val="222222"/>
                </a:solidFill>
                <a:effectLst/>
                <a:latin typeface="Courier New" panose="02070309020205020404" pitchFamily="49" charset="0"/>
              </a:rPr>
              <a:t>='Joao </a:t>
            </a:r>
            <a:r>
              <a:rPr kumimoji="0" lang="en-US" altLang="en-US" sz="2800" b="0" i="0" u="none" strike="noStrike" cap="none" normalizeH="0" baseline="0" dirty="0" err="1">
                <a:ln>
                  <a:noFill/>
                </a:ln>
                <a:solidFill>
                  <a:srgbClr val="222222"/>
                </a:solidFill>
                <a:effectLst/>
                <a:latin typeface="Courier New" panose="02070309020205020404" pitchFamily="49" charset="0"/>
              </a:rPr>
              <a:t>Pinho</a:t>
            </a:r>
            <a:r>
              <a:rPr kumimoji="0" lang="en-US" altLang="en-US" sz="2800" b="0" i="0" u="none" strike="noStrike" cap="none" normalizeH="0" baseline="0" dirty="0">
                <a:ln>
                  <a:noFill/>
                </a:ln>
                <a:solidFill>
                  <a:srgbClr val="222222"/>
                </a:solidFill>
                <a:effectLst/>
                <a:latin typeface="Courier New" panose="020703090202050204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447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1569660"/>
          </a:xfrm>
          <a:prstGeom prst="rect">
            <a:avLst/>
          </a:prstGeom>
          <a:noFill/>
        </p:spPr>
        <p:txBody>
          <a:bodyPr wrap="square" rtlCol="0">
            <a:spAutoFit/>
          </a:bodyPr>
          <a:lstStyle/>
          <a:p>
            <a:pPr algn="ctr"/>
            <a:r>
              <a:rPr lang="en-US" sz="3200" dirty="0">
                <a:solidFill>
                  <a:schemeClr val="bg1"/>
                </a:solidFill>
                <a:latin typeface="+mj-lt"/>
                <a:ea typeface="+mj-ea"/>
                <a:cs typeface="+mj-cs"/>
              </a:rPr>
              <a:t>O QUE UM SISTEMA DE GERENCIAMENTO DE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1066800" y="5026554"/>
            <a:ext cx="4831822" cy="2116667"/>
          </a:xfrm>
          <a:prstGeom prst="cloudCallout">
            <a:avLst>
              <a:gd name="adj1" fmla="val -2420"/>
              <a:gd name="adj2" fmla="val -1379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SGBD É UMA COLEÇÃO DE PROGRAMAS QUE PERMITE AOS USUÁRIOS CRIAR E MANTER UM BANCO DE DADOS</a:t>
            </a:r>
          </a:p>
        </p:txBody>
      </p:sp>
    </p:spTree>
    <p:extLst>
      <p:ext uri="{BB962C8B-B14F-4D97-AF65-F5344CB8AC3E}">
        <p14:creationId xmlns:p14="http://schemas.microsoft.com/office/powerpoint/2010/main" val="18875272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57B8267-E4BE-8983-6CC3-1A9480245EEB}"/>
              </a:ext>
            </a:extLst>
          </p:cNvPr>
          <p:cNvSpPr>
            <a:spLocks noGrp="1" noChangeArrowheads="1"/>
          </p:cNvSpPr>
          <p:nvPr>
            <p:ph type="title"/>
          </p:nvPr>
        </p:nvSpPr>
        <p:spPr/>
        <p:txBody>
          <a:bodyPr/>
          <a:lstStyle/>
          <a:p>
            <a:pPr eaLnBrk="1" hangingPunct="1"/>
            <a:r>
              <a:rPr lang="pt-BR" altLang="en-US"/>
              <a:t>SGBD</a:t>
            </a:r>
          </a:p>
        </p:txBody>
      </p:sp>
      <p:sp>
        <p:nvSpPr>
          <p:cNvPr id="22531" name="Rectangle 3">
            <a:extLst>
              <a:ext uri="{FF2B5EF4-FFF2-40B4-BE49-F238E27FC236}">
                <a16:creationId xmlns:a16="http://schemas.microsoft.com/office/drawing/2014/main" id="{C1FAC758-21A2-1F8B-0DEA-E78EB9C5C72B}"/>
              </a:ext>
            </a:extLst>
          </p:cNvPr>
          <p:cNvSpPr>
            <a:spLocks noGrp="1" noChangeArrowheads="1"/>
          </p:cNvSpPr>
          <p:nvPr>
            <p:ph type="body" idx="1"/>
          </p:nvPr>
        </p:nvSpPr>
        <p:spPr/>
        <p:txBody>
          <a:bodyPr/>
          <a:lstStyle/>
          <a:p>
            <a:pPr algn="just" eaLnBrk="1" hangingPunct="1"/>
            <a:r>
              <a:rPr lang="pt-BR" altLang="en-US"/>
              <a:t>Arquitetura dos SGBD</a:t>
            </a:r>
          </a:p>
        </p:txBody>
      </p:sp>
      <p:sp>
        <p:nvSpPr>
          <p:cNvPr id="4" name="Retângulo 3">
            <a:extLst>
              <a:ext uri="{FF2B5EF4-FFF2-40B4-BE49-F238E27FC236}">
                <a16:creationId xmlns:a16="http://schemas.microsoft.com/office/drawing/2014/main" id="{ACFEC7AD-2202-7C05-AB65-9EBFFF607A92}"/>
              </a:ext>
            </a:extLst>
          </p:cNvPr>
          <p:cNvSpPr/>
          <p:nvPr/>
        </p:nvSpPr>
        <p:spPr>
          <a:xfrm>
            <a:off x="1714500" y="4625579"/>
            <a:ext cx="3589735" cy="10179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sz="1350" dirty="0"/>
          </a:p>
          <a:p>
            <a:pPr algn="ctr">
              <a:defRPr/>
            </a:pPr>
            <a:endParaRPr lang="pt-BR" sz="1350" dirty="0"/>
          </a:p>
          <a:p>
            <a:pPr algn="ctr">
              <a:defRPr/>
            </a:pPr>
            <a:endParaRPr lang="pt-BR" sz="1350" dirty="0"/>
          </a:p>
          <a:p>
            <a:pPr>
              <a:defRPr/>
            </a:pPr>
            <a:r>
              <a:rPr lang="pt-BR" sz="1350" b="1" dirty="0">
                <a:solidFill>
                  <a:srgbClr val="FF0000"/>
                </a:solidFill>
              </a:rPr>
              <a:t>SGBD</a:t>
            </a:r>
          </a:p>
        </p:txBody>
      </p:sp>
      <p:sp>
        <p:nvSpPr>
          <p:cNvPr id="5" name="Retângulo de cantos arredondados 4">
            <a:extLst>
              <a:ext uri="{FF2B5EF4-FFF2-40B4-BE49-F238E27FC236}">
                <a16:creationId xmlns:a16="http://schemas.microsoft.com/office/drawing/2014/main" id="{81C3E658-41B5-A77D-9F07-48B071DDCD87}"/>
              </a:ext>
            </a:extLst>
          </p:cNvPr>
          <p:cNvSpPr/>
          <p:nvPr/>
        </p:nvSpPr>
        <p:spPr>
          <a:xfrm>
            <a:off x="1928813" y="4839891"/>
            <a:ext cx="589360"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DML</a:t>
            </a:r>
          </a:p>
        </p:txBody>
      </p:sp>
      <p:sp>
        <p:nvSpPr>
          <p:cNvPr id="6" name="Retângulo de cantos arredondados 5">
            <a:extLst>
              <a:ext uri="{FF2B5EF4-FFF2-40B4-BE49-F238E27FC236}">
                <a16:creationId xmlns:a16="http://schemas.microsoft.com/office/drawing/2014/main" id="{9116267B-4963-541F-7BAC-669B5960E7C0}"/>
              </a:ext>
            </a:extLst>
          </p:cNvPr>
          <p:cNvSpPr/>
          <p:nvPr/>
        </p:nvSpPr>
        <p:spPr>
          <a:xfrm>
            <a:off x="4607719" y="4839891"/>
            <a:ext cx="589360"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DDL</a:t>
            </a:r>
          </a:p>
        </p:txBody>
      </p:sp>
      <p:sp>
        <p:nvSpPr>
          <p:cNvPr id="7" name="Fluxograma: Disco magnético 6">
            <a:extLst>
              <a:ext uri="{FF2B5EF4-FFF2-40B4-BE49-F238E27FC236}">
                <a16:creationId xmlns:a16="http://schemas.microsoft.com/office/drawing/2014/main" id="{A930F6C2-2E41-2A97-E72A-AE49617A17A3}"/>
              </a:ext>
            </a:extLst>
          </p:cNvPr>
          <p:cNvSpPr/>
          <p:nvPr/>
        </p:nvSpPr>
        <p:spPr>
          <a:xfrm>
            <a:off x="2893219" y="6018610"/>
            <a:ext cx="1500188" cy="803672"/>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Armazenamento Físico</a:t>
            </a:r>
          </a:p>
        </p:txBody>
      </p:sp>
      <p:cxnSp>
        <p:nvCxnSpPr>
          <p:cNvPr id="9" name="Conector de seta reta 8">
            <a:extLst>
              <a:ext uri="{FF2B5EF4-FFF2-40B4-BE49-F238E27FC236}">
                <a16:creationId xmlns:a16="http://schemas.microsoft.com/office/drawing/2014/main" id="{53E42F8B-ED5B-C654-617E-FD0A12AA59D8}"/>
              </a:ext>
            </a:extLst>
          </p:cNvPr>
          <p:cNvCxnSpPr>
            <a:stCxn id="6" idx="2"/>
            <a:endCxn id="7" idx="1"/>
          </p:cNvCxnSpPr>
          <p:nvPr/>
        </p:nvCxnSpPr>
        <p:spPr>
          <a:xfrm rot="5400000">
            <a:off x="3871318" y="4986934"/>
            <a:ext cx="803672" cy="1259681"/>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165D37D2-74A7-2C8E-DDC4-564557FD6D70}"/>
              </a:ext>
            </a:extLst>
          </p:cNvPr>
          <p:cNvCxnSpPr>
            <a:stCxn id="5" idx="2"/>
            <a:endCxn id="7" idx="1"/>
          </p:cNvCxnSpPr>
          <p:nvPr/>
        </p:nvCxnSpPr>
        <p:spPr>
          <a:xfrm rot="16200000" flipH="1">
            <a:off x="2531269" y="4906567"/>
            <a:ext cx="803672" cy="1420415"/>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tângulo de cantos arredondados 11">
            <a:extLst>
              <a:ext uri="{FF2B5EF4-FFF2-40B4-BE49-F238E27FC236}">
                <a16:creationId xmlns:a16="http://schemas.microsoft.com/office/drawing/2014/main" id="{13A029DE-181F-1F9D-0D97-D4D3159462EB}"/>
              </a:ext>
            </a:extLst>
          </p:cNvPr>
          <p:cNvSpPr/>
          <p:nvPr/>
        </p:nvSpPr>
        <p:spPr>
          <a:xfrm>
            <a:off x="3107532"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CONSULTAS</a:t>
            </a:r>
          </a:p>
        </p:txBody>
      </p:sp>
      <p:sp>
        <p:nvSpPr>
          <p:cNvPr id="13" name="Retângulo de cantos arredondados 12">
            <a:extLst>
              <a:ext uri="{FF2B5EF4-FFF2-40B4-BE49-F238E27FC236}">
                <a16:creationId xmlns:a16="http://schemas.microsoft.com/office/drawing/2014/main" id="{936DF1E8-76BC-3F95-F6A6-4C49E79FE4AA}"/>
              </a:ext>
            </a:extLst>
          </p:cNvPr>
          <p:cNvSpPr/>
          <p:nvPr/>
        </p:nvSpPr>
        <p:spPr>
          <a:xfrm>
            <a:off x="4393407"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ESQUEMAS</a:t>
            </a:r>
          </a:p>
        </p:txBody>
      </p:sp>
      <p:cxnSp>
        <p:nvCxnSpPr>
          <p:cNvPr id="15" name="Conector de seta reta 14">
            <a:extLst>
              <a:ext uri="{FF2B5EF4-FFF2-40B4-BE49-F238E27FC236}">
                <a16:creationId xmlns:a16="http://schemas.microsoft.com/office/drawing/2014/main" id="{EBD8E96A-332F-1D69-64EF-E49E769A079F}"/>
              </a:ext>
            </a:extLst>
          </p:cNvPr>
          <p:cNvCxnSpPr>
            <a:stCxn id="13" idx="2"/>
            <a:endCxn id="6" idx="0"/>
          </p:cNvCxnSpPr>
          <p:nvPr/>
        </p:nvCxnSpPr>
        <p:spPr>
          <a:xfrm rot="5400000">
            <a:off x="4607124" y="4545211"/>
            <a:ext cx="590550" cy="1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6" name="Retângulo de cantos arredondados 15">
            <a:extLst>
              <a:ext uri="{FF2B5EF4-FFF2-40B4-BE49-F238E27FC236}">
                <a16:creationId xmlns:a16="http://schemas.microsoft.com/office/drawing/2014/main" id="{58F04172-B119-C0DF-C94F-748BB08093E5}"/>
              </a:ext>
            </a:extLst>
          </p:cNvPr>
          <p:cNvSpPr/>
          <p:nvPr/>
        </p:nvSpPr>
        <p:spPr>
          <a:xfrm>
            <a:off x="3000375" y="4839891"/>
            <a:ext cx="1285875" cy="37504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350" dirty="0">
                <a:solidFill>
                  <a:srgbClr val="FF0000"/>
                </a:solidFill>
              </a:rPr>
              <a:t>Processador de Consultas</a:t>
            </a:r>
          </a:p>
        </p:txBody>
      </p:sp>
      <p:cxnSp>
        <p:nvCxnSpPr>
          <p:cNvPr id="18" name="Conector de seta reta 17">
            <a:extLst>
              <a:ext uri="{FF2B5EF4-FFF2-40B4-BE49-F238E27FC236}">
                <a16:creationId xmlns:a16="http://schemas.microsoft.com/office/drawing/2014/main" id="{679B54DE-1F35-6813-EE41-0B9AA42A5CE8}"/>
              </a:ext>
            </a:extLst>
          </p:cNvPr>
          <p:cNvCxnSpPr>
            <a:stCxn id="12" idx="2"/>
            <a:endCxn id="16" idx="0"/>
          </p:cNvCxnSpPr>
          <p:nvPr/>
        </p:nvCxnSpPr>
        <p:spPr>
          <a:xfrm rot="16200000" flipH="1">
            <a:off x="3335536" y="4532115"/>
            <a:ext cx="589360" cy="261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DCBAC557-24A5-0477-933A-4B6A23E701B4}"/>
              </a:ext>
            </a:extLst>
          </p:cNvPr>
          <p:cNvCxnSpPr>
            <a:stCxn id="16" idx="1"/>
            <a:endCxn id="5" idx="3"/>
          </p:cNvCxnSpPr>
          <p:nvPr/>
        </p:nvCxnSpPr>
        <p:spPr>
          <a:xfrm rot="10800000">
            <a:off x="2518173" y="5028010"/>
            <a:ext cx="482203" cy="119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1" name="Retângulo de cantos arredondados 20">
            <a:extLst>
              <a:ext uri="{FF2B5EF4-FFF2-40B4-BE49-F238E27FC236}">
                <a16:creationId xmlns:a16="http://schemas.microsoft.com/office/drawing/2014/main" id="{47F8C4EA-E52C-501E-A17F-734B94745EA4}"/>
              </a:ext>
            </a:extLst>
          </p:cNvPr>
          <p:cNvSpPr/>
          <p:nvPr/>
        </p:nvSpPr>
        <p:spPr>
          <a:xfrm>
            <a:off x="1768079" y="3929063"/>
            <a:ext cx="101798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Aplicação</a:t>
            </a:r>
          </a:p>
        </p:txBody>
      </p:sp>
      <p:cxnSp>
        <p:nvCxnSpPr>
          <p:cNvPr id="23" name="Conector de seta reta 22">
            <a:extLst>
              <a:ext uri="{FF2B5EF4-FFF2-40B4-BE49-F238E27FC236}">
                <a16:creationId xmlns:a16="http://schemas.microsoft.com/office/drawing/2014/main" id="{28C39D98-A497-C49C-2410-C276D5383BC0}"/>
              </a:ext>
            </a:extLst>
          </p:cNvPr>
          <p:cNvCxnSpPr>
            <a:stCxn id="21" idx="2"/>
            <a:endCxn id="16" idx="0"/>
          </p:cNvCxnSpPr>
          <p:nvPr/>
        </p:nvCxnSpPr>
        <p:spPr>
          <a:xfrm rot="16200000" flipH="1">
            <a:off x="2665214" y="3861793"/>
            <a:ext cx="589360" cy="13668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581648D-B4F8-46CB-59E5-FBBF0BFCEE98}"/>
              </a:ext>
            </a:extLst>
          </p:cNvPr>
          <p:cNvSpPr>
            <a:spLocks noGrp="1" noChangeArrowheads="1"/>
          </p:cNvSpPr>
          <p:nvPr>
            <p:ph type="title"/>
          </p:nvPr>
        </p:nvSpPr>
        <p:spPr/>
        <p:txBody>
          <a:bodyPr/>
          <a:lstStyle/>
          <a:p>
            <a:pPr eaLnBrk="1" hangingPunct="1"/>
            <a:r>
              <a:rPr lang="pt-BR" altLang="en-US"/>
              <a:t>SGBD</a:t>
            </a:r>
          </a:p>
        </p:txBody>
      </p:sp>
      <p:sp>
        <p:nvSpPr>
          <p:cNvPr id="23555" name="Rectangle 3">
            <a:extLst>
              <a:ext uri="{FF2B5EF4-FFF2-40B4-BE49-F238E27FC236}">
                <a16:creationId xmlns:a16="http://schemas.microsoft.com/office/drawing/2014/main" id="{9072EAB8-CC26-0402-2F0B-2F4CFF291491}"/>
              </a:ext>
            </a:extLst>
          </p:cNvPr>
          <p:cNvSpPr>
            <a:spLocks noGrp="1" noChangeArrowheads="1"/>
          </p:cNvSpPr>
          <p:nvPr>
            <p:ph type="body" idx="1"/>
          </p:nvPr>
        </p:nvSpPr>
        <p:spPr/>
        <p:txBody>
          <a:bodyPr/>
          <a:lstStyle/>
          <a:p>
            <a:pPr algn="just" eaLnBrk="1" hangingPunct="1"/>
            <a:r>
              <a:rPr lang="pt-BR" altLang="en-US"/>
              <a:t>CICLO DE DESENVOLVIMENTO DE SGBD</a:t>
            </a:r>
          </a:p>
        </p:txBody>
      </p:sp>
      <p:sp>
        <p:nvSpPr>
          <p:cNvPr id="12" name="Retângulo de cantos arredondados 11">
            <a:extLst>
              <a:ext uri="{FF2B5EF4-FFF2-40B4-BE49-F238E27FC236}">
                <a16:creationId xmlns:a16="http://schemas.microsoft.com/office/drawing/2014/main" id="{CDA107A9-B98B-8F90-13EF-B0B76C5B2538}"/>
              </a:ext>
            </a:extLst>
          </p:cNvPr>
          <p:cNvSpPr/>
          <p:nvPr/>
        </p:nvSpPr>
        <p:spPr>
          <a:xfrm>
            <a:off x="2464594" y="4572000"/>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Modelagem dos Dados</a:t>
            </a:r>
          </a:p>
        </p:txBody>
      </p:sp>
      <p:sp>
        <p:nvSpPr>
          <p:cNvPr id="13" name="Retângulo de cantos arredondados 12">
            <a:extLst>
              <a:ext uri="{FF2B5EF4-FFF2-40B4-BE49-F238E27FC236}">
                <a16:creationId xmlns:a16="http://schemas.microsoft.com/office/drawing/2014/main" id="{D6F25325-FB0C-A9CD-5714-30F458AE8EEC}"/>
              </a:ext>
            </a:extLst>
          </p:cNvPr>
          <p:cNvSpPr/>
          <p:nvPr/>
        </p:nvSpPr>
        <p:spPr>
          <a:xfrm>
            <a:off x="3161110" y="5214938"/>
            <a:ext cx="101798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Projeto do BD</a:t>
            </a:r>
          </a:p>
        </p:txBody>
      </p:sp>
      <p:sp>
        <p:nvSpPr>
          <p:cNvPr id="21" name="Retângulo de cantos arredondados 20">
            <a:extLst>
              <a:ext uri="{FF2B5EF4-FFF2-40B4-BE49-F238E27FC236}">
                <a16:creationId xmlns:a16="http://schemas.microsoft.com/office/drawing/2014/main" id="{48806089-EDC7-A3F9-FD1D-18E10E29FE5B}"/>
              </a:ext>
            </a:extLst>
          </p:cNvPr>
          <p:cNvSpPr/>
          <p:nvPr/>
        </p:nvSpPr>
        <p:spPr>
          <a:xfrm>
            <a:off x="1178719" y="3929063"/>
            <a:ext cx="1017985"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Investigação dos Dados</a:t>
            </a:r>
          </a:p>
        </p:txBody>
      </p:sp>
      <p:sp>
        <p:nvSpPr>
          <p:cNvPr id="19" name="Retângulo de cantos arredondados 18">
            <a:extLst>
              <a:ext uri="{FF2B5EF4-FFF2-40B4-BE49-F238E27FC236}">
                <a16:creationId xmlns:a16="http://schemas.microsoft.com/office/drawing/2014/main" id="{4248E5E1-D3CB-D56B-4CE7-570A0312FE92}"/>
              </a:ext>
            </a:extLst>
          </p:cNvPr>
          <p:cNvSpPr/>
          <p:nvPr/>
        </p:nvSpPr>
        <p:spPr>
          <a:xfrm>
            <a:off x="3857626" y="5857875"/>
            <a:ext cx="1278731"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Implementação do Banco de Dados</a:t>
            </a:r>
          </a:p>
        </p:txBody>
      </p:sp>
      <p:sp>
        <p:nvSpPr>
          <p:cNvPr id="22" name="Retângulo de cantos arredondados 21">
            <a:extLst>
              <a:ext uri="{FF2B5EF4-FFF2-40B4-BE49-F238E27FC236}">
                <a16:creationId xmlns:a16="http://schemas.microsoft.com/office/drawing/2014/main" id="{18633264-0405-ED1F-2C90-724F030B1826}"/>
              </a:ext>
            </a:extLst>
          </p:cNvPr>
          <p:cNvSpPr/>
          <p:nvPr/>
        </p:nvSpPr>
        <p:spPr>
          <a:xfrm>
            <a:off x="4500562" y="6554391"/>
            <a:ext cx="1339454" cy="32146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1050" dirty="0">
                <a:solidFill>
                  <a:srgbClr val="FF0000"/>
                </a:solidFill>
              </a:rPr>
              <a:t>Monitoramento e Manutenção do BD</a:t>
            </a:r>
          </a:p>
        </p:txBody>
      </p:sp>
      <p:cxnSp>
        <p:nvCxnSpPr>
          <p:cNvPr id="25" name="Conector de seta reta 24">
            <a:extLst>
              <a:ext uri="{FF2B5EF4-FFF2-40B4-BE49-F238E27FC236}">
                <a16:creationId xmlns:a16="http://schemas.microsoft.com/office/drawing/2014/main" id="{AD0FD686-05D7-A8C0-1A5B-AA7D65452272}"/>
              </a:ext>
            </a:extLst>
          </p:cNvPr>
          <p:cNvCxnSpPr/>
          <p:nvPr/>
        </p:nvCxnSpPr>
        <p:spPr>
          <a:xfrm rot="16200000" flipH="1">
            <a:off x="482204" y="5482829"/>
            <a:ext cx="2411015" cy="53578"/>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BA882FFA-E3B2-A43F-1587-1B76FCBE449E}"/>
              </a:ext>
            </a:extLst>
          </p:cNvPr>
          <p:cNvCxnSpPr>
            <a:endCxn id="22" idx="1"/>
          </p:cNvCxnSpPr>
          <p:nvPr/>
        </p:nvCxnSpPr>
        <p:spPr>
          <a:xfrm>
            <a:off x="1714500" y="6715125"/>
            <a:ext cx="27860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5940218E-CC19-26FE-C1FC-AB45930C56C0}"/>
              </a:ext>
            </a:extLst>
          </p:cNvPr>
          <p:cNvCxnSpPr>
            <a:stCxn id="12" idx="1"/>
          </p:cNvCxnSpPr>
          <p:nvPr/>
        </p:nvCxnSpPr>
        <p:spPr>
          <a:xfrm rot="10800000">
            <a:off x="1714500" y="4732735"/>
            <a:ext cx="750094"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onector de seta reta 30">
            <a:extLst>
              <a:ext uri="{FF2B5EF4-FFF2-40B4-BE49-F238E27FC236}">
                <a16:creationId xmlns:a16="http://schemas.microsoft.com/office/drawing/2014/main" id="{05865DE7-639D-C371-82F3-AB5A4AA2BE70}"/>
              </a:ext>
            </a:extLst>
          </p:cNvPr>
          <p:cNvCxnSpPr>
            <a:stCxn id="13" idx="1"/>
          </p:cNvCxnSpPr>
          <p:nvPr/>
        </p:nvCxnSpPr>
        <p:spPr>
          <a:xfrm rot="10800000">
            <a:off x="1714500" y="5375673"/>
            <a:ext cx="1446610"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ector de seta reta 32">
            <a:extLst>
              <a:ext uri="{FF2B5EF4-FFF2-40B4-BE49-F238E27FC236}">
                <a16:creationId xmlns:a16="http://schemas.microsoft.com/office/drawing/2014/main" id="{ACA07AAA-ABB1-BC2A-E835-BFEE1F6A818A}"/>
              </a:ext>
            </a:extLst>
          </p:cNvPr>
          <p:cNvCxnSpPr>
            <a:stCxn id="19" idx="1"/>
          </p:cNvCxnSpPr>
          <p:nvPr/>
        </p:nvCxnSpPr>
        <p:spPr>
          <a:xfrm rot="10800000">
            <a:off x="1714500" y="6018610"/>
            <a:ext cx="2143125" cy="1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FF17695-5EF7-45AD-C47E-255B74264563}"/>
              </a:ext>
            </a:extLst>
          </p:cNvPr>
          <p:cNvSpPr>
            <a:spLocks noGrp="1" noChangeArrowheads="1"/>
          </p:cNvSpPr>
          <p:nvPr>
            <p:ph type="title"/>
          </p:nvPr>
        </p:nvSpPr>
        <p:spPr/>
        <p:txBody>
          <a:bodyPr/>
          <a:lstStyle/>
          <a:p>
            <a:pPr eaLnBrk="1" hangingPunct="1"/>
            <a:r>
              <a:rPr lang="pt-BR" altLang="en-US"/>
              <a:t>INSTÂNCIA E ESQUEMAS</a:t>
            </a:r>
          </a:p>
        </p:txBody>
      </p:sp>
      <p:sp>
        <p:nvSpPr>
          <p:cNvPr id="47107" name="Rectangle 3">
            <a:extLst>
              <a:ext uri="{FF2B5EF4-FFF2-40B4-BE49-F238E27FC236}">
                <a16:creationId xmlns:a16="http://schemas.microsoft.com/office/drawing/2014/main" id="{C8BF0ADB-E112-77E2-6F6E-5CA76F2CC810}"/>
              </a:ext>
            </a:extLst>
          </p:cNvPr>
          <p:cNvSpPr>
            <a:spLocks noGrp="1" noChangeArrowheads="1"/>
          </p:cNvSpPr>
          <p:nvPr>
            <p:ph type="body" idx="1"/>
          </p:nvPr>
        </p:nvSpPr>
        <p:spPr/>
        <p:txBody>
          <a:bodyPr/>
          <a:lstStyle/>
          <a:p>
            <a:pPr algn="just" eaLnBrk="1" hangingPunct="1">
              <a:lnSpc>
                <a:spcPct val="90000"/>
              </a:lnSpc>
            </a:pPr>
            <a:r>
              <a:rPr lang="pt-BR" altLang="en-US" sz="1800"/>
              <a:t>INTÂNCIA </a:t>
            </a:r>
          </a:p>
          <a:p>
            <a:pPr lvl="1" algn="just" eaLnBrk="1" hangingPunct="1">
              <a:lnSpc>
                <a:spcPct val="90000"/>
              </a:lnSpc>
            </a:pPr>
            <a:r>
              <a:rPr lang="pt-BR" altLang="en-US" sz="1500"/>
              <a:t>É A COLEÇÃO DE INFORMAÇÕES ARMAZENADAS EM DETERMINADO MOMENTO PARTICULAR. A INSTÂNCIA É MUDADA FREQUENTIMENTE.</a:t>
            </a:r>
          </a:p>
          <a:p>
            <a:pPr algn="just" eaLnBrk="1" hangingPunct="1">
              <a:lnSpc>
                <a:spcPct val="90000"/>
              </a:lnSpc>
            </a:pPr>
            <a:r>
              <a:rPr lang="pt-BR" altLang="en-US" sz="1800"/>
              <a:t>ESQUEMAS</a:t>
            </a:r>
          </a:p>
          <a:p>
            <a:pPr lvl="1" algn="just" eaLnBrk="1" hangingPunct="1">
              <a:lnSpc>
                <a:spcPct val="90000"/>
              </a:lnSpc>
            </a:pPr>
            <a:r>
              <a:rPr lang="pt-BR" altLang="en-US" sz="1500"/>
              <a:t>É O PROJETO DO BANCO DE DADOS. O PROJETO NÃO É MUDADO FREQUENTIMENTE.</a:t>
            </a:r>
          </a:p>
          <a:p>
            <a:pPr algn="just" eaLnBrk="1" hangingPunct="1">
              <a:lnSpc>
                <a:spcPct val="90000"/>
              </a:lnSpc>
            </a:pPr>
            <a:r>
              <a:rPr lang="pt-BR" altLang="en-US" sz="1800"/>
              <a:t>UM EXEMPLO: TENDO COMO OBJETO UM PROGRAMA, O ESQUEMA SERIA A DECLARAÇÃO DAS VARIÁVEIS E A INSTÂNCIA SERIA O VALOR EM UM DETERMINADO MOMENTO DESTAS VARIÁVEIS</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4EC8033-8FAA-4960-9371-32CF36C584C1}"/>
              </a:ext>
            </a:extLst>
          </p:cNvPr>
          <p:cNvSpPr>
            <a:spLocks noGrp="1" noChangeArrowheads="1"/>
          </p:cNvSpPr>
          <p:nvPr>
            <p:ph type="title"/>
          </p:nvPr>
        </p:nvSpPr>
        <p:spPr/>
        <p:txBody>
          <a:bodyPr/>
          <a:lstStyle/>
          <a:p>
            <a:pPr eaLnBrk="1" hangingPunct="1"/>
            <a:r>
              <a:rPr lang="pt-BR" altLang="en-US"/>
              <a:t>	UTILITÁRIOS DO SGBD</a:t>
            </a:r>
          </a:p>
        </p:txBody>
      </p:sp>
      <p:sp>
        <p:nvSpPr>
          <p:cNvPr id="48131" name="Rectangle 3">
            <a:extLst>
              <a:ext uri="{FF2B5EF4-FFF2-40B4-BE49-F238E27FC236}">
                <a16:creationId xmlns:a16="http://schemas.microsoft.com/office/drawing/2014/main" id="{94F45BFC-5282-34EE-D215-8B485FBCEC93}"/>
              </a:ext>
            </a:extLst>
          </p:cNvPr>
          <p:cNvSpPr>
            <a:spLocks noGrp="1" noChangeArrowheads="1"/>
          </p:cNvSpPr>
          <p:nvPr>
            <p:ph type="body" idx="1"/>
          </p:nvPr>
        </p:nvSpPr>
        <p:spPr/>
        <p:txBody>
          <a:bodyPr/>
          <a:lstStyle/>
          <a:p>
            <a:pPr algn="just" eaLnBrk="1" hangingPunct="1">
              <a:lnSpc>
                <a:spcPct val="90000"/>
              </a:lnSpc>
            </a:pPr>
            <a:r>
              <a:rPr lang="pt-BR" altLang="en-US" sz="1800"/>
              <a:t>Carga (loading)</a:t>
            </a:r>
          </a:p>
          <a:p>
            <a:pPr algn="just" eaLnBrk="1" hangingPunct="1">
              <a:lnSpc>
                <a:spcPct val="90000"/>
              </a:lnSpc>
            </a:pPr>
            <a:r>
              <a:rPr lang="pt-BR" altLang="en-US" sz="1800"/>
              <a:t>Cópia (backup)</a:t>
            </a:r>
          </a:p>
          <a:p>
            <a:pPr algn="just" eaLnBrk="1" hangingPunct="1">
              <a:lnSpc>
                <a:spcPct val="90000"/>
              </a:lnSpc>
            </a:pPr>
            <a:r>
              <a:rPr lang="pt-BR" altLang="en-US" sz="1800"/>
              <a:t>Reorganização de Arquivos (file reorganization)</a:t>
            </a:r>
          </a:p>
          <a:p>
            <a:pPr algn="just" eaLnBrk="1" hangingPunct="1">
              <a:lnSpc>
                <a:spcPct val="90000"/>
              </a:lnSpc>
            </a:pPr>
            <a:r>
              <a:rPr lang="pt-BR" altLang="en-US" sz="1800"/>
              <a:t>Monitoramento do Desempenho (performance monitoring)</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CAF7F66-F6D2-062E-85EB-7E9E124E7472}"/>
              </a:ext>
            </a:extLst>
          </p:cNvPr>
          <p:cNvSpPr>
            <a:spLocks noGrp="1" noChangeArrowheads="1"/>
          </p:cNvSpPr>
          <p:nvPr>
            <p:ph type="title"/>
          </p:nvPr>
        </p:nvSpPr>
        <p:spPr/>
        <p:txBody>
          <a:bodyPr/>
          <a:lstStyle/>
          <a:p>
            <a:pPr eaLnBrk="1" hangingPunct="1"/>
            <a:r>
              <a:rPr lang="pt-BR" altLang="en-US"/>
              <a:t>	UTILITÁRIOS DO SGBD</a:t>
            </a:r>
          </a:p>
        </p:txBody>
      </p:sp>
      <p:sp>
        <p:nvSpPr>
          <p:cNvPr id="49155" name="Rectangle 3">
            <a:extLst>
              <a:ext uri="{FF2B5EF4-FFF2-40B4-BE49-F238E27FC236}">
                <a16:creationId xmlns:a16="http://schemas.microsoft.com/office/drawing/2014/main" id="{75EC4328-A896-6C97-F2BD-6030F84ECBEA}"/>
              </a:ext>
            </a:extLst>
          </p:cNvPr>
          <p:cNvSpPr>
            <a:spLocks noGrp="1" noChangeArrowheads="1"/>
          </p:cNvSpPr>
          <p:nvPr>
            <p:ph type="body" idx="1"/>
          </p:nvPr>
        </p:nvSpPr>
        <p:spPr/>
        <p:txBody>
          <a:bodyPr/>
          <a:lstStyle/>
          <a:p>
            <a:pPr algn="just" eaLnBrk="1" hangingPunct="1">
              <a:lnSpc>
                <a:spcPct val="90000"/>
              </a:lnSpc>
            </a:pPr>
            <a:r>
              <a:rPr lang="pt-BR" altLang="en-US" sz="1800"/>
              <a:t>Carga (loading)</a:t>
            </a:r>
          </a:p>
          <a:p>
            <a:pPr lvl="1" algn="just" eaLnBrk="1" hangingPunct="1">
              <a:lnSpc>
                <a:spcPct val="90000"/>
              </a:lnSpc>
            </a:pPr>
            <a:r>
              <a:rPr lang="pt-BR" altLang="en-US" sz="1500"/>
              <a:t>Preocupa-se em carregar de dados os bancos de dados </a:t>
            </a:r>
          </a:p>
          <a:p>
            <a:pPr lvl="1" algn="just" eaLnBrk="1" hangingPunct="1">
              <a:lnSpc>
                <a:spcPct val="90000"/>
              </a:lnSpc>
            </a:pPr>
            <a:r>
              <a:rPr lang="pt-BR" altLang="en-US" sz="1500"/>
              <a:t>Preocupa-se com o esquema e os tipos que serão carregados de dados </a:t>
            </a:r>
          </a:p>
          <a:p>
            <a:pPr algn="just" eaLnBrk="1" hangingPunct="1">
              <a:lnSpc>
                <a:spcPct val="90000"/>
              </a:lnSpc>
            </a:pPr>
            <a:r>
              <a:rPr lang="pt-BR" altLang="en-US" sz="1800"/>
              <a:t>Cópia (backup)</a:t>
            </a:r>
          </a:p>
          <a:p>
            <a:pPr lvl="1" algn="just" eaLnBrk="1" hangingPunct="1">
              <a:lnSpc>
                <a:spcPct val="90000"/>
              </a:lnSpc>
            </a:pPr>
            <a:r>
              <a:rPr lang="pt-BR" altLang="en-US" sz="1500"/>
              <a:t>Preocupa-se em cria uma cópia de segurança do banco de dados </a:t>
            </a:r>
          </a:p>
          <a:p>
            <a:pPr lvl="1" algn="just" eaLnBrk="1" hangingPunct="1">
              <a:lnSpc>
                <a:spcPct val="90000"/>
              </a:lnSpc>
            </a:pPr>
            <a:r>
              <a:rPr lang="pt-BR" altLang="en-US" sz="1500"/>
              <a:t>Preocupa-se em retirar a cópia para uma localização geográfica diferente de onde os dados estão sendo acessados e manipulados</a:t>
            </a:r>
          </a:p>
          <a:p>
            <a:pPr lvl="1" algn="just" eaLnBrk="1" hangingPunct="1">
              <a:lnSpc>
                <a:spcPct val="90000"/>
              </a:lnSpc>
            </a:pPr>
            <a:r>
              <a:rPr lang="pt-BR" altLang="en-US" sz="1500"/>
              <a:t>Preocupa-se em criar uma rotina de recuperação dos dados testando a fidelidade dos dispositivos de armazenamentos utilizado para armazenar a cópia dos dados</a:t>
            </a:r>
            <a:endParaRPr lang="pt-BR"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27222E-1793-926C-3C74-FC5122BF6A46}"/>
              </a:ext>
            </a:extLst>
          </p:cNvPr>
          <p:cNvSpPr>
            <a:spLocks noGrp="1" noChangeArrowheads="1"/>
          </p:cNvSpPr>
          <p:nvPr>
            <p:ph type="title"/>
          </p:nvPr>
        </p:nvSpPr>
        <p:spPr/>
        <p:txBody>
          <a:bodyPr/>
          <a:lstStyle/>
          <a:p>
            <a:pPr eaLnBrk="1" hangingPunct="1"/>
            <a:r>
              <a:rPr lang="pt-BR" altLang="en-US"/>
              <a:t>	UTILITÁRIOS DO SGBD</a:t>
            </a:r>
          </a:p>
        </p:txBody>
      </p:sp>
      <p:sp>
        <p:nvSpPr>
          <p:cNvPr id="50179" name="Rectangle 3">
            <a:extLst>
              <a:ext uri="{FF2B5EF4-FFF2-40B4-BE49-F238E27FC236}">
                <a16:creationId xmlns:a16="http://schemas.microsoft.com/office/drawing/2014/main" id="{53CEDCD2-4A87-27B6-29A3-4F9133688B1F}"/>
              </a:ext>
            </a:extLst>
          </p:cNvPr>
          <p:cNvSpPr>
            <a:spLocks noGrp="1" noChangeArrowheads="1"/>
          </p:cNvSpPr>
          <p:nvPr>
            <p:ph type="body" idx="1"/>
          </p:nvPr>
        </p:nvSpPr>
        <p:spPr/>
        <p:txBody>
          <a:bodyPr/>
          <a:lstStyle/>
          <a:p>
            <a:pPr algn="just" eaLnBrk="1" hangingPunct="1">
              <a:lnSpc>
                <a:spcPct val="90000"/>
              </a:lnSpc>
            </a:pPr>
            <a:r>
              <a:rPr lang="pt-BR" altLang="en-US" sz="1800"/>
              <a:t>Reorganização de Arquivos (file reorganization)</a:t>
            </a:r>
          </a:p>
          <a:p>
            <a:pPr lvl="1" algn="just" eaLnBrk="1" hangingPunct="1">
              <a:lnSpc>
                <a:spcPct val="90000"/>
              </a:lnSpc>
            </a:pPr>
            <a:r>
              <a:rPr lang="pt-BR" altLang="en-US" sz="1500"/>
              <a:t>Preocupa-se em reorganizar os dados armazenados em modelos que possam melhorar o desempenho (performance) do banco de dados</a:t>
            </a:r>
          </a:p>
          <a:p>
            <a:pPr algn="just" eaLnBrk="1" hangingPunct="1">
              <a:lnSpc>
                <a:spcPct val="90000"/>
              </a:lnSpc>
            </a:pPr>
            <a:r>
              <a:rPr lang="pt-BR" altLang="en-US" sz="1800"/>
              <a:t>Monitoramento do Desempenho (performance monitoring)</a:t>
            </a:r>
          </a:p>
          <a:p>
            <a:pPr lvl="1" algn="just" eaLnBrk="1" hangingPunct="1">
              <a:lnSpc>
                <a:spcPct val="90000"/>
              </a:lnSpc>
            </a:pPr>
            <a:r>
              <a:rPr lang="pt-BR" altLang="en-US" sz="1500"/>
              <a:t>Preocupa-se em monitorar o uso do banco de dados fazendo uso de ferramentas estatísticas e dependendo do análise estatÍstico do DBA utilizar Tuning (reduzir custos para que uma o mais transações sejam bem sucessidas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6EFA9E-AAAC-D8D3-0FA5-078773A24128}"/>
              </a:ext>
            </a:extLst>
          </p:cNvPr>
          <p:cNvSpPr>
            <a:spLocks noGrp="1" noChangeArrowheads="1"/>
          </p:cNvSpPr>
          <p:nvPr>
            <p:ph type="title"/>
          </p:nvPr>
        </p:nvSpPr>
        <p:spPr/>
        <p:txBody>
          <a:bodyPr/>
          <a:lstStyle/>
          <a:p>
            <a:pPr eaLnBrk="1" hangingPunct="1"/>
            <a:r>
              <a:rPr lang="pt-BR" altLang="en-US" sz="3000"/>
              <a:t>MODELO E/R ESTENDIDO</a:t>
            </a:r>
          </a:p>
        </p:txBody>
      </p:sp>
      <p:sp>
        <p:nvSpPr>
          <p:cNvPr id="91139" name="Rectangle 3">
            <a:extLst>
              <a:ext uri="{FF2B5EF4-FFF2-40B4-BE49-F238E27FC236}">
                <a16:creationId xmlns:a16="http://schemas.microsoft.com/office/drawing/2014/main" id="{B6517B12-3E62-43CD-6B5B-7DA162D46015}"/>
              </a:ext>
            </a:extLst>
          </p:cNvPr>
          <p:cNvSpPr>
            <a:spLocks noGrp="1" noChangeArrowheads="1"/>
          </p:cNvSpPr>
          <p:nvPr>
            <p:ph type="body" idx="1"/>
          </p:nvPr>
        </p:nvSpPr>
        <p:spPr/>
        <p:txBody>
          <a:bodyPr/>
          <a:lstStyle/>
          <a:p>
            <a:pPr algn="just" eaLnBrk="1" hangingPunct="1"/>
            <a:endParaRPr lang="pt-BR" altLang="en-US"/>
          </a:p>
          <a:p>
            <a:pPr algn="just" eaLnBrk="1" hangingPunct="1"/>
            <a:r>
              <a:rPr lang="pt-BR" altLang="en-US"/>
              <a:t>Inclui os conceitos:</a:t>
            </a:r>
          </a:p>
          <a:p>
            <a:pPr algn="just" eaLnBrk="1" hangingPunct="1"/>
            <a:endParaRPr lang="pt-BR" altLang="en-US"/>
          </a:p>
          <a:p>
            <a:pPr lvl="1" algn="just" eaLnBrk="1" hangingPunct="1"/>
            <a:r>
              <a:rPr lang="pt-BR" altLang="en-US"/>
              <a:t>Subclasse (Especialização) e </a:t>
            </a:r>
          </a:p>
          <a:p>
            <a:pPr lvl="1" algn="just" eaLnBrk="1" hangingPunct="1"/>
            <a:r>
              <a:rPr lang="pt-BR" altLang="en-US"/>
              <a:t>Superclasse (Generalização)</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94CF286-B8E9-F98C-FABF-F8A0D77B45EC}"/>
              </a:ext>
            </a:extLst>
          </p:cNvPr>
          <p:cNvSpPr>
            <a:spLocks noGrp="1" noChangeArrowheads="1"/>
          </p:cNvSpPr>
          <p:nvPr>
            <p:ph type="title"/>
          </p:nvPr>
        </p:nvSpPr>
        <p:spPr/>
        <p:txBody>
          <a:bodyPr/>
          <a:lstStyle/>
          <a:p>
            <a:pPr eaLnBrk="1" hangingPunct="1"/>
            <a:r>
              <a:rPr lang="pt-BR" altLang="en-US" sz="3000"/>
              <a:t>MODELO E/R ESTENDIDO</a:t>
            </a:r>
          </a:p>
        </p:txBody>
      </p:sp>
      <p:sp>
        <p:nvSpPr>
          <p:cNvPr id="92163" name="Rectangle 3">
            <a:extLst>
              <a:ext uri="{FF2B5EF4-FFF2-40B4-BE49-F238E27FC236}">
                <a16:creationId xmlns:a16="http://schemas.microsoft.com/office/drawing/2014/main" id="{F1209F12-8F74-44E3-6F95-92913690EF72}"/>
              </a:ext>
            </a:extLst>
          </p:cNvPr>
          <p:cNvSpPr>
            <a:spLocks noGrp="1" noChangeArrowheads="1"/>
          </p:cNvSpPr>
          <p:nvPr>
            <p:ph type="body" idx="1"/>
          </p:nvPr>
        </p:nvSpPr>
        <p:spPr/>
        <p:txBody>
          <a:bodyPr/>
          <a:lstStyle/>
          <a:p>
            <a:pPr algn="just" eaLnBrk="1" hangingPunct="1"/>
            <a:endParaRPr lang="pt-BR" altLang="en-US"/>
          </a:p>
          <a:p>
            <a:pPr algn="just" eaLnBrk="1" hangingPunct="1"/>
            <a:r>
              <a:rPr lang="pt-BR" altLang="en-US"/>
              <a:t>Inclui os conceitos:</a:t>
            </a:r>
          </a:p>
          <a:p>
            <a:pPr lvl="1" algn="just" eaLnBrk="1" hangingPunct="1"/>
            <a:r>
              <a:rPr lang="pt-BR" altLang="en-US"/>
              <a:t>Subclasse (Especialização) </a:t>
            </a:r>
          </a:p>
          <a:p>
            <a:pPr lvl="2" algn="just" eaLnBrk="1" hangingPunct="1"/>
            <a:r>
              <a:rPr lang="pt-BR" altLang="en-US"/>
              <a:t>É o conjunto de entidades membro que pertencem a um tipo de entidade</a:t>
            </a:r>
          </a:p>
          <a:p>
            <a:pPr lvl="1" algn="just" eaLnBrk="1" hangingPunct="1"/>
            <a:r>
              <a:rPr lang="pt-BR" altLang="en-US"/>
              <a:t>Superclasse (Generalização)</a:t>
            </a:r>
          </a:p>
          <a:p>
            <a:pPr lvl="2" algn="just" eaLnBrk="1" hangingPunct="1"/>
            <a:r>
              <a:rPr lang="pt-BR" altLang="en-US"/>
              <a:t>É a entidade que possui o conjunto</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D120B28-3ADA-E194-25C8-10494FE1AC1D}"/>
              </a:ext>
            </a:extLst>
          </p:cNvPr>
          <p:cNvSpPr>
            <a:spLocks noGrp="1" noChangeArrowheads="1"/>
          </p:cNvSpPr>
          <p:nvPr>
            <p:ph type="ctrTitle"/>
          </p:nvPr>
        </p:nvSpPr>
        <p:spPr>
          <a:xfrm>
            <a:off x="541735" y="3365897"/>
            <a:ext cx="5829300" cy="1371600"/>
          </a:xfrm>
        </p:spPr>
        <p:txBody>
          <a:bodyPr/>
          <a:lstStyle/>
          <a:p>
            <a:pPr>
              <a:defRPr/>
            </a:pPr>
            <a:r>
              <a:rPr lang="pt-BR" sz="3000" dirty="0"/>
              <a:t>MODELO RELACIONAL</a:t>
            </a:r>
          </a:p>
        </p:txBody>
      </p:sp>
      <p:sp>
        <p:nvSpPr>
          <p:cNvPr id="88067" name="Rectangle 3">
            <a:extLst>
              <a:ext uri="{FF2B5EF4-FFF2-40B4-BE49-F238E27FC236}">
                <a16:creationId xmlns:a16="http://schemas.microsoft.com/office/drawing/2014/main" id="{8975DC35-ED6F-F9F2-2E96-6FC83D449257}"/>
              </a:ext>
            </a:extLst>
          </p:cNvPr>
          <p:cNvSpPr>
            <a:spLocks noGrp="1" noChangeArrowheads="1"/>
          </p:cNvSpPr>
          <p:nvPr>
            <p:ph type="subTitle" idx="1"/>
          </p:nvPr>
        </p:nvSpPr>
        <p:spPr>
          <a:xfrm>
            <a:off x="541735" y="4763691"/>
            <a:ext cx="5829300" cy="685800"/>
          </a:xfrm>
        </p:spPr>
        <p:txBody>
          <a:bodyPr>
            <a:normAutofit/>
          </a:bodyPr>
          <a:lstStyle/>
          <a:p>
            <a:pPr algn="just">
              <a:defRPr/>
            </a:pPr>
            <a:endParaRPr lang="pt-BR" sz="21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ítulo 3">
            <a:extLst>
              <a:ext uri="{FF2B5EF4-FFF2-40B4-BE49-F238E27FC236}">
                <a16:creationId xmlns:a16="http://schemas.microsoft.com/office/drawing/2014/main" id="{2D5197B0-521B-B3AD-0644-07214FB69422}"/>
              </a:ext>
            </a:extLst>
          </p:cNvPr>
          <p:cNvSpPr>
            <a:spLocks noGrp="1"/>
          </p:cNvSpPr>
          <p:nvPr>
            <p:ph type="title"/>
          </p:nvPr>
        </p:nvSpPr>
        <p:spPr/>
        <p:txBody>
          <a:bodyPr/>
          <a:lstStyle/>
          <a:p>
            <a:r>
              <a:rPr lang="pt-BR" altLang="en-US"/>
              <a:t>MODELO RELACIONAL</a:t>
            </a:r>
          </a:p>
        </p:txBody>
      </p:sp>
      <p:sp>
        <p:nvSpPr>
          <p:cNvPr id="95235" name="Espaço Reservado para Conteúdo 2">
            <a:extLst>
              <a:ext uri="{FF2B5EF4-FFF2-40B4-BE49-F238E27FC236}">
                <a16:creationId xmlns:a16="http://schemas.microsoft.com/office/drawing/2014/main" id="{00E81F87-1B0F-2E33-4F7E-C0F70D44F5A7}"/>
              </a:ext>
            </a:extLst>
          </p:cNvPr>
          <p:cNvSpPr>
            <a:spLocks noGrp="1"/>
          </p:cNvSpPr>
          <p:nvPr>
            <p:ph idx="1"/>
          </p:nvPr>
        </p:nvSpPr>
        <p:spPr/>
        <p:txBody>
          <a:bodyPr/>
          <a:lstStyle/>
          <a:p>
            <a:pPr algn="just"/>
            <a:r>
              <a:rPr lang="pt-BR" altLang="en-US"/>
              <a:t>É uma coleção de relações</a:t>
            </a:r>
          </a:p>
          <a:p>
            <a:pPr algn="just"/>
            <a:r>
              <a:rPr lang="pt-BR" altLang="en-US"/>
              <a:t>Cada relação é representado por um tabela de valores </a:t>
            </a:r>
          </a:p>
          <a:p>
            <a:pPr algn="just"/>
            <a:r>
              <a:rPr lang="pt-BR" altLang="en-US"/>
              <a:t>Cada linha na tabela representa corresponde a um fato ou relacionamento no mundo real</a:t>
            </a:r>
          </a:p>
          <a:p>
            <a:pPr algn="just"/>
            <a:r>
              <a:rPr lang="pt-BR" altLang="en-US"/>
              <a:t>O nome da tabela e os nomes das colunas são utilizados pra ajudar na interpretação do significado dos valores em cada linha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1569660"/>
          </a:xfrm>
          <a:prstGeom prst="rect">
            <a:avLst/>
          </a:prstGeom>
          <a:noFill/>
        </p:spPr>
        <p:txBody>
          <a:bodyPr wrap="square" rtlCol="0">
            <a:spAutoFit/>
          </a:bodyPr>
          <a:lstStyle/>
          <a:p>
            <a:pPr algn="ctr"/>
            <a:r>
              <a:rPr lang="en-US" sz="3200" dirty="0">
                <a:solidFill>
                  <a:schemeClr val="bg1"/>
                </a:solidFill>
                <a:latin typeface="+mj-lt"/>
                <a:ea typeface="+mj-ea"/>
                <a:cs typeface="+mj-cs"/>
              </a:rPr>
              <a:t>O QUE UM SISTEMA DE GERENCIAMENTO DE BANCO DE DADOS?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SGBD FACILITA OS PROCESSOS DE DEFINIÇÃO, CONSTRUÇÃO, MANIPULAÇÃO E COMPARTILHAMENTO DE BANCO DE DADOS ENTRE VÁRIOS USUÁRIOS E APLICAÇOES</a:t>
            </a:r>
          </a:p>
        </p:txBody>
      </p:sp>
    </p:spTree>
    <p:extLst>
      <p:ext uri="{BB962C8B-B14F-4D97-AF65-F5344CB8AC3E}">
        <p14:creationId xmlns:p14="http://schemas.microsoft.com/office/powerpoint/2010/main" val="383231482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ítulo 3">
            <a:extLst>
              <a:ext uri="{FF2B5EF4-FFF2-40B4-BE49-F238E27FC236}">
                <a16:creationId xmlns:a16="http://schemas.microsoft.com/office/drawing/2014/main" id="{D1A62529-378D-1A15-B0BC-F7C14E112FD0}"/>
              </a:ext>
            </a:extLst>
          </p:cNvPr>
          <p:cNvSpPr>
            <a:spLocks noGrp="1"/>
          </p:cNvSpPr>
          <p:nvPr>
            <p:ph type="title"/>
          </p:nvPr>
        </p:nvSpPr>
        <p:spPr/>
        <p:txBody>
          <a:bodyPr/>
          <a:lstStyle/>
          <a:p>
            <a:r>
              <a:rPr lang="pt-BR" altLang="en-US"/>
              <a:t>MODELO RELACIONAL</a:t>
            </a:r>
          </a:p>
        </p:txBody>
      </p:sp>
      <p:sp>
        <p:nvSpPr>
          <p:cNvPr id="96259" name="Espaço Reservado para Conteúdo 2">
            <a:extLst>
              <a:ext uri="{FF2B5EF4-FFF2-40B4-BE49-F238E27FC236}">
                <a16:creationId xmlns:a16="http://schemas.microsoft.com/office/drawing/2014/main" id="{EFA6C193-2E82-06D7-BFF7-D6DDE5B633E9}"/>
              </a:ext>
            </a:extLst>
          </p:cNvPr>
          <p:cNvSpPr>
            <a:spLocks noGrp="1"/>
          </p:cNvSpPr>
          <p:nvPr>
            <p:ph idx="1"/>
          </p:nvPr>
        </p:nvSpPr>
        <p:spPr/>
        <p:txBody>
          <a:bodyPr/>
          <a:lstStyle/>
          <a:p>
            <a:pPr algn="just"/>
            <a:r>
              <a:rPr lang="pt-BR" altLang="en-US"/>
              <a:t>Uma linha é chamada de </a:t>
            </a:r>
            <a:r>
              <a:rPr lang="pt-BR" altLang="en-US" b="1" i="1"/>
              <a:t>Tupla</a:t>
            </a:r>
            <a:r>
              <a:rPr lang="pt-BR" altLang="en-US" b="1"/>
              <a:t> </a:t>
            </a:r>
          </a:p>
          <a:p>
            <a:pPr algn="just"/>
            <a:r>
              <a:rPr lang="pt-BR" altLang="en-US"/>
              <a:t>Um cabeçalho de coluna é chamado de </a:t>
            </a:r>
            <a:r>
              <a:rPr lang="pt-BR" altLang="en-US" b="1" i="1"/>
              <a:t>Atributos</a:t>
            </a:r>
          </a:p>
          <a:p>
            <a:pPr algn="just"/>
            <a:r>
              <a:rPr lang="pt-BR" altLang="en-US"/>
              <a:t>A tabela é chamada de </a:t>
            </a:r>
            <a:r>
              <a:rPr lang="pt-BR" altLang="en-US" b="1" i="1"/>
              <a:t>Relação</a:t>
            </a:r>
          </a:p>
          <a:p>
            <a:pPr algn="just"/>
            <a:r>
              <a:rPr lang="pt-BR" altLang="en-US" b="1" i="1"/>
              <a:t>Domínio</a:t>
            </a:r>
            <a:r>
              <a:rPr lang="pt-BR" altLang="en-US"/>
              <a:t> é o tipo de dado que descreve os valores</a:t>
            </a:r>
          </a:p>
          <a:p>
            <a:pPr algn="just">
              <a:buFontTx/>
              <a:buNone/>
            </a:pPr>
            <a:endParaRPr lang="pt-BR"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ítulo 3">
            <a:extLst>
              <a:ext uri="{FF2B5EF4-FFF2-40B4-BE49-F238E27FC236}">
                <a16:creationId xmlns:a16="http://schemas.microsoft.com/office/drawing/2014/main" id="{97BA49E4-9D38-D448-0EE2-E6B92CC29B71}"/>
              </a:ext>
            </a:extLst>
          </p:cNvPr>
          <p:cNvSpPr>
            <a:spLocks noGrp="1"/>
          </p:cNvSpPr>
          <p:nvPr>
            <p:ph type="title"/>
          </p:nvPr>
        </p:nvSpPr>
        <p:spPr/>
        <p:txBody>
          <a:bodyPr/>
          <a:lstStyle/>
          <a:p>
            <a:r>
              <a:rPr lang="pt-BR" altLang="en-US"/>
              <a:t>MODELO RELACIONAL</a:t>
            </a:r>
          </a:p>
        </p:txBody>
      </p:sp>
      <p:graphicFrame>
        <p:nvGraphicFramePr>
          <p:cNvPr id="6" name="Tabela 5">
            <a:extLst>
              <a:ext uri="{FF2B5EF4-FFF2-40B4-BE49-F238E27FC236}">
                <a16:creationId xmlns:a16="http://schemas.microsoft.com/office/drawing/2014/main" id="{525BAD02-D15A-B2F8-7D43-09C66D876BFB}"/>
              </a:ext>
            </a:extLst>
          </p:cNvPr>
          <p:cNvGraphicFramePr>
            <a:graphicFrameLocks noGrp="1"/>
          </p:cNvGraphicFramePr>
          <p:nvPr/>
        </p:nvGraphicFramePr>
        <p:xfrm>
          <a:off x="404813" y="3999310"/>
          <a:ext cx="6048377" cy="1112044"/>
        </p:xfrm>
        <a:graphic>
          <a:graphicData uri="http://schemas.openxmlformats.org/drawingml/2006/table">
            <a:tbl>
              <a:tblPr firstRow="1" bandRow="1">
                <a:tableStyleId>{5C22544A-7EE6-4342-B048-85BDC9FD1C3A}</a:tableStyleId>
              </a:tblPr>
              <a:tblGrid>
                <a:gridCol w="972060">
                  <a:extLst>
                    <a:ext uri="{9D8B030D-6E8A-4147-A177-3AD203B41FA5}">
                      <a16:colId xmlns:a16="http://schemas.microsoft.com/office/drawing/2014/main" val="20000"/>
                    </a:ext>
                  </a:extLst>
                </a:gridCol>
                <a:gridCol w="540034">
                  <a:extLst>
                    <a:ext uri="{9D8B030D-6E8A-4147-A177-3AD203B41FA5}">
                      <a16:colId xmlns:a16="http://schemas.microsoft.com/office/drawing/2014/main" val="20001"/>
                    </a:ext>
                  </a:extLst>
                </a:gridCol>
                <a:gridCol w="702044">
                  <a:extLst>
                    <a:ext uri="{9D8B030D-6E8A-4147-A177-3AD203B41FA5}">
                      <a16:colId xmlns:a16="http://schemas.microsoft.com/office/drawing/2014/main" val="20002"/>
                    </a:ext>
                  </a:extLst>
                </a:gridCol>
                <a:gridCol w="864054">
                  <a:extLst>
                    <a:ext uri="{9D8B030D-6E8A-4147-A177-3AD203B41FA5}">
                      <a16:colId xmlns:a16="http://schemas.microsoft.com/office/drawing/2014/main" val="20003"/>
                    </a:ext>
                  </a:extLst>
                </a:gridCol>
                <a:gridCol w="594037">
                  <a:extLst>
                    <a:ext uri="{9D8B030D-6E8A-4147-A177-3AD203B41FA5}">
                      <a16:colId xmlns:a16="http://schemas.microsoft.com/office/drawing/2014/main" val="20004"/>
                    </a:ext>
                  </a:extLst>
                </a:gridCol>
                <a:gridCol w="1188074">
                  <a:extLst>
                    <a:ext uri="{9D8B030D-6E8A-4147-A177-3AD203B41FA5}">
                      <a16:colId xmlns:a16="http://schemas.microsoft.com/office/drawing/2014/main" val="20005"/>
                    </a:ext>
                  </a:extLst>
                </a:gridCol>
                <a:gridCol w="521586">
                  <a:extLst>
                    <a:ext uri="{9D8B030D-6E8A-4147-A177-3AD203B41FA5}">
                      <a16:colId xmlns:a16="http://schemas.microsoft.com/office/drawing/2014/main" val="20006"/>
                    </a:ext>
                  </a:extLst>
                </a:gridCol>
                <a:gridCol w="666488">
                  <a:extLst>
                    <a:ext uri="{9D8B030D-6E8A-4147-A177-3AD203B41FA5}">
                      <a16:colId xmlns:a16="http://schemas.microsoft.com/office/drawing/2014/main" val="20007"/>
                    </a:ext>
                  </a:extLst>
                </a:gridCol>
              </a:tblGrid>
              <a:tr h="278011">
                <a:tc>
                  <a:txBody>
                    <a:bodyPr/>
                    <a:lstStyle/>
                    <a:p>
                      <a:r>
                        <a:rPr lang="pt-BR" sz="1100" dirty="0">
                          <a:solidFill>
                            <a:schemeClr val="tx1"/>
                          </a:solidFill>
                        </a:rPr>
                        <a:t>ALUNO</a:t>
                      </a:r>
                    </a:p>
                  </a:txBody>
                  <a:tcPr marL="68577" marR="68577" marT="34275" marB="34275"/>
                </a:tc>
                <a:tc>
                  <a:txBody>
                    <a:bodyPr/>
                    <a:lstStyle/>
                    <a:p>
                      <a:pPr algn="ctr"/>
                      <a:r>
                        <a:rPr lang="pt-BR" sz="1100" dirty="0" err="1">
                          <a:solidFill>
                            <a:schemeClr val="tx1"/>
                          </a:solidFill>
                        </a:rPr>
                        <a:t>Mat</a:t>
                      </a:r>
                      <a:endParaRPr lang="pt-BR" sz="1100" dirty="0">
                        <a:solidFill>
                          <a:schemeClr val="tx1"/>
                        </a:solidFill>
                      </a:endParaRPr>
                    </a:p>
                  </a:txBody>
                  <a:tcPr marL="68577" marR="68577" marT="34275" marB="34275"/>
                </a:tc>
                <a:tc>
                  <a:txBody>
                    <a:bodyPr/>
                    <a:lstStyle/>
                    <a:p>
                      <a:pPr algn="ctr"/>
                      <a:r>
                        <a:rPr lang="pt-BR" sz="1100" dirty="0">
                          <a:solidFill>
                            <a:schemeClr val="tx1"/>
                          </a:solidFill>
                        </a:rPr>
                        <a:t>Nome</a:t>
                      </a:r>
                    </a:p>
                  </a:txBody>
                  <a:tcPr marL="68577" marR="68577" marT="34275" marB="34275"/>
                </a:tc>
                <a:tc>
                  <a:txBody>
                    <a:bodyPr/>
                    <a:lstStyle/>
                    <a:p>
                      <a:pPr algn="ctr"/>
                      <a:r>
                        <a:rPr lang="pt-BR" sz="1100" dirty="0" err="1">
                          <a:solidFill>
                            <a:schemeClr val="tx1"/>
                          </a:solidFill>
                        </a:rPr>
                        <a:t>FoneResid</a:t>
                      </a:r>
                      <a:endParaRPr lang="pt-BR" sz="1100" dirty="0">
                        <a:solidFill>
                          <a:schemeClr val="tx1"/>
                        </a:solidFill>
                      </a:endParaRPr>
                    </a:p>
                  </a:txBody>
                  <a:tcPr marL="68577" marR="68577" marT="34275" marB="34275"/>
                </a:tc>
                <a:tc>
                  <a:txBody>
                    <a:bodyPr/>
                    <a:lstStyle/>
                    <a:p>
                      <a:pPr algn="ctr"/>
                      <a:r>
                        <a:rPr lang="pt-BR" sz="1100" dirty="0" err="1">
                          <a:solidFill>
                            <a:schemeClr val="tx1"/>
                          </a:solidFill>
                        </a:rPr>
                        <a:t>End</a:t>
                      </a:r>
                      <a:endParaRPr lang="pt-BR" sz="1100" dirty="0">
                        <a:solidFill>
                          <a:schemeClr val="tx1"/>
                        </a:solidFill>
                      </a:endParaRPr>
                    </a:p>
                  </a:txBody>
                  <a:tcPr marL="68577" marR="68577" marT="34275" marB="34275"/>
                </a:tc>
                <a:tc>
                  <a:txBody>
                    <a:bodyPr/>
                    <a:lstStyle/>
                    <a:p>
                      <a:pPr algn="ctr"/>
                      <a:r>
                        <a:rPr lang="pt-BR" sz="1100" dirty="0">
                          <a:solidFill>
                            <a:schemeClr val="tx1"/>
                          </a:solidFill>
                        </a:rPr>
                        <a:t>Email</a:t>
                      </a:r>
                    </a:p>
                  </a:txBody>
                  <a:tcPr marL="68577" marR="68577" marT="34275" marB="34275"/>
                </a:tc>
                <a:tc>
                  <a:txBody>
                    <a:bodyPr/>
                    <a:lstStyle/>
                    <a:p>
                      <a:pPr algn="ctr"/>
                      <a:r>
                        <a:rPr lang="pt-BR" sz="1100" dirty="0">
                          <a:solidFill>
                            <a:schemeClr val="tx1"/>
                          </a:solidFill>
                        </a:rPr>
                        <a:t>Idade</a:t>
                      </a:r>
                    </a:p>
                  </a:txBody>
                  <a:tcPr marL="68577" marR="68577" marT="34275" marB="34275"/>
                </a:tc>
                <a:tc>
                  <a:txBody>
                    <a:bodyPr/>
                    <a:lstStyle/>
                    <a:p>
                      <a:pPr algn="ctr"/>
                      <a:r>
                        <a:rPr lang="pt-BR" sz="1100" dirty="0">
                          <a:solidFill>
                            <a:schemeClr val="tx1"/>
                          </a:solidFill>
                        </a:rPr>
                        <a:t>CEP</a:t>
                      </a:r>
                    </a:p>
                  </a:txBody>
                  <a:tcPr marL="68577" marR="68577" marT="34275" marB="34275"/>
                </a:tc>
                <a:extLst>
                  <a:ext uri="{0D108BD9-81ED-4DB2-BD59-A6C34878D82A}">
                    <a16:rowId xmlns:a16="http://schemas.microsoft.com/office/drawing/2014/main" val="10000"/>
                  </a:ext>
                </a:extLst>
              </a:tr>
              <a:tr h="278011">
                <a:tc rowSpan="3">
                  <a:txBody>
                    <a:bodyPr/>
                    <a:lstStyle/>
                    <a:p>
                      <a:endParaRPr lang="pt-BR" sz="1400" dirty="0"/>
                    </a:p>
                  </a:txBody>
                  <a:tcPr marL="68577" marR="68577" marT="34275" marB="34275">
                    <a:noFill/>
                  </a:tcPr>
                </a:tc>
                <a:tc>
                  <a:txBody>
                    <a:bodyPr/>
                    <a:lstStyle/>
                    <a:p>
                      <a:pPr algn="ctr"/>
                      <a:r>
                        <a:rPr lang="pt-BR" sz="1100" dirty="0"/>
                        <a:t>22</a:t>
                      </a:r>
                    </a:p>
                  </a:txBody>
                  <a:tcPr marL="68577" marR="68577" marT="34275" marB="34275"/>
                </a:tc>
                <a:tc>
                  <a:txBody>
                    <a:bodyPr/>
                    <a:lstStyle/>
                    <a:p>
                      <a:r>
                        <a:rPr lang="pt-BR" sz="1100" dirty="0"/>
                        <a:t>Maria </a:t>
                      </a:r>
                    </a:p>
                  </a:txBody>
                  <a:tcPr marL="68577" marR="68577" marT="34275" marB="34275"/>
                </a:tc>
                <a:tc>
                  <a:txBody>
                    <a:bodyPr/>
                    <a:lstStyle/>
                    <a:p>
                      <a:r>
                        <a:rPr lang="pt-BR" sz="1100" dirty="0"/>
                        <a:t>34231222</a:t>
                      </a:r>
                    </a:p>
                  </a:txBody>
                  <a:tcPr marL="68577" marR="68577" marT="34275" marB="34275"/>
                </a:tc>
                <a:tc>
                  <a:txBody>
                    <a:bodyPr/>
                    <a:lstStyle/>
                    <a:p>
                      <a:r>
                        <a:rPr lang="pt-BR" sz="1100" dirty="0"/>
                        <a:t>Rua Y</a:t>
                      </a:r>
                    </a:p>
                  </a:txBody>
                  <a:tcPr marL="68577" marR="68577" marT="34275" marB="34275"/>
                </a:tc>
                <a:tc>
                  <a:txBody>
                    <a:bodyPr/>
                    <a:lstStyle/>
                    <a:p>
                      <a:r>
                        <a:rPr lang="pt-BR" sz="1100" dirty="0"/>
                        <a:t>oi@oi.com</a:t>
                      </a:r>
                    </a:p>
                  </a:txBody>
                  <a:tcPr marL="68577" marR="68577" marT="34275" marB="34275"/>
                </a:tc>
                <a:tc>
                  <a:txBody>
                    <a:bodyPr/>
                    <a:lstStyle/>
                    <a:p>
                      <a:r>
                        <a:rPr lang="pt-BR" sz="1100" dirty="0"/>
                        <a:t>19</a:t>
                      </a:r>
                    </a:p>
                  </a:txBody>
                  <a:tcPr marL="68577" marR="68577" marT="34275" marB="34275"/>
                </a:tc>
                <a:tc>
                  <a:txBody>
                    <a:bodyPr/>
                    <a:lstStyle/>
                    <a:p>
                      <a:r>
                        <a:rPr lang="pt-BR" sz="1100" dirty="0"/>
                        <a:t>222222</a:t>
                      </a:r>
                    </a:p>
                  </a:txBody>
                  <a:tcPr marL="68577" marR="68577" marT="34275" marB="34275"/>
                </a:tc>
                <a:extLst>
                  <a:ext uri="{0D108BD9-81ED-4DB2-BD59-A6C34878D82A}">
                    <a16:rowId xmlns:a16="http://schemas.microsoft.com/office/drawing/2014/main" val="10001"/>
                  </a:ext>
                </a:extLst>
              </a:tr>
              <a:tr h="278011">
                <a:tc vMerge="1">
                  <a:txBody>
                    <a:bodyPr/>
                    <a:lstStyle/>
                    <a:p>
                      <a:endParaRPr lang="pt-BR" dirty="0"/>
                    </a:p>
                  </a:txBody>
                  <a:tcPr/>
                </a:tc>
                <a:tc>
                  <a:txBody>
                    <a:bodyPr/>
                    <a:lstStyle/>
                    <a:p>
                      <a:pPr algn="ctr"/>
                      <a:r>
                        <a:rPr lang="pt-BR" sz="1100" dirty="0"/>
                        <a:t>25</a:t>
                      </a:r>
                    </a:p>
                  </a:txBody>
                  <a:tcPr marL="68577" marR="68577" marT="34275" marB="34275"/>
                </a:tc>
                <a:tc>
                  <a:txBody>
                    <a:bodyPr/>
                    <a:lstStyle/>
                    <a:p>
                      <a:r>
                        <a:rPr lang="pt-BR" sz="1100" dirty="0"/>
                        <a:t>Jose</a:t>
                      </a:r>
                    </a:p>
                  </a:txBody>
                  <a:tcPr marL="68577" marR="68577" marT="34275" marB="34275"/>
                </a:tc>
                <a:tc>
                  <a:txBody>
                    <a:bodyPr/>
                    <a:lstStyle/>
                    <a:p>
                      <a:r>
                        <a:rPr lang="pt-BR" sz="1100" dirty="0"/>
                        <a:t>43435432</a:t>
                      </a:r>
                    </a:p>
                  </a:txBody>
                  <a:tcPr marL="68577" marR="68577" marT="34275" marB="34275"/>
                </a:tc>
                <a:tc>
                  <a:txBody>
                    <a:bodyPr/>
                    <a:lstStyle/>
                    <a:p>
                      <a:r>
                        <a:rPr lang="pt-BR" sz="1100" dirty="0"/>
                        <a:t>Rua B</a:t>
                      </a:r>
                    </a:p>
                  </a:txBody>
                  <a:tcPr marL="68577" marR="68577" marT="34275" marB="34275"/>
                </a:tc>
                <a:tc>
                  <a:txBody>
                    <a:bodyPr/>
                    <a:lstStyle/>
                    <a:p>
                      <a:r>
                        <a:rPr lang="pt-BR" sz="1100" dirty="0"/>
                        <a:t>claro@claro.com</a:t>
                      </a:r>
                    </a:p>
                  </a:txBody>
                  <a:tcPr marL="68577" marR="68577" marT="34275" marB="34275"/>
                </a:tc>
                <a:tc>
                  <a:txBody>
                    <a:bodyPr/>
                    <a:lstStyle/>
                    <a:p>
                      <a:r>
                        <a:rPr lang="pt-BR" sz="1100" dirty="0"/>
                        <a:t>40</a:t>
                      </a:r>
                    </a:p>
                  </a:txBody>
                  <a:tcPr marL="68577" marR="68577" marT="34275" marB="34275"/>
                </a:tc>
                <a:tc>
                  <a:txBody>
                    <a:bodyPr/>
                    <a:lstStyle/>
                    <a:p>
                      <a:r>
                        <a:rPr lang="pt-BR" sz="1100" dirty="0"/>
                        <a:t>555555</a:t>
                      </a:r>
                    </a:p>
                  </a:txBody>
                  <a:tcPr marL="68577" marR="68577" marT="34275" marB="34275"/>
                </a:tc>
                <a:extLst>
                  <a:ext uri="{0D108BD9-81ED-4DB2-BD59-A6C34878D82A}">
                    <a16:rowId xmlns:a16="http://schemas.microsoft.com/office/drawing/2014/main" val="10002"/>
                  </a:ext>
                </a:extLst>
              </a:tr>
              <a:tr h="278011">
                <a:tc vMerge="1">
                  <a:txBody>
                    <a:bodyPr/>
                    <a:lstStyle/>
                    <a:p>
                      <a:endParaRPr lang="pt-BR" dirty="0"/>
                    </a:p>
                  </a:txBody>
                  <a:tcPr/>
                </a:tc>
                <a:tc>
                  <a:txBody>
                    <a:bodyPr/>
                    <a:lstStyle/>
                    <a:p>
                      <a:pPr algn="ctr"/>
                      <a:r>
                        <a:rPr lang="pt-BR" sz="1100" dirty="0"/>
                        <a:t>27</a:t>
                      </a:r>
                    </a:p>
                  </a:txBody>
                  <a:tcPr marL="68577" marR="68577" marT="34275" marB="34275"/>
                </a:tc>
                <a:tc>
                  <a:txBody>
                    <a:bodyPr/>
                    <a:lstStyle/>
                    <a:p>
                      <a:r>
                        <a:rPr lang="pt-BR" sz="1100" dirty="0"/>
                        <a:t>João</a:t>
                      </a:r>
                    </a:p>
                  </a:txBody>
                  <a:tcPr marL="68577" marR="68577" marT="34275" marB="34275"/>
                </a:tc>
                <a:tc>
                  <a:txBody>
                    <a:bodyPr/>
                    <a:lstStyle/>
                    <a:p>
                      <a:r>
                        <a:rPr lang="pt-BR" sz="1100" dirty="0"/>
                        <a:t>23123423</a:t>
                      </a:r>
                    </a:p>
                  </a:txBody>
                  <a:tcPr marL="68577" marR="68577" marT="34275" marB="34275"/>
                </a:tc>
                <a:tc>
                  <a:txBody>
                    <a:bodyPr/>
                    <a:lstStyle/>
                    <a:p>
                      <a:r>
                        <a:rPr lang="pt-BR" sz="1100" dirty="0" err="1"/>
                        <a:t>Av</a:t>
                      </a:r>
                      <a:r>
                        <a:rPr lang="pt-BR" sz="1100" dirty="0"/>
                        <a:t> T</a:t>
                      </a:r>
                    </a:p>
                  </a:txBody>
                  <a:tcPr marL="68577" marR="68577" marT="34275" marB="34275"/>
                </a:tc>
                <a:tc>
                  <a:txBody>
                    <a:bodyPr/>
                    <a:lstStyle/>
                    <a:p>
                      <a:r>
                        <a:rPr lang="pt-BR" sz="1100" dirty="0"/>
                        <a:t>tim@tim.com</a:t>
                      </a:r>
                    </a:p>
                  </a:txBody>
                  <a:tcPr marL="68577" marR="68577" marT="34275" marB="34275"/>
                </a:tc>
                <a:tc>
                  <a:txBody>
                    <a:bodyPr/>
                    <a:lstStyle/>
                    <a:p>
                      <a:r>
                        <a:rPr lang="pt-BR" sz="1100" dirty="0"/>
                        <a:t>18</a:t>
                      </a:r>
                    </a:p>
                  </a:txBody>
                  <a:tcPr marL="68577" marR="68577" marT="34275" marB="34275"/>
                </a:tc>
                <a:tc>
                  <a:txBody>
                    <a:bodyPr/>
                    <a:lstStyle/>
                    <a:p>
                      <a:r>
                        <a:rPr lang="pt-BR" sz="1100" dirty="0"/>
                        <a:t>777777</a:t>
                      </a:r>
                    </a:p>
                  </a:txBody>
                  <a:tcPr marL="68577" marR="68577" marT="34275" marB="34275"/>
                </a:tc>
                <a:extLst>
                  <a:ext uri="{0D108BD9-81ED-4DB2-BD59-A6C34878D82A}">
                    <a16:rowId xmlns:a16="http://schemas.microsoft.com/office/drawing/2014/main" val="10003"/>
                  </a:ext>
                </a:extLst>
              </a:tr>
            </a:tbl>
          </a:graphicData>
        </a:graphic>
      </p:graphicFrame>
      <p:sp>
        <p:nvSpPr>
          <p:cNvPr id="97328" name="CaixaDeTexto 6">
            <a:extLst>
              <a:ext uri="{FF2B5EF4-FFF2-40B4-BE49-F238E27FC236}">
                <a16:creationId xmlns:a16="http://schemas.microsoft.com/office/drawing/2014/main" id="{C4500E75-8C31-DD21-575D-02059130CC1E}"/>
              </a:ext>
            </a:extLst>
          </p:cNvPr>
          <p:cNvSpPr txBox="1">
            <a:spLocks noChangeArrowheads="1"/>
          </p:cNvSpPr>
          <p:nvPr/>
        </p:nvSpPr>
        <p:spPr bwMode="auto">
          <a:xfrm>
            <a:off x="296466" y="2951560"/>
            <a:ext cx="123515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dirty="0" err="1"/>
              <a:t>NomedaRelação</a:t>
            </a:r>
            <a:endParaRPr lang="pt-BR" altLang="en-US" sz="1050" b="1" dirty="0"/>
          </a:p>
        </p:txBody>
      </p:sp>
      <p:cxnSp>
        <p:nvCxnSpPr>
          <p:cNvPr id="9" name="Conector de seta reta 8">
            <a:extLst>
              <a:ext uri="{FF2B5EF4-FFF2-40B4-BE49-F238E27FC236}">
                <a16:creationId xmlns:a16="http://schemas.microsoft.com/office/drawing/2014/main" id="{E9CD096E-5696-7C7C-8778-B265B3D2CEDF}"/>
              </a:ext>
            </a:extLst>
          </p:cNvPr>
          <p:cNvCxnSpPr>
            <a:stCxn id="97328" idx="2"/>
          </p:cNvCxnSpPr>
          <p:nvPr/>
        </p:nvCxnSpPr>
        <p:spPr>
          <a:xfrm flipH="1">
            <a:off x="837011" y="3205476"/>
            <a:ext cx="77032"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330" name="CaixaDeTexto 10">
            <a:extLst>
              <a:ext uri="{FF2B5EF4-FFF2-40B4-BE49-F238E27FC236}">
                <a16:creationId xmlns:a16="http://schemas.microsoft.com/office/drawing/2014/main" id="{CFA76C8D-00E3-ABAA-A74E-E1BB8E5894CE}"/>
              </a:ext>
            </a:extLst>
          </p:cNvPr>
          <p:cNvSpPr txBox="1">
            <a:spLocks noChangeArrowheads="1"/>
          </p:cNvSpPr>
          <p:nvPr/>
        </p:nvSpPr>
        <p:spPr bwMode="auto">
          <a:xfrm>
            <a:off x="3050380" y="2951560"/>
            <a:ext cx="80533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dirty="0"/>
              <a:t>Atributos</a:t>
            </a:r>
          </a:p>
        </p:txBody>
      </p:sp>
      <p:cxnSp>
        <p:nvCxnSpPr>
          <p:cNvPr id="14" name="Conector de seta reta 13">
            <a:extLst>
              <a:ext uri="{FF2B5EF4-FFF2-40B4-BE49-F238E27FC236}">
                <a16:creationId xmlns:a16="http://schemas.microsoft.com/office/drawing/2014/main" id="{B9983C9E-9A43-D2E3-526F-84987175D80D}"/>
              </a:ext>
            </a:extLst>
          </p:cNvPr>
          <p:cNvCxnSpPr>
            <a:stCxn id="97330" idx="2"/>
          </p:cNvCxnSpPr>
          <p:nvPr/>
        </p:nvCxnSpPr>
        <p:spPr>
          <a:xfrm flipH="1">
            <a:off x="1701403" y="3205476"/>
            <a:ext cx="1751647"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D2366AEC-A0BE-3A54-C0A3-562B1AC6493B}"/>
              </a:ext>
            </a:extLst>
          </p:cNvPr>
          <p:cNvCxnSpPr>
            <a:stCxn id="97330" idx="2"/>
          </p:cNvCxnSpPr>
          <p:nvPr/>
        </p:nvCxnSpPr>
        <p:spPr>
          <a:xfrm flipH="1">
            <a:off x="2457450" y="3205476"/>
            <a:ext cx="995600"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7EF2526D-456D-12A7-B85B-B642DBE2A8B2}"/>
              </a:ext>
            </a:extLst>
          </p:cNvPr>
          <p:cNvCxnSpPr>
            <a:stCxn id="97330" idx="2"/>
          </p:cNvCxnSpPr>
          <p:nvPr/>
        </p:nvCxnSpPr>
        <p:spPr>
          <a:xfrm>
            <a:off x="3453050" y="3205476"/>
            <a:ext cx="137875"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3606D467-F745-1C7F-F3C1-F6F3A871AAA6}"/>
              </a:ext>
            </a:extLst>
          </p:cNvPr>
          <p:cNvCxnSpPr>
            <a:stCxn id="97330" idx="2"/>
          </p:cNvCxnSpPr>
          <p:nvPr/>
        </p:nvCxnSpPr>
        <p:spPr>
          <a:xfrm>
            <a:off x="3453050" y="3205476"/>
            <a:ext cx="785575"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FF859F66-A447-1F3E-EE41-2D094F5D6FAB}"/>
              </a:ext>
            </a:extLst>
          </p:cNvPr>
          <p:cNvCxnSpPr>
            <a:stCxn id="97330" idx="2"/>
          </p:cNvCxnSpPr>
          <p:nvPr/>
        </p:nvCxnSpPr>
        <p:spPr>
          <a:xfrm>
            <a:off x="3453050" y="3205476"/>
            <a:ext cx="1379698"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13F5AEF3-9042-07EB-4B1E-9C10629E17D6}"/>
              </a:ext>
            </a:extLst>
          </p:cNvPr>
          <p:cNvCxnSpPr>
            <a:stCxn id="97330" idx="2"/>
          </p:cNvCxnSpPr>
          <p:nvPr/>
        </p:nvCxnSpPr>
        <p:spPr>
          <a:xfrm>
            <a:off x="3453050" y="3205476"/>
            <a:ext cx="1920241" cy="7188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5A1CA5A7-8341-B9E5-12C2-9C68236D524D}"/>
              </a:ext>
            </a:extLst>
          </p:cNvPr>
          <p:cNvCxnSpPr>
            <a:stCxn id="97330" idx="2"/>
          </p:cNvCxnSpPr>
          <p:nvPr/>
        </p:nvCxnSpPr>
        <p:spPr>
          <a:xfrm>
            <a:off x="3453050" y="3205476"/>
            <a:ext cx="2567941" cy="77240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338" name="CaixaDeTexto 33">
            <a:extLst>
              <a:ext uri="{FF2B5EF4-FFF2-40B4-BE49-F238E27FC236}">
                <a16:creationId xmlns:a16="http://schemas.microsoft.com/office/drawing/2014/main" id="{2190DEE6-FD22-BDF9-9BEC-BD8F4B50E2AC}"/>
              </a:ext>
            </a:extLst>
          </p:cNvPr>
          <p:cNvSpPr txBox="1">
            <a:spLocks noChangeArrowheads="1"/>
          </p:cNvSpPr>
          <p:nvPr/>
        </p:nvSpPr>
        <p:spPr bwMode="auto">
          <a:xfrm>
            <a:off x="1" y="4625579"/>
            <a:ext cx="756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050" b="1"/>
              <a:t>Tuplas</a:t>
            </a:r>
          </a:p>
        </p:txBody>
      </p:sp>
      <p:cxnSp>
        <p:nvCxnSpPr>
          <p:cNvPr id="36" name="Conector de seta reta 35">
            <a:extLst>
              <a:ext uri="{FF2B5EF4-FFF2-40B4-BE49-F238E27FC236}">
                <a16:creationId xmlns:a16="http://schemas.microsoft.com/office/drawing/2014/main" id="{9C0FE115-83EA-B085-0BD4-BD96850B31BB}"/>
              </a:ext>
            </a:extLst>
          </p:cNvPr>
          <p:cNvCxnSpPr/>
          <p:nvPr/>
        </p:nvCxnSpPr>
        <p:spPr>
          <a:xfrm flipV="1">
            <a:off x="513160" y="4410075"/>
            <a:ext cx="809625" cy="3238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8A113A2A-8CBB-29BB-9397-E7B51BB84330}"/>
              </a:ext>
            </a:extLst>
          </p:cNvPr>
          <p:cNvCxnSpPr/>
          <p:nvPr/>
        </p:nvCxnSpPr>
        <p:spPr>
          <a:xfrm flipV="1">
            <a:off x="566738" y="4680348"/>
            <a:ext cx="756047" cy="5357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Conector de seta reta 39">
            <a:extLst>
              <a:ext uri="{FF2B5EF4-FFF2-40B4-BE49-F238E27FC236}">
                <a16:creationId xmlns:a16="http://schemas.microsoft.com/office/drawing/2014/main" id="{DDE59DC0-D147-BECE-3002-E6BA196840F5}"/>
              </a:ext>
            </a:extLst>
          </p:cNvPr>
          <p:cNvCxnSpPr/>
          <p:nvPr/>
        </p:nvCxnSpPr>
        <p:spPr>
          <a:xfrm>
            <a:off x="566738" y="4787504"/>
            <a:ext cx="809625" cy="16311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ítulo 3">
            <a:extLst>
              <a:ext uri="{FF2B5EF4-FFF2-40B4-BE49-F238E27FC236}">
                <a16:creationId xmlns:a16="http://schemas.microsoft.com/office/drawing/2014/main" id="{48CFA7FB-16CD-2909-8D4B-4E17D6828CDC}"/>
              </a:ext>
            </a:extLst>
          </p:cNvPr>
          <p:cNvSpPr>
            <a:spLocks noGrp="1"/>
          </p:cNvSpPr>
          <p:nvPr>
            <p:ph type="title"/>
          </p:nvPr>
        </p:nvSpPr>
        <p:spPr/>
        <p:txBody>
          <a:bodyPr/>
          <a:lstStyle/>
          <a:p>
            <a:r>
              <a:rPr lang="pt-BR" altLang="en-US"/>
              <a:t>MODELO RELACIONAL</a:t>
            </a:r>
          </a:p>
        </p:txBody>
      </p:sp>
      <p:sp>
        <p:nvSpPr>
          <p:cNvPr id="98307" name="Espaço Reservado para Conteúdo 2">
            <a:extLst>
              <a:ext uri="{FF2B5EF4-FFF2-40B4-BE49-F238E27FC236}">
                <a16:creationId xmlns:a16="http://schemas.microsoft.com/office/drawing/2014/main" id="{DD7CEF0D-5F53-B606-2771-E30DB2579F41}"/>
              </a:ext>
            </a:extLst>
          </p:cNvPr>
          <p:cNvSpPr>
            <a:spLocks noGrp="1"/>
          </p:cNvSpPr>
          <p:nvPr>
            <p:ph idx="1"/>
          </p:nvPr>
        </p:nvSpPr>
        <p:spPr/>
        <p:txBody>
          <a:bodyPr/>
          <a:lstStyle/>
          <a:p>
            <a:pPr algn="just"/>
            <a:r>
              <a:rPr lang="pt-BR" altLang="en-US"/>
              <a:t>Restrições – Categorias </a:t>
            </a:r>
          </a:p>
          <a:p>
            <a:pPr algn="just"/>
            <a:endParaRPr lang="pt-BR" altLang="en-US"/>
          </a:p>
          <a:p>
            <a:pPr lvl="1" algn="just"/>
            <a:r>
              <a:rPr lang="pt-BR" altLang="en-US"/>
              <a:t>Restrições inerentes ao modelo de dado</a:t>
            </a:r>
          </a:p>
          <a:p>
            <a:pPr lvl="2" algn="just"/>
            <a:r>
              <a:rPr lang="pt-BR" altLang="en-US"/>
              <a:t>Ex.: uma relação não pode ter tuplas repetidas </a:t>
            </a:r>
          </a:p>
          <a:p>
            <a:pPr lvl="1" algn="just"/>
            <a:r>
              <a:rPr lang="pt-BR" altLang="en-US"/>
              <a:t>Restrições baseadas em esquema</a:t>
            </a:r>
          </a:p>
          <a:p>
            <a:pPr lvl="2" algn="just"/>
            <a:r>
              <a:rPr lang="pt-BR" altLang="en-US"/>
              <a:t>Especificações em DDL </a:t>
            </a:r>
          </a:p>
          <a:p>
            <a:pPr lvl="1" algn="just"/>
            <a:r>
              <a:rPr lang="pt-BR" altLang="en-US"/>
              <a:t>Restrições baseadas em aplicação</a:t>
            </a:r>
          </a:p>
          <a:p>
            <a:pPr algn="just">
              <a:buFontTx/>
              <a:buNone/>
            </a:pPr>
            <a:endParaRPr lang="pt-BR"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ítulo 3">
            <a:extLst>
              <a:ext uri="{FF2B5EF4-FFF2-40B4-BE49-F238E27FC236}">
                <a16:creationId xmlns:a16="http://schemas.microsoft.com/office/drawing/2014/main" id="{A8A76E06-3471-AEA1-BC15-D4B9BF700E42}"/>
              </a:ext>
            </a:extLst>
          </p:cNvPr>
          <p:cNvSpPr>
            <a:spLocks noGrp="1"/>
          </p:cNvSpPr>
          <p:nvPr>
            <p:ph type="title"/>
          </p:nvPr>
        </p:nvSpPr>
        <p:spPr/>
        <p:txBody>
          <a:bodyPr/>
          <a:lstStyle/>
          <a:p>
            <a:r>
              <a:rPr lang="pt-BR" altLang="en-US"/>
              <a:t>MODELO RELACIONAL</a:t>
            </a:r>
          </a:p>
        </p:txBody>
      </p:sp>
      <p:sp>
        <p:nvSpPr>
          <p:cNvPr id="99331" name="Espaço Reservado para Conteúdo 2">
            <a:extLst>
              <a:ext uri="{FF2B5EF4-FFF2-40B4-BE49-F238E27FC236}">
                <a16:creationId xmlns:a16="http://schemas.microsoft.com/office/drawing/2014/main" id="{E6D88C6D-5D82-CE3E-234E-BBEE5AAD59D1}"/>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Domínio</a:t>
            </a:r>
          </a:p>
          <a:p>
            <a:pPr lvl="1" algn="just"/>
            <a:r>
              <a:rPr lang="pt-BR" altLang="en-US"/>
              <a:t>Restrições de Chave</a:t>
            </a:r>
          </a:p>
          <a:p>
            <a:pPr lvl="1" algn="just"/>
            <a:r>
              <a:rPr lang="pt-BR" altLang="en-US"/>
              <a:t>Restrições em Null</a:t>
            </a:r>
          </a:p>
          <a:p>
            <a:pPr lvl="1" algn="just"/>
            <a:r>
              <a:rPr lang="pt-BR" altLang="en-US"/>
              <a:t>Restrições de Integridade de Entidade</a:t>
            </a:r>
          </a:p>
          <a:p>
            <a:pPr lvl="1" algn="just"/>
            <a:r>
              <a:rPr lang="pt-BR" altLang="en-US"/>
              <a:t>Restrições de Integridade Referencial</a:t>
            </a:r>
          </a:p>
          <a:p>
            <a:pPr algn="just">
              <a:buFontTx/>
              <a:buNone/>
            </a:pPr>
            <a:endParaRPr lang="pt-BR"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ítulo 3">
            <a:extLst>
              <a:ext uri="{FF2B5EF4-FFF2-40B4-BE49-F238E27FC236}">
                <a16:creationId xmlns:a16="http://schemas.microsoft.com/office/drawing/2014/main" id="{1D390C50-95A3-FE4D-6561-7AEC6985462D}"/>
              </a:ext>
            </a:extLst>
          </p:cNvPr>
          <p:cNvSpPr>
            <a:spLocks noGrp="1"/>
          </p:cNvSpPr>
          <p:nvPr>
            <p:ph type="title"/>
          </p:nvPr>
        </p:nvSpPr>
        <p:spPr/>
        <p:txBody>
          <a:bodyPr/>
          <a:lstStyle/>
          <a:p>
            <a:r>
              <a:rPr lang="pt-BR" altLang="en-US"/>
              <a:t>MODELO RELACIONAL</a:t>
            </a:r>
          </a:p>
        </p:txBody>
      </p:sp>
      <p:sp>
        <p:nvSpPr>
          <p:cNvPr id="100355" name="Espaço Reservado para Conteúdo 2">
            <a:extLst>
              <a:ext uri="{FF2B5EF4-FFF2-40B4-BE49-F238E27FC236}">
                <a16:creationId xmlns:a16="http://schemas.microsoft.com/office/drawing/2014/main" id="{6CB9CC72-7AD5-D708-BF26-F6072A9F0CAF}"/>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Domínio</a:t>
            </a:r>
          </a:p>
          <a:p>
            <a:pPr lvl="2" algn="just"/>
            <a:r>
              <a:rPr lang="pt-BR" altLang="en-US"/>
              <a:t>Especificam que dentro de cada tupla o valor de cada atributo A deve ser um valor atômico do domínio dom(A)</a:t>
            </a:r>
          </a:p>
          <a:p>
            <a:pPr algn="just">
              <a:buFontTx/>
              <a:buNone/>
            </a:pPr>
            <a:endParaRPr lang="pt-BR"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ítulo 3">
            <a:extLst>
              <a:ext uri="{FF2B5EF4-FFF2-40B4-BE49-F238E27FC236}">
                <a16:creationId xmlns:a16="http://schemas.microsoft.com/office/drawing/2014/main" id="{9A90A4A4-2028-A9B2-42C4-6BC940B57590}"/>
              </a:ext>
            </a:extLst>
          </p:cNvPr>
          <p:cNvSpPr>
            <a:spLocks noGrp="1"/>
          </p:cNvSpPr>
          <p:nvPr>
            <p:ph type="title"/>
          </p:nvPr>
        </p:nvSpPr>
        <p:spPr/>
        <p:txBody>
          <a:bodyPr/>
          <a:lstStyle/>
          <a:p>
            <a:r>
              <a:rPr lang="pt-BR" altLang="en-US"/>
              <a:t>MODELO RELACIONAL</a:t>
            </a:r>
          </a:p>
        </p:txBody>
      </p:sp>
      <p:sp>
        <p:nvSpPr>
          <p:cNvPr id="101379" name="Espaço Reservado para Conteúdo 2">
            <a:extLst>
              <a:ext uri="{FF2B5EF4-FFF2-40B4-BE49-F238E27FC236}">
                <a16:creationId xmlns:a16="http://schemas.microsoft.com/office/drawing/2014/main" id="{6396AE3C-0BD2-D0D2-83BF-56FA91FB4DB2}"/>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Chave</a:t>
            </a:r>
          </a:p>
          <a:p>
            <a:pPr lvl="2" algn="just"/>
            <a:r>
              <a:rPr lang="pt-BR" altLang="en-US"/>
              <a:t>Quando subconjuntos de atributos por SK, para qualquer duas tuplas distintas t1 e t2 em um estado de relação r de R, teremos a restrição:</a:t>
            </a:r>
          </a:p>
          <a:p>
            <a:pPr lvl="2" algn="just">
              <a:buFontTx/>
              <a:buNone/>
            </a:pPr>
            <a:endParaRPr lang="pt-BR" altLang="en-US"/>
          </a:p>
          <a:p>
            <a:pPr lvl="2" algn="ctr">
              <a:buFontTx/>
              <a:buNone/>
            </a:pPr>
            <a:r>
              <a:rPr lang="pt-BR" altLang="en-US"/>
              <a:t>T1[SK] ≠ T2[SK]</a:t>
            </a:r>
          </a:p>
          <a:p>
            <a:pPr algn="just">
              <a:buFontTx/>
              <a:buNone/>
            </a:pPr>
            <a:endParaRPr lang="pt-BR"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ítulo 3">
            <a:extLst>
              <a:ext uri="{FF2B5EF4-FFF2-40B4-BE49-F238E27FC236}">
                <a16:creationId xmlns:a16="http://schemas.microsoft.com/office/drawing/2014/main" id="{991B1BC9-1FEB-CF14-4187-D81F0ED7A4EA}"/>
              </a:ext>
            </a:extLst>
          </p:cNvPr>
          <p:cNvSpPr>
            <a:spLocks noGrp="1"/>
          </p:cNvSpPr>
          <p:nvPr>
            <p:ph type="title"/>
          </p:nvPr>
        </p:nvSpPr>
        <p:spPr/>
        <p:txBody>
          <a:bodyPr/>
          <a:lstStyle/>
          <a:p>
            <a:r>
              <a:rPr lang="pt-BR" altLang="en-US"/>
              <a:t>MODELO RELACIONAL</a:t>
            </a:r>
          </a:p>
        </p:txBody>
      </p:sp>
      <p:sp>
        <p:nvSpPr>
          <p:cNvPr id="102403" name="Espaço Reservado para Conteúdo 2">
            <a:extLst>
              <a:ext uri="{FF2B5EF4-FFF2-40B4-BE49-F238E27FC236}">
                <a16:creationId xmlns:a16="http://schemas.microsoft.com/office/drawing/2014/main" id="{1AF96905-B762-B64C-7FE2-ABA6F458ABEF}"/>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Chave </a:t>
            </a:r>
          </a:p>
          <a:p>
            <a:pPr lvl="2" algn="just"/>
            <a:r>
              <a:rPr lang="pt-BR" altLang="en-US"/>
              <a:t>Satisfaz basicamente duas restrições</a:t>
            </a:r>
          </a:p>
          <a:p>
            <a:pPr lvl="3" algn="just"/>
            <a:endParaRPr lang="pt-BR" altLang="en-US"/>
          </a:p>
          <a:p>
            <a:pPr lvl="3" algn="just"/>
            <a:r>
              <a:rPr lang="pt-BR" altLang="en-US"/>
              <a:t>Duas tuplas distintas, em qualquer estado da relação não podem ter valores idênticos para todos os atributos da chave</a:t>
            </a:r>
          </a:p>
          <a:p>
            <a:pPr lvl="3" algn="just"/>
            <a:r>
              <a:rPr lang="pt-BR" altLang="en-US"/>
              <a:t>Ela é uma superchave mínima – não podemos remover quaisquer atributos e ainda manter a restrição de unicidade garantida pela condição anterior</a:t>
            </a:r>
          </a:p>
          <a:p>
            <a:pPr lvl="4" algn="just">
              <a:buFontTx/>
              <a:buNone/>
            </a:pPr>
            <a:endParaRPr lang="pt-BR" altLang="en-US"/>
          </a:p>
          <a:p>
            <a:pPr lvl="2" algn="just">
              <a:buFontTx/>
              <a:buNone/>
            </a:pPr>
            <a:endParaRPr lang="pt-BR"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ítulo 3">
            <a:extLst>
              <a:ext uri="{FF2B5EF4-FFF2-40B4-BE49-F238E27FC236}">
                <a16:creationId xmlns:a16="http://schemas.microsoft.com/office/drawing/2014/main" id="{573428D0-C754-BBE9-86AF-073A28613A7C}"/>
              </a:ext>
            </a:extLst>
          </p:cNvPr>
          <p:cNvSpPr>
            <a:spLocks noGrp="1"/>
          </p:cNvSpPr>
          <p:nvPr>
            <p:ph type="title"/>
          </p:nvPr>
        </p:nvSpPr>
        <p:spPr/>
        <p:txBody>
          <a:bodyPr/>
          <a:lstStyle/>
          <a:p>
            <a:r>
              <a:rPr lang="pt-BR" altLang="en-US"/>
              <a:t>MODELO RELACIONAL</a:t>
            </a:r>
          </a:p>
        </p:txBody>
      </p:sp>
      <p:sp>
        <p:nvSpPr>
          <p:cNvPr id="103427" name="Espaço Reservado para Conteúdo 2">
            <a:extLst>
              <a:ext uri="{FF2B5EF4-FFF2-40B4-BE49-F238E27FC236}">
                <a16:creationId xmlns:a16="http://schemas.microsoft.com/office/drawing/2014/main" id="{05DD0B4B-A043-412B-AB5A-C9358DA45249}"/>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em Null</a:t>
            </a:r>
          </a:p>
          <a:p>
            <a:pPr lvl="2" algn="just"/>
            <a:r>
              <a:rPr lang="pt-BR" altLang="en-US"/>
              <a:t>Especifica se valores null são permitidos ou não permitidos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ítulo 3">
            <a:extLst>
              <a:ext uri="{FF2B5EF4-FFF2-40B4-BE49-F238E27FC236}">
                <a16:creationId xmlns:a16="http://schemas.microsoft.com/office/drawing/2014/main" id="{C4F6F6BC-5590-7834-E0B9-4123F99FF090}"/>
              </a:ext>
            </a:extLst>
          </p:cNvPr>
          <p:cNvSpPr>
            <a:spLocks noGrp="1"/>
          </p:cNvSpPr>
          <p:nvPr>
            <p:ph type="title"/>
          </p:nvPr>
        </p:nvSpPr>
        <p:spPr/>
        <p:txBody>
          <a:bodyPr/>
          <a:lstStyle/>
          <a:p>
            <a:r>
              <a:rPr lang="pt-BR" altLang="en-US"/>
              <a:t>MODELO RELACIONAL</a:t>
            </a:r>
          </a:p>
        </p:txBody>
      </p:sp>
      <p:sp>
        <p:nvSpPr>
          <p:cNvPr id="104451" name="Espaço Reservado para Conteúdo 2">
            <a:extLst>
              <a:ext uri="{FF2B5EF4-FFF2-40B4-BE49-F238E27FC236}">
                <a16:creationId xmlns:a16="http://schemas.microsoft.com/office/drawing/2014/main" id="{DBB7D2B6-6BB9-D159-8E56-58A7A2E7ECBB}"/>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Integridade de Entidade</a:t>
            </a:r>
          </a:p>
          <a:p>
            <a:pPr lvl="2" algn="just"/>
            <a:r>
              <a:rPr lang="pt-BR" altLang="en-US"/>
              <a:t>Estabelece que nenhum valor de chave primária pode ser null</a:t>
            </a:r>
          </a:p>
          <a:p>
            <a:pPr algn="just">
              <a:buFontTx/>
              <a:buNone/>
            </a:pPr>
            <a:endParaRPr lang="pt-BR"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ítulo 3">
            <a:extLst>
              <a:ext uri="{FF2B5EF4-FFF2-40B4-BE49-F238E27FC236}">
                <a16:creationId xmlns:a16="http://schemas.microsoft.com/office/drawing/2014/main" id="{EBC928F6-C21C-8D81-6907-500F7B546E05}"/>
              </a:ext>
            </a:extLst>
          </p:cNvPr>
          <p:cNvSpPr>
            <a:spLocks noGrp="1"/>
          </p:cNvSpPr>
          <p:nvPr>
            <p:ph type="title"/>
          </p:nvPr>
        </p:nvSpPr>
        <p:spPr/>
        <p:txBody>
          <a:bodyPr/>
          <a:lstStyle/>
          <a:p>
            <a:r>
              <a:rPr lang="pt-BR" altLang="en-US"/>
              <a:t>MODELO RELACIONAL</a:t>
            </a:r>
          </a:p>
        </p:txBody>
      </p:sp>
      <p:sp>
        <p:nvSpPr>
          <p:cNvPr id="105475" name="Espaço Reservado para Conteúdo 2">
            <a:extLst>
              <a:ext uri="{FF2B5EF4-FFF2-40B4-BE49-F238E27FC236}">
                <a16:creationId xmlns:a16="http://schemas.microsoft.com/office/drawing/2014/main" id="{7A41871B-1B0C-E383-B9B8-704676639153}"/>
              </a:ext>
            </a:extLst>
          </p:cNvPr>
          <p:cNvSpPr>
            <a:spLocks noGrp="1"/>
          </p:cNvSpPr>
          <p:nvPr>
            <p:ph idx="1"/>
          </p:nvPr>
        </p:nvSpPr>
        <p:spPr/>
        <p:txBody>
          <a:bodyPr/>
          <a:lstStyle/>
          <a:p>
            <a:pPr algn="just"/>
            <a:r>
              <a:rPr lang="pt-BR" altLang="en-US"/>
              <a:t>Restrições Baseadas em Esquemas </a:t>
            </a:r>
          </a:p>
          <a:p>
            <a:pPr algn="just"/>
            <a:endParaRPr lang="pt-BR" altLang="en-US"/>
          </a:p>
          <a:p>
            <a:pPr lvl="1" algn="just"/>
            <a:r>
              <a:rPr lang="pt-BR" altLang="en-US"/>
              <a:t>Restrições de Integridade Referencial</a:t>
            </a:r>
          </a:p>
          <a:p>
            <a:pPr lvl="2" algn="just"/>
            <a:r>
              <a:rPr lang="pt-BR" altLang="en-US"/>
              <a:t>Os atributos de FK R1 tem o mesmo domínio que os atributos da chave primária PK de R2, os atributos de FK fazem referência ou se refere a relação R2</a:t>
            </a:r>
          </a:p>
          <a:p>
            <a:pPr lvl="2" algn="just"/>
            <a:r>
              <a:rPr lang="pt-BR" altLang="en-US"/>
              <a:t>Um valor de FK em uma tupla t1 do estado corrente r1(R1) ou ocorre como um valor de PK para alguma tupla t2 no estado r2(R2) ou é null.</a:t>
            </a:r>
          </a:p>
          <a:p>
            <a:pPr lvl="3" algn="just"/>
            <a:r>
              <a:rPr lang="pt-BR" altLang="en-US"/>
              <a:t>t1[FK] = t2[PK]</a:t>
            </a:r>
          </a:p>
          <a:p>
            <a:pPr algn="just">
              <a:buFontTx/>
              <a:buNone/>
            </a:pPr>
            <a:endParaRPr lang="pt-B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DEFINIÇÃO?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 EM ESPECIFICAR OS TIPOS DE DADOS, AS ESTRUTURAS E AS RESTRIÇÕES PARA OS DADOS A SEREM ARMAZENADOS EM UM BANCO DE DADOS</a:t>
            </a:r>
          </a:p>
        </p:txBody>
      </p:sp>
    </p:spTree>
    <p:extLst>
      <p:ext uri="{BB962C8B-B14F-4D97-AF65-F5344CB8AC3E}">
        <p14:creationId xmlns:p14="http://schemas.microsoft.com/office/powerpoint/2010/main" val="129733326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ítulo 3">
            <a:extLst>
              <a:ext uri="{FF2B5EF4-FFF2-40B4-BE49-F238E27FC236}">
                <a16:creationId xmlns:a16="http://schemas.microsoft.com/office/drawing/2014/main" id="{F2282B10-8DA8-3B99-F440-185DC91579EE}"/>
              </a:ext>
            </a:extLst>
          </p:cNvPr>
          <p:cNvSpPr>
            <a:spLocks noGrp="1"/>
          </p:cNvSpPr>
          <p:nvPr>
            <p:ph type="title"/>
          </p:nvPr>
        </p:nvSpPr>
        <p:spPr/>
        <p:txBody>
          <a:bodyPr/>
          <a:lstStyle/>
          <a:p>
            <a:r>
              <a:rPr lang="pt-BR" altLang="en-US"/>
              <a:t>MODELO RELACIONAL</a:t>
            </a:r>
          </a:p>
        </p:txBody>
      </p:sp>
      <p:sp>
        <p:nvSpPr>
          <p:cNvPr id="106499" name="Espaço Reservado para Conteúdo 2">
            <a:extLst>
              <a:ext uri="{FF2B5EF4-FFF2-40B4-BE49-F238E27FC236}">
                <a16:creationId xmlns:a16="http://schemas.microsoft.com/office/drawing/2014/main" id="{8E5F9A50-9E00-72EE-111E-CE0BDA135490}"/>
              </a:ext>
            </a:extLst>
          </p:cNvPr>
          <p:cNvSpPr>
            <a:spLocks noGrp="1"/>
          </p:cNvSpPr>
          <p:nvPr>
            <p:ph idx="1"/>
          </p:nvPr>
        </p:nvSpPr>
        <p:spPr/>
        <p:txBody>
          <a:bodyPr/>
          <a:lstStyle/>
          <a:p>
            <a:pPr algn="just"/>
            <a:r>
              <a:rPr lang="pt-BR" altLang="en-US"/>
              <a:t>Outras Restrições</a:t>
            </a:r>
          </a:p>
          <a:p>
            <a:pPr algn="just"/>
            <a:endParaRPr lang="pt-BR" altLang="en-US"/>
          </a:p>
          <a:p>
            <a:pPr lvl="1" algn="just"/>
            <a:r>
              <a:rPr lang="pt-BR" altLang="en-US"/>
              <a:t>Gatilhos</a:t>
            </a:r>
          </a:p>
          <a:p>
            <a:pPr lvl="2" algn="just"/>
            <a:r>
              <a:rPr lang="pt-BR" altLang="en-US"/>
              <a:t>Conjunto de características além das definidas no SQL primário ao qual um produto pode declarar se adequar</a:t>
            </a:r>
          </a:p>
          <a:p>
            <a:pPr lvl="2" algn="just"/>
            <a:r>
              <a:rPr lang="pt-BR" altLang="en-US"/>
              <a:t>Gatilhos são invocados quando se inserem, atualizam ou se apagam dados em uma table.</a:t>
            </a:r>
          </a:p>
          <a:p>
            <a:pPr lvl="2" algn="just"/>
            <a:r>
              <a:rPr lang="pt-BR" altLang="en-US"/>
              <a:t>É possível especificar quais ações de modificação de dados farão o gatilho disparar.</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a:extLst>
              <a:ext uri="{FF2B5EF4-FFF2-40B4-BE49-F238E27FC236}">
                <a16:creationId xmlns:a16="http://schemas.microsoft.com/office/drawing/2014/main" id="{0D8ABBD3-6BC6-A3CF-82D2-F6F502860F2C}"/>
              </a:ext>
            </a:extLst>
          </p:cNvPr>
          <p:cNvSpPr>
            <a:spLocks noGrp="1"/>
          </p:cNvSpPr>
          <p:nvPr>
            <p:ph type="title"/>
          </p:nvPr>
        </p:nvSpPr>
        <p:spPr/>
        <p:txBody>
          <a:bodyPr/>
          <a:lstStyle/>
          <a:p>
            <a:r>
              <a:rPr lang="pt-BR" altLang="en-US"/>
              <a:t>MODELO RELACIONAL</a:t>
            </a:r>
          </a:p>
        </p:txBody>
      </p:sp>
      <p:sp>
        <p:nvSpPr>
          <p:cNvPr id="107523" name="Espaço Reservado para Conteúdo 2">
            <a:extLst>
              <a:ext uri="{FF2B5EF4-FFF2-40B4-BE49-F238E27FC236}">
                <a16:creationId xmlns:a16="http://schemas.microsoft.com/office/drawing/2014/main" id="{5B71656B-D529-C4BB-B4B1-FB7BE4EB4698}"/>
              </a:ext>
            </a:extLst>
          </p:cNvPr>
          <p:cNvSpPr>
            <a:spLocks noGrp="1"/>
          </p:cNvSpPr>
          <p:nvPr>
            <p:ph idx="1"/>
          </p:nvPr>
        </p:nvSpPr>
        <p:spPr/>
        <p:txBody>
          <a:bodyPr/>
          <a:lstStyle/>
          <a:p>
            <a:pPr algn="just"/>
            <a:r>
              <a:rPr lang="pt-BR" altLang="en-US"/>
              <a:t>Outras Restrições</a:t>
            </a:r>
          </a:p>
          <a:p>
            <a:pPr lvl="2" algn="just"/>
            <a:r>
              <a:rPr lang="pt-BR" altLang="en-US"/>
              <a:t>O gatilho nunca é invocado a menos que uma ação específica seja tomada</a:t>
            </a:r>
          </a:p>
          <a:p>
            <a:pPr lvl="2" algn="just">
              <a:buFontTx/>
              <a:buNone/>
            </a:pPr>
            <a:endParaRPr lang="pt-BR" altLang="en-US"/>
          </a:p>
          <a:p>
            <a:pPr lvl="2" algn="just">
              <a:buFontTx/>
              <a:buNone/>
            </a:pPr>
            <a:r>
              <a:rPr lang="pt-BR" altLang="en-US" b="1"/>
              <a:t>Create trigger </a:t>
            </a:r>
            <a:r>
              <a:rPr lang="pt-BR" altLang="en-US"/>
              <a:t>nome_da_trigger</a:t>
            </a:r>
          </a:p>
          <a:p>
            <a:pPr lvl="2" algn="just">
              <a:buFontTx/>
              <a:buNone/>
            </a:pPr>
            <a:r>
              <a:rPr lang="pt-BR" altLang="en-US"/>
              <a:t>{ </a:t>
            </a:r>
            <a:r>
              <a:rPr lang="pt-BR" altLang="en-US" b="1"/>
              <a:t>before</a:t>
            </a:r>
            <a:r>
              <a:rPr lang="pt-BR" altLang="en-US"/>
              <a:t> | </a:t>
            </a:r>
            <a:r>
              <a:rPr lang="pt-BR" altLang="en-US" b="1"/>
              <a:t>after</a:t>
            </a:r>
            <a:r>
              <a:rPr lang="pt-BR" altLang="en-US"/>
              <a:t> }</a:t>
            </a:r>
          </a:p>
          <a:p>
            <a:pPr lvl="2" algn="just">
              <a:buFontTx/>
              <a:buNone/>
            </a:pPr>
            <a:r>
              <a:rPr lang="pt-BR" altLang="en-US"/>
              <a:t>{ </a:t>
            </a:r>
            <a:r>
              <a:rPr lang="pt-BR" altLang="en-US" b="1"/>
              <a:t>insert</a:t>
            </a:r>
            <a:r>
              <a:rPr lang="pt-BR" altLang="en-US"/>
              <a:t> | </a:t>
            </a:r>
            <a:r>
              <a:rPr lang="pt-BR" altLang="en-US" b="1"/>
              <a:t>delete</a:t>
            </a:r>
            <a:r>
              <a:rPr lang="pt-BR" altLang="en-US"/>
              <a:t> | </a:t>
            </a:r>
            <a:r>
              <a:rPr lang="pt-BR" altLang="en-US" b="1"/>
              <a:t>update</a:t>
            </a:r>
            <a:r>
              <a:rPr lang="pt-BR" altLang="en-US"/>
              <a:t> [ lista_de_colunas ] }</a:t>
            </a:r>
          </a:p>
          <a:p>
            <a:pPr lvl="2" algn="just">
              <a:buFontTx/>
              <a:buNone/>
            </a:pPr>
            <a:r>
              <a:rPr lang="pt-BR" altLang="en-US" b="1"/>
              <a:t>On</a:t>
            </a:r>
            <a:r>
              <a:rPr lang="pt-BR" altLang="en-US"/>
              <a:t> nome_da_table [ </a:t>
            </a:r>
            <a:r>
              <a:rPr lang="pt-BR" altLang="en-US" b="1"/>
              <a:t>referencing</a:t>
            </a:r>
            <a:r>
              <a:rPr lang="pt-BR" altLang="en-US"/>
              <a:t> &lt;opções_de_alias&gt; ]</a:t>
            </a:r>
          </a:p>
          <a:p>
            <a:pPr lvl="2" algn="just">
              <a:buFontTx/>
              <a:buNone/>
            </a:pPr>
            <a:r>
              <a:rPr lang="pt-BR" altLang="en-US"/>
              <a:t>[ </a:t>
            </a:r>
            <a:r>
              <a:rPr lang="pt-BR" altLang="en-US" b="1"/>
              <a:t>for each</a:t>
            </a:r>
            <a:r>
              <a:rPr lang="pt-BR" altLang="en-US"/>
              <a:t> { </a:t>
            </a:r>
            <a:r>
              <a:rPr lang="pt-BR" altLang="en-US" b="1"/>
              <a:t>row </a:t>
            </a:r>
            <a:r>
              <a:rPr lang="pt-BR" altLang="en-US"/>
              <a:t>| </a:t>
            </a:r>
            <a:r>
              <a:rPr lang="pt-BR" altLang="en-US" b="1"/>
              <a:t>statement</a:t>
            </a:r>
            <a:r>
              <a:rPr lang="pt-BR" altLang="en-US"/>
              <a:t> }]</a:t>
            </a:r>
          </a:p>
          <a:p>
            <a:pPr lvl="2" algn="just">
              <a:buFontTx/>
              <a:buNone/>
            </a:pPr>
            <a:r>
              <a:rPr lang="pt-BR" altLang="en-US"/>
              <a:t>[ </a:t>
            </a:r>
            <a:r>
              <a:rPr lang="pt-BR" altLang="en-US" b="1"/>
              <a:t>when </a:t>
            </a:r>
            <a:r>
              <a:rPr lang="pt-BR" altLang="en-US"/>
              <a:t>( &lt;condição_de_busca&gt;)]</a:t>
            </a:r>
          </a:p>
          <a:p>
            <a:pPr lvl="2" algn="just">
              <a:buFontTx/>
              <a:buNone/>
            </a:pPr>
            <a:r>
              <a:rPr lang="pt-BR" altLang="en-US"/>
              <a:t>&lt;comandos_SQL_disparados&gt;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ítulo 3">
            <a:extLst>
              <a:ext uri="{FF2B5EF4-FFF2-40B4-BE49-F238E27FC236}">
                <a16:creationId xmlns:a16="http://schemas.microsoft.com/office/drawing/2014/main" id="{E7B458BB-A150-260F-A762-DDC44ADC0D4F}"/>
              </a:ext>
            </a:extLst>
          </p:cNvPr>
          <p:cNvSpPr>
            <a:spLocks noGrp="1"/>
          </p:cNvSpPr>
          <p:nvPr>
            <p:ph type="title"/>
          </p:nvPr>
        </p:nvSpPr>
        <p:spPr/>
        <p:txBody>
          <a:bodyPr/>
          <a:lstStyle/>
          <a:p>
            <a:r>
              <a:rPr lang="pt-BR" altLang="en-US"/>
              <a:t>MODELO RELACIONAL</a:t>
            </a:r>
          </a:p>
        </p:txBody>
      </p:sp>
      <p:sp>
        <p:nvSpPr>
          <p:cNvPr id="108547" name="Espaço Reservado para Conteúdo 2">
            <a:extLst>
              <a:ext uri="{FF2B5EF4-FFF2-40B4-BE49-F238E27FC236}">
                <a16:creationId xmlns:a16="http://schemas.microsoft.com/office/drawing/2014/main" id="{54E665CB-8C9C-A6E5-6E8F-85D99DE37E44}"/>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a:t>
            </a:r>
            <a:r>
              <a:rPr lang="pt-BR" altLang="en-US"/>
              <a:t>nome_da_trigger</a:t>
            </a:r>
          </a:p>
          <a:p>
            <a:pPr lvl="2" algn="just">
              <a:buFontTx/>
              <a:buNone/>
            </a:pPr>
            <a:r>
              <a:rPr lang="pt-BR" altLang="en-US"/>
              <a:t>{ </a:t>
            </a:r>
            <a:r>
              <a:rPr lang="pt-BR" altLang="en-US" b="1"/>
              <a:t>before</a:t>
            </a:r>
            <a:r>
              <a:rPr lang="pt-BR" altLang="en-US"/>
              <a:t> | </a:t>
            </a:r>
            <a:r>
              <a:rPr lang="pt-BR" altLang="en-US" b="1"/>
              <a:t>after</a:t>
            </a:r>
            <a:r>
              <a:rPr lang="pt-BR" altLang="en-US"/>
              <a:t> }</a:t>
            </a:r>
          </a:p>
          <a:p>
            <a:pPr lvl="2" algn="just">
              <a:buFontTx/>
              <a:buNone/>
            </a:pPr>
            <a:r>
              <a:rPr lang="pt-BR" altLang="en-US"/>
              <a:t>{ </a:t>
            </a:r>
            <a:r>
              <a:rPr lang="pt-BR" altLang="en-US" b="1"/>
              <a:t>insert</a:t>
            </a:r>
            <a:r>
              <a:rPr lang="pt-BR" altLang="en-US"/>
              <a:t> | </a:t>
            </a:r>
            <a:r>
              <a:rPr lang="pt-BR" altLang="en-US" b="1"/>
              <a:t>delete</a:t>
            </a:r>
            <a:r>
              <a:rPr lang="pt-BR" altLang="en-US"/>
              <a:t> | </a:t>
            </a:r>
            <a:r>
              <a:rPr lang="pt-BR" altLang="en-US" b="1"/>
              <a:t>update</a:t>
            </a:r>
            <a:r>
              <a:rPr lang="pt-BR" altLang="en-US"/>
              <a:t> [ lista_de_colunas ] }</a:t>
            </a:r>
          </a:p>
          <a:p>
            <a:pPr lvl="2" algn="just">
              <a:buFontTx/>
              <a:buNone/>
            </a:pPr>
            <a:r>
              <a:rPr lang="pt-BR" altLang="en-US" b="1"/>
              <a:t>On</a:t>
            </a:r>
            <a:r>
              <a:rPr lang="pt-BR" altLang="en-US"/>
              <a:t> nome_da_table [ </a:t>
            </a:r>
            <a:r>
              <a:rPr lang="pt-BR" altLang="en-US" b="1"/>
              <a:t>referencing</a:t>
            </a:r>
            <a:r>
              <a:rPr lang="pt-BR" altLang="en-US"/>
              <a:t> &lt;opções_de_alias&gt; ]</a:t>
            </a:r>
          </a:p>
          <a:p>
            <a:pPr lvl="2" algn="just">
              <a:buFontTx/>
              <a:buNone/>
            </a:pPr>
            <a:r>
              <a:rPr lang="pt-BR" altLang="en-US"/>
              <a:t>[ </a:t>
            </a:r>
            <a:r>
              <a:rPr lang="pt-BR" altLang="en-US" b="1"/>
              <a:t>for each</a:t>
            </a:r>
            <a:r>
              <a:rPr lang="pt-BR" altLang="en-US"/>
              <a:t> { </a:t>
            </a:r>
            <a:r>
              <a:rPr lang="pt-BR" altLang="en-US" b="1"/>
              <a:t>row </a:t>
            </a:r>
            <a:r>
              <a:rPr lang="pt-BR" altLang="en-US"/>
              <a:t>| </a:t>
            </a:r>
            <a:r>
              <a:rPr lang="pt-BR" altLang="en-US" b="1"/>
              <a:t>statement</a:t>
            </a:r>
            <a:r>
              <a:rPr lang="pt-BR" altLang="en-US"/>
              <a:t> }]</a:t>
            </a:r>
          </a:p>
          <a:p>
            <a:pPr lvl="2" algn="just">
              <a:buFontTx/>
              <a:buNone/>
            </a:pPr>
            <a:r>
              <a:rPr lang="pt-BR" altLang="en-US"/>
              <a:t>[ </a:t>
            </a:r>
            <a:r>
              <a:rPr lang="pt-BR" altLang="en-US" b="1"/>
              <a:t>when </a:t>
            </a:r>
            <a:r>
              <a:rPr lang="pt-BR" altLang="en-US"/>
              <a:t>( &lt;condição_de_busca&gt;)]</a:t>
            </a:r>
          </a:p>
          <a:p>
            <a:pPr lvl="2" algn="just">
              <a:buFontTx/>
              <a:buNone/>
            </a:pPr>
            <a:r>
              <a:rPr lang="pt-BR" altLang="en-US"/>
              <a:t>&lt;comandos_SQL_disparados&gt;</a:t>
            </a:r>
          </a:p>
        </p:txBody>
      </p:sp>
      <p:sp>
        <p:nvSpPr>
          <p:cNvPr id="108548" name="CaixaDeTexto 3">
            <a:extLst>
              <a:ext uri="{FF2B5EF4-FFF2-40B4-BE49-F238E27FC236}">
                <a16:creationId xmlns:a16="http://schemas.microsoft.com/office/drawing/2014/main" id="{5E868CDC-BB85-119A-BA7F-1983E24B9E9D}"/>
              </a:ext>
            </a:extLst>
          </p:cNvPr>
          <p:cNvSpPr txBox="1">
            <a:spLocks noChangeArrowheads="1"/>
          </p:cNvSpPr>
          <p:nvPr/>
        </p:nvSpPr>
        <p:spPr bwMode="auto">
          <a:xfrm>
            <a:off x="4023122" y="5724525"/>
            <a:ext cx="2700338" cy="13388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pt-BR" altLang="en-US" sz="1350"/>
              <a:t>Referecing old [row] [as] &lt;alias&gt;</a:t>
            </a:r>
          </a:p>
          <a:p>
            <a:pPr eaLnBrk="1" hangingPunct="1"/>
            <a:r>
              <a:rPr lang="pt-BR" altLang="en-US" sz="1350"/>
              <a:t>Referecing new [row] [as] &lt;alias&gt;</a:t>
            </a:r>
          </a:p>
          <a:p>
            <a:pPr eaLnBrk="1" hangingPunct="1"/>
            <a:r>
              <a:rPr lang="pt-BR" altLang="en-US" sz="1350"/>
              <a:t>Referecing old table [as] &lt;alias&gt;</a:t>
            </a:r>
          </a:p>
          <a:p>
            <a:pPr eaLnBrk="1" hangingPunct="1"/>
            <a:r>
              <a:rPr lang="pt-BR" altLang="en-US" sz="1350"/>
              <a:t>Referecing new table [as] &lt;alias&gt;</a:t>
            </a:r>
          </a:p>
        </p:txBody>
      </p:sp>
      <p:cxnSp>
        <p:nvCxnSpPr>
          <p:cNvPr id="6" name="Conector de seta reta 5">
            <a:extLst>
              <a:ext uri="{FF2B5EF4-FFF2-40B4-BE49-F238E27FC236}">
                <a16:creationId xmlns:a16="http://schemas.microsoft.com/office/drawing/2014/main" id="{891EA9EB-EF51-2453-4C21-2A7B1C024C38}"/>
              </a:ext>
            </a:extLst>
          </p:cNvPr>
          <p:cNvCxnSpPr>
            <a:stCxn id="108548" idx="0"/>
          </p:cNvCxnSpPr>
          <p:nvPr/>
        </p:nvCxnSpPr>
        <p:spPr>
          <a:xfrm flipH="1" flipV="1">
            <a:off x="4670823" y="5112544"/>
            <a:ext cx="702468" cy="6119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ítulo 3">
            <a:extLst>
              <a:ext uri="{FF2B5EF4-FFF2-40B4-BE49-F238E27FC236}">
                <a16:creationId xmlns:a16="http://schemas.microsoft.com/office/drawing/2014/main" id="{E5672D04-3FB7-C56B-6C9A-16F1C81DB697}"/>
              </a:ext>
            </a:extLst>
          </p:cNvPr>
          <p:cNvSpPr>
            <a:spLocks noGrp="1"/>
          </p:cNvSpPr>
          <p:nvPr>
            <p:ph type="title"/>
          </p:nvPr>
        </p:nvSpPr>
        <p:spPr/>
        <p:txBody>
          <a:bodyPr/>
          <a:lstStyle/>
          <a:p>
            <a:r>
              <a:rPr lang="pt-BR" altLang="en-US"/>
              <a:t>MODELO RELACIONAL</a:t>
            </a:r>
          </a:p>
        </p:txBody>
      </p:sp>
      <p:sp>
        <p:nvSpPr>
          <p:cNvPr id="109571" name="Espaço Reservado para Conteúdo 2">
            <a:extLst>
              <a:ext uri="{FF2B5EF4-FFF2-40B4-BE49-F238E27FC236}">
                <a16:creationId xmlns:a16="http://schemas.microsoft.com/office/drawing/2014/main" id="{DE1573A8-9CA0-0714-13A3-C7B5CE79350E}"/>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insert_cliente2</a:t>
            </a:r>
            <a:endParaRPr lang="pt-BR" altLang="en-US"/>
          </a:p>
          <a:p>
            <a:pPr lvl="2" algn="just">
              <a:buFontTx/>
              <a:buNone/>
            </a:pPr>
            <a:r>
              <a:rPr lang="pt-BR" altLang="en-US" b="1"/>
              <a:t>After</a:t>
            </a:r>
            <a:r>
              <a:rPr lang="pt-BR" altLang="en-US"/>
              <a:t> </a:t>
            </a:r>
            <a:r>
              <a:rPr lang="pt-BR" altLang="en-US" b="1"/>
              <a:t>insert</a:t>
            </a:r>
            <a:r>
              <a:rPr lang="pt-BR" altLang="en-US"/>
              <a:t> </a:t>
            </a:r>
            <a:r>
              <a:rPr lang="pt-BR" altLang="en-US" b="1"/>
              <a:t>On </a:t>
            </a:r>
            <a:r>
              <a:rPr lang="pt-BR" altLang="en-US"/>
              <a:t>cliente</a:t>
            </a:r>
          </a:p>
          <a:p>
            <a:pPr lvl="2" algn="just">
              <a:buFontTx/>
              <a:buNone/>
            </a:pPr>
            <a:r>
              <a:rPr lang="pt-BR" altLang="en-US" b="1"/>
              <a:t>for each</a:t>
            </a:r>
            <a:r>
              <a:rPr lang="pt-BR" altLang="en-US"/>
              <a:t> </a:t>
            </a:r>
            <a:r>
              <a:rPr lang="pt-BR" altLang="en-US" b="1"/>
              <a:t>row </a:t>
            </a:r>
          </a:p>
          <a:p>
            <a:pPr lvl="2" algn="just">
              <a:buFontTx/>
              <a:buNone/>
            </a:pPr>
            <a:r>
              <a:rPr lang="pt-BR" altLang="en-US" b="1"/>
              <a:t>Begin </a:t>
            </a:r>
            <a:endParaRPr lang="pt-BR" altLang="en-US"/>
          </a:p>
          <a:p>
            <a:pPr lvl="2" algn="just">
              <a:buFontTx/>
              <a:buNone/>
            </a:pPr>
            <a:r>
              <a:rPr lang="pt-BR" altLang="en-US" b="1"/>
              <a:t>        insert </a:t>
            </a:r>
            <a:r>
              <a:rPr lang="pt-BR" altLang="en-US"/>
              <a:t>into cliente2 </a:t>
            </a:r>
            <a:r>
              <a:rPr lang="pt-BR" altLang="en-US" b="1"/>
              <a:t> </a:t>
            </a:r>
            <a:r>
              <a:rPr lang="pt-BR" altLang="en-US"/>
              <a:t>(nome,cpf)</a:t>
            </a:r>
          </a:p>
          <a:p>
            <a:pPr lvl="2" algn="just">
              <a:buFontTx/>
              <a:buNone/>
            </a:pPr>
            <a:r>
              <a:rPr lang="pt-BR" altLang="en-US" b="1"/>
              <a:t>        Values </a:t>
            </a:r>
            <a:r>
              <a:rPr lang="pt-BR" altLang="en-US"/>
              <a:t>(‘foi inserido’, 7777);</a:t>
            </a:r>
          </a:p>
          <a:p>
            <a:pPr lvl="2" algn="just">
              <a:buFontTx/>
              <a:buNone/>
            </a:pPr>
            <a:r>
              <a:rPr lang="pt-BR" altLang="en-US" b="1"/>
              <a:t>End;</a:t>
            </a:r>
          </a:p>
          <a:p>
            <a:pPr lvl="2" algn="just">
              <a:buFontTx/>
              <a:buNone/>
            </a:pPr>
            <a:r>
              <a:rPr lang="pt-BR" altLang="en-US" b="1"/>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ítulo 3">
            <a:extLst>
              <a:ext uri="{FF2B5EF4-FFF2-40B4-BE49-F238E27FC236}">
                <a16:creationId xmlns:a16="http://schemas.microsoft.com/office/drawing/2014/main" id="{52ABC59E-AAFC-E11A-8020-FA61A171B1C8}"/>
              </a:ext>
            </a:extLst>
          </p:cNvPr>
          <p:cNvSpPr>
            <a:spLocks noGrp="1"/>
          </p:cNvSpPr>
          <p:nvPr>
            <p:ph type="title"/>
          </p:nvPr>
        </p:nvSpPr>
        <p:spPr/>
        <p:txBody>
          <a:bodyPr/>
          <a:lstStyle/>
          <a:p>
            <a:r>
              <a:rPr lang="pt-BR" altLang="en-US"/>
              <a:t>MODELO RELACIONAL</a:t>
            </a:r>
          </a:p>
        </p:txBody>
      </p:sp>
      <p:sp>
        <p:nvSpPr>
          <p:cNvPr id="110595" name="Espaço Reservado para Conteúdo 2">
            <a:extLst>
              <a:ext uri="{FF2B5EF4-FFF2-40B4-BE49-F238E27FC236}">
                <a16:creationId xmlns:a16="http://schemas.microsoft.com/office/drawing/2014/main" id="{DE3C95FD-106C-AAD4-80E7-FC457370423F}"/>
              </a:ext>
            </a:extLst>
          </p:cNvPr>
          <p:cNvSpPr>
            <a:spLocks noGrp="1"/>
          </p:cNvSpPr>
          <p:nvPr>
            <p:ph idx="1"/>
          </p:nvPr>
        </p:nvSpPr>
        <p:spPr/>
        <p:txBody>
          <a:bodyPr/>
          <a:lstStyle/>
          <a:p>
            <a:pPr algn="just"/>
            <a:r>
              <a:rPr lang="pt-BR" altLang="en-US"/>
              <a:t>Outras Restrições</a:t>
            </a:r>
          </a:p>
          <a:p>
            <a:pPr lvl="2" algn="just">
              <a:buFontTx/>
              <a:buNone/>
            </a:pPr>
            <a:endParaRPr lang="pt-BR" altLang="en-US"/>
          </a:p>
          <a:p>
            <a:pPr lvl="2" algn="just">
              <a:buFontTx/>
              <a:buNone/>
            </a:pPr>
            <a:r>
              <a:rPr lang="pt-BR" altLang="en-US" b="1"/>
              <a:t>Create trigger update_cliente2</a:t>
            </a:r>
            <a:endParaRPr lang="pt-BR" altLang="en-US"/>
          </a:p>
          <a:p>
            <a:pPr lvl="2" algn="just">
              <a:buFontTx/>
              <a:buNone/>
            </a:pPr>
            <a:r>
              <a:rPr lang="pt-BR" altLang="en-US" b="1"/>
              <a:t>After</a:t>
            </a:r>
            <a:r>
              <a:rPr lang="pt-BR" altLang="en-US"/>
              <a:t> update </a:t>
            </a:r>
            <a:r>
              <a:rPr lang="pt-BR" altLang="en-US" b="1"/>
              <a:t>On </a:t>
            </a:r>
            <a:r>
              <a:rPr lang="pt-BR" altLang="en-US"/>
              <a:t>cliente</a:t>
            </a:r>
          </a:p>
          <a:p>
            <a:pPr lvl="2" algn="just">
              <a:buFontTx/>
              <a:buNone/>
            </a:pPr>
            <a:r>
              <a:rPr lang="pt-BR" altLang="en-US" b="1"/>
              <a:t>for each</a:t>
            </a:r>
            <a:r>
              <a:rPr lang="pt-BR" altLang="en-US"/>
              <a:t> </a:t>
            </a:r>
            <a:r>
              <a:rPr lang="pt-BR" altLang="en-US" b="1"/>
              <a:t>row </a:t>
            </a:r>
          </a:p>
          <a:p>
            <a:pPr lvl="2" algn="just">
              <a:buFontTx/>
              <a:buNone/>
            </a:pPr>
            <a:r>
              <a:rPr lang="pt-BR" altLang="en-US" b="1"/>
              <a:t>Begin </a:t>
            </a:r>
            <a:endParaRPr lang="pt-BR" altLang="en-US"/>
          </a:p>
          <a:p>
            <a:pPr lvl="2" algn="just">
              <a:buFontTx/>
              <a:buNone/>
            </a:pPr>
            <a:r>
              <a:rPr lang="pt-BR" altLang="en-US" b="1"/>
              <a:t>        update cliente2 </a:t>
            </a:r>
          </a:p>
          <a:p>
            <a:pPr lvl="2" algn="just">
              <a:buFontTx/>
              <a:buNone/>
            </a:pPr>
            <a:r>
              <a:rPr lang="pt-BR" altLang="en-US" b="1"/>
              <a:t>		set  cpf = 1111</a:t>
            </a:r>
          </a:p>
          <a:p>
            <a:pPr lvl="2" algn="just">
              <a:buFontTx/>
              <a:buNone/>
            </a:pPr>
            <a:r>
              <a:rPr lang="pt-BR" altLang="en-US" b="1"/>
              <a:t>             where cpf = 7777;</a:t>
            </a:r>
          </a:p>
          <a:p>
            <a:pPr lvl="2" algn="just">
              <a:buFontTx/>
              <a:buNone/>
            </a:pPr>
            <a:r>
              <a:rPr lang="pt-BR" altLang="en-US" b="1"/>
              <a:t>End;</a:t>
            </a:r>
          </a:p>
          <a:p>
            <a:pPr lvl="2" algn="just">
              <a:buFontTx/>
              <a:buNone/>
            </a:pPr>
            <a:r>
              <a:rPr lang="pt-BR" altLang="en-US" b="1"/>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ítulo 3">
            <a:extLst>
              <a:ext uri="{FF2B5EF4-FFF2-40B4-BE49-F238E27FC236}">
                <a16:creationId xmlns:a16="http://schemas.microsoft.com/office/drawing/2014/main" id="{467968A4-0ACC-1AFB-03F7-4ED3EC53E8B6}"/>
              </a:ext>
            </a:extLst>
          </p:cNvPr>
          <p:cNvSpPr>
            <a:spLocks noGrp="1"/>
          </p:cNvSpPr>
          <p:nvPr>
            <p:ph type="ctrTitle"/>
          </p:nvPr>
        </p:nvSpPr>
        <p:spPr>
          <a:xfrm>
            <a:off x="242888" y="3365897"/>
            <a:ext cx="6372225" cy="1371600"/>
          </a:xfrm>
        </p:spPr>
        <p:txBody>
          <a:bodyPr/>
          <a:lstStyle/>
          <a:p>
            <a:pPr algn="just">
              <a:defRPr/>
            </a:pPr>
            <a:r>
              <a:rPr lang="pt-BR" dirty="0"/>
              <a:t>OPERAÇÕES</a:t>
            </a:r>
            <a:br>
              <a:rPr lang="pt-BR" dirty="0"/>
            </a:br>
            <a:endParaRPr lang="pt-BR" dirty="0"/>
          </a:p>
        </p:txBody>
      </p:sp>
      <p:sp>
        <p:nvSpPr>
          <p:cNvPr id="5" name="Espaço Reservado para Texto 4">
            <a:extLst>
              <a:ext uri="{FF2B5EF4-FFF2-40B4-BE49-F238E27FC236}">
                <a16:creationId xmlns:a16="http://schemas.microsoft.com/office/drawing/2014/main" id="{989FFA30-A68C-A8C9-AC3D-F330DB96B0DE}"/>
              </a:ext>
            </a:extLst>
          </p:cNvPr>
          <p:cNvSpPr>
            <a:spLocks noGrp="1"/>
          </p:cNvSpPr>
          <p:nvPr>
            <p:ph type="subTitle" idx="1"/>
          </p:nvPr>
        </p:nvSpPr>
        <p:spPr>
          <a:xfrm>
            <a:off x="541735" y="4763691"/>
            <a:ext cx="5829300" cy="685800"/>
          </a:xfrm>
        </p:spPr>
        <p:txBody>
          <a:bodyPr/>
          <a:lstStyle/>
          <a:p>
            <a:pPr>
              <a:defRPr/>
            </a:pPr>
            <a:endParaRPr lang="pt-BR"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ítulo 3">
            <a:extLst>
              <a:ext uri="{FF2B5EF4-FFF2-40B4-BE49-F238E27FC236}">
                <a16:creationId xmlns:a16="http://schemas.microsoft.com/office/drawing/2014/main" id="{F2741766-1D7C-DB44-55A1-C1C1D8E6CAD6}"/>
              </a:ext>
            </a:extLst>
          </p:cNvPr>
          <p:cNvSpPr>
            <a:spLocks noGrp="1"/>
          </p:cNvSpPr>
          <p:nvPr>
            <p:ph type="title"/>
          </p:nvPr>
        </p:nvSpPr>
        <p:spPr/>
        <p:txBody>
          <a:bodyPr/>
          <a:lstStyle/>
          <a:p>
            <a:r>
              <a:rPr lang="pt-BR" altLang="en-US"/>
              <a:t>Criando Tables</a:t>
            </a:r>
          </a:p>
        </p:txBody>
      </p:sp>
      <p:sp>
        <p:nvSpPr>
          <p:cNvPr id="114691" name="Espaço Reservado para Conteúdo 2">
            <a:extLst>
              <a:ext uri="{FF2B5EF4-FFF2-40B4-BE49-F238E27FC236}">
                <a16:creationId xmlns:a16="http://schemas.microsoft.com/office/drawing/2014/main" id="{6400071F-46FD-50F3-C10C-94101D8588BC}"/>
              </a:ext>
            </a:extLst>
          </p:cNvPr>
          <p:cNvSpPr>
            <a:spLocks noGrp="1"/>
          </p:cNvSpPr>
          <p:nvPr>
            <p:ph idx="1"/>
          </p:nvPr>
        </p:nvSpPr>
        <p:spPr/>
        <p:txBody>
          <a:bodyPr/>
          <a:lstStyle/>
          <a:p>
            <a:pPr algn="just"/>
            <a:r>
              <a:rPr lang="pt-BR" altLang="en-US"/>
              <a:t>Create [{global | local} temporary &lt;nome da tabela&gt;(&lt;elemento de tabela&gt;[, &lt;elemento de tabela&gt;} .  .  .]) [on commit {preserve | deleate} rows]</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ítulo 3">
            <a:extLst>
              <a:ext uri="{FF2B5EF4-FFF2-40B4-BE49-F238E27FC236}">
                <a16:creationId xmlns:a16="http://schemas.microsoft.com/office/drawing/2014/main" id="{C2AF9E0E-9423-E608-BC1A-8A09F932642D}"/>
              </a:ext>
            </a:extLst>
          </p:cNvPr>
          <p:cNvSpPr>
            <a:spLocks noGrp="1"/>
          </p:cNvSpPr>
          <p:nvPr>
            <p:ph type="title"/>
          </p:nvPr>
        </p:nvSpPr>
        <p:spPr/>
        <p:txBody>
          <a:bodyPr/>
          <a:lstStyle/>
          <a:p>
            <a:r>
              <a:rPr lang="pt-BR" altLang="en-US"/>
              <a:t>Criando Tables</a:t>
            </a:r>
          </a:p>
        </p:txBody>
      </p:sp>
      <p:sp>
        <p:nvSpPr>
          <p:cNvPr id="115715" name="Espaço Reservado para Conteúdo 2">
            <a:extLst>
              <a:ext uri="{FF2B5EF4-FFF2-40B4-BE49-F238E27FC236}">
                <a16:creationId xmlns:a16="http://schemas.microsoft.com/office/drawing/2014/main" id="{88F2CC92-19EB-4547-2E5F-F1BA3FBC34A4}"/>
              </a:ext>
            </a:extLst>
          </p:cNvPr>
          <p:cNvSpPr>
            <a:spLocks noGrp="1"/>
          </p:cNvSpPr>
          <p:nvPr>
            <p:ph idx="1"/>
          </p:nvPr>
        </p:nvSpPr>
        <p:spPr/>
        <p:txBody>
          <a:bodyPr/>
          <a:lstStyle/>
          <a:p>
            <a:pPr algn="just"/>
            <a:r>
              <a:rPr lang="pt-BR" altLang="en-US"/>
              <a:t>Tipos </a:t>
            </a:r>
          </a:p>
          <a:p>
            <a:pPr lvl="1" algn="just"/>
            <a:r>
              <a:rPr lang="pt-BR" altLang="en-US"/>
              <a:t>Tabelas básicas persistentes</a:t>
            </a:r>
          </a:p>
          <a:p>
            <a:pPr lvl="2" algn="just"/>
            <a:r>
              <a:rPr lang="pt-BR" altLang="en-US"/>
              <a:t>Create table</a:t>
            </a:r>
          </a:p>
          <a:p>
            <a:pPr lvl="1" algn="just"/>
            <a:r>
              <a:rPr lang="pt-BR" altLang="en-US"/>
              <a:t>Tabelas temporárias globais</a:t>
            </a:r>
          </a:p>
          <a:p>
            <a:pPr lvl="2" algn="just"/>
            <a:r>
              <a:rPr lang="pt-BR" altLang="en-US"/>
              <a:t>Create global temporary</a:t>
            </a:r>
          </a:p>
          <a:p>
            <a:pPr lvl="1" algn="just"/>
            <a:r>
              <a:rPr lang="pt-BR" altLang="en-US"/>
              <a:t>Tabelas locais temporárias criadas</a:t>
            </a:r>
          </a:p>
          <a:p>
            <a:pPr lvl="2" algn="just"/>
            <a:r>
              <a:rPr lang="pt-BR" altLang="en-US"/>
              <a:t>Create local temporary table</a:t>
            </a:r>
          </a:p>
          <a:p>
            <a:pPr lvl="1" algn="just"/>
            <a:r>
              <a:rPr lang="pt-BR" altLang="en-US"/>
              <a:t>Tabelas locais temporárias declaradas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ítulo 3">
            <a:extLst>
              <a:ext uri="{FF2B5EF4-FFF2-40B4-BE49-F238E27FC236}">
                <a16:creationId xmlns:a16="http://schemas.microsoft.com/office/drawing/2014/main" id="{44D9177E-B472-106C-4B41-993E0400E1CD}"/>
              </a:ext>
            </a:extLst>
          </p:cNvPr>
          <p:cNvSpPr>
            <a:spLocks noGrp="1"/>
          </p:cNvSpPr>
          <p:nvPr>
            <p:ph type="title"/>
          </p:nvPr>
        </p:nvSpPr>
        <p:spPr/>
        <p:txBody>
          <a:bodyPr/>
          <a:lstStyle/>
          <a:p>
            <a:r>
              <a:rPr lang="pt-BR" altLang="en-US"/>
              <a:t>Criando Tables</a:t>
            </a:r>
          </a:p>
        </p:txBody>
      </p:sp>
      <p:sp>
        <p:nvSpPr>
          <p:cNvPr id="116739" name="Espaço Reservado para Conteúdo 2">
            <a:extLst>
              <a:ext uri="{FF2B5EF4-FFF2-40B4-BE49-F238E27FC236}">
                <a16:creationId xmlns:a16="http://schemas.microsoft.com/office/drawing/2014/main" id="{C8C4D1DC-3175-EBB8-8908-EA1B663432D8}"/>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UNIQUE, name var char(30));</a:t>
            </a:r>
          </a:p>
          <a:p>
            <a:pPr algn="just">
              <a:buFontTx/>
              <a:buNone/>
            </a:pPr>
            <a:endParaRPr lang="pt-BR" altLang="en-US"/>
          </a:p>
          <a:p>
            <a:pPr algn="just">
              <a:buFontTx/>
              <a:buNone/>
            </a:pPr>
            <a:r>
              <a:rPr lang="pt-BR" altLang="en-US"/>
              <a:t>Create table nome da table</a:t>
            </a:r>
          </a:p>
          <a:p>
            <a:pPr algn="just">
              <a:buFontTx/>
              <a:buNone/>
            </a:pPr>
            <a:r>
              <a:rPr lang="pt-BR" altLang="en-US"/>
              <a:t>(mat int not null, name var char(30));</a:t>
            </a:r>
          </a:p>
          <a:p>
            <a:pPr algn="just">
              <a:buFontTx/>
              <a:buNone/>
            </a:pPr>
            <a:endParaRPr lang="pt-BR"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ítulo 3">
            <a:extLst>
              <a:ext uri="{FF2B5EF4-FFF2-40B4-BE49-F238E27FC236}">
                <a16:creationId xmlns:a16="http://schemas.microsoft.com/office/drawing/2014/main" id="{6FEB97F6-D32D-6FE1-136A-01C66CCC4126}"/>
              </a:ext>
            </a:extLst>
          </p:cNvPr>
          <p:cNvSpPr>
            <a:spLocks noGrp="1"/>
          </p:cNvSpPr>
          <p:nvPr>
            <p:ph type="title"/>
          </p:nvPr>
        </p:nvSpPr>
        <p:spPr/>
        <p:txBody>
          <a:bodyPr/>
          <a:lstStyle/>
          <a:p>
            <a:r>
              <a:rPr lang="pt-BR" altLang="en-US"/>
              <a:t>Criando Tables</a:t>
            </a:r>
          </a:p>
        </p:txBody>
      </p:sp>
      <p:sp>
        <p:nvSpPr>
          <p:cNvPr id="117763" name="Espaço Reservado para Conteúdo 2">
            <a:extLst>
              <a:ext uri="{FF2B5EF4-FFF2-40B4-BE49-F238E27FC236}">
                <a16:creationId xmlns:a16="http://schemas.microsoft.com/office/drawing/2014/main" id="{2FB63040-938D-A9CA-CE70-19AAAD948D83}"/>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a:t>
            </a:r>
            <a:r>
              <a:rPr lang="pt-BR" altLang="en-US" b="1"/>
              <a:t>primary key</a:t>
            </a:r>
            <a:r>
              <a:rPr lang="pt-BR" altLang="en-US"/>
              <a:t>, name var char(30));</a:t>
            </a:r>
          </a:p>
          <a:p>
            <a:pPr algn="just">
              <a:buFontTx/>
              <a:buNone/>
            </a:pPr>
            <a:endParaRPr lang="pt-BR" altLang="en-US"/>
          </a:p>
          <a:p>
            <a:pPr algn="just">
              <a:buFontTx/>
              <a:buNone/>
            </a:pPr>
            <a:endParaRPr lang="pt-BR" altLang="en-US"/>
          </a:p>
          <a:p>
            <a:pPr algn="just">
              <a:buFontTx/>
              <a:buNone/>
            </a:pPr>
            <a:r>
              <a:rPr lang="pt-BR" altLang="en-US"/>
              <a:t>Create table nome da table</a:t>
            </a:r>
          </a:p>
          <a:p>
            <a:pPr algn="just">
              <a:buFontTx/>
              <a:buNone/>
            </a:pPr>
            <a:r>
              <a:rPr lang="pt-BR" altLang="en-US"/>
              <a:t>(mat int,  name varchar(30), end varchar(20), </a:t>
            </a:r>
            <a:r>
              <a:rPr lang="pt-BR" altLang="en-US" b="1"/>
              <a:t>constraint </a:t>
            </a:r>
            <a:r>
              <a:rPr lang="pt-BR" altLang="en-US"/>
              <a:t>pk_chave </a:t>
            </a:r>
            <a:r>
              <a:rPr lang="pt-BR" altLang="en-US" b="1"/>
              <a:t>primary key </a:t>
            </a:r>
            <a:r>
              <a:rPr lang="pt-BR" altLang="en-US"/>
              <a:t>(mat, name));</a:t>
            </a:r>
          </a:p>
          <a:p>
            <a:pPr algn="just">
              <a:buFontTx/>
              <a:buNone/>
            </a:pPr>
            <a:endParaRPr lang="pt-B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CONSTRUÇÃO?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907059" y="4874154"/>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É O PROCESSO DE ARMAZENAR OS DADOS EM ALGUMA MÍDIA APROPRIADA CONTROLADA PELO SGBD</a:t>
            </a:r>
          </a:p>
        </p:txBody>
      </p:sp>
    </p:spTree>
    <p:extLst>
      <p:ext uri="{BB962C8B-B14F-4D97-AF65-F5344CB8AC3E}">
        <p14:creationId xmlns:p14="http://schemas.microsoft.com/office/powerpoint/2010/main" val="77641874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ítulo 3">
            <a:extLst>
              <a:ext uri="{FF2B5EF4-FFF2-40B4-BE49-F238E27FC236}">
                <a16:creationId xmlns:a16="http://schemas.microsoft.com/office/drawing/2014/main" id="{C55F53BE-6E4D-DCA9-4CA5-C0A7FD111248}"/>
              </a:ext>
            </a:extLst>
          </p:cNvPr>
          <p:cNvSpPr>
            <a:spLocks noGrp="1"/>
          </p:cNvSpPr>
          <p:nvPr>
            <p:ph type="title"/>
          </p:nvPr>
        </p:nvSpPr>
        <p:spPr/>
        <p:txBody>
          <a:bodyPr/>
          <a:lstStyle/>
          <a:p>
            <a:r>
              <a:rPr lang="pt-BR" altLang="en-US"/>
              <a:t>Criando Tables</a:t>
            </a:r>
          </a:p>
        </p:txBody>
      </p:sp>
      <p:sp>
        <p:nvSpPr>
          <p:cNvPr id="118787" name="Espaço Reservado para Conteúdo 2">
            <a:extLst>
              <a:ext uri="{FF2B5EF4-FFF2-40B4-BE49-F238E27FC236}">
                <a16:creationId xmlns:a16="http://schemas.microsoft.com/office/drawing/2014/main" id="{3DC580FD-6687-644E-A8F2-361856925C4E}"/>
              </a:ext>
            </a:extLst>
          </p:cNvPr>
          <p:cNvSpPr>
            <a:spLocks noGrp="1"/>
          </p:cNvSpPr>
          <p:nvPr>
            <p:ph idx="1"/>
          </p:nvPr>
        </p:nvSpPr>
        <p:spPr/>
        <p:txBody>
          <a:bodyPr/>
          <a:lstStyle/>
          <a:p>
            <a:pPr algn="just">
              <a:buFontTx/>
              <a:buNone/>
            </a:pPr>
            <a:r>
              <a:rPr lang="pt-BR" altLang="en-US"/>
              <a:t>Create table nome da table</a:t>
            </a:r>
          </a:p>
          <a:p>
            <a:pPr algn="just">
              <a:buFontTx/>
              <a:buNone/>
            </a:pPr>
            <a:r>
              <a:rPr lang="pt-BR" altLang="en-US"/>
              <a:t>(mat int,  name varchar(30), end varchar(20), </a:t>
            </a:r>
            <a:r>
              <a:rPr lang="pt-BR" altLang="en-US" b="1"/>
              <a:t>constraint </a:t>
            </a:r>
            <a:r>
              <a:rPr lang="pt-BR" altLang="en-US"/>
              <a:t>pk_chave </a:t>
            </a:r>
            <a:r>
              <a:rPr lang="pt-BR" altLang="en-US" b="1"/>
              <a:t>primary key </a:t>
            </a:r>
            <a:r>
              <a:rPr lang="pt-BR" altLang="en-US"/>
              <a:t>(mat, name), constraint fk_chave foreign key (nome do atributo) references nomedatable (nome do atributo));</a:t>
            </a:r>
          </a:p>
          <a:p>
            <a:pPr algn="just">
              <a:buFontTx/>
              <a:buNone/>
            </a:pPr>
            <a:endParaRPr lang="pt-BR"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ítulo 3">
            <a:extLst>
              <a:ext uri="{FF2B5EF4-FFF2-40B4-BE49-F238E27FC236}">
                <a16:creationId xmlns:a16="http://schemas.microsoft.com/office/drawing/2014/main" id="{11783895-C4CA-2C0E-5485-97416B15569D}"/>
              </a:ext>
            </a:extLst>
          </p:cNvPr>
          <p:cNvSpPr>
            <a:spLocks noGrp="1"/>
          </p:cNvSpPr>
          <p:nvPr>
            <p:ph type="title"/>
          </p:nvPr>
        </p:nvSpPr>
        <p:spPr/>
        <p:txBody>
          <a:bodyPr/>
          <a:lstStyle/>
          <a:p>
            <a:r>
              <a:rPr lang="pt-BR" altLang="en-US"/>
              <a:t>Alterando Tables</a:t>
            </a:r>
          </a:p>
        </p:txBody>
      </p:sp>
      <p:sp>
        <p:nvSpPr>
          <p:cNvPr id="119811" name="Espaço Reservado para Conteúdo 2">
            <a:extLst>
              <a:ext uri="{FF2B5EF4-FFF2-40B4-BE49-F238E27FC236}">
                <a16:creationId xmlns:a16="http://schemas.microsoft.com/office/drawing/2014/main" id="{B8417DCC-50B6-7F48-95C0-5D083A2745C8}"/>
              </a:ext>
            </a:extLst>
          </p:cNvPr>
          <p:cNvSpPr>
            <a:spLocks noGrp="1"/>
          </p:cNvSpPr>
          <p:nvPr>
            <p:ph idx="1"/>
          </p:nvPr>
        </p:nvSpPr>
        <p:spPr/>
        <p:txBody>
          <a:bodyPr/>
          <a:lstStyle/>
          <a:p>
            <a:pPr algn="just">
              <a:buFontTx/>
              <a:buNone/>
            </a:pPr>
            <a:r>
              <a:rPr lang="pt-BR" altLang="en-US"/>
              <a:t>Alter table nome da table</a:t>
            </a:r>
          </a:p>
          <a:p>
            <a:pPr algn="just">
              <a:buFontTx/>
              <a:buNone/>
            </a:pPr>
            <a:r>
              <a:rPr lang="pt-BR" altLang="en-US"/>
              <a:t>Add column nome_da_coluna TIPO;</a:t>
            </a:r>
          </a:p>
          <a:p>
            <a:pPr algn="just">
              <a:buFontTx/>
              <a:buNone/>
            </a:pPr>
            <a:endParaRPr lang="pt-BR" altLang="en-US"/>
          </a:p>
          <a:p>
            <a:pPr algn="just">
              <a:buFontTx/>
              <a:buNone/>
            </a:pPr>
            <a:r>
              <a:rPr lang="pt-BR" altLang="en-US"/>
              <a:t>Alter table nome_da_table</a:t>
            </a:r>
          </a:p>
          <a:p>
            <a:pPr algn="just">
              <a:buFontTx/>
              <a:buNone/>
            </a:pPr>
            <a:r>
              <a:rPr lang="pt-BR" altLang="en-US"/>
              <a:t>Drop column nome_da_coluna; </a:t>
            </a:r>
          </a:p>
          <a:p>
            <a:pPr algn="just">
              <a:buFontTx/>
              <a:buNone/>
            </a:pPr>
            <a:endParaRPr lang="pt-BR" altLang="en-US"/>
          </a:p>
          <a:p>
            <a:pPr algn="just">
              <a:buFontTx/>
              <a:buNone/>
            </a:pPr>
            <a:r>
              <a:rPr lang="pt-BR" altLang="en-US"/>
              <a:t>Drop table nome_da_table;</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ítulo 3">
            <a:extLst>
              <a:ext uri="{FF2B5EF4-FFF2-40B4-BE49-F238E27FC236}">
                <a16:creationId xmlns:a16="http://schemas.microsoft.com/office/drawing/2014/main" id="{1F2FA453-C116-EF25-6DEE-4BE36997BDF4}"/>
              </a:ext>
            </a:extLst>
          </p:cNvPr>
          <p:cNvSpPr>
            <a:spLocks noGrp="1"/>
          </p:cNvSpPr>
          <p:nvPr>
            <p:ph type="title"/>
          </p:nvPr>
        </p:nvSpPr>
        <p:spPr/>
        <p:txBody>
          <a:bodyPr/>
          <a:lstStyle/>
          <a:p>
            <a:r>
              <a:rPr lang="pt-BR" altLang="en-US"/>
              <a:t>Inserindo Dados</a:t>
            </a:r>
          </a:p>
        </p:txBody>
      </p:sp>
      <p:sp>
        <p:nvSpPr>
          <p:cNvPr id="120835" name="Espaço Reservado para Conteúdo 2">
            <a:extLst>
              <a:ext uri="{FF2B5EF4-FFF2-40B4-BE49-F238E27FC236}">
                <a16:creationId xmlns:a16="http://schemas.microsoft.com/office/drawing/2014/main" id="{C8917909-DB9A-9E42-934D-BFB87BB471AD}"/>
              </a:ext>
            </a:extLst>
          </p:cNvPr>
          <p:cNvSpPr>
            <a:spLocks noGrp="1"/>
          </p:cNvSpPr>
          <p:nvPr>
            <p:ph idx="1"/>
          </p:nvPr>
        </p:nvSpPr>
        <p:spPr/>
        <p:txBody>
          <a:bodyPr/>
          <a:lstStyle/>
          <a:p>
            <a:pPr algn="just">
              <a:buFontTx/>
              <a:buNone/>
            </a:pPr>
            <a:r>
              <a:rPr lang="pt-BR" altLang="en-US" sz="1800"/>
              <a:t>Insert into nome_da_tabela</a:t>
            </a:r>
          </a:p>
          <a:p>
            <a:pPr algn="just">
              <a:buFontTx/>
              <a:buNone/>
            </a:pPr>
            <a:r>
              <a:rPr lang="pt-BR" altLang="en-US" sz="1800"/>
              <a:t>(nome_da_coluna1, nome_da_coluna2)</a:t>
            </a:r>
          </a:p>
          <a:p>
            <a:pPr algn="just">
              <a:buFontTx/>
              <a:buNone/>
            </a:pPr>
            <a:r>
              <a:rPr lang="pt-BR" altLang="en-US" sz="1800"/>
              <a:t>Values (valor_da_coluna1,’valor_da_coluna2’);</a:t>
            </a:r>
          </a:p>
          <a:p>
            <a:pPr algn="just">
              <a:buFontTx/>
              <a:buNone/>
            </a:pPr>
            <a:endParaRPr lang="pt-BR" altLang="en-US" sz="1800"/>
          </a:p>
          <a:p>
            <a:pPr algn="just">
              <a:buFontTx/>
              <a:buNone/>
            </a:pPr>
            <a:r>
              <a:rPr lang="pt-BR" altLang="en-US" sz="1800"/>
              <a:t>Insert into nome_da_tabela</a:t>
            </a:r>
          </a:p>
          <a:p>
            <a:pPr algn="just">
              <a:buFontTx/>
              <a:buNone/>
            </a:pPr>
            <a:r>
              <a:rPr lang="pt-BR" altLang="en-US" sz="1800"/>
              <a:t>Values (valor_da_coluna1, ‘valor_da_coluna2’);</a:t>
            </a:r>
          </a:p>
          <a:p>
            <a:pPr algn="just">
              <a:buFontTx/>
              <a:buNone/>
            </a:pPr>
            <a:endParaRPr lang="pt-BR" altLang="en-US" sz="1800"/>
          </a:p>
          <a:p>
            <a:pPr algn="just">
              <a:buFontTx/>
              <a:buNone/>
            </a:pPr>
            <a:r>
              <a:rPr lang="pt-BR" altLang="en-US" sz="1800"/>
              <a:t>Insert into nome_da_tabela     </a:t>
            </a:r>
            <a:r>
              <a:rPr lang="pt-BR" altLang="en-US" sz="1800">
                <a:solidFill>
                  <a:srgbClr val="FF0000"/>
                </a:solidFill>
              </a:rPr>
              <a:t>(de destino)</a:t>
            </a:r>
          </a:p>
          <a:p>
            <a:pPr algn="just">
              <a:buFontTx/>
              <a:buNone/>
            </a:pPr>
            <a:r>
              <a:rPr lang="pt-BR" altLang="en-US" sz="1800"/>
              <a:t>Select nome_da_coluna1, nome_da_coluna2</a:t>
            </a:r>
          </a:p>
          <a:p>
            <a:pPr algn="just">
              <a:buFontTx/>
              <a:buNone/>
            </a:pPr>
            <a:r>
              <a:rPr lang="pt-BR" altLang="en-US" sz="1800"/>
              <a:t>From nome_da_tabela;           </a:t>
            </a:r>
            <a:r>
              <a:rPr lang="pt-BR" altLang="en-US" sz="1800">
                <a:solidFill>
                  <a:srgbClr val="FF0000"/>
                </a:solidFill>
              </a:rPr>
              <a:t>(de origem)</a:t>
            </a:r>
          </a:p>
          <a:p>
            <a:pPr algn="just">
              <a:buFontTx/>
              <a:buNone/>
            </a:pPr>
            <a:endParaRPr lang="pt-BR"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ítulo 3">
            <a:extLst>
              <a:ext uri="{FF2B5EF4-FFF2-40B4-BE49-F238E27FC236}">
                <a16:creationId xmlns:a16="http://schemas.microsoft.com/office/drawing/2014/main" id="{139AFABB-5611-D9AD-1621-C2475782A91F}"/>
              </a:ext>
            </a:extLst>
          </p:cNvPr>
          <p:cNvSpPr>
            <a:spLocks noGrp="1"/>
          </p:cNvSpPr>
          <p:nvPr>
            <p:ph type="title"/>
          </p:nvPr>
        </p:nvSpPr>
        <p:spPr/>
        <p:txBody>
          <a:bodyPr/>
          <a:lstStyle/>
          <a:p>
            <a:r>
              <a:rPr lang="pt-BR" altLang="en-US"/>
              <a:t>Atualizando Dados</a:t>
            </a:r>
          </a:p>
        </p:txBody>
      </p:sp>
      <p:sp>
        <p:nvSpPr>
          <p:cNvPr id="121859" name="Espaço Reservado para Conteúdo 2">
            <a:extLst>
              <a:ext uri="{FF2B5EF4-FFF2-40B4-BE49-F238E27FC236}">
                <a16:creationId xmlns:a16="http://schemas.microsoft.com/office/drawing/2014/main" id="{7E9A782C-5494-A2EC-CAEE-2248A96C1075}"/>
              </a:ext>
            </a:extLst>
          </p:cNvPr>
          <p:cNvSpPr>
            <a:spLocks noGrp="1"/>
          </p:cNvSpPr>
          <p:nvPr>
            <p:ph idx="1"/>
          </p:nvPr>
        </p:nvSpPr>
        <p:spPr/>
        <p:txBody>
          <a:bodyPr/>
          <a:lstStyle/>
          <a:p>
            <a:pPr algn="just">
              <a:buFontTx/>
              <a:buNone/>
            </a:pPr>
            <a:r>
              <a:rPr lang="pt-BR" altLang="en-US" sz="1800"/>
              <a:t>Update nome_da_tabela</a:t>
            </a:r>
          </a:p>
          <a:p>
            <a:pPr algn="just">
              <a:buFontTx/>
              <a:buNone/>
            </a:pPr>
            <a:r>
              <a:rPr lang="pt-BR" altLang="en-US" sz="1800"/>
              <a:t>Set nome_da_coluna = valor; </a:t>
            </a:r>
            <a:endParaRPr lang="pt-BR" altLang="en-US" sz="1800">
              <a:solidFill>
                <a:srgbClr val="FF0000"/>
              </a:solidFill>
            </a:endParaRPr>
          </a:p>
          <a:p>
            <a:pPr algn="just">
              <a:buFontTx/>
              <a:buNone/>
            </a:pPr>
            <a:endParaRPr lang="pt-BR" altLang="en-US" sz="1800"/>
          </a:p>
          <a:p>
            <a:pPr algn="just">
              <a:buFontTx/>
              <a:buNone/>
            </a:pPr>
            <a:r>
              <a:rPr lang="pt-BR" altLang="en-US" sz="1800"/>
              <a:t>Update nome_da_tabela</a:t>
            </a:r>
          </a:p>
          <a:p>
            <a:pPr algn="just">
              <a:buFontTx/>
              <a:buNone/>
            </a:pPr>
            <a:r>
              <a:rPr lang="pt-BR" altLang="en-US" sz="1800"/>
              <a:t>Set nome_da_coluna = valor</a:t>
            </a:r>
          </a:p>
          <a:p>
            <a:pPr algn="just">
              <a:buFontTx/>
              <a:buNone/>
            </a:pPr>
            <a:r>
              <a:rPr lang="pt-BR" altLang="en-US" sz="1800"/>
              <a:t>Where condição; </a:t>
            </a:r>
            <a:endParaRPr lang="pt-BR" altLang="en-US" sz="1800">
              <a:solidFill>
                <a:srgbClr val="FF0000"/>
              </a:solidFill>
            </a:endParaRPr>
          </a:p>
          <a:p>
            <a:pPr algn="just">
              <a:buFontTx/>
              <a:buNone/>
            </a:pPr>
            <a:endParaRPr lang="pt-BR" altLang="en-US" sz="1800"/>
          </a:p>
          <a:p>
            <a:pPr algn="just">
              <a:buFontTx/>
              <a:buNone/>
            </a:pPr>
            <a:r>
              <a:rPr lang="pt-BR" altLang="en-US" sz="1800"/>
              <a:t>Update cliente</a:t>
            </a:r>
          </a:p>
          <a:p>
            <a:pPr algn="just">
              <a:buFontTx/>
              <a:buNone/>
            </a:pPr>
            <a:r>
              <a:rPr lang="pt-BR" altLang="en-US" sz="1800"/>
              <a:t>Set nome = ‘maria silva’</a:t>
            </a:r>
          </a:p>
          <a:p>
            <a:pPr algn="just">
              <a:buFontTx/>
              <a:buNone/>
            </a:pPr>
            <a:r>
              <a:rPr lang="pt-BR" altLang="en-US" sz="1800"/>
              <a:t>Where nome = ‘maria jose’; </a:t>
            </a:r>
            <a:endParaRPr lang="pt-BR" altLang="en-US" sz="1800">
              <a:solidFill>
                <a:srgbClr val="FF0000"/>
              </a:solidFill>
            </a:endParaRPr>
          </a:p>
          <a:p>
            <a:pPr algn="just">
              <a:buFontTx/>
              <a:buNone/>
            </a:pPr>
            <a:endParaRPr lang="pt-BR"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ítulo 3">
            <a:extLst>
              <a:ext uri="{FF2B5EF4-FFF2-40B4-BE49-F238E27FC236}">
                <a16:creationId xmlns:a16="http://schemas.microsoft.com/office/drawing/2014/main" id="{1FB9EC8B-ACF2-0D16-AF79-221839C62082}"/>
              </a:ext>
            </a:extLst>
          </p:cNvPr>
          <p:cNvSpPr>
            <a:spLocks noGrp="1"/>
          </p:cNvSpPr>
          <p:nvPr>
            <p:ph type="title"/>
          </p:nvPr>
        </p:nvSpPr>
        <p:spPr/>
        <p:txBody>
          <a:bodyPr/>
          <a:lstStyle/>
          <a:p>
            <a:r>
              <a:rPr lang="pt-BR" altLang="en-US"/>
              <a:t>Atualizando Dados</a:t>
            </a:r>
          </a:p>
        </p:txBody>
      </p:sp>
      <p:sp>
        <p:nvSpPr>
          <p:cNvPr id="122883" name="Espaço Reservado para Conteúdo 2">
            <a:extLst>
              <a:ext uri="{FF2B5EF4-FFF2-40B4-BE49-F238E27FC236}">
                <a16:creationId xmlns:a16="http://schemas.microsoft.com/office/drawing/2014/main" id="{9782E989-9E65-B97D-647F-07FA43BB2FFA}"/>
              </a:ext>
            </a:extLst>
          </p:cNvPr>
          <p:cNvSpPr>
            <a:spLocks noGrp="1"/>
          </p:cNvSpPr>
          <p:nvPr>
            <p:ph idx="1"/>
          </p:nvPr>
        </p:nvSpPr>
        <p:spPr/>
        <p:txBody>
          <a:bodyPr/>
          <a:lstStyle/>
          <a:p>
            <a:pPr algn="just">
              <a:buFontTx/>
              <a:buNone/>
            </a:pPr>
            <a:r>
              <a:rPr lang="pt-BR" altLang="en-US" sz="1500"/>
              <a:t>Update nome_da_tabela       (destino)</a:t>
            </a:r>
          </a:p>
          <a:p>
            <a:pPr algn="just">
              <a:buFontTx/>
              <a:buNone/>
            </a:pPr>
            <a:r>
              <a:rPr lang="pt-BR" altLang="en-US" sz="1500"/>
              <a:t>Set nome_da_coluna = </a:t>
            </a:r>
          </a:p>
          <a:p>
            <a:pPr algn="just">
              <a:buFontTx/>
              <a:buNone/>
            </a:pPr>
            <a:r>
              <a:rPr lang="pt-BR" altLang="en-US" sz="1500"/>
              <a:t>(select nome_da _coluna</a:t>
            </a:r>
          </a:p>
          <a:p>
            <a:pPr algn="just">
              <a:buFontTx/>
              <a:buNone/>
            </a:pPr>
            <a:r>
              <a:rPr lang="pt-BR" altLang="en-US" sz="1500"/>
              <a:t>  from nome_da_tabela);        (origem) </a:t>
            </a:r>
            <a:endParaRPr lang="pt-BR" altLang="en-US" sz="1500">
              <a:solidFill>
                <a:srgbClr val="FF0000"/>
              </a:solidFill>
            </a:endParaRPr>
          </a:p>
          <a:p>
            <a:pPr algn="just">
              <a:buFontTx/>
              <a:buNone/>
            </a:pPr>
            <a:endParaRPr lang="pt-BR" altLang="en-US" sz="1500"/>
          </a:p>
          <a:p>
            <a:pPr algn="just">
              <a:buFontTx/>
              <a:buNone/>
            </a:pPr>
            <a:r>
              <a:rPr lang="pt-BR" altLang="en-US" sz="1500"/>
              <a:t>Update nome_da_tabela</a:t>
            </a:r>
          </a:p>
          <a:p>
            <a:pPr algn="just">
              <a:buFontTx/>
              <a:buNone/>
            </a:pPr>
            <a:r>
              <a:rPr lang="pt-BR" altLang="en-US" sz="1500"/>
              <a:t>Set nome_da_coluna = valor</a:t>
            </a:r>
          </a:p>
          <a:p>
            <a:pPr algn="just">
              <a:buFontTx/>
              <a:buNone/>
            </a:pPr>
            <a:r>
              <a:rPr lang="pt-BR" altLang="en-US" sz="1500"/>
              <a:t>Where condição; </a:t>
            </a:r>
            <a:endParaRPr lang="pt-BR" altLang="en-US" sz="1500">
              <a:solidFill>
                <a:srgbClr val="FF0000"/>
              </a:solidFill>
            </a:endParaRPr>
          </a:p>
          <a:p>
            <a:pPr algn="just">
              <a:buFontTx/>
              <a:buNone/>
            </a:pPr>
            <a:endParaRPr lang="pt-BR" altLang="en-US" sz="1500"/>
          </a:p>
          <a:p>
            <a:pPr algn="just">
              <a:buFontTx/>
              <a:buNone/>
            </a:pPr>
            <a:r>
              <a:rPr lang="pt-BR" altLang="en-US" sz="1500"/>
              <a:t>Update cliente</a:t>
            </a:r>
          </a:p>
          <a:p>
            <a:pPr algn="just">
              <a:buFontTx/>
              <a:buNone/>
            </a:pPr>
            <a:r>
              <a:rPr lang="pt-BR" altLang="en-US" sz="1500"/>
              <a:t>Set nome = ‘maria silva’</a:t>
            </a:r>
          </a:p>
          <a:p>
            <a:pPr algn="just">
              <a:buFontTx/>
              <a:buNone/>
            </a:pPr>
            <a:r>
              <a:rPr lang="pt-BR" altLang="en-US" sz="1500"/>
              <a:t>Where nome = ‘maria jose’; </a:t>
            </a:r>
            <a:endParaRPr lang="pt-BR" altLang="en-US" sz="1500">
              <a:solidFill>
                <a:srgbClr val="FF0000"/>
              </a:solidFill>
            </a:endParaRPr>
          </a:p>
          <a:p>
            <a:pPr algn="just">
              <a:buFontTx/>
              <a:buNone/>
            </a:pPr>
            <a:endParaRPr lang="pt-BR"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ítulo 3">
            <a:extLst>
              <a:ext uri="{FF2B5EF4-FFF2-40B4-BE49-F238E27FC236}">
                <a16:creationId xmlns:a16="http://schemas.microsoft.com/office/drawing/2014/main" id="{246096A6-08C8-C679-6236-6E6A82354A08}"/>
              </a:ext>
            </a:extLst>
          </p:cNvPr>
          <p:cNvSpPr>
            <a:spLocks noGrp="1"/>
          </p:cNvSpPr>
          <p:nvPr>
            <p:ph type="title"/>
          </p:nvPr>
        </p:nvSpPr>
        <p:spPr/>
        <p:txBody>
          <a:bodyPr/>
          <a:lstStyle/>
          <a:p>
            <a:r>
              <a:rPr lang="pt-BR" altLang="en-US"/>
              <a:t>Create User</a:t>
            </a:r>
          </a:p>
        </p:txBody>
      </p:sp>
      <p:sp>
        <p:nvSpPr>
          <p:cNvPr id="123907" name="Espaço Reservado para Conteúdo 2">
            <a:extLst>
              <a:ext uri="{FF2B5EF4-FFF2-40B4-BE49-F238E27FC236}">
                <a16:creationId xmlns:a16="http://schemas.microsoft.com/office/drawing/2014/main" id="{0D2258DD-4669-A989-C5D2-B10BC379B04D}"/>
              </a:ext>
            </a:extLst>
          </p:cNvPr>
          <p:cNvSpPr>
            <a:spLocks noGrp="1"/>
          </p:cNvSpPr>
          <p:nvPr>
            <p:ph idx="1"/>
          </p:nvPr>
        </p:nvSpPr>
        <p:spPr/>
        <p:txBody>
          <a:bodyPr/>
          <a:lstStyle/>
          <a:p>
            <a:pPr algn="just">
              <a:buFontTx/>
              <a:buNone/>
            </a:pPr>
            <a:r>
              <a:rPr lang="pt-BR" altLang="en-US" sz="1500"/>
              <a:t>Create user nome identified by senha</a:t>
            </a:r>
          </a:p>
          <a:p>
            <a:pPr algn="just">
              <a:buFontTx/>
              <a:buNone/>
            </a:pPr>
            <a:endParaRPr lang="pt-BR" altLang="en-US" sz="1500"/>
          </a:p>
          <a:p>
            <a:pPr algn="just">
              <a:buFontTx/>
              <a:buNone/>
            </a:pPr>
            <a:r>
              <a:rPr lang="pt-BR" altLang="en-US" sz="1500"/>
              <a:t>Create user te identified by te;</a:t>
            </a:r>
          </a:p>
          <a:p>
            <a:pPr algn="just">
              <a:buFontTx/>
              <a:buNone/>
            </a:pPr>
            <a:endParaRPr lang="pt-BR" altLang="en-US" sz="1500"/>
          </a:p>
          <a:p>
            <a:pPr algn="just">
              <a:buFontTx/>
              <a:buNone/>
            </a:pPr>
            <a:endParaRPr lang="pt-BR" altLang="en-US" sz="1500"/>
          </a:p>
          <a:p>
            <a:pPr algn="just">
              <a:buFontTx/>
              <a:buNone/>
            </a:pPr>
            <a:endParaRPr lang="pt-BR" altLang="en-US" sz="1500"/>
          </a:p>
          <a:p>
            <a:pPr algn="just">
              <a:buFontTx/>
              <a:buNone/>
            </a:pPr>
            <a:endParaRPr lang="pt-BR" altLang="en-US" sz="1500"/>
          </a:p>
          <a:p>
            <a:pPr algn="just">
              <a:buFontTx/>
              <a:buNone/>
            </a:pPr>
            <a:r>
              <a:rPr lang="pt-BR" altLang="en-US" sz="1500"/>
              <a:t>Grant create session to te;</a:t>
            </a:r>
          </a:p>
          <a:p>
            <a:pPr algn="just">
              <a:buFontTx/>
              <a:buNone/>
            </a:pPr>
            <a:endParaRPr lang="pt-BR"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ítulo 3">
            <a:extLst>
              <a:ext uri="{FF2B5EF4-FFF2-40B4-BE49-F238E27FC236}">
                <a16:creationId xmlns:a16="http://schemas.microsoft.com/office/drawing/2014/main" id="{7220AFBC-F7EC-E401-B6F9-B6BA885D403F}"/>
              </a:ext>
            </a:extLst>
          </p:cNvPr>
          <p:cNvSpPr>
            <a:spLocks noGrp="1"/>
          </p:cNvSpPr>
          <p:nvPr>
            <p:ph type="title"/>
          </p:nvPr>
        </p:nvSpPr>
        <p:spPr/>
        <p:txBody>
          <a:bodyPr/>
          <a:lstStyle/>
          <a:p>
            <a:r>
              <a:rPr lang="pt-BR" altLang="en-US"/>
              <a:t>Views</a:t>
            </a:r>
          </a:p>
        </p:txBody>
      </p:sp>
      <p:sp>
        <p:nvSpPr>
          <p:cNvPr id="124931" name="Espaço Reservado para Conteúdo 2">
            <a:extLst>
              <a:ext uri="{FF2B5EF4-FFF2-40B4-BE49-F238E27FC236}">
                <a16:creationId xmlns:a16="http://schemas.microsoft.com/office/drawing/2014/main" id="{7066C061-A247-39AA-4E43-240E34267614}"/>
              </a:ext>
            </a:extLst>
          </p:cNvPr>
          <p:cNvSpPr>
            <a:spLocks noGrp="1"/>
          </p:cNvSpPr>
          <p:nvPr>
            <p:ph idx="1"/>
          </p:nvPr>
        </p:nvSpPr>
        <p:spPr/>
        <p:txBody>
          <a:bodyPr/>
          <a:lstStyle/>
          <a:p>
            <a:pPr algn="just">
              <a:buFontTx/>
              <a:buNone/>
            </a:pPr>
            <a:r>
              <a:rPr lang="pt-BR" altLang="en-US" sz="1500"/>
              <a:t>Create table aluno (mat number, nome_a  varchar(30) unique, cod_c unique, primary key (mat) </a:t>
            </a:r>
          </a:p>
          <a:p>
            <a:pPr algn="just">
              <a:buFontTx/>
              <a:buNone/>
            </a:pPr>
            <a:r>
              <a:rPr lang="pt-BR" altLang="en-US" sz="1500"/>
              <a:t>Constraint fk_alunocurso foreing key (cod_c) references curso (cod_c);</a:t>
            </a:r>
          </a:p>
          <a:p>
            <a:pPr algn="just">
              <a:buFontTx/>
              <a:buNone/>
            </a:pPr>
            <a:endParaRPr lang="pt-BR" altLang="en-US" sz="1500"/>
          </a:p>
          <a:p>
            <a:pPr algn="just">
              <a:buFontTx/>
              <a:buNone/>
            </a:pPr>
            <a:r>
              <a:rPr lang="pt-BR" altLang="en-US" sz="1500"/>
              <a:t>Create table curso (cod_c number, nome_c  varchar(30) unique, ch_c number , primary key (cod_c) );</a:t>
            </a:r>
          </a:p>
          <a:p>
            <a:pPr algn="just">
              <a:buFontTx/>
              <a:buNone/>
            </a:pPr>
            <a:endParaRPr lang="pt-BR" altLang="en-US" sz="1500"/>
          </a:p>
          <a:p>
            <a:pPr algn="just">
              <a:buFontTx/>
              <a:buNone/>
            </a:pPr>
            <a:r>
              <a:rPr lang="pt-BR" altLang="en-US" sz="1500"/>
              <a:t>Create or replace views alunocurso as</a:t>
            </a:r>
          </a:p>
          <a:p>
            <a:pPr algn="just">
              <a:buFontTx/>
              <a:buNone/>
            </a:pPr>
            <a:r>
              <a:rPr lang="pt-BR" altLang="en-US" sz="1500"/>
              <a:t>Select mat, nome_c</a:t>
            </a:r>
          </a:p>
          <a:p>
            <a:pPr algn="just">
              <a:buFontTx/>
              <a:buNone/>
            </a:pPr>
            <a:r>
              <a:rPr lang="pt-BR" altLang="en-US" sz="1500"/>
              <a:t>   from aluno, curso</a:t>
            </a:r>
          </a:p>
          <a:p>
            <a:pPr algn="just">
              <a:buFontTx/>
              <a:buNone/>
            </a:pPr>
            <a:r>
              <a:rPr lang="pt-BR" altLang="en-US" sz="1500"/>
              <a:t>   where aluno.cod_c = curso.cod_c;</a:t>
            </a:r>
          </a:p>
          <a:p>
            <a:pPr algn="just">
              <a:buFontTx/>
              <a:buNone/>
            </a:pPr>
            <a:endParaRPr lang="pt-BR"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ítulo 3">
            <a:extLst>
              <a:ext uri="{FF2B5EF4-FFF2-40B4-BE49-F238E27FC236}">
                <a16:creationId xmlns:a16="http://schemas.microsoft.com/office/drawing/2014/main" id="{C5EF11DA-305C-4542-1398-478967C55668}"/>
              </a:ext>
            </a:extLst>
          </p:cNvPr>
          <p:cNvSpPr>
            <a:spLocks noGrp="1"/>
          </p:cNvSpPr>
          <p:nvPr>
            <p:ph type="title"/>
          </p:nvPr>
        </p:nvSpPr>
        <p:spPr/>
        <p:txBody>
          <a:bodyPr/>
          <a:lstStyle/>
          <a:p>
            <a:r>
              <a:rPr lang="pt-BR" altLang="en-US"/>
              <a:t>Procedure</a:t>
            </a:r>
          </a:p>
        </p:txBody>
      </p:sp>
      <p:sp>
        <p:nvSpPr>
          <p:cNvPr id="125955" name="Espaço Reservado para Conteúdo 2">
            <a:extLst>
              <a:ext uri="{FF2B5EF4-FFF2-40B4-BE49-F238E27FC236}">
                <a16:creationId xmlns:a16="http://schemas.microsoft.com/office/drawing/2014/main" id="{D48C9F5E-7285-A75C-D444-7778B71245F1}"/>
              </a:ext>
            </a:extLst>
          </p:cNvPr>
          <p:cNvSpPr>
            <a:spLocks noGrp="1"/>
          </p:cNvSpPr>
          <p:nvPr>
            <p:ph idx="1"/>
          </p:nvPr>
        </p:nvSpPr>
        <p:spPr/>
        <p:txBody>
          <a:bodyPr/>
          <a:lstStyle/>
          <a:p>
            <a:pPr algn="just">
              <a:buFontTx/>
              <a:buNone/>
            </a:pPr>
            <a:r>
              <a:rPr lang="pt-BR" altLang="en-US" sz="1500"/>
              <a:t>Create or replace procedure soma( a number, b number)</a:t>
            </a:r>
          </a:p>
          <a:p>
            <a:pPr algn="just">
              <a:buFontTx/>
              <a:buNone/>
            </a:pPr>
            <a:r>
              <a:rPr lang="pt-BR" altLang="en-US" sz="1500"/>
              <a:t>Begin</a:t>
            </a:r>
          </a:p>
          <a:p>
            <a:pPr algn="just">
              <a:buFontTx/>
              <a:buNone/>
            </a:pPr>
            <a:r>
              <a:rPr lang="pt-BR" altLang="en-US" sz="1500"/>
              <a:t>      declare c number;</a:t>
            </a:r>
          </a:p>
          <a:p>
            <a:pPr algn="just">
              <a:buFontTx/>
              <a:buNone/>
            </a:pPr>
            <a:r>
              <a:rPr lang="pt-BR" altLang="en-US" sz="1500"/>
              <a:t>       set c = 0;</a:t>
            </a:r>
          </a:p>
          <a:p>
            <a:pPr algn="just">
              <a:buFontTx/>
              <a:buNone/>
            </a:pPr>
            <a:r>
              <a:rPr lang="pt-BR" altLang="en-US" sz="1500"/>
              <a:t>      c = a + b;</a:t>
            </a:r>
          </a:p>
          <a:p>
            <a:pPr algn="just">
              <a:buFontTx/>
              <a:buNone/>
            </a:pPr>
            <a:r>
              <a:rPr lang="pt-BR" altLang="en-US" sz="1500"/>
              <a:t>End;</a:t>
            </a:r>
          </a:p>
          <a:p>
            <a:pPr algn="just">
              <a:buFontTx/>
              <a:buNone/>
            </a:pPr>
            <a:r>
              <a:rPr lang="pt-BR" altLang="en-US" sz="1500"/>
              <a:t>/</a:t>
            </a:r>
          </a:p>
          <a:p>
            <a:pPr algn="just">
              <a:buFontTx/>
              <a:buNone/>
            </a:pPr>
            <a:endParaRPr lang="pt-BR" altLang="en-US" sz="1500"/>
          </a:p>
          <a:p>
            <a:pPr algn="just">
              <a:buFontTx/>
              <a:buNone/>
            </a:pPr>
            <a:r>
              <a:rPr lang="pt-BR" altLang="en-US" sz="1500"/>
              <a:t>Call soma(5,5);</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ítulo 3">
            <a:extLst>
              <a:ext uri="{FF2B5EF4-FFF2-40B4-BE49-F238E27FC236}">
                <a16:creationId xmlns:a16="http://schemas.microsoft.com/office/drawing/2014/main" id="{6E637185-412A-46F5-8A4A-F174335AC262}"/>
              </a:ext>
            </a:extLst>
          </p:cNvPr>
          <p:cNvSpPr>
            <a:spLocks noGrp="1"/>
          </p:cNvSpPr>
          <p:nvPr>
            <p:ph type="title"/>
          </p:nvPr>
        </p:nvSpPr>
        <p:spPr/>
        <p:txBody>
          <a:bodyPr/>
          <a:lstStyle/>
          <a:p>
            <a:r>
              <a:rPr lang="pt-BR" altLang="en-US"/>
              <a:t>Function</a:t>
            </a:r>
          </a:p>
        </p:txBody>
      </p:sp>
      <p:sp>
        <p:nvSpPr>
          <p:cNvPr id="126979" name="Espaço Reservado para Conteúdo 2">
            <a:extLst>
              <a:ext uri="{FF2B5EF4-FFF2-40B4-BE49-F238E27FC236}">
                <a16:creationId xmlns:a16="http://schemas.microsoft.com/office/drawing/2014/main" id="{3560A630-4C63-9BC2-81DF-C4584F84BF68}"/>
              </a:ext>
            </a:extLst>
          </p:cNvPr>
          <p:cNvSpPr>
            <a:spLocks noGrp="1"/>
          </p:cNvSpPr>
          <p:nvPr>
            <p:ph idx="1"/>
          </p:nvPr>
        </p:nvSpPr>
        <p:spPr/>
        <p:txBody>
          <a:bodyPr/>
          <a:lstStyle/>
          <a:p>
            <a:pPr algn="just">
              <a:buFontTx/>
              <a:buNone/>
            </a:pPr>
            <a:r>
              <a:rPr lang="pt-BR" altLang="en-US" sz="1500"/>
              <a:t>Create or replace function soma( a number, b number)</a:t>
            </a:r>
          </a:p>
          <a:p>
            <a:pPr algn="just">
              <a:buFontTx/>
              <a:buNone/>
            </a:pPr>
            <a:r>
              <a:rPr lang="pt-BR" altLang="en-US" sz="1500"/>
              <a:t>Begin</a:t>
            </a:r>
          </a:p>
          <a:p>
            <a:pPr algn="just">
              <a:buFontTx/>
              <a:buNone/>
            </a:pPr>
            <a:r>
              <a:rPr lang="pt-BR" altLang="en-US" sz="1500"/>
              <a:t>      declare c number;</a:t>
            </a:r>
          </a:p>
          <a:p>
            <a:pPr algn="just">
              <a:buFontTx/>
              <a:buNone/>
            </a:pPr>
            <a:r>
              <a:rPr lang="pt-BR" altLang="en-US" sz="1500"/>
              <a:t>       set c = 0;</a:t>
            </a:r>
          </a:p>
          <a:p>
            <a:pPr algn="just">
              <a:buFontTx/>
              <a:buNone/>
            </a:pPr>
            <a:r>
              <a:rPr lang="pt-BR" altLang="en-US" sz="1500"/>
              <a:t>      c = a + b;</a:t>
            </a:r>
          </a:p>
          <a:p>
            <a:pPr algn="just">
              <a:buFontTx/>
              <a:buNone/>
            </a:pPr>
            <a:r>
              <a:rPr lang="pt-BR" altLang="en-US" sz="1500"/>
              <a:t>End;</a:t>
            </a:r>
          </a:p>
          <a:p>
            <a:pPr algn="just">
              <a:buFontTx/>
              <a:buNone/>
            </a:pPr>
            <a:r>
              <a:rPr lang="pt-BR" altLang="en-US" sz="1500"/>
              <a:t>/</a:t>
            </a:r>
          </a:p>
          <a:p>
            <a:pPr algn="just">
              <a:buFontTx/>
              <a:buNone/>
            </a:pPr>
            <a:endParaRPr lang="pt-BR" altLang="en-US" sz="1500"/>
          </a:p>
          <a:p>
            <a:pPr algn="just">
              <a:buFontTx/>
              <a:buNone/>
            </a:pPr>
            <a:endParaRPr lang="pt-BR" altLang="en-US"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MANIPULAÇÃO?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90685" y="4129087"/>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FUNÇÕES COMO PESQUISAS PARA RECUPERAR UM DADO ESPECÍFICO, ATUALIZAÇÃO DO BANCO E GERAÇÃO DE RELATÓRIOS</a:t>
            </a:r>
          </a:p>
        </p:txBody>
      </p:sp>
    </p:spTree>
    <p:extLst>
      <p:ext uri="{BB962C8B-B14F-4D97-AF65-F5344CB8AC3E}">
        <p14:creationId xmlns:p14="http://schemas.microsoft.com/office/powerpoint/2010/main" val="27906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COMPARTILHAMENTO?</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90685" y="4129087"/>
            <a:ext cx="5559315" cy="2610379"/>
          </a:xfrm>
          <a:prstGeom prst="cloudCallout">
            <a:avLst>
              <a:gd name="adj1" fmla="val -1963"/>
              <a:gd name="adj2" fmla="val -1103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CONSISTE EM DISPONIBILIZAR PARA OS DIVERSOS USUÁRIOS E PROGRAMAS, ACESSO DE FORMA CONCORRENTE </a:t>
            </a:r>
          </a:p>
        </p:txBody>
      </p:sp>
    </p:spTree>
    <p:extLst>
      <p:ext uri="{BB962C8B-B14F-4D97-AF65-F5344CB8AC3E}">
        <p14:creationId xmlns:p14="http://schemas.microsoft.com/office/powerpoint/2010/main" val="285337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pPr algn="ctr"/>
            <a:r>
              <a:rPr lang="en-US" sz="3200" dirty="0">
                <a:solidFill>
                  <a:schemeClr val="bg1"/>
                </a:solidFill>
                <a:latin typeface="+mj-lt"/>
                <a:ea typeface="+mj-ea"/>
                <a:cs typeface="+mj-cs"/>
              </a:rPr>
              <a:t>OUTRAS?</a:t>
            </a:r>
          </a:p>
        </p:txBody>
      </p:sp>
      <p:sp>
        <p:nvSpPr>
          <p:cNvPr id="5" name="Balão de Pensamento: Nuvem 4">
            <a:extLst>
              <a:ext uri="{FF2B5EF4-FFF2-40B4-BE49-F238E27FC236}">
                <a16:creationId xmlns:a16="http://schemas.microsoft.com/office/drawing/2014/main" id="{1D9D58B9-D416-CC40-061F-764EFB928982}"/>
              </a:ext>
            </a:extLst>
          </p:cNvPr>
          <p:cNvSpPr/>
          <p:nvPr/>
        </p:nvSpPr>
        <p:spPr>
          <a:xfrm>
            <a:off x="71020" y="3488267"/>
            <a:ext cx="4179248" cy="2167466"/>
          </a:xfrm>
          <a:prstGeom prst="cloudCallout">
            <a:avLst>
              <a:gd name="adj1" fmla="val 24778"/>
              <a:gd name="adj2" fmla="val -1064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PROTEÇÃO CONTRA MAU FUNCIONAMENTO OU FALHAS (CRASHES) NO HARDWARE OU SOFTWARE</a:t>
            </a:r>
          </a:p>
        </p:txBody>
      </p:sp>
      <p:sp>
        <p:nvSpPr>
          <p:cNvPr id="6" name="Balão de Pensamento: Nuvem 5">
            <a:extLst>
              <a:ext uri="{FF2B5EF4-FFF2-40B4-BE49-F238E27FC236}">
                <a16:creationId xmlns:a16="http://schemas.microsoft.com/office/drawing/2014/main" id="{232B95AB-FC48-DBCC-BE86-60070F45D4F1}"/>
              </a:ext>
            </a:extLst>
          </p:cNvPr>
          <p:cNvSpPr/>
          <p:nvPr/>
        </p:nvSpPr>
        <p:spPr>
          <a:xfrm>
            <a:off x="2678752" y="5308600"/>
            <a:ext cx="4179248" cy="2167466"/>
          </a:xfrm>
          <a:prstGeom prst="cloudCallout">
            <a:avLst>
              <a:gd name="adj1" fmla="val -13106"/>
              <a:gd name="adj2" fmla="val -19509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PROTEÇÃO CONTRA ACESSO NÃO AUTORIZADOS OU MALICIOSOS</a:t>
            </a:r>
          </a:p>
        </p:txBody>
      </p:sp>
    </p:spTree>
    <p:extLst>
      <p:ext uri="{BB962C8B-B14F-4D97-AF65-F5344CB8AC3E}">
        <p14:creationId xmlns:p14="http://schemas.microsoft.com/office/powerpoint/2010/main" val="284131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5" name="Título 2">
            <a:extLst>
              <a:ext uri="{FF2B5EF4-FFF2-40B4-BE49-F238E27FC236}">
                <a16:creationId xmlns:a16="http://schemas.microsoft.com/office/drawing/2014/main" id="{F6499D31-1A89-1D40-D547-43C81A91A070}"/>
              </a:ext>
            </a:extLst>
          </p:cNvPr>
          <p:cNvSpPr txBox="1">
            <a:spLocks/>
          </p:cNvSpPr>
          <p:nvPr/>
        </p:nvSpPr>
        <p:spPr>
          <a:xfrm rot="2828143">
            <a:off x="2481475" y="2699701"/>
            <a:ext cx="4755794"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O QUE É UM BANCO DE DADOS</a:t>
            </a:r>
          </a:p>
        </p:txBody>
      </p:sp>
      <p:sp>
        <p:nvSpPr>
          <p:cNvPr id="6" name="Título 2">
            <a:extLst>
              <a:ext uri="{FF2B5EF4-FFF2-40B4-BE49-F238E27FC236}">
                <a16:creationId xmlns:a16="http://schemas.microsoft.com/office/drawing/2014/main" id="{017E4EED-E5E8-FBB9-431E-9DBF53801BF1}"/>
              </a:ext>
            </a:extLst>
          </p:cNvPr>
          <p:cNvSpPr txBox="1">
            <a:spLocks/>
          </p:cNvSpPr>
          <p:nvPr/>
        </p:nvSpPr>
        <p:spPr>
          <a:xfrm>
            <a:off x="779675" y="4511567"/>
            <a:ext cx="4755794"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O QUE É UM SISTEMA DE BANCO DE DADOS</a:t>
            </a:r>
          </a:p>
        </p:txBody>
      </p:sp>
      <p:sp>
        <p:nvSpPr>
          <p:cNvPr id="7" name="Título 2">
            <a:extLst>
              <a:ext uri="{FF2B5EF4-FFF2-40B4-BE49-F238E27FC236}">
                <a16:creationId xmlns:a16="http://schemas.microsoft.com/office/drawing/2014/main" id="{B49D094F-734F-1D1B-421C-71155FDD61E0}"/>
              </a:ext>
            </a:extLst>
          </p:cNvPr>
          <p:cNvSpPr txBox="1">
            <a:spLocks/>
          </p:cNvSpPr>
          <p:nvPr/>
        </p:nvSpPr>
        <p:spPr>
          <a:xfrm rot="19272398">
            <a:off x="39476" y="2182779"/>
            <a:ext cx="2963085" cy="1039695"/>
          </a:xfrm>
          <a:prstGeom prst="rect">
            <a:avLst/>
          </a:prstGeom>
        </p:spPr>
        <p:txBody>
          <a:bodyPr vert="horz" lIns="0" tIns="0" rIns="0" bIns="0" rtlCol="0" anchor="ctr">
            <a:noAutofit/>
          </a:bodyPr>
          <a:lstStyle>
            <a:lvl1pPr algn="r" defTabSz="685800" rtl="0" eaLnBrk="1" latinLnBrk="0" hangingPunct="1">
              <a:lnSpc>
                <a:spcPct val="90000"/>
              </a:lnSpc>
              <a:spcBef>
                <a:spcPct val="0"/>
              </a:spcBef>
              <a:buNone/>
              <a:defRPr sz="9530" kern="1200">
                <a:solidFill>
                  <a:schemeClr val="bg1"/>
                </a:solidFill>
                <a:latin typeface="+mj-lt"/>
                <a:ea typeface="+mj-ea"/>
                <a:cs typeface="+mj-cs"/>
              </a:defRPr>
            </a:lvl1pPr>
          </a:lstStyle>
          <a:p>
            <a:pPr algn="ctr"/>
            <a:r>
              <a:rPr lang="en-US" sz="3200" dirty="0"/>
              <a:t>DADOS</a:t>
            </a:r>
          </a:p>
        </p:txBody>
      </p:sp>
    </p:spTree>
    <p:extLst>
      <p:ext uri="{BB962C8B-B14F-4D97-AF65-F5344CB8AC3E}">
        <p14:creationId xmlns:p14="http://schemas.microsoft.com/office/powerpoint/2010/main" val="31505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SISTEMA DE 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316324" y="3390006"/>
            <a:ext cx="6309791" cy="31045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SOFTWARE SGBD</a:t>
            </a:r>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a:p>
        </p:txBody>
      </p:sp>
      <p:pic>
        <p:nvPicPr>
          <p:cNvPr id="5" name="Imagem 4">
            <a:extLst>
              <a:ext uri="{FF2B5EF4-FFF2-40B4-BE49-F238E27FC236}">
                <a16:creationId xmlns:a16="http://schemas.microsoft.com/office/drawing/2014/main" id="{6A924CDC-70AA-B97C-13D8-25C19135CC7A}"/>
              </a:ext>
            </a:extLst>
          </p:cNvPr>
          <p:cNvPicPr>
            <a:picLocks noChangeAspect="1"/>
          </p:cNvPicPr>
          <p:nvPr/>
        </p:nvPicPr>
        <p:blipFill>
          <a:blip r:embed="rId2"/>
          <a:stretch>
            <a:fillRect/>
          </a:stretch>
        </p:blipFill>
        <p:spPr>
          <a:xfrm>
            <a:off x="5398778" y="901873"/>
            <a:ext cx="1227337" cy="787054"/>
          </a:xfrm>
          <a:prstGeom prst="rect">
            <a:avLst/>
          </a:prstGeom>
        </p:spPr>
      </p:pic>
      <p:sp>
        <p:nvSpPr>
          <p:cNvPr id="6" name="Retângulo 5">
            <a:extLst>
              <a:ext uri="{FF2B5EF4-FFF2-40B4-BE49-F238E27FC236}">
                <a16:creationId xmlns:a16="http://schemas.microsoft.com/office/drawing/2014/main" id="{56F17D68-0EAC-9D7B-B3A6-F516211F4DA1}"/>
              </a:ext>
            </a:extLst>
          </p:cNvPr>
          <p:cNvSpPr/>
          <p:nvPr/>
        </p:nvSpPr>
        <p:spPr>
          <a:xfrm>
            <a:off x="1125415" y="2264381"/>
            <a:ext cx="5345723" cy="3850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PROGRAMAS DE APLICAÇÕES/ CONSULTAS (QUERIES)</a:t>
            </a:r>
          </a:p>
        </p:txBody>
      </p:sp>
      <p:sp>
        <p:nvSpPr>
          <p:cNvPr id="8" name="Retângulo: Cantos Arredondados 7">
            <a:extLst>
              <a:ext uri="{FF2B5EF4-FFF2-40B4-BE49-F238E27FC236}">
                <a16:creationId xmlns:a16="http://schemas.microsoft.com/office/drawing/2014/main" id="{36B715E0-5B89-0E72-190E-89BB103C965D}"/>
              </a:ext>
            </a:extLst>
          </p:cNvPr>
          <p:cNvSpPr/>
          <p:nvPr/>
        </p:nvSpPr>
        <p:spPr>
          <a:xfrm>
            <a:off x="935524" y="4177060"/>
            <a:ext cx="4954479" cy="5238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 PARA PROCESSAMENTO DE CONSULTAS/PROGRAMAS</a:t>
            </a:r>
          </a:p>
        </p:txBody>
      </p:sp>
      <p:sp>
        <p:nvSpPr>
          <p:cNvPr id="9" name="Retângulo: Cantos Arredondados 8">
            <a:extLst>
              <a:ext uri="{FF2B5EF4-FFF2-40B4-BE49-F238E27FC236}">
                <a16:creationId xmlns:a16="http://schemas.microsoft.com/office/drawing/2014/main" id="{F2CEF18A-D829-E42D-24F1-2BDB6154ED5B}"/>
              </a:ext>
            </a:extLst>
          </p:cNvPr>
          <p:cNvSpPr/>
          <p:nvPr/>
        </p:nvSpPr>
        <p:spPr>
          <a:xfrm>
            <a:off x="935523" y="5488010"/>
            <a:ext cx="4954479" cy="52389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PARA ACESSO AOS DADOS ARMAZENADOS</a:t>
            </a:r>
          </a:p>
        </p:txBody>
      </p:sp>
      <p:sp>
        <p:nvSpPr>
          <p:cNvPr id="10" name="Fluxograma: Disco Magnético 9">
            <a:extLst>
              <a:ext uri="{FF2B5EF4-FFF2-40B4-BE49-F238E27FC236}">
                <a16:creationId xmlns:a16="http://schemas.microsoft.com/office/drawing/2014/main" id="{F9650EA6-CE59-58DA-E5B2-504AEF3B3109}"/>
              </a:ext>
            </a:extLst>
          </p:cNvPr>
          <p:cNvSpPr/>
          <p:nvPr/>
        </p:nvSpPr>
        <p:spPr>
          <a:xfrm>
            <a:off x="996462" y="6879619"/>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DEFINIÇÃO DOS DADOS ARMAZENADOS (METADADOS)</a:t>
            </a:r>
          </a:p>
        </p:txBody>
      </p:sp>
      <p:sp>
        <p:nvSpPr>
          <p:cNvPr id="11" name="Fluxograma: Disco Magnético 10">
            <a:extLst>
              <a:ext uri="{FF2B5EF4-FFF2-40B4-BE49-F238E27FC236}">
                <a16:creationId xmlns:a16="http://schemas.microsoft.com/office/drawing/2014/main" id="{CA243B2F-DE75-4E12-C1AA-99A9641BD792}"/>
              </a:ext>
            </a:extLst>
          </p:cNvPr>
          <p:cNvSpPr/>
          <p:nvPr/>
        </p:nvSpPr>
        <p:spPr>
          <a:xfrm>
            <a:off x="4143264" y="6879618"/>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cxnSp>
        <p:nvCxnSpPr>
          <p:cNvPr id="13" name="Conector de Seta Reta 12">
            <a:extLst>
              <a:ext uri="{FF2B5EF4-FFF2-40B4-BE49-F238E27FC236}">
                <a16:creationId xmlns:a16="http://schemas.microsoft.com/office/drawing/2014/main" id="{83B9C9AB-452D-363B-6077-B86D9FADB414}"/>
              </a:ext>
            </a:extLst>
          </p:cNvPr>
          <p:cNvCxnSpPr>
            <a:cxnSpLocks/>
            <a:stCxn id="5" idx="1"/>
            <a:endCxn id="6" idx="0"/>
          </p:cNvCxnSpPr>
          <p:nvPr/>
        </p:nvCxnSpPr>
        <p:spPr>
          <a:xfrm flipH="1">
            <a:off x="3798277" y="1295400"/>
            <a:ext cx="1600501" cy="96898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3E67A05D-17CC-C5A9-9921-FCD8A9AD553B}"/>
              </a:ext>
            </a:extLst>
          </p:cNvPr>
          <p:cNvCxnSpPr>
            <a:cxnSpLocks/>
          </p:cNvCxnSpPr>
          <p:nvPr/>
        </p:nvCxnSpPr>
        <p:spPr>
          <a:xfrm>
            <a:off x="3668602" y="2649415"/>
            <a:ext cx="0" cy="139504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6D79652F-85D8-D25D-443A-4FC6F95A8F89}"/>
              </a:ext>
            </a:extLst>
          </p:cNvPr>
          <p:cNvCxnSpPr>
            <a:cxnSpLocks/>
          </p:cNvCxnSpPr>
          <p:nvPr/>
        </p:nvCxnSpPr>
        <p:spPr>
          <a:xfrm>
            <a:off x="3482221" y="4744021"/>
            <a:ext cx="0" cy="7439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CE4386DD-BFEF-D512-EBCB-FE379489AF12}"/>
              </a:ext>
            </a:extLst>
          </p:cNvPr>
          <p:cNvCxnSpPr>
            <a:cxnSpLocks/>
          </p:cNvCxnSpPr>
          <p:nvPr/>
        </p:nvCxnSpPr>
        <p:spPr>
          <a:xfrm flipH="1">
            <a:off x="1811683" y="6034973"/>
            <a:ext cx="732938" cy="1012206"/>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3FBF413D-1F63-7753-E747-DE9C0D1ED658}"/>
              </a:ext>
            </a:extLst>
          </p:cNvPr>
          <p:cNvCxnSpPr>
            <a:cxnSpLocks/>
          </p:cNvCxnSpPr>
          <p:nvPr/>
        </p:nvCxnSpPr>
        <p:spPr>
          <a:xfrm>
            <a:off x="3668602" y="6011906"/>
            <a:ext cx="1097419" cy="898349"/>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997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pic>
        <p:nvPicPr>
          <p:cNvPr id="11" name="Imagem 10">
            <a:extLst>
              <a:ext uri="{FF2B5EF4-FFF2-40B4-BE49-F238E27FC236}">
                <a16:creationId xmlns:a16="http://schemas.microsoft.com/office/drawing/2014/main" id="{A1C2D1CC-80F8-76A5-8D76-11FAED6B7E8B}"/>
              </a:ext>
            </a:extLst>
          </p:cNvPr>
          <p:cNvPicPr>
            <a:picLocks noChangeAspect="1"/>
          </p:cNvPicPr>
          <p:nvPr/>
        </p:nvPicPr>
        <p:blipFill>
          <a:blip r:embed="rId2"/>
          <a:stretch>
            <a:fillRect/>
          </a:stretch>
        </p:blipFill>
        <p:spPr>
          <a:xfrm>
            <a:off x="3833284" y="2286000"/>
            <a:ext cx="2171700" cy="4572000"/>
          </a:xfrm>
          <a:prstGeom prst="rect">
            <a:avLst/>
          </a:prstGeom>
        </p:spPr>
      </p:pic>
      <p:sp>
        <p:nvSpPr>
          <p:cNvPr id="9" name="Balão de Fala: Oval 8">
            <a:extLst>
              <a:ext uri="{FF2B5EF4-FFF2-40B4-BE49-F238E27FC236}">
                <a16:creationId xmlns:a16="http://schemas.microsoft.com/office/drawing/2014/main" id="{34EFE87E-85FB-34FE-D055-81E22D977232}"/>
              </a:ext>
            </a:extLst>
          </p:cNvPr>
          <p:cNvSpPr/>
          <p:nvPr/>
        </p:nvSpPr>
        <p:spPr>
          <a:xfrm>
            <a:off x="355600" y="1089289"/>
            <a:ext cx="2413000" cy="2548467"/>
          </a:xfrm>
          <a:prstGeom prst="wedgeEllipseCallout">
            <a:avLst>
              <a:gd name="adj1" fmla="val 116010"/>
              <a:gd name="adj2" fmla="val 216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POR ONDE COMEÇAR?</a:t>
            </a:r>
          </a:p>
        </p:txBody>
      </p:sp>
    </p:spTree>
    <p:extLst>
      <p:ext uri="{BB962C8B-B14F-4D97-AF65-F5344CB8AC3E}">
        <p14:creationId xmlns:p14="http://schemas.microsoft.com/office/powerpoint/2010/main" val="250445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Fluxograma: Documento 3">
            <a:extLst>
              <a:ext uri="{FF2B5EF4-FFF2-40B4-BE49-F238E27FC236}">
                <a16:creationId xmlns:a16="http://schemas.microsoft.com/office/drawing/2014/main" id="{C43A6DB5-9003-5982-F6F9-9211E5325858}"/>
              </a:ext>
            </a:extLst>
          </p:cNvPr>
          <p:cNvSpPr/>
          <p:nvPr/>
        </p:nvSpPr>
        <p:spPr>
          <a:xfrm>
            <a:off x="2015067" y="2650067"/>
            <a:ext cx="2472266" cy="295486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PELOS REQUISITOS!</a:t>
            </a:r>
          </a:p>
        </p:txBody>
      </p:sp>
    </p:spTree>
    <p:extLst>
      <p:ext uri="{BB962C8B-B14F-4D97-AF65-F5344CB8AC3E}">
        <p14:creationId xmlns:p14="http://schemas.microsoft.com/office/powerpoint/2010/main" val="622820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Retângulo: Cantos Arredondados 3">
            <a:extLst>
              <a:ext uri="{FF2B5EF4-FFF2-40B4-BE49-F238E27FC236}">
                <a16:creationId xmlns:a16="http://schemas.microsoft.com/office/drawing/2014/main" id="{825BE249-49C5-306D-B492-D6FC49EB6432}"/>
              </a:ext>
            </a:extLst>
          </p:cNvPr>
          <p:cNvSpPr/>
          <p:nvPr/>
        </p:nvSpPr>
        <p:spPr>
          <a:xfrm>
            <a:off x="601133" y="1667933"/>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ALUNO</a:t>
            </a:r>
          </a:p>
        </p:txBody>
      </p:sp>
      <p:sp>
        <p:nvSpPr>
          <p:cNvPr id="5" name="Retângulo: Cantos Arredondados 4">
            <a:extLst>
              <a:ext uri="{FF2B5EF4-FFF2-40B4-BE49-F238E27FC236}">
                <a16:creationId xmlns:a16="http://schemas.microsoft.com/office/drawing/2014/main" id="{81302F83-E403-B0FE-774B-8091397C4FE5}"/>
              </a:ext>
            </a:extLst>
          </p:cNvPr>
          <p:cNvSpPr/>
          <p:nvPr/>
        </p:nvSpPr>
        <p:spPr>
          <a:xfrm>
            <a:off x="3556000" y="1507066"/>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CURSO</a:t>
            </a:r>
          </a:p>
        </p:txBody>
      </p:sp>
      <p:sp>
        <p:nvSpPr>
          <p:cNvPr id="6" name="Retângulo: Cantos Arredondados 5">
            <a:extLst>
              <a:ext uri="{FF2B5EF4-FFF2-40B4-BE49-F238E27FC236}">
                <a16:creationId xmlns:a16="http://schemas.microsoft.com/office/drawing/2014/main" id="{2B50D3FE-7FA6-CAF3-8BFD-6948CB839515}"/>
              </a:ext>
            </a:extLst>
          </p:cNvPr>
          <p:cNvSpPr/>
          <p:nvPr/>
        </p:nvSpPr>
        <p:spPr>
          <a:xfrm>
            <a:off x="711090" y="3606800"/>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DISCIPLINA</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4165712" y="3606800"/>
            <a:ext cx="1422400"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p:txBody>
      </p:sp>
      <p:sp>
        <p:nvSpPr>
          <p:cNvPr id="8" name="Retângulo: Cantos Arredondados 7">
            <a:extLst>
              <a:ext uri="{FF2B5EF4-FFF2-40B4-BE49-F238E27FC236}">
                <a16:creationId xmlns:a16="http://schemas.microsoft.com/office/drawing/2014/main" id="{C369331A-2299-9A3F-DCC6-8BE1AC0A5289}"/>
              </a:ext>
            </a:extLst>
          </p:cNvPr>
          <p:cNvSpPr/>
          <p:nvPr/>
        </p:nvSpPr>
        <p:spPr>
          <a:xfrm>
            <a:off x="2717799" y="5181600"/>
            <a:ext cx="1845733" cy="6265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PRE_REQUISITO</a:t>
            </a:r>
          </a:p>
        </p:txBody>
      </p:sp>
    </p:spTree>
    <p:extLst>
      <p:ext uri="{BB962C8B-B14F-4D97-AF65-F5344CB8AC3E}">
        <p14:creationId xmlns:p14="http://schemas.microsoft.com/office/powerpoint/2010/main" val="259434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r>
              <a:rPr lang="en-US" sz="1800" dirty="0"/>
              <a:t>CONSTRUINDO UM BANCO DE DADOS UNIVERSIDADE</a:t>
            </a:r>
          </a:p>
        </p:txBody>
      </p:sp>
      <p:sp>
        <p:nvSpPr>
          <p:cNvPr id="4" name="Retângulo: Cantos Arredondados 3">
            <a:extLst>
              <a:ext uri="{FF2B5EF4-FFF2-40B4-BE49-F238E27FC236}">
                <a16:creationId xmlns:a16="http://schemas.microsoft.com/office/drawing/2014/main" id="{825BE249-49C5-306D-B492-D6FC49EB6432}"/>
              </a:ext>
            </a:extLst>
          </p:cNvPr>
          <p:cNvSpPr/>
          <p:nvPr/>
        </p:nvSpPr>
        <p:spPr>
          <a:xfrm>
            <a:off x="524933" y="1470288"/>
            <a:ext cx="1667934" cy="169333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ALUNO</a:t>
            </a:r>
          </a:p>
          <a:p>
            <a:pPr algn="ctr"/>
            <a:endParaRPr lang="en-US" dirty="0"/>
          </a:p>
          <a:p>
            <a:pPr algn="ctr"/>
            <a:r>
              <a:rPr lang="en-US" dirty="0"/>
              <a:t>Nome, </a:t>
            </a:r>
            <a:r>
              <a:rPr lang="en-US" dirty="0" err="1"/>
              <a:t>Número</a:t>
            </a:r>
            <a:r>
              <a:rPr lang="en-US" dirty="0"/>
              <a:t>, </a:t>
            </a:r>
            <a:r>
              <a:rPr lang="en-US" dirty="0" err="1"/>
              <a:t>Turma</a:t>
            </a:r>
            <a:r>
              <a:rPr lang="en-US" dirty="0"/>
              <a:t>, </a:t>
            </a:r>
            <a:r>
              <a:rPr lang="en-US" dirty="0" err="1"/>
              <a:t>Curso_Hab</a:t>
            </a:r>
            <a:endParaRPr lang="en-US" dirty="0"/>
          </a:p>
        </p:txBody>
      </p:sp>
      <p:sp>
        <p:nvSpPr>
          <p:cNvPr id="5" name="Retângulo: Cantos Arredondados 4">
            <a:extLst>
              <a:ext uri="{FF2B5EF4-FFF2-40B4-BE49-F238E27FC236}">
                <a16:creationId xmlns:a16="http://schemas.microsoft.com/office/drawing/2014/main" id="{81302F83-E403-B0FE-774B-8091397C4FE5}"/>
              </a:ext>
            </a:extLst>
          </p:cNvPr>
          <p:cNvSpPr/>
          <p:nvPr/>
        </p:nvSpPr>
        <p:spPr>
          <a:xfrm>
            <a:off x="3555999" y="1507065"/>
            <a:ext cx="1845733" cy="17610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CURSO</a:t>
            </a:r>
          </a:p>
          <a:p>
            <a:pPr algn="ctr"/>
            <a:endParaRPr lang="en-US" dirty="0"/>
          </a:p>
          <a:p>
            <a:pPr algn="ctr"/>
            <a:r>
              <a:rPr lang="en-US" dirty="0"/>
              <a:t>Nome do </a:t>
            </a:r>
            <a:r>
              <a:rPr lang="en-US" dirty="0" err="1"/>
              <a:t>Curso</a:t>
            </a:r>
            <a:r>
              <a:rPr lang="en-US" dirty="0"/>
              <a:t>,</a:t>
            </a:r>
          </a:p>
          <a:p>
            <a:pPr algn="ctr"/>
            <a:r>
              <a:rPr lang="en-US" dirty="0" err="1"/>
              <a:t>Número</a:t>
            </a:r>
            <a:r>
              <a:rPr lang="en-US" dirty="0"/>
              <a:t> do </a:t>
            </a:r>
            <a:r>
              <a:rPr lang="en-US" dirty="0" err="1"/>
              <a:t>Curso</a:t>
            </a:r>
            <a:endParaRPr lang="en-US" dirty="0"/>
          </a:p>
          <a:p>
            <a:pPr algn="ctr"/>
            <a:r>
              <a:rPr lang="en-US" dirty="0" err="1"/>
              <a:t>Créditos</a:t>
            </a:r>
            <a:endParaRPr lang="en-US" dirty="0"/>
          </a:p>
          <a:p>
            <a:pPr algn="ctr"/>
            <a:r>
              <a:rPr lang="en-US" dirty="0" err="1"/>
              <a:t>Departamento</a:t>
            </a:r>
            <a:endParaRPr lang="en-US" dirty="0"/>
          </a:p>
        </p:txBody>
      </p:sp>
      <p:sp>
        <p:nvSpPr>
          <p:cNvPr id="6" name="Retângulo: Cantos Arredondados 5">
            <a:extLst>
              <a:ext uri="{FF2B5EF4-FFF2-40B4-BE49-F238E27FC236}">
                <a16:creationId xmlns:a16="http://schemas.microsoft.com/office/drawing/2014/main" id="{2B50D3FE-7FA6-CAF3-8BFD-6948CB839515}"/>
              </a:ext>
            </a:extLst>
          </p:cNvPr>
          <p:cNvSpPr/>
          <p:nvPr/>
        </p:nvSpPr>
        <p:spPr>
          <a:xfrm>
            <a:off x="711089" y="3606799"/>
            <a:ext cx="2633243" cy="204893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DISCIPLINA</a:t>
            </a:r>
          </a:p>
          <a:p>
            <a:pPr algn="ctr"/>
            <a:endParaRPr lang="en-US" dirty="0"/>
          </a:p>
          <a:p>
            <a:pPr algn="ctr"/>
            <a:r>
              <a:rPr lang="en-US" dirty="0" err="1"/>
              <a:t>IdentificaçãodeDisciplina</a:t>
            </a:r>
            <a:endParaRPr lang="en-US" dirty="0"/>
          </a:p>
          <a:p>
            <a:pPr algn="ctr"/>
            <a:r>
              <a:rPr lang="en-US" dirty="0" err="1"/>
              <a:t>NúmerodoCurso</a:t>
            </a:r>
            <a:endParaRPr lang="en-US" dirty="0"/>
          </a:p>
          <a:p>
            <a:pPr algn="ctr"/>
            <a:r>
              <a:rPr lang="en-US" dirty="0"/>
              <a:t>Semestre</a:t>
            </a:r>
          </a:p>
          <a:p>
            <a:pPr algn="ctr"/>
            <a:r>
              <a:rPr lang="en-US" dirty="0" err="1"/>
              <a:t>Ano</a:t>
            </a:r>
            <a:endParaRPr lang="en-US" dirty="0"/>
          </a:p>
          <a:p>
            <a:pPr algn="ctr"/>
            <a:r>
              <a:rPr lang="en-US" dirty="0" err="1"/>
              <a:t>Instrutor</a:t>
            </a:r>
            <a:endParaRPr lang="en-US" dirty="0"/>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4165711" y="3606799"/>
            <a:ext cx="246040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a:p>
            <a:pPr algn="ctr"/>
            <a:endParaRPr lang="en-US" dirty="0"/>
          </a:p>
          <a:p>
            <a:pPr algn="ctr"/>
            <a:r>
              <a:rPr lang="en-US" dirty="0" err="1"/>
              <a:t>Númerodoaluno</a:t>
            </a:r>
            <a:endParaRPr lang="en-US" dirty="0"/>
          </a:p>
          <a:p>
            <a:pPr algn="ctr"/>
            <a:r>
              <a:rPr lang="en-US" dirty="0" err="1"/>
              <a:t>Identificador_Disciplinas</a:t>
            </a:r>
            <a:endParaRPr lang="en-US" dirty="0"/>
          </a:p>
          <a:p>
            <a:pPr algn="ctr"/>
            <a:r>
              <a:rPr lang="en-US" dirty="0"/>
              <a:t>Nota</a:t>
            </a:r>
          </a:p>
        </p:txBody>
      </p:sp>
      <p:sp>
        <p:nvSpPr>
          <p:cNvPr id="8" name="Retângulo: Cantos Arredondados 7">
            <a:extLst>
              <a:ext uri="{FF2B5EF4-FFF2-40B4-BE49-F238E27FC236}">
                <a16:creationId xmlns:a16="http://schemas.microsoft.com/office/drawing/2014/main" id="{C369331A-2299-9A3F-DCC6-8BE1AC0A5289}"/>
              </a:ext>
            </a:extLst>
          </p:cNvPr>
          <p:cNvSpPr/>
          <p:nvPr/>
        </p:nvSpPr>
        <p:spPr>
          <a:xfrm>
            <a:off x="3513670" y="5535272"/>
            <a:ext cx="2218268" cy="155786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PRE_REQUISITO</a:t>
            </a:r>
          </a:p>
          <a:p>
            <a:pPr algn="ctr"/>
            <a:endParaRPr lang="en-US" dirty="0"/>
          </a:p>
          <a:p>
            <a:pPr algn="ctr"/>
            <a:r>
              <a:rPr lang="en-US" dirty="0" err="1"/>
              <a:t>NúmerodoCurso</a:t>
            </a:r>
            <a:endParaRPr lang="en-US" dirty="0"/>
          </a:p>
          <a:p>
            <a:pPr algn="ctr"/>
            <a:r>
              <a:rPr lang="en-US" dirty="0" err="1"/>
              <a:t>NúmeroPre_Requisito</a:t>
            </a:r>
            <a:endParaRPr lang="en-US" dirty="0"/>
          </a:p>
        </p:txBody>
      </p:sp>
    </p:spTree>
    <p:extLst>
      <p:ext uri="{BB962C8B-B14F-4D97-AF65-F5344CB8AC3E}">
        <p14:creationId xmlns:p14="http://schemas.microsoft.com/office/powerpoint/2010/main" val="3657840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287859" y="1339659"/>
            <a:ext cx="6451607"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NATUREZA AUTODESCRITIVA</a:t>
            </a:r>
          </a:p>
        </p:txBody>
      </p:sp>
      <p:sp>
        <p:nvSpPr>
          <p:cNvPr id="4" name="CaixaDeTexto 3">
            <a:extLst>
              <a:ext uri="{FF2B5EF4-FFF2-40B4-BE49-F238E27FC236}">
                <a16:creationId xmlns:a16="http://schemas.microsoft.com/office/drawing/2014/main" id="{85324EF5-3567-3A87-EA45-9D5D698F2213}"/>
              </a:ext>
            </a:extLst>
          </p:cNvPr>
          <p:cNvSpPr txBox="1"/>
          <p:nvPr/>
        </p:nvSpPr>
        <p:spPr>
          <a:xfrm>
            <a:off x="287858" y="3470031"/>
            <a:ext cx="6309791"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TER DEFINIÇÃO OU DESCRIÇÃO DA ESTRUTURA DO BANCO DE DADOS</a:t>
            </a:r>
          </a:p>
          <a:p>
            <a:pPr marL="285750" indent="-285750" algn="just">
              <a:buFont typeface="Arial" panose="020B0604020202020204" pitchFamily="34" charset="0"/>
              <a:buChar char="•"/>
            </a:pPr>
            <a:r>
              <a:rPr lang="en-US" sz="2800" dirty="0">
                <a:solidFill>
                  <a:schemeClr val="bg1"/>
                </a:solidFill>
              </a:rPr>
              <a:t>TER DEFINIÇÃO DAS RESTRIÇÕES </a:t>
            </a:r>
          </a:p>
          <a:p>
            <a:pPr marL="285750" indent="-285750" algn="just">
              <a:buFont typeface="Arial" panose="020B0604020202020204" pitchFamily="34" charset="0"/>
              <a:buChar char="•"/>
            </a:pPr>
            <a:r>
              <a:rPr lang="en-US" sz="2800" dirty="0">
                <a:solidFill>
                  <a:schemeClr val="bg1"/>
                </a:solidFill>
              </a:rPr>
              <a:t>TER DEFINIÇÃO DO TIPO, FORMATO DE ARMAZENAMENTO </a:t>
            </a:r>
          </a:p>
          <a:p>
            <a:pPr marL="285750" indent="-285750" algn="just">
              <a:buFont typeface="Arial" panose="020B0604020202020204" pitchFamily="34" charset="0"/>
              <a:buChar char="•"/>
            </a:pPr>
            <a:endParaRPr lang="en-US" sz="2800" dirty="0">
              <a:solidFill>
                <a:schemeClr val="bg1"/>
              </a:solidFill>
            </a:endParaRPr>
          </a:p>
        </p:txBody>
      </p:sp>
      <p:sp>
        <p:nvSpPr>
          <p:cNvPr id="5" name="Texto Explicativo: Seta para Cima 4">
            <a:extLst>
              <a:ext uri="{FF2B5EF4-FFF2-40B4-BE49-F238E27FC236}">
                <a16:creationId xmlns:a16="http://schemas.microsoft.com/office/drawing/2014/main" id="{E71C7C80-2851-261B-B8CE-717BFA1A7E91}"/>
              </a:ext>
            </a:extLst>
          </p:cNvPr>
          <p:cNvSpPr/>
          <p:nvPr/>
        </p:nvSpPr>
        <p:spPr>
          <a:xfrm>
            <a:off x="2086708" y="6307015"/>
            <a:ext cx="2672861" cy="1359877"/>
          </a:xfrm>
          <a:prstGeom prst="upArrow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METADADOS</a:t>
            </a:r>
          </a:p>
        </p:txBody>
      </p:sp>
    </p:spTree>
    <p:extLst>
      <p:ext uri="{BB962C8B-B14F-4D97-AF65-F5344CB8AC3E}">
        <p14:creationId xmlns:p14="http://schemas.microsoft.com/office/powerpoint/2010/main" val="20623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01600" y="19642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ISOLAMENTO ENTRE OS PROGRAMAS E OS DADOS E A ABSTRAÇÃO DOS DADOS</a:t>
            </a:r>
          </a:p>
        </p:txBody>
      </p:sp>
      <p:sp>
        <p:nvSpPr>
          <p:cNvPr id="4" name="CaixaDeTexto 3">
            <a:extLst>
              <a:ext uri="{FF2B5EF4-FFF2-40B4-BE49-F238E27FC236}">
                <a16:creationId xmlns:a16="http://schemas.microsoft.com/office/drawing/2014/main" id="{F55BFCF0-3406-7700-4CC8-B9518A4D1836}"/>
              </a:ext>
            </a:extLst>
          </p:cNvPr>
          <p:cNvSpPr txBox="1"/>
          <p:nvPr/>
        </p:nvSpPr>
        <p:spPr>
          <a:xfrm>
            <a:off x="287859" y="3962400"/>
            <a:ext cx="6309791"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EVITAR QUE ALGUMA ALTERAÇÃO NOS DADOS IMPACTEM EM TODOS OS PROGRAMAS QUE ACESSAM ESSE ARQUIVO.</a:t>
            </a:r>
          </a:p>
          <a:p>
            <a:pPr marL="285750" indent="-285750" algn="just">
              <a:buFont typeface="Arial" panose="020B0604020202020204" pitchFamily="34" charset="0"/>
              <a:buChar char="•"/>
            </a:pPr>
            <a:r>
              <a:rPr lang="en-US" sz="2800" dirty="0">
                <a:solidFill>
                  <a:schemeClr val="bg1"/>
                </a:solidFill>
              </a:rPr>
              <a:t>DADOS DEVEM SER SEPARADOS DOS PROGRAMAS DE ACESSO.</a:t>
            </a:r>
          </a:p>
          <a:p>
            <a:pPr marL="285750" indent="-285750" algn="just">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8463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 </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5070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SUPORTE PARA AS MÚLTIPLAS VISÕES DOS DADOS</a:t>
            </a:r>
          </a:p>
        </p:txBody>
      </p:sp>
      <p:sp>
        <p:nvSpPr>
          <p:cNvPr id="4" name="CaixaDeTexto 3">
            <a:extLst>
              <a:ext uri="{FF2B5EF4-FFF2-40B4-BE49-F238E27FC236}">
                <a16:creationId xmlns:a16="http://schemas.microsoft.com/office/drawing/2014/main" id="{8295CB5E-E00F-6532-0F4A-09DBFD7A199C}"/>
              </a:ext>
            </a:extLst>
          </p:cNvPr>
          <p:cNvSpPr txBox="1"/>
          <p:nvPr/>
        </p:nvSpPr>
        <p:spPr>
          <a:xfrm>
            <a:off x="287859" y="3962400"/>
            <a:ext cx="630979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solidFill>
                  <a:schemeClr val="bg1"/>
                </a:solidFill>
              </a:rPr>
              <a:t>DISPONIBILIZAR DIFERENTES PERSPECTIVAS OU VISÕES DOS DADOS QUE ESTÃO ARMAZENADOS.</a:t>
            </a:r>
          </a:p>
          <a:p>
            <a:pPr marL="285750" indent="-285750" algn="just">
              <a:buFont typeface="Arial" panose="020B0604020202020204" pitchFamily="34" charset="0"/>
              <a:buChar char="•"/>
            </a:pPr>
            <a:r>
              <a:rPr lang="en-US" sz="2800" dirty="0">
                <a:solidFill>
                  <a:schemeClr val="bg1"/>
                </a:solidFill>
              </a:rPr>
              <a:t>UMA VISÃO É REPRESENTADA POR UM SUBCONJUNTO DOS DADOS QUE ESTÃO ARMAZENADOS.</a:t>
            </a:r>
          </a:p>
          <a:p>
            <a:pPr marL="285750" indent="-285750" algn="just">
              <a:buFont typeface="Arial" panose="020B0604020202020204" pitchFamily="34" charset="0"/>
              <a:buChar char="•"/>
            </a:pPr>
            <a:r>
              <a:rPr lang="en-US" sz="2800" dirty="0">
                <a:solidFill>
                  <a:schemeClr val="bg1"/>
                </a:solidFill>
              </a:rPr>
              <a:t>SUBCONJUNTOS DIFERENTES SÃO UTILIZADOS PARA ALIMENTAR SISTEMAS DIFERENTES</a:t>
            </a:r>
          </a:p>
          <a:p>
            <a:pPr marL="285750" indent="-285750" algn="just">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2020600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 </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50706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SUPORTE PARA AS MÚLTIPLAS VISÕES DOS DADOS - EXEMPLO</a:t>
            </a:r>
          </a:p>
        </p:txBody>
      </p:sp>
      <p:sp>
        <p:nvSpPr>
          <p:cNvPr id="5" name="Fluxograma: Documento 4">
            <a:extLst>
              <a:ext uri="{FF2B5EF4-FFF2-40B4-BE49-F238E27FC236}">
                <a16:creationId xmlns:a16="http://schemas.microsoft.com/office/drawing/2014/main" id="{42AA5E3C-6FD0-B3C1-946C-89E2B49177A1}"/>
              </a:ext>
            </a:extLst>
          </p:cNvPr>
          <p:cNvSpPr/>
          <p:nvPr/>
        </p:nvSpPr>
        <p:spPr>
          <a:xfrm>
            <a:off x="231885" y="3552092"/>
            <a:ext cx="1981200" cy="2719754"/>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HISTÓRICO ESCOLAR</a:t>
            </a:r>
          </a:p>
        </p:txBody>
      </p:sp>
      <p:sp>
        <p:nvSpPr>
          <p:cNvPr id="6" name="Fluxograma: Documento 5">
            <a:extLst>
              <a:ext uri="{FF2B5EF4-FFF2-40B4-BE49-F238E27FC236}">
                <a16:creationId xmlns:a16="http://schemas.microsoft.com/office/drawing/2014/main" id="{D47194A9-ED71-D6F2-043E-5B36C63316B9}"/>
              </a:ext>
            </a:extLst>
          </p:cNvPr>
          <p:cNvSpPr/>
          <p:nvPr/>
        </p:nvSpPr>
        <p:spPr>
          <a:xfrm>
            <a:off x="4616449" y="3795985"/>
            <a:ext cx="1878135" cy="205815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PRÉ_REQUISITOS</a:t>
            </a:r>
          </a:p>
        </p:txBody>
      </p:sp>
      <p:sp>
        <p:nvSpPr>
          <p:cNvPr id="8" name="Fluxograma: Disco Magnético 7">
            <a:extLst>
              <a:ext uri="{FF2B5EF4-FFF2-40B4-BE49-F238E27FC236}">
                <a16:creationId xmlns:a16="http://schemas.microsoft.com/office/drawing/2014/main" id="{87F0557F-375F-3F36-7628-CB7160B98BC3}"/>
              </a:ext>
            </a:extLst>
          </p:cNvPr>
          <p:cNvSpPr/>
          <p:nvPr/>
        </p:nvSpPr>
        <p:spPr>
          <a:xfrm>
            <a:off x="2213085" y="7177336"/>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cxnSp>
        <p:nvCxnSpPr>
          <p:cNvPr id="9" name="Conector de Seta Reta 8">
            <a:extLst>
              <a:ext uri="{FF2B5EF4-FFF2-40B4-BE49-F238E27FC236}">
                <a16:creationId xmlns:a16="http://schemas.microsoft.com/office/drawing/2014/main" id="{E2EB59DE-4823-23E6-99E5-5C748C001261}"/>
              </a:ext>
            </a:extLst>
          </p:cNvPr>
          <p:cNvCxnSpPr>
            <a:cxnSpLocks/>
          </p:cNvCxnSpPr>
          <p:nvPr/>
        </p:nvCxnSpPr>
        <p:spPr>
          <a:xfrm>
            <a:off x="1664375" y="5854143"/>
            <a:ext cx="1008487" cy="132319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5BBB9C0B-6EC8-B048-086A-CEAACC4B5DEB}"/>
              </a:ext>
            </a:extLst>
          </p:cNvPr>
          <p:cNvCxnSpPr>
            <a:cxnSpLocks/>
          </p:cNvCxnSpPr>
          <p:nvPr/>
        </p:nvCxnSpPr>
        <p:spPr>
          <a:xfrm flipH="1">
            <a:off x="3645575" y="5854143"/>
            <a:ext cx="1184333" cy="1323193"/>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88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1800" dirty="0"/>
              <a:t>BANCO DE DADOS</a:t>
            </a:r>
          </a:p>
        </p:txBody>
      </p:sp>
      <p:sp>
        <p:nvSpPr>
          <p:cNvPr id="7" name="Retângulo: Cantos Arredondados 6">
            <a:extLst>
              <a:ext uri="{FF2B5EF4-FFF2-40B4-BE49-F238E27FC236}">
                <a16:creationId xmlns:a16="http://schemas.microsoft.com/office/drawing/2014/main" id="{4E025E11-363F-2358-88DF-B70464EFC06A}"/>
              </a:ext>
            </a:extLst>
          </p:cNvPr>
          <p:cNvSpPr/>
          <p:nvPr/>
        </p:nvSpPr>
        <p:spPr>
          <a:xfrm>
            <a:off x="118533" y="1228706"/>
            <a:ext cx="6620933" cy="155786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COMPARTILHAMENTO DE DADOS E PROCESSAMENTO DE TRANSAÇÕES DE MULTIUSUÁRIOS</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pic>
        <p:nvPicPr>
          <p:cNvPr id="8" name="Imagem 7">
            <a:extLst>
              <a:ext uri="{FF2B5EF4-FFF2-40B4-BE49-F238E27FC236}">
                <a16:creationId xmlns:a16="http://schemas.microsoft.com/office/drawing/2014/main" id="{2065A100-B531-F00B-F0FB-A68BAD661CEA}"/>
              </a:ext>
            </a:extLst>
          </p:cNvPr>
          <p:cNvPicPr>
            <a:picLocks noChangeAspect="1"/>
          </p:cNvPicPr>
          <p:nvPr/>
        </p:nvPicPr>
        <p:blipFill>
          <a:blip r:embed="rId2"/>
          <a:stretch>
            <a:fillRect/>
          </a:stretch>
        </p:blipFill>
        <p:spPr>
          <a:xfrm>
            <a:off x="1171576" y="2952751"/>
            <a:ext cx="1357312" cy="973600"/>
          </a:xfrm>
          <a:prstGeom prst="rect">
            <a:avLst/>
          </a:prstGeom>
        </p:spPr>
      </p:pic>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2528888" y="3926351"/>
            <a:ext cx="900112" cy="6975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m 12">
            <a:extLst>
              <a:ext uri="{FF2B5EF4-FFF2-40B4-BE49-F238E27FC236}">
                <a16:creationId xmlns:a16="http://schemas.microsoft.com/office/drawing/2014/main" id="{E7B8AD9D-C1AC-A70C-4584-CEBBD3745BC5}"/>
              </a:ext>
            </a:extLst>
          </p:cNvPr>
          <p:cNvPicPr>
            <a:picLocks noChangeAspect="1"/>
          </p:cNvPicPr>
          <p:nvPr/>
        </p:nvPicPr>
        <p:blipFill>
          <a:blip r:embed="rId3"/>
          <a:stretch>
            <a:fillRect/>
          </a:stretch>
        </p:blipFill>
        <p:spPr>
          <a:xfrm>
            <a:off x="5246375" y="2809267"/>
            <a:ext cx="1470408" cy="906048"/>
          </a:xfrm>
          <a:prstGeom prst="rect">
            <a:avLst/>
          </a:prstGeom>
        </p:spPr>
      </p:pic>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275626" y="3586936"/>
            <a:ext cx="970749" cy="9850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Fluxograma: Documento 19">
            <a:extLst>
              <a:ext uri="{FF2B5EF4-FFF2-40B4-BE49-F238E27FC236}">
                <a16:creationId xmlns:a16="http://schemas.microsoft.com/office/drawing/2014/main" id="{5608A8E0-CFC0-8C79-A381-3D09A340386C}"/>
              </a:ext>
            </a:extLst>
          </p:cNvPr>
          <p:cNvSpPr/>
          <p:nvPr/>
        </p:nvSpPr>
        <p:spPr>
          <a:xfrm>
            <a:off x="3742226" y="5595289"/>
            <a:ext cx="1066799"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transação</a:t>
            </a:r>
            <a:endParaRPr lang="en-US" dirty="0"/>
          </a:p>
        </p:txBody>
      </p:sp>
      <p:sp>
        <p:nvSpPr>
          <p:cNvPr id="22" name="Fluxograma: Vários Documentos 21">
            <a:extLst>
              <a:ext uri="{FF2B5EF4-FFF2-40B4-BE49-F238E27FC236}">
                <a16:creationId xmlns:a16="http://schemas.microsoft.com/office/drawing/2014/main" id="{474E8303-FA44-0A6C-F7D9-5EC21D46F698}"/>
              </a:ext>
            </a:extLst>
          </p:cNvPr>
          <p:cNvSpPr/>
          <p:nvPr/>
        </p:nvSpPr>
        <p:spPr>
          <a:xfrm>
            <a:off x="4950063" y="4018049"/>
            <a:ext cx="1310060" cy="710397"/>
          </a:xfrm>
          <a:prstGeom prst="flowChartMultidocumen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Solicitação</a:t>
            </a:r>
            <a:endParaRPr lang="en-US" dirty="0"/>
          </a:p>
        </p:txBody>
      </p:sp>
      <p:sp>
        <p:nvSpPr>
          <p:cNvPr id="23" name="Fluxograma: Documento 22">
            <a:extLst>
              <a:ext uri="{FF2B5EF4-FFF2-40B4-BE49-F238E27FC236}">
                <a16:creationId xmlns:a16="http://schemas.microsoft.com/office/drawing/2014/main" id="{8CCE4732-21E8-CFF3-5ACC-9C4BCDFDB31E}"/>
              </a:ext>
            </a:extLst>
          </p:cNvPr>
          <p:cNvSpPr/>
          <p:nvPr/>
        </p:nvSpPr>
        <p:spPr>
          <a:xfrm>
            <a:off x="4591345" y="6797557"/>
            <a:ext cx="1310060"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Atomicidade</a:t>
            </a:r>
            <a:endParaRPr lang="en-US" dirty="0"/>
          </a:p>
        </p:txBody>
      </p:sp>
      <p:sp>
        <p:nvSpPr>
          <p:cNvPr id="24" name="Fluxograma: Documento 23">
            <a:extLst>
              <a:ext uri="{FF2B5EF4-FFF2-40B4-BE49-F238E27FC236}">
                <a16:creationId xmlns:a16="http://schemas.microsoft.com/office/drawing/2014/main" id="{3967590D-2864-54AB-67FC-CFF49CEBC19B}"/>
              </a:ext>
            </a:extLst>
          </p:cNvPr>
          <p:cNvSpPr/>
          <p:nvPr/>
        </p:nvSpPr>
        <p:spPr>
          <a:xfrm>
            <a:off x="4604105" y="7653144"/>
            <a:ext cx="1310060" cy="698501"/>
          </a:xfrm>
          <a:prstGeom prst="flowChartDocumen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Isolamento</a:t>
            </a:r>
            <a:endParaRPr lang="en-US" dirty="0"/>
          </a:p>
        </p:txBody>
      </p: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Tree>
    <p:extLst>
      <p:ext uri="{BB962C8B-B14F-4D97-AF65-F5344CB8AC3E}">
        <p14:creationId xmlns:p14="http://schemas.microsoft.com/office/powerpoint/2010/main" val="364690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sp>
        <p:nvSpPr>
          <p:cNvPr id="8" name="Balão de Pensamento: Nuvem 7">
            <a:extLst>
              <a:ext uri="{FF2B5EF4-FFF2-40B4-BE49-F238E27FC236}">
                <a16:creationId xmlns:a16="http://schemas.microsoft.com/office/drawing/2014/main" id="{545E6F0E-BDF6-21A9-1F6E-56CBDE68308B}"/>
              </a:ext>
            </a:extLst>
          </p:cNvPr>
          <p:cNvSpPr/>
          <p:nvPr/>
        </p:nvSpPr>
        <p:spPr>
          <a:xfrm>
            <a:off x="465666" y="3243308"/>
            <a:ext cx="6131984" cy="2937359"/>
          </a:xfrm>
          <a:prstGeom prst="cloudCallout">
            <a:avLst>
              <a:gd name="adj1" fmla="val -20281"/>
              <a:gd name="adj2" fmla="val -862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SÃO FATOS QUE PODEM SER GRAVADOS E QUE POSSUEM UM SIGNIFICADO IMPLÍCITO. (</a:t>
            </a:r>
            <a:r>
              <a:rPr lang="en-US" dirty="0" err="1"/>
              <a:t>Elmasri</a:t>
            </a:r>
            <a:r>
              <a:rPr lang="en-US" dirty="0"/>
              <a:t>, </a:t>
            </a:r>
            <a:r>
              <a:rPr lang="en-US" dirty="0" err="1"/>
              <a:t>Ramez</a:t>
            </a:r>
            <a:r>
              <a:rPr lang="en-US" dirty="0"/>
              <a:t>. 2005)</a:t>
            </a:r>
          </a:p>
        </p:txBody>
      </p:sp>
    </p:spTree>
    <p:extLst>
      <p:ext uri="{BB962C8B-B14F-4D97-AF65-F5344CB8AC3E}">
        <p14:creationId xmlns:p14="http://schemas.microsoft.com/office/powerpoint/2010/main" val="3034961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2400" dirty="0"/>
              <a:t>ATORES QUE ATUAM COM BANCO DE DADOS</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1123027" y="3693756"/>
            <a:ext cx="1459348" cy="9401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352124" y="3664062"/>
            <a:ext cx="1014708" cy="907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
        <p:nvSpPr>
          <p:cNvPr id="11" name="CaixaDeTexto 10">
            <a:extLst>
              <a:ext uri="{FF2B5EF4-FFF2-40B4-BE49-F238E27FC236}">
                <a16:creationId xmlns:a16="http://schemas.microsoft.com/office/drawing/2014/main" id="{B98C8819-93BC-2BD5-D97B-67F27839A4AA}"/>
              </a:ext>
            </a:extLst>
          </p:cNvPr>
          <p:cNvSpPr txBox="1"/>
          <p:nvPr/>
        </p:nvSpPr>
        <p:spPr>
          <a:xfrm>
            <a:off x="1902002" y="1364670"/>
            <a:ext cx="2450122" cy="646331"/>
          </a:xfrm>
          <a:prstGeom prst="rect">
            <a:avLst/>
          </a:prstGeom>
          <a:noFill/>
        </p:spPr>
        <p:txBody>
          <a:bodyPr wrap="square" rtlCol="0">
            <a:spAutoFit/>
          </a:bodyPr>
          <a:lstStyle/>
          <a:p>
            <a:pPr algn="ctr"/>
            <a:r>
              <a:rPr lang="en-US" b="1" dirty="0">
                <a:solidFill>
                  <a:schemeClr val="accent1">
                    <a:lumMod val="20000"/>
                    <a:lumOff val="80000"/>
                  </a:schemeClr>
                </a:solidFill>
              </a:rPr>
              <a:t>ADMINISTRADORES DE BANCO DE DADOS</a:t>
            </a:r>
          </a:p>
        </p:txBody>
      </p:sp>
      <p:sp>
        <p:nvSpPr>
          <p:cNvPr id="12" name="CaixaDeTexto 11">
            <a:extLst>
              <a:ext uri="{FF2B5EF4-FFF2-40B4-BE49-F238E27FC236}">
                <a16:creationId xmlns:a16="http://schemas.microsoft.com/office/drawing/2014/main" id="{52514BA1-51D7-0A3D-11BF-4AF6B0167B15}"/>
              </a:ext>
            </a:extLst>
          </p:cNvPr>
          <p:cNvSpPr txBox="1"/>
          <p:nvPr/>
        </p:nvSpPr>
        <p:spPr>
          <a:xfrm>
            <a:off x="4352124" y="1769938"/>
            <a:ext cx="2119014" cy="646331"/>
          </a:xfrm>
          <a:prstGeom prst="rect">
            <a:avLst/>
          </a:prstGeom>
          <a:noFill/>
        </p:spPr>
        <p:txBody>
          <a:bodyPr wrap="square" rtlCol="0">
            <a:spAutoFit/>
          </a:bodyPr>
          <a:lstStyle/>
          <a:p>
            <a:pPr algn="ctr"/>
            <a:r>
              <a:rPr lang="en-US" b="1" dirty="0">
                <a:solidFill>
                  <a:schemeClr val="accent1">
                    <a:lumMod val="20000"/>
                    <a:lumOff val="80000"/>
                  </a:schemeClr>
                </a:solidFill>
              </a:rPr>
              <a:t>PROJETISTAS DE BANCO DE DADOS</a:t>
            </a:r>
          </a:p>
        </p:txBody>
      </p:sp>
      <p:sp>
        <p:nvSpPr>
          <p:cNvPr id="15" name="CaixaDeTexto 14">
            <a:extLst>
              <a:ext uri="{FF2B5EF4-FFF2-40B4-BE49-F238E27FC236}">
                <a16:creationId xmlns:a16="http://schemas.microsoft.com/office/drawing/2014/main" id="{0BF9B387-3EC2-901D-622C-512736BE46CC}"/>
              </a:ext>
            </a:extLst>
          </p:cNvPr>
          <p:cNvSpPr txBox="1"/>
          <p:nvPr/>
        </p:nvSpPr>
        <p:spPr>
          <a:xfrm>
            <a:off x="-57707" y="3336986"/>
            <a:ext cx="1929531" cy="369332"/>
          </a:xfrm>
          <a:prstGeom prst="rect">
            <a:avLst/>
          </a:prstGeom>
          <a:noFill/>
        </p:spPr>
        <p:txBody>
          <a:bodyPr wrap="square" rtlCol="0">
            <a:spAutoFit/>
          </a:bodyPr>
          <a:lstStyle/>
          <a:p>
            <a:pPr algn="ctr"/>
            <a:r>
              <a:rPr lang="en-US" b="1" dirty="0">
                <a:solidFill>
                  <a:schemeClr val="accent1">
                    <a:lumMod val="20000"/>
                    <a:lumOff val="80000"/>
                  </a:schemeClr>
                </a:solidFill>
              </a:rPr>
              <a:t>USUÁRIO FINAL</a:t>
            </a:r>
          </a:p>
        </p:txBody>
      </p:sp>
      <p:sp>
        <p:nvSpPr>
          <p:cNvPr id="16" name="CaixaDeTexto 15">
            <a:extLst>
              <a:ext uri="{FF2B5EF4-FFF2-40B4-BE49-F238E27FC236}">
                <a16:creationId xmlns:a16="http://schemas.microsoft.com/office/drawing/2014/main" id="{01C8D2D4-2C8D-1432-E7B2-0CE7D1526F65}"/>
              </a:ext>
            </a:extLst>
          </p:cNvPr>
          <p:cNvSpPr txBox="1"/>
          <p:nvPr/>
        </p:nvSpPr>
        <p:spPr>
          <a:xfrm>
            <a:off x="4673490" y="3036485"/>
            <a:ext cx="1952625" cy="646331"/>
          </a:xfrm>
          <a:prstGeom prst="rect">
            <a:avLst/>
          </a:prstGeom>
          <a:noFill/>
        </p:spPr>
        <p:txBody>
          <a:bodyPr wrap="square" rtlCol="0">
            <a:spAutoFit/>
          </a:bodyPr>
          <a:lstStyle/>
          <a:p>
            <a:pPr algn="ctr"/>
            <a:r>
              <a:rPr lang="en-US" b="1" dirty="0">
                <a:solidFill>
                  <a:schemeClr val="accent1">
                    <a:lumMod val="20000"/>
                    <a:lumOff val="80000"/>
                  </a:schemeClr>
                </a:solidFill>
              </a:rPr>
              <a:t>ANALISTA </a:t>
            </a:r>
          </a:p>
          <a:p>
            <a:pPr algn="ctr"/>
            <a:r>
              <a:rPr lang="en-US" b="1" dirty="0">
                <a:solidFill>
                  <a:schemeClr val="accent1">
                    <a:lumMod val="20000"/>
                    <a:lumOff val="80000"/>
                  </a:schemeClr>
                </a:solidFill>
              </a:rPr>
              <a:t>DE SISTEMAS</a:t>
            </a:r>
          </a:p>
        </p:txBody>
      </p:sp>
      <p:sp>
        <p:nvSpPr>
          <p:cNvPr id="21" name="CaixaDeTexto 20">
            <a:extLst>
              <a:ext uri="{FF2B5EF4-FFF2-40B4-BE49-F238E27FC236}">
                <a16:creationId xmlns:a16="http://schemas.microsoft.com/office/drawing/2014/main" id="{298513EA-BB4A-B8EB-C257-29531FFECF6A}"/>
              </a:ext>
            </a:extLst>
          </p:cNvPr>
          <p:cNvSpPr txBox="1"/>
          <p:nvPr/>
        </p:nvSpPr>
        <p:spPr>
          <a:xfrm>
            <a:off x="158262" y="2248404"/>
            <a:ext cx="1929531" cy="646331"/>
          </a:xfrm>
          <a:prstGeom prst="rect">
            <a:avLst/>
          </a:prstGeom>
          <a:noFill/>
        </p:spPr>
        <p:txBody>
          <a:bodyPr wrap="square" rtlCol="0">
            <a:spAutoFit/>
          </a:bodyPr>
          <a:lstStyle/>
          <a:p>
            <a:pPr algn="ctr"/>
            <a:r>
              <a:rPr lang="en-US" b="1" dirty="0">
                <a:solidFill>
                  <a:schemeClr val="accent1">
                    <a:lumMod val="20000"/>
                    <a:lumOff val="80000"/>
                  </a:schemeClr>
                </a:solidFill>
              </a:rPr>
              <a:t>TRABALHADORES DE BASTIDORES</a:t>
            </a:r>
          </a:p>
        </p:txBody>
      </p:sp>
      <p:cxnSp>
        <p:nvCxnSpPr>
          <p:cNvPr id="28" name="Conector de Seta Reta 27">
            <a:extLst>
              <a:ext uri="{FF2B5EF4-FFF2-40B4-BE49-F238E27FC236}">
                <a16:creationId xmlns:a16="http://schemas.microsoft.com/office/drawing/2014/main" id="{3272D817-0381-EBE1-25A0-0C875E3ECF3B}"/>
              </a:ext>
            </a:extLst>
          </p:cNvPr>
          <p:cNvCxnSpPr>
            <a:cxnSpLocks/>
          </p:cNvCxnSpPr>
          <p:nvPr/>
        </p:nvCxnSpPr>
        <p:spPr>
          <a:xfrm>
            <a:off x="1895190" y="2753654"/>
            <a:ext cx="1167099" cy="1880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3696180D-BB86-3910-882A-4EBEFD9486C2}"/>
              </a:ext>
            </a:extLst>
          </p:cNvPr>
          <p:cNvCxnSpPr>
            <a:cxnSpLocks/>
            <a:stCxn id="11" idx="2"/>
            <a:endCxn id="5" idx="3"/>
          </p:cNvCxnSpPr>
          <p:nvPr/>
        </p:nvCxnSpPr>
        <p:spPr>
          <a:xfrm>
            <a:off x="3127063" y="2011001"/>
            <a:ext cx="275194" cy="26129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2C66EE8-2EB4-775A-9DD7-DDF36D95A784}"/>
              </a:ext>
            </a:extLst>
          </p:cNvPr>
          <p:cNvCxnSpPr>
            <a:cxnSpLocks/>
          </p:cNvCxnSpPr>
          <p:nvPr/>
        </p:nvCxnSpPr>
        <p:spPr>
          <a:xfrm flipH="1">
            <a:off x="3824721" y="2329005"/>
            <a:ext cx="1199566" cy="220505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239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70F6697-F12F-D046-1FE9-C39C4A8EB972}"/>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2FAA8A05-344D-B008-6FEC-B133A2A51CFA}"/>
              </a:ext>
            </a:extLst>
          </p:cNvPr>
          <p:cNvSpPr>
            <a:spLocks noGrp="1"/>
          </p:cNvSpPr>
          <p:nvPr>
            <p:ph type="title"/>
          </p:nvPr>
        </p:nvSpPr>
        <p:spPr/>
        <p:txBody>
          <a:bodyPr/>
          <a:lstStyle/>
          <a:p>
            <a:pPr algn="ctr"/>
            <a:r>
              <a:rPr lang="en-US" sz="2400" dirty="0"/>
              <a:t>QUAL A VANTAGEM DA UTILIZAÇÃO DA ABORDAGEM DE UM PROFISSIONAL COM SGBD</a:t>
            </a:r>
          </a:p>
        </p:txBody>
      </p:sp>
      <p:sp>
        <p:nvSpPr>
          <p:cNvPr id="4" name="Fluxograma: Disco Magnético 3">
            <a:extLst>
              <a:ext uri="{FF2B5EF4-FFF2-40B4-BE49-F238E27FC236}">
                <a16:creationId xmlns:a16="http://schemas.microsoft.com/office/drawing/2014/main" id="{A1C06820-A4B6-6DCD-014E-098B64BB9F97}"/>
              </a:ext>
            </a:extLst>
          </p:cNvPr>
          <p:cNvSpPr/>
          <p:nvPr/>
        </p:nvSpPr>
        <p:spPr>
          <a:xfrm>
            <a:off x="2528888" y="6504480"/>
            <a:ext cx="1746738" cy="1607889"/>
          </a:xfrm>
          <a:prstGeom prst="flowChartMagneticDisk">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BANCO DE DADOS ARMAZENADOS</a:t>
            </a:r>
          </a:p>
        </p:txBody>
      </p:sp>
      <p:sp>
        <p:nvSpPr>
          <p:cNvPr id="5" name="Nuvem 4">
            <a:extLst>
              <a:ext uri="{FF2B5EF4-FFF2-40B4-BE49-F238E27FC236}">
                <a16:creationId xmlns:a16="http://schemas.microsoft.com/office/drawing/2014/main" id="{27105A8A-6945-8249-DBEC-1EE335B3B34E}"/>
              </a:ext>
            </a:extLst>
          </p:cNvPr>
          <p:cNvSpPr/>
          <p:nvPr/>
        </p:nvSpPr>
        <p:spPr>
          <a:xfrm>
            <a:off x="2071688" y="4572000"/>
            <a:ext cx="2661138" cy="90919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CONTROLE DE CONCORRÊNCIA</a:t>
            </a:r>
          </a:p>
        </p:txBody>
      </p:sp>
      <p:cxnSp>
        <p:nvCxnSpPr>
          <p:cNvPr id="9" name="Conector de Seta Reta 8">
            <a:extLst>
              <a:ext uri="{FF2B5EF4-FFF2-40B4-BE49-F238E27FC236}">
                <a16:creationId xmlns:a16="http://schemas.microsoft.com/office/drawing/2014/main" id="{D8B581E8-52CC-35D8-52E0-1F5868009D65}"/>
              </a:ext>
            </a:extLst>
          </p:cNvPr>
          <p:cNvCxnSpPr>
            <a:cxnSpLocks/>
          </p:cNvCxnSpPr>
          <p:nvPr/>
        </p:nvCxnSpPr>
        <p:spPr>
          <a:xfrm>
            <a:off x="1123027" y="3693756"/>
            <a:ext cx="1459348" cy="9401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83BCABA0-E206-4CB6-86EB-3C1333EEAD38}"/>
              </a:ext>
            </a:extLst>
          </p:cNvPr>
          <p:cNvCxnSpPr>
            <a:cxnSpLocks/>
          </p:cNvCxnSpPr>
          <p:nvPr/>
        </p:nvCxnSpPr>
        <p:spPr>
          <a:xfrm flipH="1">
            <a:off x="4352124" y="3664062"/>
            <a:ext cx="1014708" cy="907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F89B9C60-A5E7-C238-10FD-4D2390FEC119}"/>
              </a:ext>
            </a:extLst>
          </p:cNvPr>
          <p:cNvCxnSpPr>
            <a:cxnSpLocks/>
            <a:stCxn id="5" idx="1"/>
            <a:endCxn id="4" idx="1"/>
          </p:cNvCxnSpPr>
          <p:nvPr/>
        </p:nvCxnSpPr>
        <p:spPr>
          <a:xfrm>
            <a:off x="3402257" y="5480223"/>
            <a:ext cx="0" cy="102425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EC27240B-8F9D-81C0-B6D7-D727F919660F}"/>
              </a:ext>
            </a:extLst>
          </p:cNvPr>
          <p:cNvSpPr txBox="1"/>
          <p:nvPr/>
        </p:nvSpPr>
        <p:spPr>
          <a:xfrm>
            <a:off x="2187440" y="6039969"/>
            <a:ext cx="874849" cy="369332"/>
          </a:xfrm>
          <a:prstGeom prst="rect">
            <a:avLst/>
          </a:prstGeom>
          <a:noFill/>
        </p:spPr>
        <p:txBody>
          <a:bodyPr wrap="square" rtlCol="0">
            <a:spAutoFit/>
          </a:bodyPr>
          <a:lstStyle/>
          <a:p>
            <a:r>
              <a:rPr lang="en-US" b="1" dirty="0">
                <a:solidFill>
                  <a:schemeClr val="tx2">
                    <a:lumMod val="10000"/>
                    <a:lumOff val="90000"/>
                  </a:schemeClr>
                </a:solidFill>
              </a:rPr>
              <a:t>SGBD</a:t>
            </a:r>
          </a:p>
        </p:txBody>
      </p:sp>
      <p:sp>
        <p:nvSpPr>
          <p:cNvPr id="11" name="CaixaDeTexto 10">
            <a:extLst>
              <a:ext uri="{FF2B5EF4-FFF2-40B4-BE49-F238E27FC236}">
                <a16:creationId xmlns:a16="http://schemas.microsoft.com/office/drawing/2014/main" id="{B98C8819-93BC-2BD5-D97B-67F27839A4AA}"/>
              </a:ext>
            </a:extLst>
          </p:cNvPr>
          <p:cNvSpPr txBox="1"/>
          <p:nvPr/>
        </p:nvSpPr>
        <p:spPr>
          <a:xfrm>
            <a:off x="1123027" y="1366460"/>
            <a:ext cx="2450122" cy="646331"/>
          </a:xfrm>
          <a:prstGeom prst="rect">
            <a:avLst/>
          </a:prstGeom>
          <a:noFill/>
        </p:spPr>
        <p:txBody>
          <a:bodyPr wrap="square" rtlCol="0">
            <a:spAutoFit/>
          </a:bodyPr>
          <a:lstStyle/>
          <a:p>
            <a:pPr algn="ctr"/>
            <a:r>
              <a:rPr lang="en-US" b="1" dirty="0">
                <a:solidFill>
                  <a:schemeClr val="accent1">
                    <a:lumMod val="20000"/>
                    <a:lumOff val="80000"/>
                  </a:schemeClr>
                </a:solidFill>
              </a:rPr>
              <a:t>RESTRINGIR ACESSO NÃO AUTORIZADO</a:t>
            </a:r>
          </a:p>
        </p:txBody>
      </p:sp>
      <p:sp>
        <p:nvSpPr>
          <p:cNvPr id="12" name="CaixaDeTexto 11">
            <a:extLst>
              <a:ext uri="{FF2B5EF4-FFF2-40B4-BE49-F238E27FC236}">
                <a16:creationId xmlns:a16="http://schemas.microsoft.com/office/drawing/2014/main" id="{52514BA1-51D7-0A3D-11BF-4AF6B0167B15}"/>
              </a:ext>
            </a:extLst>
          </p:cNvPr>
          <p:cNvSpPr txBox="1"/>
          <p:nvPr/>
        </p:nvSpPr>
        <p:spPr>
          <a:xfrm>
            <a:off x="4352124" y="1769938"/>
            <a:ext cx="2119014" cy="923330"/>
          </a:xfrm>
          <a:prstGeom prst="rect">
            <a:avLst/>
          </a:prstGeom>
          <a:noFill/>
        </p:spPr>
        <p:txBody>
          <a:bodyPr wrap="square" rtlCol="0">
            <a:spAutoFit/>
          </a:bodyPr>
          <a:lstStyle/>
          <a:p>
            <a:pPr algn="ctr"/>
            <a:r>
              <a:rPr lang="en-US" b="1" dirty="0">
                <a:solidFill>
                  <a:schemeClr val="accent1">
                    <a:lumMod val="20000"/>
                    <a:lumOff val="80000"/>
                  </a:schemeClr>
                </a:solidFill>
              </a:rPr>
              <a:t>GARANTIR ARMAZENAMENTO PERSISTENTE</a:t>
            </a:r>
          </a:p>
        </p:txBody>
      </p:sp>
      <p:sp>
        <p:nvSpPr>
          <p:cNvPr id="15" name="CaixaDeTexto 14">
            <a:extLst>
              <a:ext uri="{FF2B5EF4-FFF2-40B4-BE49-F238E27FC236}">
                <a16:creationId xmlns:a16="http://schemas.microsoft.com/office/drawing/2014/main" id="{0BF9B387-3EC2-901D-622C-512736BE46CC}"/>
              </a:ext>
            </a:extLst>
          </p:cNvPr>
          <p:cNvSpPr txBox="1"/>
          <p:nvPr/>
        </p:nvSpPr>
        <p:spPr>
          <a:xfrm>
            <a:off x="-57707" y="3336986"/>
            <a:ext cx="1929531" cy="923330"/>
          </a:xfrm>
          <a:prstGeom prst="rect">
            <a:avLst/>
          </a:prstGeom>
          <a:noFill/>
        </p:spPr>
        <p:txBody>
          <a:bodyPr wrap="square" rtlCol="0">
            <a:spAutoFit/>
          </a:bodyPr>
          <a:lstStyle/>
          <a:p>
            <a:pPr algn="ctr"/>
            <a:r>
              <a:rPr lang="en-US" b="1" dirty="0">
                <a:solidFill>
                  <a:schemeClr val="accent1">
                    <a:lumMod val="20000"/>
                    <a:lumOff val="80000"/>
                  </a:schemeClr>
                </a:solidFill>
              </a:rPr>
              <a:t>GARANTIA DE BACKUP E RESTAURAÇÃO</a:t>
            </a:r>
          </a:p>
        </p:txBody>
      </p:sp>
      <p:sp>
        <p:nvSpPr>
          <p:cNvPr id="16" name="CaixaDeTexto 15">
            <a:extLst>
              <a:ext uri="{FF2B5EF4-FFF2-40B4-BE49-F238E27FC236}">
                <a16:creationId xmlns:a16="http://schemas.microsoft.com/office/drawing/2014/main" id="{01C8D2D4-2C8D-1432-E7B2-0CE7D1526F65}"/>
              </a:ext>
            </a:extLst>
          </p:cNvPr>
          <p:cNvSpPr txBox="1"/>
          <p:nvPr/>
        </p:nvSpPr>
        <p:spPr>
          <a:xfrm>
            <a:off x="4973241" y="3079946"/>
            <a:ext cx="1952625" cy="646331"/>
          </a:xfrm>
          <a:prstGeom prst="rect">
            <a:avLst/>
          </a:prstGeom>
          <a:noFill/>
        </p:spPr>
        <p:txBody>
          <a:bodyPr wrap="square" rtlCol="0">
            <a:spAutoFit/>
          </a:bodyPr>
          <a:lstStyle/>
          <a:p>
            <a:pPr algn="ctr"/>
            <a:r>
              <a:rPr lang="en-US" b="1" dirty="0">
                <a:solidFill>
                  <a:schemeClr val="accent1">
                    <a:lumMod val="20000"/>
                    <a:lumOff val="80000"/>
                  </a:schemeClr>
                </a:solidFill>
              </a:rPr>
              <a:t>GARANTIA DE CONSULTAS</a:t>
            </a:r>
          </a:p>
        </p:txBody>
      </p:sp>
      <p:sp>
        <p:nvSpPr>
          <p:cNvPr id="21" name="CaixaDeTexto 20">
            <a:extLst>
              <a:ext uri="{FF2B5EF4-FFF2-40B4-BE49-F238E27FC236}">
                <a16:creationId xmlns:a16="http://schemas.microsoft.com/office/drawing/2014/main" id="{298513EA-BB4A-B8EB-C257-29531FFECF6A}"/>
              </a:ext>
            </a:extLst>
          </p:cNvPr>
          <p:cNvSpPr txBox="1"/>
          <p:nvPr/>
        </p:nvSpPr>
        <p:spPr>
          <a:xfrm>
            <a:off x="158262" y="2248404"/>
            <a:ext cx="1929531" cy="646331"/>
          </a:xfrm>
          <a:prstGeom prst="rect">
            <a:avLst/>
          </a:prstGeom>
          <a:noFill/>
        </p:spPr>
        <p:txBody>
          <a:bodyPr wrap="square" rtlCol="0">
            <a:spAutoFit/>
          </a:bodyPr>
          <a:lstStyle/>
          <a:p>
            <a:pPr algn="ctr"/>
            <a:r>
              <a:rPr lang="en-US" b="1" dirty="0">
                <a:solidFill>
                  <a:schemeClr val="accent1">
                    <a:lumMod val="20000"/>
                    <a:lumOff val="80000"/>
                  </a:schemeClr>
                </a:solidFill>
              </a:rPr>
              <a:t>CONTROLE DE REDUNDÂNCIA</a:t>
            </a:r>
          </a:p>
        </p:txBody>
      </p:sp>
      <p:cxnSp>
        <p:nvCxnSpPr>
          <p:cNvPr id="28" name="Conector de Seta Reta 27">
            <a:extLst>
              <a:ext uri="{FF2B5EF4-FFF2-40B4-BE49-F238E27FC236}">
                <a16:creationId xmlns:a16="http://schemas.microsoft.com/office/drawing/2014/main" id="{3272D817-0381-EBE1-25A0-0C875E3ECF3B}"/>
              </a:ext>
            </a:extLst>
          </p:cNvPr>
          <p:cNvCxnSpPr>
            <a:cxnSpLocks/>
          </p:cNvCxnSpPr>
          <p:nvPr/>
        </p:nvCxnSpPr>
        <p:spPr>
          <a:xfrm>
            <a:off x="1895190" y="2753654"/>
            <a:ext cx="1167099" cy="1880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3696180D-BB86-3910-882A-4EBEFD9486C2}"/>
              </a:ext>
            </a:extLst>
          </p:cNvPr>
          <p:cNvCxnSpPr>
            <a:cxnSpLocks/>
            <a:stCxn id="11" idx="2"/>
            <a:endCxn id="5" idx="3"/>
          </p:cNvCxnSpPr>
          <p:nvPr/>
        </p:nvCxnSpPr>
        <p:spPr>
          <a:xfrm>
            <a:off x="2348088" y="2012791"/>
            <a:ext cx="1054169" cy="261119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52C66EE8-2EB4-775A-9DD7-DDF36D95A784}"/>
              </a:ext>
            </a:extLst>
          </p:cNvPr>
          <p:cNvCxnSpPr>
            <a:cxnSpLocks/>
          </p:cNvCxnSpPr>
          <p:nvPr/>
        </p:nvCxnSpPr>
        <p:spPr>
          <a:xfrm flipH="1">
            <a:off x="3824721" y="2753654"/>
            <a:ext cx="1415494" cy="17804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2BC87A65-C993-FDE5-5597-A919EAE7A8E9}"/>
              </a:ext>
            </a:extLst>
          </p:cNvPr>
          <p:cNvSpPr txBox="1"/>
          <p:nvPr/>
        </p:nvSpPr>
        <p:spPr>
          <a:xfrm>
            <a:off x="3062289" y="2057324"/>
            <a:ext cx="1648874" cy="646331"/>
          </a:xfrm>
          <a:prstGeom prst="rect">
            <a:avLst/>
          </a:prstGeom>
          <a:noFill/>
        </p:spPr>
        <p:txBody>
          <a:bodyPr wrap="square" rtlCol="0">
            <a:spAutoFit/>
          </a:bodyPr>
          <a:lstStyle/>
          <a:p>
            <a:pPr algn="ctr"/>
            <a:r>
              <a:rPr lang="en-US" b="1" dirty="0">
                <a:solidFill>
                  <a:schemeClr val="accent1">
                    <a:lumMod val="20000"/>
                    <a:lumOff val="80000"/>
                  </a:schemeClr>
                </a:solidFill>
              </a:rPr>
              <a:t>MULTIPLAS INTERFACES</a:t>
            </a:r>
          </a:p>
        </p:txBody>
      </p:sp>
      <p:cxnSp>
        <p:nvCxnSpPr>
          <p:cNvPr id="10" name="Conector de Seta Reta 9">
            <a:extLst>
              <a:ext uri="{FF2B5EF4-FFF2-40B4-BE49-F238E27FC236}">
                <a16:creationId xmlns:a16="http://schemas.microsoft.com/office/drawing/2014/main" id="{51D3B90E-3A0F-97D9-4B19-0995C485F09D}"/>
              </a:ext>
            </a:extLst>
          </p:cNvPr>
          <p:cNvCxnSpPr>
            <a:cxnSpLocks/>
            <a:stCxn id="8" idx="2"/>
          </p:cNvCxnSpPr>
          <p:nvPr/>
        </p:nvCxnSpPr>
        <p:spPr>
          <a:xfrm flipH="1">
            <a:off x="3608752" y="2703655"/>
            <a:ext cx="277974" cy="183040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169230A4-1F21-1012-1CC8-2318D10C4369}"/>
              </a:ext>
            </a:extLst>
          </p:cNvPr>
          <p:cNvSpPr txBox="1"/>
          <p:nvPr/>
        </p:nvSpPr>
        <p:spPr>
          <a:xfrm>
            <a:off x="5104255" y="3832159"/>
            <a:ext cx="1952625" cy="923330"/>
          </a:xfrm>
          <a:prstGeom prst="rect">
            <a:avLst/>
          </a:prstGeom>
          <a:noFill/>
        </p:spPr>
        <p:txBody>
          <a:bodyPr wrap="square" rtlCol="0">
            <a:spAutoFit/>
          </a:bodyPr>
          <a:lstStyle/>
          <a:p>
            <a:pPr algn="ctr"/>
            <a:r>
              <a:rPr lang="en-US" b="1" dirty="0">
                <a:solidFill>
                  <a:schemeClr val="accent1">
                    <a:lumMod val="20000"/>
                    <a:lumOff val="80000"/>
                  </a:schemeClr>
                </a:solidFill>
              </a:rPr>
              <a:t>GARANTIA DAS RESTRIÇÕES DE INTEGRIDADE</a:t>
            </a:r>
          </a:p>
        </p:txBody>
      </p:sp>
      <p:cxnSp>
        <p:nvCxnSpPr>
          <p:cNvPr id="23" name="Conector de Seta Reta 22">
            <a:extLst>
              <a:ext uri="{FF2B5EF4-FFF2-40B4-BE49-F238E27FC236}">
                <a16:creationId xmlns:a16="http://schemas.microsoft.com/office/drawing/2014/main" id="{F0A527E2-7B4A-9A96-B1F5-ED55D6119116}"/>
              </a:ext>
            </a:extLst>
          </p:cNvPr>
          <p:cNvCxnSpPr>
            <a:cxnSpLocks/>
          </p:cNvCxnSpPr>
          <p:nvPr/>
        </p:nvCxnSpPr>
        <p:spPr>
          <a:xfrm flipH="1">
            <a:off x="4504524" y="4534064"/>
            <a:ext cx="755705" cy="1903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258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416320"/>
          </a:xfrm>
          <a:prstGeom prst="rect">
            <a:avLst/>
          </a:prstGeom>
          <a:noFill/>
        </p:spPr>
        <p:txBody>
          <a:bodyPr wrap="square" rtlCol="0">
            <a:spAutoFit/>
          </a:bodyPr>
          <a:lstStyle/>
          <a:p>
            <a:pPr algn="just"/>
            <a:r>
              <a:rPr lang="en-US" sz="3600" dirty="0">
                <a:solidFill>
                  <a:schemeClr val="bg1"/>
                </a:solidFill>
              </a:rPr>
              <a:t>CONJUTO DE CONCEITOS QUE SÃO UTILIZADOS PARA DESCREVER A ESTRURURA DE UM BANCO DE DADOS. </a:t>
            </a:r>
          </a:p>
          <a:p>
            <a:pPr algn="just"/>
            <a:endParaRPr lang="en-US" sz="3600" dirty="0">
              <a:solidFill>
                <a:schemeClr val="bg1"/>
              </a:solidFill>
            </a:endParaRPr>
          </a:p>
          <a:p>
            <a:pPr algn="r"/>
            <a:r>
              <a:rPr lang="en-US" sz="3600" dirty="0" err="1">
                <a:solidFill>
                  <a:schemeClr val="bg1"/>
                </a:solidFill>
              </a:rPr>
              <a:t>Elmasri</a:t>
            </a:r>
            <a:r>
              <a:rPr lang="en-US" sz="3600" dirty="0">
                <a:solidFill>
                  <a:schemeClr val="bg1"/>
                </a:solidFill>
              </a:rPr>
              <a:t>, </a:t>
            </a:r>
            <a:r>
              <a:rPr lang="en-US" sz="3600" dirty="0" err="1">
                <a:solidFill>
                  <a:schemeClr val="bg1"/>
                </a:solidFill>
              </a:rPr>
              <a:t>Ramez</a:t>
            </a:r>
            <a:r>
              <a:rPr lang="en-US" sz="3600" dirty="0">
                <a:solidFill>
                  <a:schemeClr val="bg1"/>
                </a:solidFill>
              </a:rPr>
              <a:t>. 2005.</a:t>
            </a:r>
          </a:p>
        </p:txBody>
      </p:sp>
    </p:spTree>
    <p:extLst>
      <p:ext uri="{BB962C8B-B14F-4D97-AF65-F5344CB8AC3E}">
        <p14:creationId xmlns:p14="http://schemas.microsoft.com/office/powerpoint/2010/main" val="725197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571500" indent="-571500" algn="just">
              <a:buFont typeface="Arial" panose="020B0604020202020204" pitchFamily="34" charset="0"/>
              <a:buChar char="•"/>
            </a:pPr>
            <a:r>
              <a:rPr lang="en-US" sz="3600" dirty="0">
                <a:solidFill>
                  <a:schemeClr val="bg1"/>
                </a:solidFill>
              </a:rPr>
              <a:t>MODELO RELACIONAL</a:t>
            </a:r>
          </a:p>
          <a:p>
            <a:pPr algn="just"/>
            <a:endParaRPr lang="en-US" sz="3600" dirty="0">
              <a:solidFill>
                <a:schemeClr val="bg1"/>
              </a:solidFill>
            </a:endParaRPr>
          </a:p>
        </p:txBody>
      </p:sp>
    </p:spTree>
    <p:extLst>
      <p:ext uri="{BB962C8B-B14F-4D97-AF65-F5344CB8AC3E}">
        <p14:creationId xmlns:p14="http://schemas.microsoft.com/office/powerpoint/2010/main" val="332472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286232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UTILIZAMOS CONCEITOS DE ENTIDADES, ATRIBUTOS E RELACIONAMENTOS.</a:t>
            </a:r>
          </a:p>
          <a:p>
            <a:pPr algn="just"/>
            <a:endParaRPr lang="en-US" sz="3600" dirty="0">
              <a:solidFill>
                <a:schemeClr val="bg1"/>
              </a:solidFill>
            </a:endParaRPr>
          </a:p>
        </p:txBody>
      </p:sp>
    </p:spTree>
    <p:extLst>
      <p:ext uri="{BB962C8B-B14F-4D97-AF65-F5344CB8AC3E}">
        <p14:creationId xmlns:p14="http://schemas.microsoft.com/office/powerpoint/2010/main" val="698538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ENTIDADE</a:t>
            </a:r>
          </a:p>
          <a:p>
            <a:pPr marL="1485900" lvl="2" indent="-571500" algn="just">
              <a:buFont typeface="Arial" panose="020B0604020202020204" pitchFamily="34" charset="0"/>
              <a:buChar char="•"/>
            </a:pPr>
            <a:r>
              <a:rPr lang="en-US" sz="3600" dirty="0">
                <a:solidFill>
                  <a:schemeClr val="bg1"/>
                </a:solidFill>
              </a:rPr>
              <a:t>REPRESENTA UM OBJETO DO MUNDO REAL. EXEMPLO: FUNCIONÁRIO.</a:t>
            </a:r>
          </a:p>
          <a:p>
            <a:pPr algn="just"/>
            <a:endParaRPr lang="en-US" sz="3600" dirty="0">
              <a:solidFill>
                <a:schemeClr val="bg1"/>
              </a:solidFill>
            </a:endParaRPr>
          </a:p>
        </p:txBody>
      </p:sp>
    </p:spTree>
    <p:extLst>
      <p:ext uri="{BB962C8B-B14F-4D97-AF65-F5344CB8AC3E}">
        <p14:creationId xmlns:p14="http://schemas.microsoft.com/office/powerpoint/2010/main" val="2259822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ATRIBUTO</a:t>
            </a:r>
          </a:p>
          <a:p>
            <a:pPr marL="1485900" lvl="2" indent="-571500" algn="just">
              <a:buFont typeface="Arial" panose="020B0604020202020204" pitchFamily="34" charset="0"/>
              <a:buChar char="•"/>
            </a:pPr>
            <a:r>
              <a:rPr lang="en-US" sz="3600" dirty="0">
                <a:solidFill>
                  <a:schemeClr val="bg1"/>
                </a:solidFill>
              </a:rPr>
              <a:t>REPRESENTA UMA PROPROIEDADE QUE DESCREVE UMA ENTIDADE. EX.: NOMEDOFUNCIONARIO</a:t>
            </a:r>
          </a:p>
          <a:p>
            <a:pPr algn="just"/>
            <a:endParaRPr lang="en-US" sz="3600" dirty="0">
              <a:solidFill>
                <a:schemeClr val="bg1"/>
              </a:solidFill>
            </a:endParaRPr>
          </a:p>
        </p:txBody>
      </p:sp>
    </p:spTree>
    <p:extLst>
      <p:ext uri="{BB962C8B-B14F-4D97-AF65-F5344CB8AC3E}">
        <p14:creationId xmlns:p14="http://schemas.microsoft.com/office/powerpoint/2010/main" val="4082179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341632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1028700" lvl="1" indent="-571500" algn="just">
              <a:buFont typeface="Arial" panose="020B0604020202020204" pitchFamily="34" charset="0"/>
              <a:buChar char="•"/>
            </a:pPr>
            <a:r>
              <a:rPr lang="en-US" sz="3600" dirty="0">
                <a:solidFill>
                  <a:schemeClr val="bg1"/>
                </a:solidFill>
              </a:rPr>
              <a:t>RELACIONAMENTOS</a:t>
            </a:r>
          </a:p>
          <a:p>
            <a:pPr marL="1485900" lvl="2" indent="-571500" algn="just">
              <a:buFont typeface="Arial" panose="020B0604020202020204" pitchFamily="34" charset="0"/>
              <a:buChar char="•"/>
            </a:pPr>
            <a:r>
              <a:rPr lang="en-US" sz="3600">
                <a:solidFill>
                  <a:schemeClr val="bg1"/>
                </a:solidFill>
              </a:rPr>
              <a:t>REPRESENTA UMA ASSOCIAÇÃO ENTRE ENTIDADES</a:t>
            </a:r>
            <a:endParaRPr lang="en-US" sz="36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410701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57075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MODELO CONCEITUAL</a:t>
            </a:r>
          </a:p>
          <a:p>
            <a:pPr marL="1028700" lvl="1" indent="-571500" algn="just">
              <a:buFont typeface="Arial" panose="020B0604020202020204" pitchFamily="34" charset="0"/>
              <a:buChar char="•"/>
            </a:pPr>
            <a:r>
              <a:rPr lang="en-US" sz="3200" dirty="0">
                <a:solidFill>
                  <a:schemeClr val="bg1"/>
                </a:solidFill>
              </a:rPr>
              <a:t>TIPOS DE ATRIBUTOS</a:t>
            </a:r>
          </a:p>
          <a:p>
            <a:pPr marL="1485900" lvl="2" indent="-571500" algn="just">
              <a:buFont typeface="Arial" panose="020B0604020202020204" pitchFamily="34" charset="0"/>
              <a:buChar char="•"/>
            </a:pPr>
            <a:r>
              <a:rPr lang="en-US" sz="3200" dirty="0">
                <a:solidFill>
                  <a:schemeClr val="bg1"/>
                </a:solidFill>
              </a:rPr>
              <a:t>ATRIBUTOS SIMPLES</a:t>
            </a:r>
          </a:p>
          <a:p>
            <a:pPr marL="1485900" lvl="2" indent="-571500" algn="just">
              <a:buFont typeface="Arial" panose="020B0604020202020204" pitchFamily="34" charset="0"/>
              <a:buChar char="•"/>
            </a:pPr>
            <a:r>
              <a:rPr lang="en-US" sz="3200" dirty="0">
                <a:solidFill>
                  <a:schemeClr val="bg1"/>
                </a:solidFill>
              </a:rPr>
              <a:t>ATRIBUTOS COMPOSTO</a:t>
            </a:r>
          </a:p>
          <a:p>
            <a:pPr marL="1485900" lvl="2" indent="-571500" algn="just">
              <a:buFont typeface="Arial" panose="020B0604020202020204" pitchFamily="34" charset="0"/>
              <a:buChar char="•"/>
            </a:pPr>
            <a:r>
              <a:rPr lang="en-US" sz="3200" dirty="0">
                <a:solidFill>
                  <a:schemeClr val="bg1"/>
                </a:solidFill>
              </a:rPr>
              <a:t>ATRIBUTOS MONOVALORADOS</a:t>
            </a:r>
          </a:p>
          <a:p>
            <a:pPr marL="1485900" lvl="2" indent="-571500" algn="just">
              <a:buFont typeface="Arial" panose="020B0604020202020204" pitchFamily="34" charset="0"/>
              <a:buChar char="•"/>
            </a:pPr>
            <a:r>
              <a:rPr lang="en-US" sz="3200" dirty="0">
                <a:solidFill>
                  <a:schemeClr val="bg1"/>
                </a:solidFill>
              </a:rPr>
              <a:t>ATRIBUTOS MULTIVALORADOS</a:t>
            </a:r>
          </a:p>
          <a:p>
            <a:pPr marL="1485900" lvl="2" indent="-571500" algn="just">
              <a:buFont typeface="Arial" panose="020B0604020202020204" pitchFamily="34" charset="0"/>
              <a:buChar char="•"/>
            </a:pPr>
            <a:r>
              <a:rPr lang="en-US" sz="3200" dirty="0">
                <a:solidFill>
                  <a:schemeClr val="bg1"/>
                </a:solidFill>
              </a:rPr>
              <a:t>ATRIBUTOS ARMAZENADOS</a:t>
            </a:r>
          </a:p>
          <a:p>
            <a:pPr marL="1485900" lvl="2" indent="-571500" algn="just">
              <a:buFont typeface="Arial" panose="020B0604020202020204" pitchFamily="34" charset="0"/>
              <a:buChar char="•"/>
            </a:pPr>
            <a:r>
              <a:rPr lang="en-US" sz="3200" dirty="0">
                <a:solidFill>
                  <a:schemeClr val="bg1"/>
                </a:solidFill>
              </a:rPr>
              <a:t>ATRIBUTOS DERIVADOS</a:t>
            </a:r>
          </a:p>
          <a:p>
            <a:pPr marL="1485900" lvl="2" indent="-571500" algn="just">
              <a:buFont typeface="Arial" panose="020B0604020202020204" pitchFamily="34" charset="0"/>
              <a:buChar char="•"/>
            </a:pPr>
            <a:r>
              <a:rPr lang="en-US" sz="3200" dirty="0">
                <a:solidFill>
                  <a:schemeClr val="bg1"/>
                </a:solidFill>
              </a:rPr>
              <a:t>VALORES NULLS</a:t>
            </a:r>
          </a:p>
          <a:p>
            <a:pPr marL="1485900" lvl="2" indent="-571500" algn="just">
              <a:buFont typeface="Arial" panose="020B0604020202020204" pitchFamily="34" charset="0"/>
              <a:buChar char="•"/>
            </a:pPr>
            <a:r>
              <a:rPr lang="en-US" sz="3200" dirty="0">
                <a:solidFill>
                  <a:schemeClr val="bg1"/>
                </a:solidFill>
              </a:rPr>
              <a:t>ATRIBUTOS COMPLEXOS</a:t>
            </a:r>
          </a:p>
          <a:p>
            <a:pPr algn="just"/>
            <a:endParaRPr lang="en-US" sz="3600" dirty="0">
              <a:solidFill>
                <a:schemeClr val="bg1"/>
              </a:solidFill>
            </a:endParaRPr>
          </a:p>
        </p:txBody>
      </p:sp>
    </p:spTree>
    <p:extLst>
      <p:ext uri="{BB962C8B-B14F-4D97-AF65-F5344CB8AC3E}">
        <p14:creationId xmlns:p14="http://schemas.microsoft.com/office/powerpoint/2010/main" val="3537021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SIMPLES</a:t>
            </a:r>
          </a:p>
          <a:p>
            <a:pPr marL="1485900" lvl="2" indent="-571500" algn="just">
              <a:buFont typeface="Arial" panose="020B0604020202020204" pitchFamily="34" charset="0"/>
              <a:buChar char="•"/>
            </a:pPr>
            <a:r>
              <a:rPr lang="en-US" sz="3200" dirty="0">
                <a:solidFill>
                  <a:schemeClr val="bg1"/>
                </a:solidFill>
              </a:rPr>
              <a:t>SÃO ATRIBUTOS ATÔMICOS OU SEJA NÃO SÃO DIVISÍVEIS</a:t>
            </a:r>
          </a:p>
          <a:p>
            <a:pPr algn="just"/>
            <a:endParaRPr lang="en-US" sz="3600" dirty="0">
              <a:solidFill>
                <a:schemeClr val="bg1"/>
              </a:solidFill>
            </a:endParaRPr>
          </a:p>
        </p:txBody>
      </p:sp>
    </p:spTree>
    <p:extLst>
      <p:ext uri="{BB962C8B-B14F-4D97-AF65-F5344CB8AC3E}">
        <p14:creationId xmlns:p14="http://schemas.microsoft.com/office/powerpoint/2010/main" val="3692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A90A93BE-32BC-B894-AD9F-F5B6F8B0ABCA}"/>
              </a:ext>
            </a:extLst>
          </p:cNvPr>
          <p:cNvPicPr>
            <a:picLocks noChangeAspect="1"/>
          </p:cNvPicPr>
          <p:nvPr/>
        </p:nvPicPr>
        <p:blipFill>
          <a:blip r:embed="rId2"/>
          <a:stretch>
            <a:fillRect/>
          </a:stretch>
        </p:blipFill>
        <p:spPr>
          <a:xfrm>
            <a:off x="0" y="2455909"/>
            <a:ext cx="6858000" cy="3676918"/>
          </a:xfrm>
          <a:prstGeom prst="rect">
            <a:avLst/>
          </a:prstGeom>
        </p:spPr>
      </p:pic>
    </p:spTree>
    <p:extLst>
      <p:ext uri="{BB962C8B-B14F-4D97-AF65-F5344CB8AC3E}">
        <p14:creationId xmlns:p14="http://schemas.microsoft.com/office/powerpoint/2010/main" val="318365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COMPOSTO</a:t>
            </a:r>
          </a:p>
          <a:p>
            <a:pPr marL="1485900" lvl="2" indent="-571500" algn="just">
              <a:buFont typeface="Arial" panose="020B0604020202020204" pitchFamily="34" charset="0"/>
              <a:buChar char="•"/>
            </a:pPr>
            <a:r>
              <a:rPr lang="en-US" sz="3200" dirty="0">
                <a:solidFill>
                  <a:schemeClr val="bg1"/>
                </a:solidFill>
              </a:rPr>
              <a:t>SÃO ATRIBUTOS QUE PODEM SER DIVIDIDOS EM SUBPARTES MENORES.</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ENDEREÇO PODE SER SUBDIVIDO EM ENDEREÇO DA RUA, CIDADE, ESTADO E CEP</a:t>
            </a:r>
          </a:p>
          <a:p>
            <a:pPr algn="just"/>
            <a:endParaRPr lang="en-US" sz="3600" dirty="0">
              <a:solidFill>
                <a:schemeClr val="bg1"/>
              </a:solidFill>
            </a:endParaRPr>
          </a:p>
        </p:txBody>
      </p:sp>
    </p:spTree>
    <p:extLst>
      <p:ext uri="{BB962C8B-B14F-4D97-AF65-F5344CB8AC3E}">
        <p14:creationId xmlns:p14="http://schemas.microsoft.com/office/powerpoint/2010/main" val="431458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113877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COMPOSTO</a:t>
            </a:r>
          </a:p>
          <a:p>
            <a:pPr algn="just"/>
            <a:endParaRPr lang="en-US" sz="3600" dirty="0">
              <a:solidFill>
                <a:schemeClr val="bg1"/>
              </a:solidFill>
            </a:endParaRPr>
          </a:p>
        </p:txBody>
      </p:sp>
      <p:sp>
        <p:nvSpPr>
          <p:cNvPr id="5" name="CaixaDeTexto 4">
            <a:extLst>
              <a:ext uri="{FF2B5EF4-FFF2-40B4-BE49-F238E27FC236}">
                <a16:creationId xmlns:a16="http://schemas.microsoft.com/office/drawing/2014/main" id="{B33CD640-98E4-33D0-0FB6-A99F13E636E9}"/>
              </a:ext>
            </a:extLst>
          </p:cNvPr>
          <p:cNvSpPr txBox="1"/>
          <p:nvPr/>
        </p:nvSpPr>
        <p:spPr>
          <a:xfrm>
            <a:off x="2528888" y="3645877"/>
            <a:ext cx="1480404" cy="400110"/>
          </a:xfrm>
          <a:prstGeom prst="rect">
            <a:avLst/>
          </a:prstGeom>
          <a:noFill/>
        </p:spPr>
        <p:txBody>
          <a:bodyPr wrap="square" rtlCol="0">
            <a:spAutoFit/>
          </a:bodyPr>
          <a:lstStyle/>
          <a:p>
            <a:r>
              <a:rPr lang="en-US" sz="2000" b="1" dirty="0">
                <a:solidFill>
                  <a:srgbClr val="FF0000"/>
                </a:solidFill>
              </a:rPr>
              <a:t>ENDEREÇO</a:t>
            </a:r>
          </a:p>
        </p:txBody>
      </p:sp>
      <p:sp>
        <p:nvSpPr>
          <p:cNvPr id="6" name="CaixaDeTexto 5">
            <a:extLst>
              <a:ext uri="{FF2B5EF4-FFF2-40B4-BE49-F238E27FC236}">
                <a16:creationId xmlns:a16="http://schemas.microsoft.com/office/drawing/2014/main" id="{0208B192-E797-3739-DA0B-704F73242173}"/>
              </a:ext>
            </a:extLst>
          </p:cNvPr>
          <p:cNvSpPr txBox="1"/>
          <p:nvPr/>
        </p:nvSpPr>
        <p:spPr>
          <a:xfrm>
            <a:off x="287858" y="4608695"/>
            <a:ext cx="2021588" cy="400110"/>
          </a:xfrm>
          <a:prstGeom prst="rect">
            <a:avLst/>
          </a:prstGeom>
          <a:noFill/>
        </p:spPr>
        <p:txBody>
          <a:bodyPr wrap="square" rtlCol="0">
            <a:spAutoFit/>
          </a:bodyPr>
          <a:lstStyle/>
          <a:p>
            <a:r>
              <a:rPr lang="en-US" sz="2000" b="1" dirty="0">
                <a:solidFill>
                  <a:srgbClr val="FF0000"/>
                </a:solidFill>
              </a:rPr>
              <a:t>ENDEREÇO_RUA</a:t>
            </a:r>
          </a:p>
        </p:txBody>
      </p:sp>
      <p:sp>
        <p:nvSpPr>
          <p:cNvPr id="7" name="CaixaDeTexto 6">
            <a:extLst>
              <a:ext uri="{FF2B5EF4-FFF2-40B4-BE49-F238E27FC236}">
                <a16:creationId xmlns:a16="http://schemas.microsoft.com/office/drawing/2014/main" id="{CB2FF51E-5667-6528-CF5A-E680DE6442B0}"/>
              </a:ext>
            </a:extLst>
          </p:cNvPr>
          <p:cNvSpPr txBox="1"/>
          <p:nvPr/>
        </p:nvSpPr>
        <p:spPr>
          <a:xfrm>
            <a:off x="2418206" y="4697904"/>
            <a:ext cx="1010794" cy="400110"/>
          </a:xfrm>
          <a:prstGeom prst="rect">
            <a:avLst/>
          </a:prstGeom>
          <a:noFill/>
        </p:spPr>
        <p:txBody>
          <a:bodyPr wrap="square" rtlCol="0">
            <a:spAutoFit/>
          </a:bodyPr>
          <a:lstStyle/>
          <a:p>
            <a:r>
              <a:rPr lang="en-US" sz="2000" b="1" dirty="0">
                <a:solidFill>
                  <a:srgbClr val="FF0000"/>
                </a:solidFill>
              </a:rPr>
              <a:t>CIDADE</a:t>
            </a:r>
          </a:p>
        </p:txBody>
      </p:sp>
      <p:sp>
        <p:nvSpPr>
          <p:cNvPr id="8" name="CaixaDeTexto 7">
            <a:extLst>
              <a:ext uri="{FF2B5EF4-FFF2-40B4-BE49-F238E27FC236}">
                <a16:creationId xmlns:a16="http://schemas.microsoft.com/office/drawing/2014/main" id="{249CDB75-C6F1-C311-71C5-0D0562B981BB}"/>
              </a:ext>
            </a:extLst>
          </p:cNvPr>
          <p:cNvSpPr txBox="1"/>
          <p:nvPr/>
        </p:nvSpPr>
        <p:spPr>
          <a:xfrm>
            <a:off x="3668602" y="4617368"/>
            <a:ext cx="1137860" cy="400110"/>
          </a:xfrm>
          <a:prstGeom prst="rect">
            <a:avLst/>
          </a:prstGeom>
          <a:noFill/>
        </p:spPr>
        <p:txBody>
          <a:bodyPr wrap="square" rtlCol="0">
            <a:spAutoFit/>
          </a:bodyPr>
          <a:lstStyle/>
          <a:p>
            <a:r>
              <a:rPr lang="en-US" sz="2000" b="1" dirty="0">
                <a:solidFill>
                  <a:srgbClr val="FF0000"/>
                </a:solidFill>
              </a:rPr>
              <a:t>ESTADO</a:t>
            </a:r>
          </a:p>
        </p:txBody>
      </p:sp>
      <p:sp>
        <p:nvSpPr>
          <p:cNvPr id="9" name="CaixaDeTexto 8">
            <a:extLst>
              <a:ext uri="{FF2B5EF4-FFF2-40B4-BE49-F238E27FC236}">
                <a16:creationId xmlns:a16="http://schemas.microsoft.com/office/drawing/2014/main" id="{53250DDF-CB9C-5AB7-AD96-DD329014EFBB}"/>
              </a:ext>
            </a:extLst>
          </p:cNvPr>
          <p:cNvSpPr txBox="1"/>
          <p:nvPr/>
        </p:nvSpPr>
        <p:spPr>
          <a:xfrm>
            <a:off x="5432282" y="4497849"/>
            <a:ext cx="1137860" cy="400110"/>
          </a:xfrm>
          <a:prstGeom prst="rect">
            <a:avLst/>
          </a:prstGeom>
          <a:noFill/>
        </p:spPr>
        <p:txBody>
          <a:bodyPr wrap="square" rtlCol="0">
            <a:spAutoFit/>
          </a:bodyPr>
          <a:lstStyle/>
          <a:p>
            <a:r>
              <a:rPr lang="en-US" sz="2000" b="1" dirty="0">
                <a:solidFill>
                  <a:srgbClr val="FF0000"/>
                </a:solidFill>
              </a:rPr>
              <a:t>CEP</a:t>
            </a:r>
          </a:p>
        </p:txBody>
      </p:sp>
      <p:cxnSp>
        <p:nvCxnSpPr>
          <p:cNvPr id="11" name="Conector reto 10">
            <a:extLst>
              <a:ext uri="{FF2B5EF4-FFF2-40B4-BE49-F238E27FC236}">
                <a16:creationId xmlns:a16="http://schemas.microsoft.com/office/drawing/2014/main" id="{207B9A8C-4112-FAB3-6627-96C043D28401}"/>
              </a:ext>
            </a:extLst>
          </p:cNvPr>
          <p:cNvCxnSpPr>
            <a:stCxn id="5" idx="2"/>
            <a:endCxn id="6" idx="0"/>
          </p:cNvCxnSpPr>
          <p:nvPr/>
        </p:nvCxnSpPr>
        <p:spPr>
          <a:xfrm flipH="1">
            <a:off x="1298652" y="4045987"/>
            <a:ext cx="1970438" cy="562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E27B6585-D9AE-15A2-6763-3A8390DE9D5E}"/>
              </a:ext>
            </a:extLst>
          </p:cNvPr>
          <p:cNvCxnSpPr>
            <a:cxnSpLocks/>
            <a:stCxn id="5" idx="2"/>
            <a:endCxn id="7" idx="0"/>
          </p:cNvCxnSpPr>
          <p:nvPr/>
        </p:nvCxnSpPr>
        <p:spPr>
          <a:xfrm flipH="1">
            <a:off x="2923603" y="4045987"/>
            <a:ext cx="345487" cy="651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78B8A376-C697-D81E-0DF3-B3622CFBFCCA}"/>
              </a:ext>
            </a:extLst>
          </p:cNvPr>
          <p:cNvCxnSpPr>
            <a:cxnSpLocks/>
            <a:stCxn id="5" idx="2"/>
            <a:endCxn id="8" idx="0"/>
          </p:cNvCxnSpPr>
          <p:nvPr/>
        </p:nvCxnSpPr>
        <p:spPr>
          <a:xfrm>
            <a:off x="3269090" y="4045987"/>
            <a:ext cx="968442" cy="5713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8CB862EE-DF81-6BD6-483B-2A0BDB29091C}"/>
              </a:ext>
            </a:extLst>
          </p:cNvPr>
          <p:cNvCxnSpPr>
            <a:cxnSpLocks/>
            <a:stCxn id="5" idx="2"/>
            <a:endCxn id="9" idx="1"/>
          </p:cNvCxnSpPr>
          <p:nvPr/>
        </p:nvCxnSpPr>
        <p:spPr>
          <a:xfrm>
            <a:off x="3269090" y="4045987"/>
            <a:ext cx="2163192" cy="651917"/>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119EB26-3076-7250-716F-CE505275F3B4}"/>
              </a:ext>
            </a:extLst>
          </p:cNvPr>
          <p:cNvSpPr txBox="1"/>
          <p:nvPr/>
        </p:nvSpPr>
        <p:spPr>
          <a:xfrm>
            <a:off x="260350" y="6063010"/>
            <a:ext cx="1158142" cy="400110"/>
          </a:xfrm>
          <a:prstGeom prst="rect">
            <a:avLst/>
          </a:prstGeom>
          <a:noFill/>
        </p:spPr>
        <p:txBody>
          <a:bodyPr wrap="square" rtlCol="0">
            <a:spAutoFit/>
          </a:bodyPr>
          <a:lstStyle/>
          <a:p>
            <a:r>
              <a:rPr lang="en-US" sz="2000" b="1" dirty="0">
                <a:solidFill>
                  <a:srgbClr val="FF0000"/>
                </a:solidFill>
              </a:rPr>
              <a:t>NUMERO</a:t>
            </a:r>
          </a:p>
        </p:txBody>
      </p:sp>
      <p:sp>
        <p:nvSpPr>
          <p:cNvPr id="22" name="CaixaDeTexto 21">
            <a:extLst>
              <a:ext uri="{FF2B5EF4-FFF2-40B4-BE49-F238E27FC236}">
                <a16:creationId xmlns:a16="http://schemas.microsoft.com/office/drawing/2014/main" id="{44BB84E6-D172-CC75-B71E-CE4AB523F769}"/>
              </a:ext>
            </a:extLst>
          </p:cNvPr>
          <p:cNvSpPr txBox="1"/>
          <p:nvPr/>
        </p:nvSpPr>
        <p:spPr>
          <a:xfrm>
            <a:off x="1704800" y="6063010"/>
            <a:ext cx="713406" cy="400110"/>
          </a:xfrm>
          <a:prstGeom prst="rect">
            <a:avLst/>
          </a:prstGeom>
          <a:noFill/>
        </p:spPr>
        <p:txBody>
          <a:bodyPr wrap="square" rtlCol="0">
            <a:spAutoFit/>
          </a:bodyPr>
          <a:lstStyle/>
          <a:p>
            <a:r>
              <a:rPr lang="en-US" sz="2000" b="1" dirty="0">
                <a:solidFill>
                  <a:srgbClr val="FF0000"/>
                </a:solidFill>
              </a:rPr>
              <a:t>RUA</a:t>
            </a:r>
          </a:p>
        </p:txBody>
      </p:sp>
      <p:sp>
        <p:nvSpPr>
          <p:cNvPr id="23" name="CaixaDeTexto 22">
            <a:extLst>
              <a:ext uri="{FF2B5EF4-FFF2-40B4-BE49-F238E27FC236}">
                <a16:creationId xmlns:a16="http://schemas.microsoft.com/office/drawing/2014/main" id="{301433E5-978E-9962-A05D-ED97FC100E7F}"/>
              </a:ext>
            </a:extLst>
          </p:cNvPr>
          <p:cNvSpPr txBox="1"/>
          <p:nvPr/>
        </p:nvSpPr>
        <p:spPr>
          <a:xfrm>
            <a:off x="3096345" y="6063010"/>
            <a:ext cx="1874239" cy="400110"/>
          </a:xfrm>
          <a:prstGeom prst="rect">
            <a:avLst/>
          </a:prstGeom>
          <a:noFill/>
        </p:spPr>
        <p:txBody>
          <a:bodyPr wrap="square" rtlCol="0">
            <a:spAutoFit/>
          </a:bodyPr>
          <a:lstStyle/>
          <a:p>
            <a:r>
              <a:rPr lang="en-US" sz="2000" b="1" dirty="0">
                <a:solidFill>
                  <a:srgbClr val="FF0000"/>
                </a:solidFill>
              </a:rPr>
              <a:t>APARTAMENTO</a:t>
            </a:r>
          </a:p>
        </p:txBody>
      </p:sp>
      <p:cxnSp>
        <p:nvCxnSpPr>
          <p:cNvPr id="24" name="Conector reto 23">
            <a:extLst>
              <a:ext uri="{FF2B5EF4-FFF2-40B4-BE49-F238E27FC236}">
                <a16:creationId xmlns:a16="http://schemas.microsoft.com/office/drawing/2014/main" id="{8849E3E0-02A6-DE47-69BA-8EC768D092D0}"/>
              </a:ext>
            </a:extLst>
          </p:cNvPr>
          <p:cNvCxnSpPr>
            <a:cxnSpLocks/>
            <a:stCxn id="21" idx="0"/>
            <a:endCxn id="6" idx="2"/>
          </p:cNvCxnSpPr>
          <p:nvPr/>
        </p:nvCxnSpPr>
        <p:spPr>
          <a:xfrm flipV="1">
            <a:off x="839421" y="5008805"/>
            <a:ext cx="459231" cy="105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a:extLst>
              <a:ext uri="{FF2B5EF4-FFF2-40B4-BE49-F238E27FC236}">
                <a16:creationId xmlns:a16="http://schemas.microsoft.com/office/drawing/2014/main" id="{FABD89DD-13F1-5774-75A9-737FF5454257}"/>
              </a:ext>
            </a:extLst>
          </p:cNvPr>
          <p:cNvCxnSpPr>
            <a:cxnSpLocks/>
            <a:stCxn id="22" idx="0"/>
            <a:endCxn id="6" idx="2"/>
          </p:cNvCxnSpPr>
          <p:nvPr/>
        </p:nvCxnSpPr>
        <p:spPr>
          <a:xfrm flipH="1" flipV="1">
            <a:off x="1298652" y="5008805"/>
            <a:ext cx="762851" cy="1054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FAE0BCED-EB60-1A25-B401-3E0014A12467}"/>
              </a:ext>
            </a:extLst>
          </p:cNvPr>
          <p:cNvCxnSpPr>
            <a:cxnSpLocks/>
            <a:stCxn id="23" idx="0"/>
            <a:endCxn id="6" idx="2"/>
          </p:cNvCxnSpPr>
          <p:nvPr/>
        </p:nvCxnSpPr>
        <p:spPr>
          <a:xfrm flipH="1" flipV="1">
            <a:off x="1298652" y="5008805"/>
            <a:ext cx="2734813" cy="10542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795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10854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MONOVALORADOS</a:t>
            </a:r>
          </a:p>
          <a:p>
            <a:pPr marL="1485900" lvl="2" indent="-571500" algn="just">
              <a:buFont typeface="Arial" panose="020B0604020202020204" pitchFamily="34" charset="0"/>
              <a:buChar char="•"/>
            </a:pPr>
            <a:r>
              <a:rPr lang="en-US" sz="3200" dirty="0">
                <a:solidFill>
                  <a:schemeClr val="bg1"/>
                </a:solidFill>
              </a:rPr>
              <a:t>SÃO ATRIBUTOS QUE POSSUEM UM VALOR ÚNICO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IDADE</a:t>
            </a:r>
          </a:p>
          <a:p>
            <a:pPr algn="just"/>
            <a:endParaRPr lang="en-US" sz="3600" dirty="0">
              <a:solidFill>
                <a:schemeClr val="bg1"/>
              </a:solidFill>
            </a:endParaRPr>
          </a:p>
        </p:txBody>
      </p:sp>
    </p:spTree>
    <p:extLst>
      <p:ext uri="{BB962C8B-B14F-4D97-AF65-F5344CB8AC3E}">
        <p14:creationId xmlns:p14="http://schemas.microsoft.com/office/powerpoint/2010/main" val="1728607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10854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MULTIVALORADOS</a:t>
            </a:r>
          </a:p>
          <a:p>
            <a:pPr marL="1485900" lvl="2" indent="-571500" algn="just">
              <a:buFont typeface="Arial" panose="020B0604020202020204" pitchFamily="34" charset="0"/>
              <a:buChar char="•"/>
            </a:pPr>
            <a:r>
              <a:rPr lang="en-US" sz="3200" dirty="0">
                <a:solidFill>
                  <a:schemeClr val="bg1"/>
                </a:solidFill>
              </a:rPr>
              <a:t>SÃO ATRIBUTOS QUE POSSUEM MAIS DE UM VALOR.</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3200" dirty="0">
                <a:solidFill>
                  <a:schemeClr val="bg1"/>
                </a:solidFill>
              </a:rPr>
              <a:t>TITULAÇÃO</a:t>
            </a:r>
          </a:p>
          <a:p>
            <a:pPr algn="just"/>
            <a:endParaRPr lang="en-US" sz="3600" dirty="0">
              <a:solidFill>
                <a:schemeClr val="bg1"/>
              </a:solidFill>
            </a:endParaRPr>
          </a:p>
        </p:txBody>
      </p:sp>
    </p:spTree>
    <p:extLst>
      <p:ext uri="{BB962C8B-B14F-4D97-AF65-F5344CB8AC3E}">
        <p14:creationId xmlns:p14="http://schemas.microsoft.com/office/powerpoint/2010/main" val="1165600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339650"/>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ARMAZENADOS</a:t>
            </a:r>
          </a:p>
          <a:p>
            <a:pPr marL="1485900" lvl="2" indent="-571500" algn="just">
              <a:buFont typeface="Arial" panose="020B0604020202020204" pitchFamily="34" charset="0"/>
              <a:buChar char="•"/>
            </a:pPr>
            <a:r>
              <a:rPr lang="en-US" sz="3200" dirty="0">
                <a:solidFill>
                  <a:schemeClr val="bg1"/>
                </a:solidFill>
              </a:rPr>
              <a:t>SÃO ATRIBUTOS QUE POSSUEM RELACIONAMENTO.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2800" dirty="0">
                <a:solidFill>
                  <a:schemeClr val="bg1"/>
                </a:solidFill>
              </a:rPr>
              <a:t>IDADE E DATADENASCIMENTO.</a:t>
            </a:r>
          </a:p>
          <a:p>
            <a:pPr marL="1943100" lvl="3" indent="-571500" algn="just">
              <a:buFont typeface="Arial" panose="020B0604020202020204" pitchFamily="34" charset="0"/>
              <a:buChar char="•"/>
            </a:pPr>
            <a:r>
              <a:rPr lang="en-US" sz="2800" dirty="0">
                <a:solidFill>
                  <a:schemeClr val="bg1"/>
                </a:solidFill>
              </a:rPr>
              <a:t>IDADE PODE SER DETERMINADO PELO VALOR DA DATA CORRENTE.</a:t>
            </a:r>
          </a:p>
          <a:p>
            <a:pPr algn="just"/>
            <a:endParaRPr lang="en-US" sz="3600" dirty="0">
              <a:solidFill>
                <a:schemeClr val="bg1"/>
              </a:solidFill>
            </a:endParaRPr>
          </a:p>
        </p:txBody>
      </p:sp>
    </p:spTree>
    <p:extLst>
      <p:ext uri="{BB962C8B-B14F-4D97-AF65-F5344CB8AC3E}">
        <p14:creationId xmlns:p14="http://schemas.microsoft.com/office/powerpoint/2010/main" val="82012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262979"/>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ATRIBUTOS DERIVADOS</a:t>
            </a:r>
          </a:p>
          <a:p>
            <a:pPr marL="1485900" lvl="2" indent="-571500" algn="just">
              <a:buFont typeface="Arial" panose="020B0604020202020204" pitchFamily="34" charset="0"/>
              <a:buChar char="•"/>
            </a:pPr>
            <a:r>
              <a:rPr lang="en-US" sz="3200" dirty="0">
                <a:solidFill>
                  <a:schemeClr val="bg1"/>
                </a:solidFill>
              </a:rPr>
              <a:t>SÃO ATRIBUTOS QUE POSSUEM DERIVAÇÃO DE OUTRO ATRIBUTO.</a:t>
            </a:r>
          </a:p>
          <a:p>
            <a:pPr marL="1485900" lvl="2" indent="-571500" algn="just">
              <a:buFont typeface="Arial" panose="020B0604020202020204" pitchFamily="34" charset="0"/>
              <a:buChar char="•"/>
            </a:pPr>
            <a:r>
              <a:rPr lang="en-US" sz="3200" dirty="0">
                <a:solidFill>
                  <a:schemeClr val="bg1"/>
                </a:solidFill>
              </a:rPr>
              <a:t>EXEMPLO:</a:t>
            </a:r>
          </a:p>
          <a:p>
            <a:pPr marL="1943100" lvl="3" indent="-571500" algn="just">
              <a:buFont typeface="Arial" panose="020B0604020202020204" pitchFamily="34" charset="0"/>
              <a:buChar char="•"/>
            </a:pPr>
            <a:r>
              <a:rPr lang="en-US" sz="2800" dirty="0">
                <a:solidFill>
                  <a:schemeClr val="bg1"/>
                </a:solidFill>
              </a:rPr>
              <a:t>IDADE É DERIVADO DO ATRIBUTO DATA DE NASCIMENTO E DATA DE NASCIMENTO E TAMBÉM CHAMADO DE ARMAZENADO.</a:t>
            </a:r>
          </a:p>
          <a:p>
            <a:pPr algn="just"/>
            <a:endParaRPr lang="en-US" sz="3600" dirty="0">
              <a:solidFill>
                <a:schemeClr val="bg1"/>
              </a:solidFill>
            </a:endParaRPr>
          </a:p>
        </p:txBody>
      </p:sp>
    </p:spTree>
    <p:extLst>
      <p:ext uri="{BB962C8B-B14F-4D97-AF65-F5344CB8AC3E}">
        <p14:creationId xmlns:p14="http://schemas.microsoft.com/office/powerpoint/2010/main" val="3291896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VALORES NULL</a:t>
            </a:r>
          </a:p>
          <a:p>
            <a:pPr marL="1485900" lvl="2" indent="-571500" algn="just">
              <a:buFont typeface="Arial" panose="020B0604020202020204" pitchFamily="34" charset="0"/>
              <a:buChar char="•"/>
            </a:pPr>
            <a:r>
              <a:rPr lang="en-US" sz="3200" dirty="0">
                <a:solidFill>
                  <a:schemeClr val="bg1"/>
                </a:solidFill>
              </a:rPr>
              <a:t>AUSENCIA DE VALOR APLICÁVEL A UM ATRIBUTO.</a:t>
            </a:r>
            <a:endParaRPr lang="en-US" sz="28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1878658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212365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ATRIBUTO COMPLEXOS</a:t>
            </a:r>
          </a:p>
          <a:p>
            <a:pPr marL="1028700" lvl="1" indent="-571500" algn="just">
              <a:buFont typeface="Arial" panose="020B0604020202020204" pitchFamily="34" charset="0"/>
              <a:buChar char="•"/>
            </a:pPr>
            <a:r>
              <a:rPr lang="en-US" sz="3200" dirty="0">
                <a:solidFill>
                  <a:schemeClr val="bg1"/>
                </a:solidFill>
              </a:rPr>
              <a:t>É REPRESENTADO POR UM CONJUNTO DE ATRIBUTOS.</a:t>
            </a:r>
          </a:p>
          <a:p>
            <a:pPr algn="just"/>
            <a:endParaRPr lang="en-US" sz="3600" dirty="0">
              <a:solidFill>
                <a:schemeClr val="bg1"/>
              </a:solidFill>
            </a:endParaRPr>
          </a:p>
        </p:txBody>
      </p:sp>
    </p:spTree>
    <p:extLst>
      <p:ext uri="{BB962C8B-B14F-4D97-AF65-F5344CB8AC3E}">
        <p14:creationId xmlns:p14="http://schemas.microsoft.com/office/powerpoint/2010/main" val="545984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Texto 4">
            <a:extLst>
              <a:ext uri="{FF2B5EF4-FFF2-40B4-BE49-F238E27FC236}">
                <a16:creationId xmlns:a16="http://schemas.microsoft.com/office/drawing/2014/main" id="{2F9811F7-478D-399E-DFAB-A774E7E4EC11}"/>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58616" y="3938954"/>
            <a:ext cx="6799384" cy="923330"/>
          </a:xfrm>
          <a:prstGeom prst="rect">
            <a:avLst/>
          </a:prstGeom>
          <a:noFill/>
        </p:spPr>
        <p:txBody>
          <a:bodyPr wrap="square" rtlCol="0">
            <a:spAutoFit/>
          </a:bodyPr>
          <a:lstStyle/>
          <a:p>
            <a:pPr algn="ctr"/>
            <a:r>
              <a:rPr lang="en-US" sz="5400" dirty="0">
                <a:solidFill>
                  <a:schemeClr val="bg1"/>
                </a:solidFill>
              </a:rPr>
              <a:t>RELACIONAMENTOS</a:t>
            </a:r>
          </a:p>
        </p:txBody>
      </p:sp>
    </p:spTree>
    <p:extLst>
      <p:ext uri="{BB962C8B-B14F-4D97-AF65-F5344CB8AC3E}">
        <p14:creationId xmlns:p14="http://schemas.microsoft.com/office/powerpoint/2010/main" val="1804286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60098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UM TIPO DE RELACIONAMENTO R ENTRE n TIPOS DE ENTIDADES E1, E2, DEFINE UM CONJUNTO DE ASSOCIAÇÕES – OU UM CONJUNTO DE RELACIONAMENTOS.</a:t>
            </a:r>
          </a:p>
          <a:p>
            <a:pPr marL="571500"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67343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7" name="Imagem 6">
            <a:extLst>
              <a:ext uri="{FF2B5EF4-FFF2-40B4-BE49-F238E27FC236}">
                <a16:creationId xmlns:a16="http://schemas.microsoft.com/office/drawing/2014/main" id="{27062459-D97F-1577-02D6-3BD55F79385C}"/>
              </a:ext>
            </a:extLst>
          </p:cNvPr>
          <p:cNvPicPr>
            <a:picLocks noChangeAspect="1"/>
          </p:cNvPicPr>
          <p:nvPr/>
        </p:nvPicPr>
        <p:blipFill>
          <a:blip r:embed="rId2"/>
          <a:stretch>
            <a:fillRect/>
          </a:stretch>
        </p:blipFill>
        <p:spPr>
          <a:xfrm>
            <a:off x="-1" y="2455909"/>
            <a:ext cx="6869219" cy="4225281"/>
          </a:xfrm>
          <a:prstGeom prst="rect">
            <a:avLst/>
          </a:prstGeom>
        </p:spPr>
      </p:pic>
    </p:spTree>
    <p:extLst>
      <p:ext uri="{BB962C8B-B14F-4D97-AF65-F5344CB8AC3E}">
        <p14:creationId xmlns:p14="http://schemas.microsoft.com/office/powerpoint/2010/main" val="4199733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2051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7953" y="4220364"/>
            <a:ext cx="2033955" cy="5333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44839" y="5052646"/>
            <a:ext cx="2025899" cy="21386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flipV="1">
            <a:off x="3634153" y="4432860"/>
            <a:ext cx="1979008" cy="5582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439834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09342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O EXEMPLO ILUSTRA QUE OS EMPREGADOS: </a:t>
            </a:r>
          </a:p>
          <a:p>
            <a:pPr marL="1028700" lvl="1" indent="-571500" algn="just">
              <a:buFont typeface="Arial" panose="020B0604020202020204" pitchFamily="34" charset="0"/>
              <a:buChar char="•"/>
            </a:pPr>
            <a:r>
              <a:rPr lang="en-US" sz="3200" dirty="0">
                <a:solidFill>
                  <a:schemeClr val="bg1"/>
                </a:solidFill>
              </a:rPr>
              <a:t>E1 e E3 TRABALHAM NO MESMO DEPARTAMENTO</a:t>
            </a:r>
          </a:p>
          <a:p>
            <a:pPr marL="1028700" lvl="1" indent="-571500" algn="just">
              <a:buFont typeface="Arial" panose="020B0604020202020204" pitchFamily="34" charset="0"/>
              <a:buChar char="•"/>
            </a:pPr>
            <a:r>
              <a:rPr lang="en-US" sz="3200" dirty="0">
                <a:solidFill>
                  <a:schemeClr val="bg1"/>
                </a:solidFill>
              </a:rPr>
              <a:t>E4 e E2 TRABALHAM NO MESMO DEPARTAMENTO</a:t>
            </a:r>
          </a:p>
          <a:p>
            <a:pPr marL="1028700" lvl="1"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1220026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4093428"/>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UM CONJUNTO DE RELACIONAMENTOS R É:</a:t>
            </a:r>
          </a:p>
          <a:p>
            <a:pPr marL="1028700" lvl="1" indent="-571500" algn="just">
              <a:buFont typeface="Arial" panose="020B0604020202020204" pitchFamily="34" charset="0"/>
              <a:buChar char="•"/>
            </a:pPr>
            <a:r>
              <a:rPr lang="en-US" sz="3200" dirty="0">
                <a:solidFill>
                  <a:schemeClr val="bg1"/>
                </a:solidFill>
              </a:rPr>
              <a:t>UM CONJUNTO DE INSTANCIAS DE RELACIONAMENTOS r1, ONDE</a:t>
            </a:r>
          </a:p>
          <a:p>
            <a:pPr marL="1028700" lvl="1" indent="-571500" algn="just">
              <a:buFont typeface="Arial" panose="020B0604020202020204" pitchFamily="34" charset="0"/>
              <a:buChar char="•"/>
            </a:pPr>
            <a:r>
              <a:rPr lang="en-US" sz="3200" dirty="0">
                <a:solidFill>
                  <a:schemeClr val="bg1"/>
                </a:solidFill>
              </a:rPr>
              <a:t>CADA r1 ASSOCIA-SE A n ENTIDADES INDIVIDUAIS.</a:t>
            </a:r>
          </a:p>
          <a:p>
            <a:pPr marL="571500" indent="-571500" algn="just">
              <a:buFont typeface="Arial" panose="020B0604020202020204" pitchFamily="34" charset="0"/>
              <a:buChar char="•"/>
            </a:pPr>
            <a:endParaRPr lang="en-US" sz="3200" dirty="0">
              <a:solidFill>
                <a:schemeClr val="bg1"/>
              </a:solidFill>
            </a:endParaRPr>
          </a:p>
          <a:p>
            <a:pPr algn="just"/>
            <a:endParaRPr lang="en-US" sz="3600" dirty="0">
              <a:solidFill>
                <a:schemeClr val="bg1"/>
              </a:solidFill>
            </a:endParaRPr>
          </a:p>
        </p:txBody>
      </p:sp>
    </p:spTree>
    <p:extLst>
      <p:ext uri="{BB962C8B-B14F-4D97-AF65-F5344CB8AC3E}">
        <p14:creationId xmlns:p14="http://schemas.microsoft.com/office/powerpoint/2010/main" val="3985339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3600986"/>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NOS DIAGRAMAS ER OS TIPOS DE RELACIONAMENTOS SÃO MOSTRADOS COMO LOSANGOS QUE SÃO CONECTADOS POR LINHAS RETAS EM RETANGULOS QUE REPRESENTAM AS ENTIDADES</a:t>
            </a:r>
          </a:p>
          <a:p>
            <a:pPr algn="just"/>
            <a:endParaRPr lang="en-US" sz="3600" dirty="0">
              <a:solidFill>
                <a:schemeClr val="bg1"/>
              </a:solidFill>
            </a:endParaRPr>
          </a:p>
        </p:txBody>
      </p:sp>
      <p:sp>
        <p:nvSpPr>
          <p:cNvPr id="5" name="Retângulo 4">
            <a:extLst>
              <a:ext uri="{FF2B5EF4-FFF2-40B4-BE49-F238E27FC236}">
                <a16:creationId xmlns:a16="http://schemas.microsoft.com/office/drawing/2014/main" id="{7A83452E-2286-DD2A-F4E6-5A21EEB2D329}"/>
              </a:ext>
            </a:extLst>
          </p:cNvPr>
          <p:cNvSpPr/>
          <p:nvPr/>
        </p:nvSpPr>
        <p:spPr>
          <a:xfrm>
            <a:off x="92305" y="6916615"/>
            <a:ext cx="1629508" cy="66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EMPREGADO</a:t>
            </a:r>
          </a:p>
        </p:txBody>
      </p:sp>
      <p:sp>
        <p:nvSpPr>
          <p:cNvPr id="6" name="Retângulo 5">
            <a:extLst>
              <a:ext uri="{FF2B5EF4-FFF2-40B4-BE49-F238E27FC236}">
                <a16:creationId xmlns:a16="http://schemas.microsoft.com/office/drawing/2014/main" id="{33553EDA-29C0-4243-C15A-6FB24319FE1E}"/>
              </a:ext>
            </a:extLst>
          </p:cNvPr>
          <p:cNvSpPr/>
          <p:nvPr/>
        </p:nvSpPr>
        <p:spPr>
          <a:xfrm>
            <a:off x="5132131" y="6928338"/>
            <a:ext cx="1725869" cy="66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DEPARTAMENTO</a:t>
            </a:r>
          </a:p>
        </p:txBody>
      </p:sp>
      <p:sp>
        <p:nvSpPr>
          <p:cNvPr id="7" name="Fluxograma: Decisão 6">
            <a:extLst>
              <a:ext uri="{FF2B5EF4-FFF2-40B4-BE49-F238E27FC236}">
                <a16:creationId xmlns:a16="http://schemas.microsoft.com/office/drawing/2014/main" id="{2D2BDF24-580D-D612-444C-7E2C77272C52}"/>
              </a:ext>
            </a:extLst>
          </p:cNvPr>
          <p:cNvSpPr/>
          <p:nvPr/>
        </p:nvSpPr>
        <p:spPr>
          <a:xfrm>
            <a:off x="2379786" y="7016261"/>
            <a:ext cx="2356338" cy="468924"/>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TRABALHA</a:t>
            </a:r>
          </a:p>
        </p:txBody>
      </p:sp>
      <p:cxnSp>
        <p:nvCxnSpPr>
          <p:cNvPr id="9" name="Conector reto 8">
            <a:extLst>
              <a:ext uri="{FF2B5EF4-FFF2-40B4-BE49-F238E27FC236}">
                <a16:creationId xmlns:a16="http://schemas.microsoft.com/office/drawing/2014/main" id="{B22755F1-5229-1FFD-1CDE-5625DBE2969E}"/>
              </a:ext>
            </a:extLst>
          </p:cNvPr>
          <p:cNvCxnSpPr>
            <a:cxnSpLocks/>
            <a:stCxn id="5" idx="3"/>
            <a:endCxn id="7" idx="1"/>
          </p:cNvCxnSpPr>
          <p:nvPr/>
        </p:nvCxnSpPr>
        <p:spPr>
          <a:xfrm>
            <a:off x="1721813" y="7250723"/>
            <a:ext cx="6579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65D625AC-CE58-4F24-8E13-14F24EEBA74D}"/>
              </a:ext>
            </a:extLst>
          </p:cNvPr>
          <p:cNvCxnSpPr>
            <a:cxnSpLocks/>
            <a:stCxn id="7" idx="3"/>
            <a:endCxn id="6" idx="1"/>
          </p:cNvCxnSpPr>
          <p:nvPr/>
        </p:nvCxnSpPr>
        <p:spPr>
          <a:xfrm>
            <a:off x="4736124" y="7250723"/>
            <a:ext cx="396007" cy="117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6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0" y="2215662"/>
            <a:ext cx="6858000"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200" dirty="0">
                <a:solidFill>
                  <a:schemeClr val="bg1"/>
                </a:solidFill>
              </a:rPr>
              <a:t>GRAU DE RELACIONAMENTO</a:t>
            </a:r>
          </a:p>
          <a:p>
            <a:pPr marL="1028700" lvl="1" indent="-571500" algn="just">
              <a:buFont typeface="Arial" panose="020B0604020202020204" pitchFamily="34" charset="0"/>
              <a:buChar char="•"/>
            </a:pPr>
            <a:r>
              <a:rPr lang="en-US" sz="3200" dirty="0">
                <a:solidFill>
                  <a:schemeClr val="bg1"/>
                </a:solidFill>
              </a:rPr>
              <a:t>GRAU DOIS</a:t>
            </a:r>
          </a:p>
          <a:p>
            <a:pPr marL="1485900" lvl="2" indent="-571500" algn="just">
              <a:buFont typeface="Arial" panose="020B0604020202020204" pitchFamily="34" charset="0"/>
              <a:buChar char="•"/>
            </a:pPr>
            <a:r>
              <a:rPr lang="en-US" sz="3200" dirty="0">
                <a:solidFill>
                  <a:schemeClr val="bg1"/>
                </a:solidFill>
              </a:rPr>
              <a:t>É CONHECIDO COMO BINÁRIO, QUANDO ENVOLVE DUAS ENTIDADES </a:t>
            </a:r>
          </a:p>
          <a:p>
            <a:pPr marL="1028700" lvl="1" indent="-571500" algn="just">
              <a:buFont typeface="Arial" panose="020B0604020202020204" pitchFamily="34" charset="0"/>
              <a:buChar char="•"/>
            </a:pPr>
            <a:r>
              <a:rPr lang="en-US" sz="3200" dirty="0">
                <a:solidFill>
                  <a:schemeClr val="bg1"/>
                </a:solidFill>
              </a:rPr>
              <a:t>GRAU TRÊS</a:t>
            </a:r>
          </a:p>
          <a:p>
            <a:pPr marL="1485900" lvl="2" indent="-571500" algn="just">
              <a:buFont typeface="Arial" panose="020B0604020202020204" pitchFamily="34" charset="0"/>
              <a:buChar char="•"/>
            </a:pPr>
            <a:r>
              <a:rPr lang="en-US" sz="3200" dirty="0">
                <a:solidFill>
                  <a:schemeClr val="bg1"/>
                </a:solidFill>
              </a:rPr>
              <a:t>É CONHECIDO COMO TERNÁRIO, QUANDO ENVOLVE TRÊS ENTIDADES.</a:t>
            </a:r>
          </a:p>
          <a:p>
            <a:pPr algn="just"/>
            <a:endParaRPr lang="en-US" sz="3600" dirty="0">
              <a:solidFill>
                <a:schemeClr val="bg1"/>
              </a:solidFill>
            </a:endParaRPr>
          </a:p>
        </p:txBody>
      </p:sp>
    </p:spTree>
    <p:extLst>
      <p:ext uri="{BB962C8B-B14F-4D97-AF65-F5344CB8AC3E}">
        <p14:creationId xmlns:p14="http://schemas.microsoft.com/office/powerpoint/2010/main" val="1998761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RELACIONAMENTO BINÁRIO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2051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7953" y="4220364"/>
            <a:ext cx="2033955" cy="5333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44839" y="5052646"/>
            <a:ext cx="2025899" cy="21386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flipV="1">
            <a:off x="3634153" y="4432860"/>
            <a:ext cx="1979008" cy="5582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62129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RELACIONAMENTO TERNÁRIO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635953" y="2297722"/>
            <a:ext cx="1003800" cy="2661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F1</a:t>
            </a:r>
          </a:p>
          <a:p>
            <a:pPr algn="ctr"/>
            <a:r>
              <a:rPr lang="en-US" dirty="0"/>
              <a:t>F2</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457198" y="1884131"/>
            <a:ext cx="1617788" cy="369332"/>
          </a:xfrm>
          <a:prstGeom prst="rect">
            <a:avLst/>
          </a:prstGeom>
          <a:noFill/>
        </p:spPr>
        <p:txBody>
          <a:bodyPr wrap="square" rtlCol="0">
            <a:spAutoFit/>
          </a:bodyPr>
          <a:lstStyle/>
          <a:p>
            <a:r>
              <a:rPr lang="en-US" b="1" dirty="0">
                <a:solidFill>
                  <a:schemeClr val="bg1"/>
                </a:solidFill>
              </a:rPr>
              <a:t>FORNECEDOR</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r>
              <a:rPr lang="en-US" dirty="0"/>
              <a:t>r6</a:t>
            </a:r>
          </a:p>
          <a:p>
            <a:pPr algn="ctr"/>
            <a:r>
              <a:rPr lang="en-US" dirty="0"/>
              <a:t>r7</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endParaRPr lang="en-US" dirty="0"/>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5178307" y="2579134"/>
            <a:ext cx="1328004" cy="369325"/>
          </a:xfrm>
          <a:prstGeom prst="rect">
            <a:avLst/>
          </a:prstGeom>
          <a:noFill/>
        </p:spPr>
        <p:txBody>
          <a:bodyPr wrap="square" rtlCol="0">
            <a:spAutoFit/>
          </a:bodyPr>
          <a:lstStyle/>
          <a:p>
            <a:r>
              <a:rPr lang="en-US" b="1" dirty="0">
                <a:solidFill>
                  <a:schemeClr val="bg1"/>
                </a:solidFill>
              </a:rPr>
              <a:t>PROJETO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827452" y="2470613"/>
            <a:ext cx="1328004" cy="369332"/>
          </a:xfrm>
          <a:prstGeom prst="rect">
            <a:avLst/>
          </a:prstGeom>
          <a:noFill/>
        </p:spPr>
        <p:txBody>
          <a:bodyPr wrap="square" rtlCol="0">
            <a:spAutoFit/>
          </a:bodyPr>
          <a:lstStyle/>
          <a:p>
            <a:r>
              <a:rPr lang="en-US" b="1" dirty="0">
                <a:solidFill>
                  <a:schemeClr val="bg1"/>
                </a:solidFill>
              </a:rPr>
              <a:t>FORNECE</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a:off x="1219556" y="3384417"/>
            <a:ext cx="2074629" cy="33591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491454" y="3876622"/>
            <a:ext cx="2100454" cy="34374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44839" y="3384417"/>
            <a:ext cx="2049346" cy="6832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44774" y="4217314"/>
            <a:ext cx="1979633" cy="1510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a:off x="1266092" y="3455024"/>
            <a:ext cx="2004646" cy="84319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Conector reto 20">
            <a:extLst>
              <a:ext uri="{FF2B5EF4-FFF2-40B4-BE49-F238E27FC236}">
                <a16:creationId xmlns:a16="http://schemas.microsoft.com/office/drawing/2014/main" id="{AC78D1DF-3C6C-D593-7149-CF9C4FAC8004}"/>
              </a:ext>
            </a:extLst>
          </p:cNvPr>
          <p:cNvCxnSpPr>
            <a:cxnSpLocks/>
          </p:cNvCxnSpPr>
          <p:nvPr/>
        </p:nvCxnSpPr>
        <p:spPr>
          <a:xfrm flipV="1">
            <a:off x="3555022" y="4220364"/>
            <a:ext cx="2036886" cy="42789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58222" y="3664114"/>
            <a:ext cx="2098417" cy="94802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E4293BD2-F9FB-C040-3545-0B504FA2055B}"/>
              </a:ext>
            </a:extLst>
          </p:cNvPr>
          <p:cNvCxnSpPr>
            <a:cxnSpLocks/>
          </p:cNvCxnSpPr>
          <p:nvPr/>
        </p:nvCxnSpPr>
        <p:spPr>
          <a:xfrm>
            <a:off x="3485237" y="4048493"/>
            <a:ext cx="2127924" cy="38436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485237" y="4753761"/>
            <a:ext cx="2114540" cy="10114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476991" y="4464294"/>
            <a:ext cx="2047416" cy="705589"/>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Fluxograma: Conector 10">
            <a:extLst>
              <a:ext uri="{FF2B5EF4-FFF2-40B4-BE49-F238E27FC236}">
                <a16:creationId xmlns:a16="http://schemas.microsoft.com/office/drawing/2014/main" id="{6C396651-B89A-8D5C-E981-B73F427CB804}"/>
              </a:ext>
            </a:extLst>
          </p:cNvPr>
          <p:cNvSpPr/>
          <p:nvPr/>
        </p:nvSpPr>
        <p:spPr>
          <a:xfrm>
            <a:off x="711090" y="6160422"/>
            <a:ext cx="1003800" cy="2661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p>
          <a:p>
            <a:pPr algn="ctr"/>
            <a:r>
              <a:rPr lang="en-US" dirty="0"/>
              <a:t>P2</a:t>
            </a:r>
          </a:p>
          <a:p>
            <a:pPr algn="ctr"/>
            <a:r>
              <a:rPr lang="en-US" dirty="0"/>
              <a:t>P3</a:t>
            </a:r>
          </a:p>
          <a:p>
            <a:pPr algn="ctr"/>
            <a:endParaRPr lang="en-US" dirty="0"/>
          </a:p>
        </p:txBody>
      </p:sp>
      <p:sp>
        <p:nvSpPr>
          <p:cNvPr id="16" name="CaixaDeTexto 15">
            <a:extLst>
              <a:ext uri="{FF2B5EF4-FFF2-40B4-BE49-F238E27FC236}">
                <a16:creationId xmlns:a16="http://schemas.microsoft.com/office/drawing/2014/main" id="{1C8604A0-0F38-CDA7-E628-948DD7ECB1B0}"/>
              </a:ext>
            </a:extLst>
          </p:cNvPr>
          <p:cNvSpPr txBox="1"/>
          <p:nvPr/>
        </p:nvSpPr>
        <p:spPr>
          <a:xfrm>
            <a:off x="907059" y="5832120"/>
            <a:ext cx="808894" cy="369332"/>
          </a:xfrm>
          <a:prstGeom prst="rect">
            <a:avLst/>
          </a:prstGeom>
          <a:noFill/>
        </p:spPr>
        <p:txBody>
          <a:bodyPr wrap="square" rtlCol="0">
            <a:spAutoFit/>
          </a:bodyPr>
          <a:lstStyle/>
          <a:p>
            <a:r>
              <a:rPr lang="en-US" b="1" dirty="0">
                <a:solidFill>
                  <a:schemeClr val="bg1"/>
                </a:solidFill>
              </a:rPr>
              <a:t>PEÇA</a:t>
            </a:r>
          </a:p>
        </p:txBody>
      </p:sp>
      <p:cxnSp>
        <p:nvCxnSpPr>
          <p:cNvPr id="33" name="Conector reto 32">
            <a:extLst>
              <a:ext uri="{FF2B5EF4-FFF2-40B4-BE49-F238E27FC236}">
                <a16:creationId xmlns:a16="http://schemas.microsoft.com/office/drawing/2014/main" id="{AEA5C75D-13B1-C690-2029-3DB5ACB7C419}"/>
              </a:ext>
            </a:extLst>
          </p:cNvPr>
          <p:cNvCxnSpPr>
            <a:cxnSpLocks/>
          </p:cNvCxnSpPr>
          <p:nvPr/>
        </p:nvCxnSpPr>
        <p:spPr>
          <a:xfrm>
            <a:off x="1258222" y="3720331"/>
            <a:ext cx="2020386" cy="112544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6" name="Conector reto 35">
            <a:extLst>
              <a:ext uri="{FF2B5EF4-FFF2-40B4-BE49-F238E27FC236}">
                <a16:creationId xmlns:a16="http://schemas.microsoft.com/office/drawing/2014/main" id="{6B9193C1-B3CD-FE53-9EEF-86197366DBD5}"/>
              </a:ext>
            </a:extLst>
          </p:cNvPr>
          <p:cNvCxnSpPr>
            <a:cxnSpLocks/>
          </p:cNvCxnSpPr>
          <p:nvPr/>
        </p:nvCxnSpPr>
        <p:spPr>
          <a:xfrm>
            <a:off x="1333592" y="3774228"/>
            <a:ext cx="1981846" cy="138013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9" name="Conector reto 38">
            <a:extLst>
              <a:ext uri="{FF2B5EF4-FFF2-40B4-BE49-F238E27FC236}">
                <a16:creationId xmlns:a16="http://schemas.microsoft.com/office/drawing/2014/main" id="{93358A26-B7DA-30F7-1C0A-E96CB3C93A58}"/>
              </a:ext>
            </a:extLst>
          </p:cNvPr>
          <p:cNvCxnSpPr>
            <a:cxnSpLocks/>
          </p:cNvCxnSpPr>
          <p:nvPr/>
        </p:nvCxnSpPr>
        <p:spPr>
          <a:xfrm>
            <a:off x="1258222" y="3743693"/>
            <a:ext cx="2067464" cy="172207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9" name="Conector reto 48">
            <a:extLst>
              <a:ext uri="{FF2B5EF4-FFF2-40B4-BE49-F238E27FC236}">
                <a16:creationId xmlns:a16="http://schemas.microsoft.com/office/drawing/2014/main" id="{720EA6F6-1DF8-6BA9-337B-1C257CC46081}"/>
              </a:ext>
            </a:extLst>
          </p:cNvPr>
          <p:cNvCxnSpPr>
            <a:cxnSpLocks/>
          </p:cNvCxnSpPr>
          <p:nvPr/>
        </p:nvCxnSpPr>
        <p:spPr>
          <a:xfrm flipV="1">
            <a:off x="3514730" y="4804333"/>
            <a:ext cx="2009677" cy="63482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2" name="Conector reto 51">
            <a:extLst>
              <a:ext uri="{FF2B5EF4-FFF2-40B4-BE49-F238E27FC236}">
                <a16:creationId xmlns:a16="http://schemas.microsoft.com/office/drawing/2014/main" id="{409011BD-2C64-FEC9-D943-7E028C9E9DC8}"/>
              </a:ext>
            </a:extLst>
          </p:cNvPr>
          <p:cNvCxnSpPr>
            <a:cxnSpLocks/>
          </p:cNvCxnSpPr>
          <p:nvPr/>
        </p:nvCxnSpPr>
        <p:spPr>
          <a:xfrm flipV="1">
            <a:off x="1362451" y="3852935"/>
            <a:ext cx="1952987" cy="318109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4" name="Conector reto 53">
            <a:extLst>
              <a:ext uri="{FF2B5EF4-FFF2-40B4-BE49-F238E27FC236}">
                <a16:creationId xmlns:a16="http://schemas.microsoft.com/office/drawing/2014/main" id="{5DEBD100-3ADA-CCB0-1103-C701A328F711}"/>
              </a:ext>
            </a:extLst>
          </p:cNvPr>
          <p:cNvCxnSpPr>
            <a:cxnSpLocks/>
          </p:cNvCxnSpPr>
          <p:nvPr/>
        </p:nvCxnSpPr>
        <p:spPr>
          <a:xfrm flipV="1">
            <a:off x="1362451" y="4091027"/>
            <a:ext cx="1999234" cy="29429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7" name="Conector reto 56">
            <a:extLst>
              <a:ext uri="{FF2B5EF4-FFF2-40B4-BE49-F238E27FC236}">
                <a16:creationId xmlns:a16="http://schemas.microsoft.com/office/drawing/2014/main" id="{1C954A47-EFDA-E797-37D0-7D0840D64FA9}"/>
              </a:ext>
            </a:extLst>
          </p:cNvPr>
          <p:cNvCxnSpPr>
            <a:cxnSpLocks/>
          </p:cNvCxnSpPr>
          <p:nvPr/>
        </p:nvCxnSpPr>
        <p:spPr>
          <a:xfrm flipV="1">
            <a:off x="1316204" y="4407826"/>
            <a:ext cx="1999234" cy="294299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8" name="Conector reto 57">
            <a:extLst>
              <a:ext uri="{FF2B5EF4-FFF2-40B4-BE49-F238E27FC236}">
                <a16:creationId xmlns:a16="http://schemas.microsoft.com/office/drawing/2014/main" id="{BBD7F9C2-00B6-4D9C-CDBB-D9D501B61376}"/>
              </a:ext>
            </a:extLst>
          </p:cNvPr>
          <p:cNvCxnSpPr>
            <a:cxnSpLocks/>
          </p:cNvCxnSpPr>
          <p:nvPr/>
        </p:nvCxnSpPr>
        <p:spPr>
          <a:xfrm flipV="1">
            <a:off x="1327771" y="5193114"/>
            <a:ext cx="2025406" cy="24259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0" name="Conector reto 59">
            <a:extLst>
              <a:ext uri="{FF2B5EF4-FFF2-40B4-BE49-F238E27FC236}">
                <a16:creationId xmlns:a16="http://schemas.microsoft.com/office/drawing/2014/main" id="{32A6C361-B16C-6C48-C23C-5AF5FFC601E3}"/>
              </a:ext>
            </a:extLst>
          </p:cNvPr>
          <p:cNvCxnSpPr>
            <a:cxnSpLocks/>
          </p:cNvCxnSpPr>
          <p:nvPr/>
        </p:nvCxnSpPr>
        <p:spPr>
          <a:xfrm flipV="1">
            <a:off x="1324712" y="5465768"/>
            <a:ext cx="2058956" cy="2192062"/>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83594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RAZÕES DE CARDINALIDADE PARA RELACIONAMENTOS</a:t>
            </a:r>
          </a:p>
          <a:p>
            <a:pPr marL="1028700" lvl="1" indent="-571500" algn="just">
              <a:buFont typeface="Arial" panose="020B0604020202020204" pitchFamily="34" charset="0"/>
              <a:buChar char="•"/>
            </a:pPr>
            <a:r>
              <a:rPr lang="en-US" sz="3600" dirty="0">
                <a:solidFill>
                  <a:schemeClr val="bg1"/>
                </a:solidFill>
              </a:rPr>
              <a:t>A RAZÃO DE CARDINALIDADE PARA UM RELACIONAMENTO ESPECIFICA O NÚMERO MÁXIMO DE INSTÂNCIAS DE RELACIONAMENTO EM QUE UMA ENTIDADE PODE PARTICIPAR.</a:t>
            </a:r>
          </a:p>
          <a:p>
            <a:pPr algn="just"/>
            <a:endParaRPr lang="en-US" sz="3600" dirty="0">
              <a:solidFill>
                <a:schemeClr val="bg1"/>
              </a:solidFill>
            </a:endParaRPr>
          </a:p>
        </p:txBody>
      </p:sp>
    </p:spTree>
    <p:extLst>
      <p:ext uri="{BB962C8B-B14F-4D97-AF65-F5344CB8AC3E}">
        <p14:creationId xmlns:p14="http://schemas.microsoft.com/office/powerpoint/2010/main" val="337166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452431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RAZÕES DE CARDINALIDADE POSSÍVEIS PARA RELACIONAENTO BINÁRIO</a:t>
            </a:r>
          </a:p>
          <a:p>
            <a:pPr marL="1028700" lvl="1" indent="-571500" algn="just">
              <a:buFont typeface="Arial" panose="020B0604020202020204" pitchFamily="34" charset="0"/>
              <a:buChar char="•"/>
            </a:pPr>
            <a:r>
              <a:rPr lang="en-US" sz="3600" dirty="0">
                <a:solidFill>
                  <a:schemeClr val="bg1"/>
                </a:solidFill>
              </a:rPr>
              <a:t>1:1</a:t>
            </a:r>
          </a:p>
          <a:p>
            <a:pPr marL="1028700" lvl="1" indent="-571500" algn="just">
              <a:buFont typeface="Arial" panose="020B0604020202020204" pitchFamily="34" charset="0"/>
              <a:buChar char="•"/>
            </a:pPr>
            <a:r>
              <a:rPr lang="en-US" sz="3600" dirty="0">
                <a:solidFill>
                  <a:schemeClr val="bg1"/>
                </a:solidFill>
              </a:rPr>
              <a:t>1:N</a:t>
            </a:r>
          </a:p>
          <a:p>
            <a:pPr marL="1028700" lvl="1" indent="-571500" algn="just">
              <a:buFont typeface="Arial" panose="020B0604020202020204" pitchFamily="34" charset="0"/>
              <a:buChar char="•"/>
            </a:pPr>
            <a:r>
              <a:rPr lang="en-US" sz="3600" dirty="0">
                <a:solidFill>
                  <a:schemeClr val="bg1"/>
                </a:solidFill>
              </a:rPr>
              <a:t>N:1</a:t>
            </a:r>
          </a:p>
          <a:p>
            <a:pPr marL="1028700" lvl="1" indent="-571500" algn="just">
              <a:buFont typeface="Arial" panose="020B0604020202020204" pitchFamily="34" charset="0"/>
              <a:buChar char="•"/>
            </a:pPr>
            <a:r>
              <a:rPr lang="en-US" sz="3600" dirty="0">
                <a:solidFill>
                  <a:schemeClr val="bg1"/>
                </a:solidFill>
              </a:rPr>
              <a:t>M:N</a:t>
            </a:r>
          </a:p>
          <a:p>
            <a:pPr algn="just"/>
            <a:endParaRPr lang="en-US" sz="3600" dirty="0">
              <a:solidFill>
                <a:schemeClr val="bg1"/>
              </a:solidFill>
            </a:endParaRPr>
          </a:p>
        </p:txBody>
      </p:sp>
    </p:spTree>
    <p:extLst>
      <p:ext uri="{BB962C8B-B14F-4D97-AF65-F5344CB8AC3E}">
        <p14:creationId xmlns:p14="http://schemas.microsoft.com/office/powerpoint/2010/main" val="1349489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1:1</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28093"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a:off x="3532315" y="4481120"/>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796268"/>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4366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F3C423FC-47AE-9B86-A816-0B4D5F11C20D}"/>
              </a:ext>
            </a:extLst>
          </p:cNvPr>
          <p:cNvPicPr>
            <a:picLocks noChangeAspect="1"/>
          </p:cNvPicPr>
          <p:nvPr/>
        </p:nvPicPr>
        <p:blipFill>
          <a:blip r:embed="rId2"/>
          <a:stretch>
            <a:fillRect/>
          </a:stretch>
        </p:blipFill>
        <p:spPr>
          <a:xfrm>
            <a:off x="0" y="2623052"/>
            <a:ext cx="6858000" cy="3897896"/>
          </a:xfrm>
          <a:prstGeom prst="rect">
            <a:avLst/>
          </a:prstGeom>
        </p:spPr>
      </p:pic>
    </p:spTree>
    <p:extLst>
      <p:ext uri="{BB962C8B-B14F-4D97-AF65-F5344CB8AC3E}">
        <p14:creationId xmlns:p14="http://schemas.microsoft.com/office/powerpoint/2010/main" val="796268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r>
              <a:rPr lang="en-US" dirty="0"/>
              <a:t>E5</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138246"/>
            <a:ext cx="2059594" cy="25790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32315" y="4044462"/>
            <a:ext cx="2033955" cy="9378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66092" y="4390239"/>
            <a:ext cx="2028093" cy="591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664277"/>
            <a:ext cx="2002455"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91730" y="4923692"/>
            <a:ext cx="2033956" cy="8507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a:off x="3532315" y="4923692"/>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390239"/>
            <a:ext cx="2059593" cy="27403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Conector reto 16">
            <a:extLst>
              <a:ext uri="{FF2B5EF4-FFF2-40B4-BE49-F238E27FC236}">
                <a16:creationId xmlns:a16="http://schemas.microsoft.com/office/drawing/2014/main" id="{E2D60F05-8F1B-DE46-8585-A2BF92FB3CC9}"/>
              </a:ext>
            </a:extLst>
          </p:cNvPr>
          <p:cNvCxnSpPr>
            <a:cxnSpLocks/>
          </p:cNvCxnSpPr>
          <p:nvPr/>
        </p:nvCxnSpPr>
        <p:spPr>
          <a:xfrm flipV="1">
            <a:off x="3532315" y="4390239"/>
            <a:ext cx="2033955" cy="27403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8" name="Conector reto 27">
            <a:extLst>
              <a:ext uri="{FF2B5EF4-FFF2-40B4-BE49-F238E27FC236}">
                <a16:creationId xmlns:a16="http://schemas.microsoft.com/office/drawing/2014/main" id="{7C6E8F35-2D06-8751-8701-94700392FECA}"/>
              </a:ext>
            </a:extLst>
          </p:cNvPr>
          <p:cNvCxnSpPr>
            <a:cxnSpLocks/>
          </p:cNvCxnSpPr>
          <p:nvPr/>
        </p:nvCxnSpPr>
        <p:spPr>
          <a:xfrm>
            <a:off x="1200876" y="4664277"/>
            <a:ext cx="2124810"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5" name="Conector reto 44">
            <a:extLst>
              <a:ext uri="{FF2B5EF4-FFF2-40B4-BE49-F238E27FC236}">
                <a16:creationId xmlns:a16="http://schemas.microsoft.com/office/drawing/2014/main" id="{624B5BCE-6FBC-8947-E945-05536219E92B}"/>
              </a:ext>
            </a:extLst>
          </p:cNvPr>
          <p:cNvCxnSpPr>
            <a:cxnSpLocks/>
          </p:cNvCxnSpPr>
          <p:nvPr/>
        </p:nvCxnSpPr>
        <p:spPr>
          <a:xfrm>
            <a:off x="3557953" y="5193323"/>
            <a:ext cx="2033955"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32261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N:1</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r>
              <a:rPr lang="en-US" dirty="0"/>
              <a:t>E5</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243754"/>
            <a:ext cx="2028093" cy="10550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66092" y="4753761"/>
            <a:ext cx="2028093" cy="32238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44839" y="4865077"/>
            <a:ext cx="2025899" cy="1875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532315" y="4243754"/>
            <a:ext cx="2033955" cy="23736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2" name="Conector reto 21">
            <a:extLst>
              <a:ext uri="{FF2B5EF4-FFF2-40B4-BE49-F238E27FC236}">
                <a16:creationId xmlns:a16="http://schemas.microsoft.com/office/drawing/2014/main" id="{0F863D81-1F46-C548-85DA-4434EAC26E94}"/>
              </a:ext>
            </a:extLst>
          </p:cNvPr>
          <p:cNvCxnSpPr>
            <a:cxnSpLocks/>
          </p:cNvCxnSpPr>
          <p:nvPr/>
        </p:nvCxnSpPr>
        <p:spPr>
          <a:xfrm flipV="1">
            <a:off x="1242645" y="5290011"/>
            <a:ext cx="2051540" cy="85024"/>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6" name="Conector reto 25">
            <a:extLst>
              <a:ext uri="{FF2B5EF4-FFF2-40B4-BE49-F238E27FC236}">
                <a16:creationId xmlns:a16="http://schemas.microsoft.com/office/drawing/2014/main" id="{393F250A-C5D1-4622-4992-1B9A9591386A}"/>
              </a:ext>
            </a:extLst>
          </p:cNvPr>
          <p:cNvCxnSpPr>
            <a:cxnSpLocks/>
          </p:cNvCxnSpPr>
          <p:nvPr/>
        </p:nvCxnSpPr>
        <p:spPr>
          <a:xfrm flipV="1">
            <a:off x="3532315" y="4753761"/>
            <a:ext cx="2059593" cy="556851"/>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71445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M:N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8466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557953" y="5008764"/>
            <a:ext cx="20552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7" name="Conector reto 26">
            <a:extLst>
              <a:ext uri="{FF2B5EF4-FFF2-40B4-BE49-F238E27FC236}">
                <a16:creationId xmlns:a16="http://schemas.microsoft.com/office/drawing/2014/main" id="{EB7654E6-519C-9581-8290-068112917075}"/>
              </a:ext>
            </a:extLst>
          </p:cNvPr>
          <p:cNvCxnSpPr>
            <a:cxnSpLocks/>
          </p:cNvCxnSpPr>
          <p:nvPr/>
        </p:nvCxnSpPr>
        <p:spPr>
          <a:xfrm>
            <a:off x="1291730" y="4958861"/>
            <a:ext cx="2002455" cy="3868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0" name="Conector reto 29">
            <a:extLst>
              <a:ext uri="{FF2B5EF4-FFF2-40B4-BE49-F238E27FC236}">
                <a16:creationId xmlns:a16="http://schemas.microsoft.com/office/drawing/2014/main" id="{9E8DD3E0-B502-9543-DC25-188162CD2E5A}"/>
              </a:ext>
            </a:extLst>
          </p:cNvPr>
          <p:cNvCxnSpPr>
            <a:cxnSpLocks/>
          </p:cNvCxnSpPr>
          <p:nvPr/>
        </p:nvCxnSpPr>
        <p:spPr>
          <a:xfrm flipV="1">
            <a:off x="3532315" y="4481120"/>
            <a:ext cx="2033955" cy="864603"/>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17497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1:1 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5239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sp>
        <p:nvSpPr>
          <p:cNvPr id="16" name="CaixaDeTexto 15">
            <a:extLst>
              <a:ext uri="{FF2B5EF4-FFF2-40B4-BE49-F238E27FC236}">
                <a16:creationId xmlns:a16="http://schemas.microsoft.com/office/drawing/2014/main" id="{810EAAC1-C7DB-0B78-F5FC-7B0F1FB15845}"/>
              </a:ext>
            </a:extLst>
          </p:cNvPr>
          <p:cNvSpPr txBox="1"/>
          <p:nvPr/>
        </p:nvSpPr>
        <p:spPr>
          <a:xfrm>
            <a:off x="191955" y="6849125"/>
            <a:ext cx="1836138" cy="369332"/>
          </a:xfrm>
          <a:prstGeom prst="rect">
            <a:avLst/>
          </a:prstGeom>
          <a:noFill/>
        </p:spPr>
        <p:txBody>
          <a:bodyPr wrap="square" rtlCol="0">
            <a:spAutoFit/>
          </a:bodyPr>
          <a:lstStyle/>
          <a:p>
            <a:r>
              <a:rPr lang="en-US" b="1" dirty="0">
                <a:solidFill>
                  <a:schemeClr val="bg1"/>
                </a:solidFill>
              </a:rPr>
              <a:t>ENTIDADE FORTE</a:t>
            </a:r>
          </a:p>
        </p:txBody>
      </p:sp>
      <p:sp>
        <p:nvSpPr>
          <p:cNvPr id="17" name="CaixaDeTexto 16">
            <a:extLst>
              <a:ext uri="{FF2B5EF4-FFF2-40B4-BE49-F238E27FC236}">
                <a16:creationId xmlns:a16="http://schemas.microsoft.com/office/drawing/2014/main" id="{BCA0725D-2A9C-15CC-6D6A-3396DD60AC45}"/>
              </a:ext>
            </a:extLst>
          </p:cNvPr>
          <p:cNvSpPr txBox="1"/>
          <p:nvPr/>
        </p:nvSpPr>
        <p:spPr>
          <a:xfrm>
            <a:off x="4829907" y="6701214"/>
            <a:ext cx="1836138" cy="369332"/>
          </a:xfrm>
          <a:prstGeom prst="rect">
            <a:avLst/>
          </a:prstGeom>
          <a:noFill/>
        </p:spPr>
        <p:txBody>
          <a:bodyPr wrap="square" rtlCol="0">
            <a:spAutoFit/>
          </a:bodyPr>
          <a:lstStyle/>
          <a:p>
            <a:r>
              <a:rPr lang="en-US" b="1" dirty="0">
                <a:solidFill>
                  <a:schemeClr val="bg1"/>
                </a:solidFill>
              </a:rPr>
              <a:t>ENTIDADE FORTE</a:t>
            </a:r>
          </a:p>
        </p:txBody>
      </p:sp>
      <p:cxnSp>
        <p:nvCxnSpPr>
          <p:cNvPr id="21" name="Conector reto 20">
            <a:extLst>
              <a:ext uri="{FF2B5EF4-FFF2-40B4-BE49-F238E27FC236}">
                <a16:creationId xmlns:a16="http://schemas.microsoft.com/office/drawing/2014/main" id="{EC34A93A-1FFD-A18D-1BA3-1BF9471C7C8D}"/>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ector reto 21">
            <a:extLst>
              <a:ext uri="{FF2B5EF4-FFF2-40B4-BE49-F238E27FC236}">
                <a16:creationId xmlns:a16="http://schemas.microsoft.com/office/drawing/2014/main" id="{15428D9B-47AD-AF14-6144-5923CC42ABD1}"/>
              </a:ext>
            </a:extLst>
          </p:cNvPr>
          <p:cNvCxnSpPr>
            <a:cxnSpLocks/>
            <a:stCxn id="17" idx="2"/>
          </p:cNvCxnSpPr>
          <p:nvPr/>
        </p:nvCxnSpPr>
        <p:spPr>
          <a:xfrm flipH="1">
            <a:off x="3634153" y="7070546"/>
            <a:ext cx="2113823"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1334FA27-42DB-F7F8-67CE-9C0FCCD71884}"/>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PODE MIGRAR PARA QUALQUER ENTIDADE</a:t>
            </a:r>
          </a:p>
        </p:txBody>
      </p:sp>
    </p:spTree>
    <p:extLst>
      <p:ext uri="{BB962C8B-B14F-4D97-AF65-F5344CB8AC3E}">
        <p14:creationId xmlns:p14="http://schemas.microsoft.com/office/powerpoint/2010/main" val="3796468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1:N 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a:cxnSpLocks/>
          </p:cNvCxnSpPr>
          <p:nvPr/>
        </p:nvCxnSpPr>
        <p:spPr>
          <a:xfrm flipV="1">
            <a:off x="1266092" y="4103077"/>
            <a:ext cx="2028093" cy="29307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32315" y="4103077"/>
            <a:ext cx="2059593" cy="117287"/>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a:off x="1266092" y="4390239"/>
            <a:ext cx="2059594" cy="591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664277"/>
            <a:ext cx="2033956" cy="540769"/>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flipV="1">
            <a:off x="1291730" y="4900246"/>
            <a:ext cx="2002455" cy="10851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80846"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Conector reto 16">
            <a:extLst>
              <a:ext uri="{FF2B5EF4-FFF2-40B4-BE49-F238E27FC236}">
                <a16:creationId xmlns:a16="http://schemas.microsoft.com/office/drawing/2014/main" id="{E2D60F05-8F1B-DE46-8585-A2BF92FB3CC9}"/>
              </a:ext>
            </a:extLst>
          </p:cNvPr>
          <p:cNvCxnSpPr>
            <a:cxnSpLocks/>
          </p:cNvCxnSpPr>
          <p:nvPr/>
        </p:nvCxnSpPr>
        <p:spPr>
          <a:xfrm flipV="1">
            <a:off x="3532315" y="4481120"/>
            <a:ext cx="2059593"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8" name="Conector reto 27">
            <a:extLst>
              <a:ext uri="{FF2B5EF4-FFF2-40B4-BE49-F238E27FC236}">
                <a16:creationId xmlns:a16="http://schemas.microsoft.com/office/drawing/2014/main" id="{7C6E8F35-2D06-8751-8701-94700392FECA}"/>
              </a:ext>
            </a:extLst>
          </p:cNvPr>
          <p:cNvCxnSpPr>
            <a:cxnSpLocks/>
          </p:cNvCxnSpPr>
          <p:nvPr/>
        </p:nvCxnSpPr>
        <p:spPr>
          <a:xfrm>
            <a:off x="1200876" y="4664277"/>
            <a:ext cx="2124810" cy="540769"/>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9D8F2D05-1BF6-2583-FABE-6C0C985BB059}"/>
              </a:ext>
            </a:extLst>
          </p:cNvPr>
          <p:cNvSpPr txBox="1"/>
          <p:nvPr/>
        </p:nvSpPr>
        <p:spPr>
          <a:xfrm>
            <a:off x="191955" y="6849125"/>
            <a:ext cx="1836138" cy="369332"/>
          </a:xfrm>
          <a:prstGeom prst="rect">
            <a:avLst/>
          </a:prstGeom>
          <a:noFill/>
        </p:spPr>
        <p:txBody>
          <a:bodyPr wrap="square" rtlCol="0">
            <a:spAutoFit/>
          </a:bodyPr>
          <a:lstStyle/>
          <a:p>
            <a:r>
              <a:rPr lang="en-US" b="1" dirty="0">
                <a:solidFill>
                  <a:schemeClr val="bg1"/>
                </a:solidFill>
              </a:rPr>
              <a:t>ENTIDADE FORTE</a:t>
            </a:r>
          </a:p>
        </p:txBody>
      </p:sp>
      <p:sp>
        <p:nvSpPr>
          <p:cNvPr id="16" name="CaixaDeTexto 15">
            <a:extLst>
              <a:ext uri="{FF2B5EF4-FFF2-40B4-BE49-F238E27FC236}">
                <a16:creationId xmlns:a16="http://schemas.microsoft.com/office/drawing/2014/main" id="{477F24B3-8D45-CBCB-FB64-AAEFCA9F3B8E}"/>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FRACA</a:t>
            </a:r>
          </a:p>
        </p:txBody>
      </p:sp>
      <p:cxnSp>
        <p:nvCxnSpPr>
          <p:cNvPr id="18" name="Conector reto 17">
            <a:extLst>
              <a:ext uri="{FF2B5EF4-FFF2-40B4-BE49-F238E27FC236}">
                <a16:creationId xmlns:a16="http://schemas.microsoft.com/office/drawing/2014/main" id="{4AADB0FB-D792-7944-10A5-0007E6125EB2}"/>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406A386B-B991-AAD1-7B90-526EA6AE2EC8}"/>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6AB1B56B-E0C4-73AD-BD76-51D53AA7F9C8}"/>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MIGRA PARA ENTIDADE FRACA</a:t>
            </a:r>
          </a:p>
        </p:txBody>
      </p:sp>
    </p:spTree>
    <p:extLst>
      <p:ext uri="{BB962C8B-B14F-4D97-AF65-F5344CB8AC3E}">
        <p14:creationId xmlns:p14="http://schemas.microsoft.com/office/powerpoint/2010/main" val="3229891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N:1</a:t>
            </a:r>
            <a:br>
              <a:rPr lang="en-US" sz="4400" dirty="0"/>
            </a:br>
            <a:r>
              <a:rPr lang="en-US" sz="4400" dirty="0"/>
              <a:t>MIGRAÇÃO</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endParaRPr lang="en-US" dirty="0"/>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634153" y="5008764"/>
            <a:ext cx="1979008" cy="67386"/>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flipV="1">
            <a:off x="3532315" y="4243754"/>
            <a:ext cx="2080846" cy="237366"/>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7488777D-B82F-9DE3-FFBA-6081F77FBC7D}"/>
              </a:ext>
            </a:extLst>
          </p:cNvPr>
          <p:cNvSpPr txBox="1"/>
          <p:nvPr/>
        </p:nvSpPr>
        <p:spPr>
          <a:xfrm>
            <a:off x="191954" y="6849125"/>
            <a:ext cx="1897321" cy="369332"/>
          </a:xfrm>
          <a:prstGeom prst="rect">
            <a:avLst/>
          </a:prstGeom>
          <a:noFill/>
        </p:spPr>
        <p:txBody>
          <a:bodyPr wrap="square" rtlCol="0">
            <a:spAutoFit/>
          </a:bodyPr>
          <a:lstStyle/>
          <a:p>
            <a:r>
              <a:rPr lang="en-US" b="1" dirty="0">
                <a:solidFill>
                  <a:schemeClr val="bg1"/>
                </a:solidFill>
              </a:rPr>
              <a:t>ENTIDADE FRACA</a:t>
            </a:r>
          </a:p>
        </p:txBody>
      </p:sp>
      <p:sp>
        <p:nvSpPr>
          <p:cNvPr id="16" name="CaixaDeTexto 15">
            <a:extLst>
              <a:ext uri="{FF2B5EF4-FFF2-40B4-BE49-F238E27FC236}">
                <a16:creationId xmlns:a16="http://schemas.microsoft.com/office/drawing/2014/main" id="{6BF0AECD-255C-B5CF-3BBE-67609F70EE79}"/>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FORTE</a:t>
            </a:r>
          </a:p>
        </p:txBody>
      </p:sp>
      <p:cxnSp>
        <p:nvCxnSpPr>
          <p:cNvPr id="17" name="Conector reto 16">
            <a:extLst>
              <a:ext uri="{FF2B5EF4-FFF2-40B4-BE49-F238E27FC236}">
                <a16:creationId xmlns:a16="http://schemas.microsoft.com/office/drawing/2014/main" id="{9CD0AD6F-62E1-DE94-5176-EF7AE2B8E853}"/>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E4441F4B-BE60-09F1-2ED8-5F5EB58CE758}"/>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227F476-3EF2-3690-0720-E43CE44D7DF7}"/>
              </a:ext>
            </a:extLst>
          </p:cNvPr>
          <p:cNvSpPr txBox="1"/>
          <p:nvPr/>
        </p:nvSpPr>
        <p:spPr>
          <a:xfrm>
            <a:off x="1891072" y="7924602"/>
            <a:ext cx="3486162" cy="646331"/>
          </a:xfrm>
          <a:prstGeom prst="rect">
            <a:avLst/>
          </a:prstGeom>
          <a:noFill/>
        </p:spPr>
        <p:txBody>
          <a:bodyPr wrap="square" rtlCol="0">
            <a:spAutoFit/>
          </a:bodyPr>
          <a:lstStyle/>
          <a:p>
            <a:pPr algn="ctr"/>
            <a:r>
              <a:rPr lang="en-US" b="1" dirty="0">
                <a:solidFill>
                  <a:schemeClr val="bg1"/>
                </a:solidFill>
              </a:rPr>
              <a:t>O ATRIBUTO CHAVE MIGRA PARA ENTIDADE FRACA</a:t>
            </a:r>
          </a:p>
        </p:txBody>
      </p:sp>
      <p:cxnSp>
        <p:nvCxnSpPr>
          <p:cNvPr id="23" name="Conector reto 22">
            <a:extLst>
              <a:ext uri="{FF2B5EF4-FFF2-40B4-BE49-F238E27FC236}">
                <a16:creationId xmlns:a16="http://schemas.microsoft.com/office/drawing/2014/main" id="{259D7648-078F-E8D9-D1A1-DA1DB477F112}"/>
              </a:ext>
            </a:extLst>
          </p:cNvPr>
          <p:cNvCxnSpPr/>
          <p:nvPr/>
        </p:nvCxnSpPr>
        <p:spPr>
          <a:xfrm flipV="1">
            <a:off x="1234596" y="451201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903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RAZÃO DE CARDINALIDADE M:N</a:t>
            </a:r>
          </a:p>
        </p:txBody>
      </p:sp>
      <p:sp>
        <p:nvSpPr>
          <p:cNvPr id="5" name="Fluxograma: Conector 4">
            <a:extLst>
              <a:ext uri="{FF2B5EF4-FFF2-40B4-BE49-F238E27FC236}">
                <a16:creationId xmlns:a16="http://schemas.microsoft.com/office/drawing/2014/main" id="{0129B893-398B-E30A-B3D6-DDAFE0D3DC04}"/>
              </a:ext>
            </a:extLst>
          </p:cNvPr>
          <p:cNvSpPr/>
          <p:nvPr/>
        </p:nvSpPr>
        <p:spPr>
          <a:xfrm>
            <a:off x="508477" y="32472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6" name="CaixaDeTexto 5">
            <a:extLst>
              <a:ext uri="{FF2B5EF4-FFF2-40B4-BE49-F238E27FC236}">
                <a16:creationId xmlns:a16="http://schemas.microsoft.com/office/drawing/2014/main" id="{638BEE33-8F75-D8D0-33B3-13EE803E21AF}"/>
              </a:ext>
            </a:extLst>
          </p:cNvPr>
          <p:cNvSpPr txBox="1"/>
          <p:nvPr/>
        </p:nvSpPr>
        <p:spPr>
          <a:xfrm>
            <a:off x="351689" y="2672862"/>
            <a:ext cx="1430215" cy="369332"/>
          </a:xfrm>
          <a:prstGeom prst="rect">
            <a:avLst/>
          </a:prstGeom>
          <a:noFill/>
        </p:spPr>
        <p:txBody>
          <a:bodyPr wrap="square" rtlCol="0">
            <a:spAutoFit/>
          </a:bodyPr>
          <a:lstStyle/>
          <a:p>
            <a:r>
              <a:rPr lang="en-US" b="1" dirty="0">
                <a:solidFill>
                  <a:schemeClr val="bg1"/>
                </a:solidFill>
              </a:rPr>
              <a:t>EMPREGADO</a:t>
            </a:r>
          </a:p>
        </p:txBody>
      </p:sp>
      <p:sp>
        <p:nvSpPr>
          <p:cNvPr id="7" name="Fluxograma: Conector 6">
            <a:extLst>
              <a:ext uri="{FF2B5EF4-FFF2-40B4-BE49-F238E27FC236}">
                <a16:creationId xmlns:a16="http://schemas.microsoft.com/office/drawing/2014/main" id="{D8B5607D-8E73-E303-AE30-D865C91DD561}"/>
              </a:ext>
            </a:extLst>
          </p:cNvPr>
          <p:cNvSpPr/>
          <p:nvPr/>
        </p:nvSpPr>
        <p:spPr>
          <a:xfrm>
            <a:off x="2827452" y="3042193"/>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a:t>
            </a:r>
          </a:p>
          <a:p>
            <a:pPr algn="ctr"/>
            <a:r>
              <a:rPr lang="en-US" dirty="0"/>
              <a:t>r2</a:t>
            </a:r>
          </a:p>
          <a:p>
            <a:pPr algn="ctr"/>
            <a:r>
              <a:rPr lang="en-US" dirty="0"/>
              <a:t>r3</a:t>
            </a:r>
          </a:p>
          <a:p>
            <a:pPr algn="ctr"/>
            <a:r>
              <a:rPr lang="en-US" dirty="0"/>
              <a:t>r4</a:t>
            </a:r>
          </a:p>
          <a:p>
            <a:pPr algn="ctr"/>
            <a:r>
              <a:rPr lang="en-US" dirty="0"/>
              <a:t>r5</a:t>
            </a:r>
          </a:p>
        </p:txBody>
      </p:sp>
      <p:sp>
        <p:nvSpPr>
          <p:cNvPr id="8" name="Fluxograma: Conector 7">
            <a:extLst>
              <a:ext uri="{FF2B5EF4-FFF2-40B4-BE49-F238E27FC236}">
                <a16:creationId xmlns:a16="http://schemas.microsoft.com/office/drawing/2014/main" id="{B2BA08D9-A057-0AA2-F183-A75604F2D488}"/>
              </a:ext>
            </a:extLst>
          </p:cNvPr>
          <p:cNvSpPr/>
          <p:nvPr/>
        </p:nvSpPr>
        <p:spPr>
          <a:xfrm>
            <a:off x="5113452" y="3042192"/>
            <a:ext cx="1203095" cy="3423139"/>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E1</a:t>
            </a:r>
          </a:p>
          <a:p>
            <a:pPr algn="ctr"/>
            <a:r>
              <a:rPr lang="en-US" dirty="0"/>
              <a:t>E2</a:t>
            </a:r>
          </a:p>
          <a:p>
            <a:pPr algn="ctr"/>
            <a:r>
              <a:rPr lang="en-US" dirty="0"/>
              <a:t>E3</a:t>
            </a:r>
          </a:p>
          <a:p>
            <a:pPr algn="ctr"/>
            <a:r>
              <a:rPr lang="en-US" dirty="0"/>
              <a:t>E4</a:t>
            </a:r>
          </a:p>
          <a:p>
            <a:pPr algn="ctr"/>
            <a:endParaRPr lang="en-US" dirty="0"/>
          </a:p>
        </p:txBody>
      </p:sp>
      <p:sp>
        <p:nvSpPr>
          <p:cNvPr id="9" name="CaixaDeTexto 8">
            <a:extLst>
              <a:ext uri="{FF2B5EF4-FFF2-40B4-BE49-F238E27FC236}">
                <a16:creationId xmlns:a16="http://schemas.microsoft.com/office/drawing/2014/main" id="{F3ADCCA2-FDF1-1658-EC56-9DE4465CFA10}"/>
              </a:ext>
            </a:extLst>
          </p:cNvPr>
          <p:cNvSpPr txBox="1"/>
          <p:nvPr/>
        </p:nvSpPr>
        <p:spPr>
          <a:xfrm>
            <a:off x="4888524" y="2570257"/>
            <a:ext cx="1897322" cy="369332"/>
          </a:xfrm>
          <a:prstGeom prst="rect">
            <a:avLst/>
          </a:prstGeom>
          <a:noFill/>
        </p:spPr>
        <p:txBody>
          <a:bodyPr wrap="square" rtlCol="0">
            <a:spAutoFit/>
          </a:bodyPr>
          <a:lstStyle/>
          <a:p>
            <a:r>
              <a:rPr lang="en-US" b="1" dirty="0">
                <a:solidFill>
                  <a:schemeClr val="bg1"/>
                </a:solidFill>
              </a:rPr>
              <a:t>DEPARTAMENTO</a:t>
            </a:r>
          </a:p>
        </p:txBody>
      </p:sp>
      <p:sp>
        <p:nvSpPr>
          <p:cNvPr id="10" name="CaixaDeTexto 9">
            <a:extLst>
              <a:ext uri="{FF2B5EF4-FFF2-40B4-BE49-F238E27FC236}">
                <a16:creationId xmlns:a16="http://schemas.microsoft.com/office/drawing/2014/main" id="{C61421FA-E158-2604-6D5E-44159C49F1AE}"/>
              </a:ext>
            </a:extLst>
          </p:cNvPr>
          <p:cNvSpPr txBox="1"/>
          <p:nvPr/>
        </p:nvSpPr>
        <p:spPr>
          <a:xfrm>
            <a:off x="2528888" y="2435496"/>
            <a:ext cx="1897322" cy="369332"/>
          </a:xfrm>
          <a:prstGeom prst="rect">
            <a:avLst/>
          </a:prstGeom>
          <a:noFill/>
        </p:spPr>
        <p:txBody>
          <a:bodyPr wrap="square" rtlCol="0">
            <a:spAutoFit/>
          </a:bodyPr>
          <a:lstStyle/>
          <a:p>
            <a:r>
              <a:rPr lang="en-US" b="1" dirty="0">
                <a:solidFill>
                  <a:schemeClr val="bg1"/>
                </a:solidFill>
              </a:rPr>
              <a:t>TRABALHA_PARA</a:t>
            </a:r>
          </a:p>
        </p:txBody>
      </p:sp>
      <p:cxnSp>
        <p:nvCxnSpPr>
          <p:cNvPr id="12" name="Conector reto 11">
            <a:extLst>
              <a:ext uri="{FF2B5EF4-FFF2-40B4-BE49-F238E27FC236}">
                <a16:creationId xmlns:a16="http://schemas.microsoft.com/office/drawing/2014/main" id="{265CEC16-F2E0-4F95-B77A-8284994D1FC5}"/>
              </a:ext>
            </a:extLst>
          </p:cNvPr>
          <p:cNvCxnSpPr/>
          <p:nvPr/>
        </p:nvCxnSpPr>
        <p:spPr>
          <a:xfrm flipV="1">
            <a:off x="1266092" y="4243754"/>
            <a:ext cx="2028093" cy="1524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Conector reto 12">
            <a:extLst>
              <a:ext uri="{FF2B5EF4-FFF2-40B4-BE49-F238E27FC236}">
                <a16:creationId xmlns:a16="http://schemas.microsoft.com/office/drawing/2014/main" id="{2DDCD7AC-1B97-1A16-F17C-E480601C7384}"/>
              </a:ext>
            </a:extLst>
          </p:cNvPr>
          <p:cNvCxnSpPr>
            <a:cxnSpLocks/>
          </p:cNvCxnSpPr>
          <p:nvPr/>
        </p:nvCxnSpPr>
        <p:spPr>
          <a:xfrm>
            <a:off x="3557953" y="4220364"/>
            <a:ext cx="2033955"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Conector reto 14">
            <a:extLst>
              <a:ext uri="{FF2B5EF4-FFF2-40B4-BE49-F238E27FC236}">
                <a16:creationId xmlns:a16="http://schemas.microsoft.com/office/drawing/2014/main" id="{B17D627B-78FA-A7BA-A5B2-AAA58F8330B8}"/>
              </a:ext>
            </a:extLst>
          </p:cNvPr>
          <p:cNvCxnSpPr>
            <a:cxnSpLocks/>
          </p:cNvCxnSpPr>
          <p:nvPr/>
        </p:nvCxnSpPr>
        <p:spPr>
          <a:xfrm flipV="1">
            <a:off x="1266092" y="4481120"/>
            <a:ext cx="2059594" cy="18466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Conector reto 17">
            <a:extLst>
              <a:ext uri="{FF2B5EF4-FFF2-40B4-BE49-F238E27FC236}">
                <a16:creationId xmlns:a16="http://schemas.microsoft.com/office/drawing/2014/main" id="{80534414-667B-B2D8-8800-F05D227AEAD6}"/>
              </a:ext>
            </a:extLst>
          </p:cNvPr>
          <p:cNvCxnSpPr>
            <a:cxnSpLocks/>
          </p:cNvCxnSpPr>
          <p:nvPr/>
        </p:nvCxnSpPr>
        <p:spPr>
          <a:xfrm flipV="1">
            <a:off x="3532315" y="4481120"/>
            <a:ext cx="2033955" cy="272641"/>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9" name="Conector reto 18">
            <a:extLst>
              <a:ext uri="{FF2B5EF4-FFF2-40B4-BE49-F238E27FC236}">
                <a16:creationId xmlns:a16="http://schemas.microsoft.com/office/drawing/2014/main" id="{3331E01E-A0C0-EB66-9209-9741D10BF50F}"/>
              </a:ext>
            </a:extLst>
          </p:cNvPr>
          <p:cNvCxnSpPr>
            <a:cxnSpLocks/>
          </p:cNvCxnSpPr>
          <p:nvPr/>
        </p:nvCxnSpPr>
        <p:spPr>
          <a:xfrm flipV="1">
            <a:off x="1291730" y="4753761"/>
            <a:ext cx="2002455" cy="451285"/>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4" name="Conector reto 23">
            <a:extLst>
              <a:ext uri="{FF2B5EF4-FFF2-40B4-BE49-F238E27FC236}">
                <a16:creationId xmlns:a16="http://schemas.microsoft.com/office/drawing/2014/main" id="{A31EC637-689E-4488-101E-227E6B60F021}"/>
              </a:ext>
            </a:extLst>
          </p:cNvPr>
          <p:cNvCxnSpPr>
            <a:cxnSpLocks/>
          </p:cNvCxnSpPr>
          <p:nvPr/>
        </p:nvCxnSpPr>
        <p:spPr>
          <a:xfrm>
            <a:off x="1291730" y="5008764"/>
            <a:ext cx="19790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4" name="Conector reto 3">
            <a:extLst>
              <a:ext uri="{FF2B5EF4-FFF2-40B4-BE49-F238E27FC236}">
                <a16:creationId xmlns:a16="http://schemas.microsoft.com/office/drawing/2014/main" id="{9E73567A-6463-E56B-81D6-CC53434ACE51}"/>
              </a:ext>
            </a:extLst>
          </p:cNvPr>
          <p:cNvCxnSpPr>
            <a:cxnSpLocks/>
          </p:cNvCxnSpPr>
          <p:nvPr/>
        </p:nvCxnSpPr>
        <p:spPr>
          <a:xfrm flipV="1">
            <a:off x="3557953" y="5008764"/>
            <a:ext cx="2055208" cy="4388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Conector reto 13">
            <a:extLst>
              <a:ext uri="{FF2B5EF4-FFF2-40B4-BE49-F238E27FC236}">
                <a16:creationId xmlns:a16="http://schemas.microsoft.com/office/drawing/2014/main" id="{3611A222-63F7-AE99-7994-215B4E7B1395}"/>
              </a:ext>
            </a:extLst>
          </p:cNvPr>
          <p:cNvCxnSpPr>
            <a:cxnSpLocks/>
          </p:cNvCxnSpPr>
          <p:nvPr/>
        </p:nvCxnSpPr>
        <p:spPr>
          <a:xfrm>
            <a:off x="3532315" y="4481120"/>
            <a:ext cx="2033955" cy="315148"/>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7" name="Conector reto 26">
            <a:extLst>
              <a:ext uri="{FF2B5EF4-FFF2-40B4-BE49-F238E27FC236}">
                <a16:creationId xmlns:a16="http://schemas.microsoft.com/office/drawing/2014/main" id="{EB7654E6-519C-9581-8290-068112917075}"/>
              </a:ext>
            </a:extLst>
          </p:cNvPr>
          <p:cNvCxnSpPr>
            <a:cxnSpLocks/>
          </p:cNvCxnSpPr>
          <p:nvPr/>
        </p:nvCxnSpPr>
        <p:spPr>
          <a:xfrm>
            <a:off x="1291730" y="4958861"/>
            <a:ext cx="2002455" cy="386862"/>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30" name="Conector reto 29">
            <a:extLst>
              <a:ext uri="{FF2B5EF4-FFF2-40B4-BE49-F238E27FC236}">
                <a16:creationId xmlns:a16="http://schemas.microsoft.com/office/drawing/2014/main" id="{9E8DD3E0-B502-9543-DC25-188162CD2E5A}"/>
              </a:ext>
            </a:extLst>
          </p:cNvPr>
          <p:cNvCxnSpPr>
            <a:cxnSpLocks/>
          </p:cNvCxnSpPr>
          <p:nvPr/>
        </p:nvCxnSpPr>
        <p:spPr>
          <a:xfrm flipV="1">
            <a:off x="3532315" y="4481120"/>
            <a:ext cx="2033955" cy="864603"/>
          </a:xfrm>
          <a:prstGeom prst="line">
            <a:avLst/>
          </a:prstGeom>
          <a:ln/>
        </p:spPr>
        <p:style>
          <a:lnRef idx="3">
            <a:schemeClr val="accent6"/>
          </a:lnRef>
          <a:fillRef idx="0">
            <a:schemeClr val="accent6"/>
          </a:fillRef>
          <a:effectRef idx="2">
            <a:schemeClr val="accent6"/>
          </a:effectRef>
          <a:fontRef idx="minor">
            <a:schemeClr val="tx1"/>
          </a:fontRef>
        </p:style>
      </p:cxnSp>
      <p:sp>
        <p:nvSpPr>
          <p:cNvPr id="11" name="CaixaDeTexto 10">
            <a:extLst>
              <a:ext uri="{FF2B5EF4-FFF2-40B4-BE49-F238E27FC236}">
                <a16:creationId xmlns:a16="http://schemas.microsoft.com/office/drawing/2014/main" id="{F5D90E40-C017-C2BB-9D8E-C156132B5BCB}"/>
              </a:ext>
            </a:extLst>
          </p:cNvPr>
          <p:cNvSpPr txBox="1"/>
          <p:nvPr/>
        </p:nvSpPr>
        <p:spPr>
          <a:xfrm>
            <a:off x="191954" y="6849125"/>
            <a:ext cx="1897321" cy="369332"/>
          </a:xfrm>
          <a:prstGeom prst="rect">
            <a:avLst/>
          </a:prstGeom>
          <a:noFill/>
        </p:spPr>
        <p:txBody>
          <a:bodyPr wrap="square" rtlCol="0">
            <a:spAutoFit/>
          </a:bodyPr>
          <a:lstStyle/>
          <a:p>
            <a:r>
              <a:rPr lang="en-US" b="1" dirty="0">
                <a:solidFill>
                  <a:schemeClr val="bg1"/>
                </a:solidFill>
              </a:rPr>
              <a:t>ENTIDADE FRACA</a:t>
            </a:r>
          </a:p>
        </p:txBody>
      </p:sp>
      <p:sp>
        <p:nvSpPr>
          <p:cNvPr id="16" name="CaixaDeTexto 15">
            <a:extLst>
              <a:ext uri="{FF2B5EF4-FFF2-40B4-BE49-F238E27FC236}">
                <a16:creationId xmlns:a16="http://schemas.microsoft.com/office/drawing/2014/main" id="{9CF2691A-01BB-0346-12F6-2ACAF1415591}"/>
              </a:ext>
            </a:extLst>
          </p:cNvPr>
          <p:cNvSpPr txBox="1"/>
          <p:nvPr/>
        </p:nvSpPr>
        <p:spPr>
          <a:xfrm>
            <a:off x="4829906" y="6701214"/>
            <a:ext cx="1897321" cy="369332"/>
          </a:xfrm>
          <a:prstGeom prst="rect">
            <a:avLst/>
          </a:prstGeom>
          <a:noFill/>
        </p:spPr>
        <p:txBody>
          <a:bodyPr wrap="square" rtlCol="0">
            <a:spAutoFit/>
          </a:bodyPr>
          <a:lstStyle/>
          <a:p>
            <a:r>
              <a:rPr lang="en-US" b="1" dirty="0">
                <a:solidFill>
                  <a:schemeClr val="bg1"/>
                </a:solidFill>
              </a:rPr>
              <a:t>ENTIDADE </a:t>
            </a:r>
            <a:r>
              <a:rPr lang="en-US" b="1" dirty="0" err="1">
                <a:solidFill>
                  <a:schemeClr val="bg1"/>
                </a:solidFill>
              </a:rPr>
              <a:t>Fraca</a:t>
            </a:r>
            <a:endParaRPr lang="en-US" b="1" dirty="0">
              <a:solidFill>
                <a:schemeClr val="bg1"/>
              </a:solidFill>
            </a:endParaRPr>
          </a:p>
        </p:txBody>
      </p:sp>
      <p:cxnSp>
        <p:nvCxnSpPr>
          <p:cNvPr id="17" name="Conector reto 16">
            <a:extLst>
              <a:ext uri="{FF2B5EF4-FFF2-40B4-BE49-F238E27FC236}">
                <a16:creationId xmlns:a16="http://schemas.microsoft.com/office/drawing/2014/main" id="{E43E2FDF-FFB8-F2BF-52B2-D2863DCE513F}"/>
              </a:ext>
            </a:extLst>
          </p:cNvPr>
          <p:cNvCxnSpPr>
            <a:cxnSpLocks/>
          </p:cNvCxnSpPr>
          <p:nvPr/>
        </p:nvCxnSpPr>
        <p:spPr>
          <a:xfrm>
            <a:off x="1418492" y="7218457"/>
            <a:ext cx="2215661"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to 19">
            <a:extLst>
              <a:ext uri="{FF2B5EF4-FFF2-40B4-BE49-F238E27FC236}">
                <a16:creationId xmlns:a16="http://schemas.microsoft.com/office/drawing/2014/main" id="{754BDBEA-1CD9-C9E5-B5B2-8CCEEB28DAF4}"/>
              </a:ext>
            </a:extLst>
          </p:cNvPr>
          <p:cNvCxnSpPr>
            <a:cxnSpLocks/>
            <a:stCxn id="16" idx="2"/>
          </p:cNvCxnSpPr>
          <p:nvPr/>
        </p:nvCxnSpPr>
        <p:spPr>
          <a:xfrm flipH="1">
            <a:off x="3634153" y="7070546"/>
            <a:ext cx="2144414" cy="8337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B21206D0-780A-C438-3F44-E8F128462E60}"/>
              </a:ext>
            </a:extLst>
          </p:cNvPr>
          <p:cNvSpPr txBox="1"/>
          <p:nvPr/>
        </p:nvSpPr>
        <p:spPr>
          <a:xfrm>
            <a:off x="1891072" y="7924602"/>
            <a:ext cx="3486162" cy="1200329"/>
          </a:xfrm>
          <a:prstGeom prst="rect">
            <a:avLst/>
          </a:prstGeom>
          <a:noFill/>
        </p:spPr>
        <p:txBody>
          <a:bodyPr wrap="square" rtlCol="0">
            <a:spAutoFit/>
          </a:bodyPr>
          <a:lstStyle/>
          <a:p>
            <a:pPr algn="ctr"/>
            <a:r>
              <a:rPr lang="en-US" b="1" dirty="0">
                <a:solidFill>
                  <a:schemeClr val="bg1"/>
                </a:solidFill>
              </a:rPr>
              <a:t>CRIA-SE UMA TERCEIRA  ENTIDADE O ATRIBUTO CHAVE MIGRADO DAS DUAS ENTIDADS FRACAS</a:t>
            </a:r>
          </a:p>
        </p:txBody>
      </p:sp>
    </p:spTree>
    <p:extLst>
      <p:ext uri="{BB962C8B-B14F-4D97-AF65-F5344CB8AC3E}">
        <p14:creationId xmlns:p14="http://schemas.microsoft.com/office/powerpoint/2010/main" val="23831555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6186309"/>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O SERVIÇO DE REALIZAR CHAMADAS, NO QUAL O USUÁRIO DEVE INFORMAR UM TELEFONE PARA QUE O CELULAR LIGUE. O CELULAR DEVE REGISTRAR AS ULTIMAS CHAMADAS.</a:t>
            </a:r>
          </a:p>
          <a:p>
            <a:pPr algn="just"/>
            <a:endParaRPr lang="en-US" sz="3600" dirty="0">
              <a:solidFill>
                <a:schemeClr val="bg1"/>
              </a:solidFill>
            </a:endParaRPr>
          </a:p>
        </p:txBody>
      </p:sp>
    </p:spTree>
    <p:extLst>
      <p:ext uri="{BB962C8B-B14F-4D97-AF65-F5344CB8AC3E}">
        <p14:creationId xmlns:p14="http://schemas.microsoft.com/office/powerpoint/2010/main" val="20053734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1746742"/>
            <a:ext cx="6307016" cy="7848302"/>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SEMELHANTES AO SERVIÇO DE CHAMADAS O TELEFONE OFERECE O SERVIÇO DE MENSAGENS, ONDE O USUÁRIO DEVE INFORMAR O NÚMERO DE TELEFONE PARA O QUAL DESEJA ENVIAR A MENSAGEM. O CELULAR  DEVE IGUALMENTE REGISTRAR AS ULTIMAS MENSAGENS.</a:t>
            </a:r>
          </a:p>
          <a:p>
            <a:pPr algn="just"/>
            <a:endParaRPr lang="en-US" sz="3600" dirty="0">
              <a:solidFill>
                <a:schemeClr val="bg1"/>
              </a:solidFill>
            </a:endParaRPr>
          </a:p>
        </p:txBody>
      </p:sp>
    </p:spTree>
    <p:extLst>
      <p:ext uri="{BB962C8B-B14F-4D97-AF65-F5344CB8AC3E}">
        <p14:creationId xmlns:p14="http://schemas.microsoft.com/office/powerpoint/2010/main" val="2306416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895629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APARELHO OFERECE O SERVIÇO DE AGENDA A PARTIR DO QUAL É POSSÍVEL CADASTRAR OS DIVERSOS CONTATOS DO USUÁRIO. CADA CONTATO ARMAZENA O NOME DO CONTATO E SEU TELEFONE. CASO O USUÁRIO CONSULTE UM TELEFONE JÁ EXISTENTE, ELE PODERÁ LIGAR PARA ESSE CONTATO OU ENVIAR UMA MENSAGEM.</a:t>
            </a:r>
          </a:p>
          <a:p>
            <a:pPr algn="just"/>
            <a:endParaRPr lang="en-US" sz="3600" dirty="0">
              <a:solidFill>
                <a:schemeClr val="bg1"/>
              </a:solidFill>
            </a:endParaRPr>
          </a:p>
        </p:txBody>
      </p:sp>
    </p:spTree>
    <p:extLst>
      <p:ext uri="{BB962C8B-B14F-4D97-AF65-F5344CB8AC3E}">
        <p14:creationId xmlns:p14="http://schemas.microsoft.com/office/powerpoint/2010/main" val="27758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11" name="Imagem 10">
            <a:extLst>
              <a:ext uri="{FF2B5EF4-FFF2-40B4-BE49-F238E27FC236}">
                <a16:creationId xmlns:a16="http://schemas.microsoft.com/office/drawing/2014/main" id="{F82A8A99-6CD7-3038-9108-9FE6EF879117}"/>
              </a:ext>
            </a:extLst>
          </p:cNvPr>
          <p:cNvPicPr>
            <a:picLocks noChangeAspect="1"/>
          </p:cNvPicPr>
          <p:nvPr/>
        </p:nvPicPr>
        <p:blipFill>
          <a:blip r:embed="rId2"/>
          <a:stretch>
            <a:fillRect/>
          </a:stretch>
        </p:blipFill>
        <p:spPr>
          <a:xfrm>
            <a:off x="0" y="1704987"/>
            <a:ext cx="6858000" cy="5734026"/>
          </a:xfrm>
          <a:prstGeom prst="rect">
            <a:avLst/>
          </a:prstGeom>
        </p:spPr>
      </p:pic>
    </p:spTree>
    <p:extLst>
      <p:ext uri="{BB962C8B-B14F-4D97-AF65-F5344CB8AC3E}">
        <p14:creationId xmlns:p14="http://schemas.microsoft.com/office/powerpoint/2010/main" val="894968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3970318"/>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SISTEMA DEVE GUARDAR AS ULTIMAS LIGAÇÕES FEITAS, BEM COMO AS ULTIMAS MENSAGENS ENVIADAS.</a:t>
            </a:r>
          </a:p>
          <a:p>
            <a:pPr algn="just"/>
            <a:endParaRPr lang="en-US" sz="3600" dirty="0">
              <a:solidFill>
                <a:schemeClr val="bg1"/>
              </a:solidFill>
            </a:endParaRPr>
          </a:p>
        </p:txBody>
      </p:sp>
    </p:spTree>
    <p:extLst>
      <p:ext uri="{BB962C8B-B14F-4D97-AF65-F5344CB8AC3E}">
        <p14:creationId xmlns:p14="http://schemas.microsoft.com/office/powerpoint/2010/main" val="174145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8402300"/>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TAMBÉM O SERVIÇO DE RECEBIMENTO DE CHAMADAS. O SISTEMA DEVE AVISAR O RECEBIMENTO DE UMA CHAMADA POR MEIO DO TOQUE DE UMA MÚSICA, E O USUÁRIO PODE ACEITAR A CHAMADA OU NÃO. AS ULTIMAS LIGAÇÕES TAMBÉM DEVEM SER REGISTRADAS.</a:t>
            </a:r>
          </a:p>
          <a:p>
            <a:pPr algn="just"/>
            <a:endParaRPr lang="en-US" sz="3600" dirty="0">
              <a:solidFill>
                <a:schemeClr val="bg1"/>
              </a:solidFill>
            </a:endParaRPr>
          </a:p>
        </p:txBody>
      </p:sp>
    </p:spTree>
    <p:extLst>
      <p:ext uri="{BB962C8B-B14F-4D97-AF65-F5344CB8AC3E}">
        <p14:creationId xmlns:p14="http://schemas.microsoft.com/office/powerpoint/2010/main" val="18616112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5632311"/>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DA MESMA FORMA, O SISTEMA DEVE OFERECER O SERVIÇO DE RECEBIMENTO DE MENSAGENS,  DEVENDO TAMBÉM REGISTRAR AS ULTIMAS MENSAGENS RECBIDAS</a:t>
            </a:r>
          </a:p>
          <a:p>
            <a:pPr algn="just"/>
            <a:endParaRPr lang="en-US" sz="3600" dirty="0">
              <a:solidFill>
                <a:schemeClr val="bg1"/>
              </a:solidFill>
            </a:endParaRPr>
          </a:p>
        </p:txBody>
      </p:sp>
    </p:spTree>
    <p:extLst>
      <p:ext uri="{BB962C8B-B14F-4D97-AF65-F5344CB8AC3E}">
        <p14:creationId xmlns:p14="http://schemas.microsoft.com/office/powerpoint/2010/main" val="725082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5078313"/>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O CELULAR OFERECE AINDA O SERVIÇO DE DESPERTADOR, NO QUAL O USUÁRIO PODE CADASTRAR E OU ATIVAR UM OU MAIS HORÁRIOS PARA DESPERTAR.</a:t>
            </a:r>
          </a:p>
          <a:p>
            <a:pPr algn="just"/>
            <a:endParaRPr lang="en-US" sz="3600" dirty="0">
              <a:solidFill>
                <a:schemeClr val="bg1"/>
              </a:solidFill>
            </a:endParaRPr>
          </a:p>
        </p:txBody>
      </p:sp>
    </p:spTree>
    <p:extLst>
      <p:ext uri="{BB962C8B-B14F-4D97-AF65-F5344CB8AC3E}">
        <p14:creationId xmlns:p14="http://schemas.microsoft.com/office/powerpoint/2010/main" val="9778416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a:xfrm>
            <a:off x="711090" y="65504"/>
            <a:ext cx="5915025" cy="1039695"/>
          </a:xfrm>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19099" y="844067"/>
            <a:ext cx="6307016" cy="7294305"/>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REQUISITOS</a:t>
            </a:r>
          </a:p>
          <a:p>
            <a:pPr marL="1028700" lvl="1" indent="-571500" algn="just">
              <a:buFont typeface="Arial" panose="020B0604020202020204" pitchFamily="34" charset="0"/>
              <a:buChar char="•"/>
            </a:pPr>
            <a:r>
              <a:rPr lang="en-US" sz="3600" dirty="0">
                <a:solidFill>
                  <a:schemeClr val="bg1"/>
                </a:solidFill>
              </a:rPr>
              <a:t>FINALMENTE O SISTEMA OFERECE O SERVIÇO DE TONS NO QUAL O USUÁRIO PODE SELECIONAR ENTRE MUITAS MÚSICAS POSSÍVEIS A QUE MAIS LHE AGRADA PARA AVISAR-LHE DO RECEBIMENTO DE UMA CHAMADA OU MENSAGEM OU PARA DESPERTÁ-LO.</a:t>
            </a:r>
          </a:p>
          <a:p>
            <a:pPr algn="just"/>
            <a:endParaRPr lang="en-US" sz="3600" dirty="0">
              <a:solidFill>
                <a:schemeClr val="bg1"/>
              </a:solidFill>
            </a:endParaRPr>
          </a:p>
        </p:txBody>
      </p:sp>
    </p:spTree>
    <p:extLst>
      <p:ext uri="{BB962C8B-B14F-4D97-AF65-F5344CB8AC3E}">
        <p14:creationId xmlns:p14="http://schemas.microsoft.com/office/powerpoint/2010/main" val="35794044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pic>
        <p:nvPicPr>
          <p:cNvPr id="6" name="Imagem 5">
            <a:extLst>
              <a:ext uri="{FF2B5EF4-FFF2-40B4-BE49-F238E27FC236}">
                <a16:creationId xmlns:a16="http://schemas.microsoft.com/office/drawing/2014/main" id="{B52B9AA7-1DE3-A677-97B2-5D5DDCF105C1}"/>
              </a:ext>
            </a:extLst>
          </p:cNvPr>
          <p:cNvPicPr>
            <a:picLocks noChangeAspect="1"/>
          </p:cNvPicPr>
          <p:nvPr/>
        </p:nvPicPr>
        <p:blipFill>
          <a:blip r:embed="rId2"/>
          <a:stretch>
            <a:fillRect/>
          </a:stretch>
        </p:blipFill>
        <p:spPr>
          <a:xfrm>
            <a:off x="190104" y="299964"/>
            <a:ext cx="6545229" cy="8633021"/>
          </a:xfrm>
          <a:prstGeom prst="rect">
            <a:avLst/>
          </a:prstGeom>
        </p:spPr>
      </p:pic>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915230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pic>
        <p:nvPicPr>
          <p:cNvPr id="4" name="Imagem 3">
            <a:extLst>
              <a:ext uri="{FF2B5EF4-FFF2-40B4-BE49-F238E27FC236}">
                <a16:creationId xmlns:a16="http://schemas.microsoft.com/office/drawing/2014/main" id="{DE28DF16-0531-21D0-0E8B-4A49E6B63922}"/>
              </a:ext>
            </a:extLst>
          </p:cNvPr>
          <p:cNvPicPr>
            <a:picLocks noChangeAspect="1"/>
          </p:cNvPicPr>
          <p:nvPr/>
        </p:nvPicPr>
        <p:blipFill>
          <a:blip r:embed="rId2"/>
          <a:stretch>
            <a:fillRect/>
          </a:stretch>
        </p:blipFill>
        <p:spPr>
          <a:xfrm>
            <a:off x="371921" y="1746738"/>
            <a:ext cx="6114158" cy="2262554"/>
          </a:xfrm>
          <a:prstGeom prst="rect">
            <a:avLst/>
          </a:prstGeom>
        </p:spPr>
      </p:pic>
    </p:spTree>
    <p:extLst>
      <p:ext uri="{BB962C8B-B14F-4D97-AF65-F5344CB8AC3E}">
        <p14:creationId xmlns:p14="http://schemas.microsoft.com/office/powerpoint/2010/main" val="25772150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8" name="Título 7">
            <a:extLst>
              <a:ext uri="{FF2B5EF4-FFF2-40B4-BE49-F238E27FC236}">
                <a16:creationId xmlns:a16="http://schemas.microsoft.com/office/drawing/2014/main" id="{070B7931-3605-D432-22A3-BD23D0DCB621}"/>
              </a:ext>
            </a:extLst>
          </p:cNvPr>
          <p:cNvSpPr>
            <a:spLocks noGrp="1"/>
          </p:cNvSpPr>
          <p:nvPr>
            <p:ph type="title"/>
          </p:nvPr>
        </p:nvSpPr>
        <p:spPr/>
        <p:txBody>
          <a:bodyPr/>
          <a:lstStyle/>
          <a:p>
            <a:endParaRPr lang="en-US" dirty="0"/>
          </a:p>
        </p:txBody>
      </p:sp>
      <p:pic>
        <p:nvPicPr>
          <p:cNvPr id="5" name="Imagem 4">
            <a:extLst>
              <a:ext uri="{FF2B5EF4-FFF2-40B4-BE49-F238E27FC236}">
                <a16:creationId xmlns:a16="http://schemas.microsoft.com/office/drawing/2014/main" id="{49AA1D83-532B-26E5-6DD7-30D01608AFB1}"/>
              </a:ext>
            </a:extLst>
          </p:cNvPr>
          <p:cNvPicPr>
            <a:picLocks noChangeAspect="1"/>
          </p:cNvPicPr>
          <p:nvPr/>
        </p:nvPicPr>
        <p:blipFill>
          <a:blip r:embed="rId2"/>
          <a:stretch>
            <a:fillRect/>
          </a:stretch>
        </p:blipFill>
        <p:spPr>
          <a:xfrm>
            <a:off x="640046" y="1852978"/>
            <a:ext cx="5597383" cy="6400067"/>
          </a:xfrm>
          <a:prstGeom prst="rect">
            <a:avLst/>
          </a:prstGeom>
        </p:spPr>
      </p:pic>
    </p:spTree>
    <p:extLst>
      <p:ext uri="{BB962C8B-B14F-4D97-AF65-F5344CB8AC3E}">
        <p14:creationId xmlns:p14="http://schemas.microsoft.com/office/powerpoint/2010/main" val="528794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5B1CCCE-BDD5-A34C-3DB0-07A0A4A13C17}"/>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32898653-5A21-4B3E-9063-3A50D9877315}"/>
              </a:ext>
            </a:extLst>
          </p:cNvPr>
          <p:cNvSpPr>
            <a:spLocks noGrp="1"/>
          </p:cNvSpPr>
          <p:nvPr>
            <p:ph type="title"/>
          </p:nvPr>
        </p:nvSpPr>
        <p:spPr/>
        <p:txBody>
          <a:bodyPr/>
          <a:lstStyle/>
          <a:p>
            <a:pPr algn="ctr"/>
            <a:r>
              <a:rPr lang="en-US" sz="4400" dirty="0"/>
              <a:t>MODELO DE DADOS</a:t>
            </a:r>
          </a:p>
        </p:txBody>
      </p:sp>
      <p:sp>
        <p:nvSpPr>
          <p:cNvPr id="4" name="CaixaDeTexto 3">
            <a:extLst>
              <a:ext uri="{FF2B5EF4-FFF2-40B4-BE49-F238E27FC236}">
                <a16:creationId xmlns:a16="http://schemas.microsoft.com/office/drawing/2014/main" id="{AB5A3192-6F64-D208-052A-F6407638789E}"/>
              </a:ext>
            </a:extLst>
          </p:cNvPr>
          <p:cNvSpPr txBox="1"/>
          <p:nvPr/>
        </p:nvSpPr>
        <p:spPr>
          <a:xfrm>
            <a:off x="375138" y="2215662"/>
            <a:ext cx="6307016" cy="1754326"/>
          </a:xfrm>
          <a:prstGeom prst="rect">
            <a:avLst/>
          </a:prstGeom>
          <a:noFill/>
        </p:spPr>
        <p:txBody>
          <a:bodyPr wrap="square" rtlCol="0">
            <a:spAutoFit/>
          </a:bodyPr>
          <a:lstStyle/>
          <a:p>
            <a:pPr marL="571500" indent="-571500" algn="just">
              <a:buFont typeface="Arial" panose="020B0604020202020204" pitchFamily="34" charset="0"/>
              <a:buChar char="•"/>
            </a:pPr>
            <a:r>
              <a:rPr lang="en-US" sz="3600" dirty="0">
                <a:solidFill>
                  <a:schemeClr val="bg1"/>
                </a:solidFill>
              </a:rPr>
              <a:t>MODELO CONCEITUAL</a:t>
            </a:r>
          </a:p>
          <a:p>
            <a:pPr marL="571500" indent="-571500" algn="just">
              <a:buFont typeface="Arial" panose="020B0604020202020204" pitchFamily="34" charset="0"/>
              <a:buChar char="•"/>
            </a:pPr>
            <a:r>
              <a:rPr lang="en-US" sz="3600" dirty="0">
                <a:solidFill>
                  <a:schemeClr val="bg1"/>
                </a:solidFill>
              </a:rPr>
              <a:t>MODELO RELACIONAL</a:t>
            </a:r>
          </a:p>
          <a:p>
            <a:pPr algn="just"/>
            <a:endParaRPr lang="en-US" sz="3600" dirty="0">
              <a:solidFill>
                <a:schemeClr val="bg1"/>
              </a:solidFill>
            </a:endParaRPr>
          </a:p>
        </p:txBody>
      </p:sp>
    </p:spTree>
    <p:extLst>
      <p:ext uri="{BB962C8B-B14F-4D97-AF65-F5344CB8AC3E}">
        <p14:creationId xmlns:p14="http://schemas.microsoft.com/office/powerpoint/2010/main" val="564516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124754"/>
          </a:xfrm>
          <a:prstGeom prst="rect">
            <a:avLst/>
          </a:prstGeom>
          <a:noFill/>
        </p:spPr>
        <p:txBody>
          <a:bodyPr wrap="square" rtlCol="0">
            <a:spAutoFit/>
          </a:bodyPr>
          <a:lstStyle/>
          <a:p>
            <a:r>
              <a:rPr lang="en-US" sz="2800" dirty="0">
                <a:solidFill>
                  <a:schemeClr val="bg1"/>
                </a:solidFill>
              </a:rPr>
              <a:t>CLÍNICA VETERINÁRIA</a:t>
            </a:r>
          </a:p>
          <a:p>
            <a:endParaRPr lang="en-US" sz="2800" dirty="0">
              <a:solidFill>
                <a:schemeClr val="bg1"/>
              </a:solidFill>
            </a:endParaRPr>
          </a:p>
          <a:p>
            <a:r>
              <a:rPr lang="en-US" sz="2800" dirty="0">
                <a:solidFill>
                  <a:schemeClr val="bg1"/>
                </a:solidFill>
              </a:rPr>
              <a:t>REQUISITOS:</a:t>
            </a:r>
          </a:p>
          <a:p>
            <a:endParaRPr lang="en-US" sz="2800" dirty="0">
              <a:solidFill>
                <a:schemeClr val="bg1"/>
              </a:solidFill>
            </a:endParaRPr>
          </a:p>
          <a:p>
            <a:pPr algn="just"/>
            <a:r>
              <a:rPr lang="en-US" sz="2800" dirty="0">
                <a:solidFill>
                  <a:schemeClr val="bg1"/>
                </a:solidFill>
              </a:rPr>
              <a:t>NESTE SISTEMA DIVERSAS ESPÉCIE DE ANIMAIS SÃO TRATADAS NA CLÍNICA E CADA ESPÉCIE POSSUI UM NOME. UMA ESPÉCIE PODE ESTÁ ASSOCIADA HÁ DIVERSOS ANIMAIS. PODE OCORRER QUE NENHUMA ANIMAL RELACIONA-SE COM UMA DETERMINADA ESPÉCIE.</a:t>
            </a:r>
          </a:p>
          <a:p>
            <a:pPr algn="just"/>
            <a:r>
              <a:rPr lang="en-US" sz="2800" dirty="0">
                <a:solidFill>
                  <a:schemeClr val="bg1"/>
                </a:solidFill>
              </a:rPr>
              <a:t>OS CLIENTES DA CLÍNICA SÃO IDENTIFICADOS PELO NOME, ENDEREÇO, TELEFONE, CEP, EMAIL.</a:t>
            </a:r>
          </a:p>
        </p:txBody>
      </p:sp>
    </p:spTree>
    <p:extLst>
      <p:ext uri="{BB962C8B-B14F-4D97-AF65-F5344CB8AC3E}">
        <p14:creationId xmlns:p14="http://schemas.microsoft.com/office/powerpoint/2010/main" val="108314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7" name="Imagem 6">
            <a:extLst>
              <a:ext uri="{FF2B5EF4-FFF2-40B4-BE49-F238E27FC236}">
                <a16:creationId xmlns:a16="http://schemas.microsoft.com/office/drawing/2014/main" id="{2EFA5243-615C-261A-6D1D-64E451BB36B3}"/>
              </a:ext>
            </a:extLst>
          </p:cNvPr>
          <p:cNvPicPr>
            <a:picLocks noChangeAspect="1"/>
          </p:cNvPicPr>
          <p:nvPr/>
        </p:nvPicPr>
        <p:blipFill>
          <a:blip r:embed="rId2"/>
          <a:stretch>
            <a:fillRect/>
          </a:stretch>
        </p:blipFill>
        <p:spPr>
          <a:xfrm>
            <a:off x="428625" y="1652587"/>
            <a:ext cx="6000750" cy="5838825"/>
          </a:xfrm>
          <a:prstGeom prst="rect">
            <a:avLst/>
          </a:prstGeom>
        </p:spPr>
      </p:pic>
    </p:spTree>
    <p:extLst>
      <p:ext uri="{BB962C8B-B14F-4D97-AF65-F5344CB8AC3E}">
        <p14:creationId xmlns:p14="http://schemas.microsoft.com/office/powerpoint/2010/main" val="4292467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124754"/>
          </a:xfrm>
          <a:prstGeom prst="rect">
            <a:avLst/>
          </a:prstGeom>
          <a:noFill/>
        </p:spPr>
        <p:txBody>
          <a:bodyPr wrap="square" rtlCol="0">
            <a:spAutoFit/>
          </a:bodyPr>
          <a:lstStyle/>
          <a:p>
            <a:pPr algn="just"/>
            <a:r>
              <a:rPr lang="en-US" sz="2800" dirty="0">
                <a:solidFill>
                  <a:schemeClr val="bg1"/>
                </a:solidFill>
              </a:rPr>
              <a:t>OS ANIMAIS QUE SÃO TRATADOS NA CLÍNICA SÃO IDENTIFICADOS PELO NOME, IDENTIDADE, IDADE E SEXO. UM ANIMAL DEVE PERTENCER A UM ÚNICO DONO E UMA ÚNICA ESPÉCIE, EMBORA UM CLIENTE POSSA TER VÁRIOS ANIMAIS E UMA ESPECIE POSSA REFERIR-SE A MUITOS ANIMAIS. PARA UM ANIMAL SER REGISTRADO NA CLÍNICA PRECISA REALIZAR AO MENOS UM TRATAMENTO. PARA REALIZAR O TRATAMENTO PRECISA SER REGISTRADO. O ANIMAL PODE ESTÁ ASSOCIADO A VÁRIOS TRATAMENTOS.</a:t>
            </a:r>
          </a:p>
        </p:txBody>
      </p:sp>
    </p:spTree>
    <p:extLst>
      <p:ext uri="{BB962C8B-B14F-4D97-AF65-F5344CB8AC3E}">
        <p14:creationId xmlns:p14="http://schemas.microsoft.com/office/powerpoint/2010/main" val="10488137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4401205"/>
          </a:xfrm>
          <a:prstGeom prst="rect">
            <a:avLst/>
          </a:prstGeom>
          <a:noFill/>
        </p:spPr>
        <p:txBody>
          <a:bodyPr wrap="square" rtlCol="0">
            <a:spAutoFit/>
          </a:bodyPr>
          <a:lstStyle/>
          <a:p>
            <a:pPr algn="just"/>
            <a:r>
              <a:rPr lang="en-US" sz="2800" dirty="0">
                <a:solidFill>
                  <a:schemeClr val="bg1"/>
                </a:solidFill>
              </a:rPr>
              <a:t>OS TRATAMENTOS PELOS QUAIS SÃO SUBMETIDOS OS ANIMAIS. PRECISAM SER REGISTRADOS. O ANIMAL PRECISA ESTÁ ASSOCIADO A NO MÍNIMO UM REGISTRO DE TRATAMENTO. UM TRATAMENTO É REGISTRADO PELA DATA INICIO, DATA DO TERMINO, VETERINARIO QUE PARTICIPOU DO TRABAMENTO. SÓ PODE OCORRER UM POR TRATAMENTO.</a:t>
            </a:r>
          </a:p>
        </p:txBody>
      </p:sp>
    </p:spTree>
    <p:extLst>
      <p:ext uri="{BB962C8B-B14F-4D97-AF65-F5344CB8AC3E}">
        <p14:creationId xmlns:p14="http://schemas.microsoft.com/office/powerpoint/2010/main" val="41501759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6555641"/>
          </a:xfrm>
          <a:prstGeom prst="rect">
            <a:avLst/>
          </a:prstGeom>
          <a:noFill/>
        </p:spPr>
        <p:txBody>
          <a:bodyPr wrap="square" rtlCol="0">
            <a:spAutoFit/>
          </a:bodyPr>
          <a:lstStyle/>
          <a:p>
            <a:pPr algn="just"/>
            <a:r>
              <a:rPr lang="en-US" sz="2800" dirty="0">
                <a:solidFill>
                  <a:schemeClr val="bg1"/>
                </a:solidFill>
              </a:rPr>
              <a:t>O ANIMAL PODE PASSAR POR VÁRIAS CONSULTAS DURANTE O SEU TRATAMENTO. UM TRATAMENTO DEVE CONTER NO MÍNIMO UMA CONSULTA. CADA CONSULTA POSSUI UMA DATA QUE FOI REALIZADA A CONSULTA, UM LOCAL PARA DESCREVER A CONSULTA.</a:t>
            </a:r>
          </a:p>
          <a:p>
            <a:pPr algn="just"/>
            <a:r>
              <a:rPr lang="en-US" sz="2800" dirty="0">
                <a:solidFill>
                  <a:schemeClr val="bg1"/>
                </a:solidFill>
              </a:rPr>
              <a:t>O VETERINÁRIO QUE TRABALHAM NA CLÍNICA POSSUI UM REGISTRO, NOME, TELEFONE, EMAIL E IDENTIFICAÇÃO PROFISSIONAL. UM VETERINÁRIO PODE REALIZAR VÁRIAS CONSULTAS. CONTUDO AS CONSULTAS  SÓ PODEM SER REALIZADA PELO MESMO VETERINÁRIO.</a:t>
            </a:r>
          </a:p>
        </p:txBody>
      </p:sp>
    </p:spTree>
    <p:extLst>
      <p:ext uri="{BB962C8B-B14F-4D97-AF65-F5344CB8AC3E}">
        <p14:creationId xmlns:p14="http://schemas.microsoft.com/office/powerpoint/2010/main" val="2921988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EXEMPLO 2</a:t>
            </a:r>
          </a:p>
        </p:txBody>
      </p:sp>
      <p:sp>
        <p:nvSpPr>
          <p:cNvPr id="4" name="CaixaDeTexto 3">
            <a:extLst>
              <a:ext uri="{FF2B5EF4-FFF2-40B4-BE49-F238E27FC236}">
                <a16:creationId xmlns:a16="http://schemas.microsoft.com/office/drawing/2014/main" id="{1157FB53-C71D-370D-703F-C71EF7C41096}"/>
              </a:ext>
            </a:extLst>
          </p:cNvPr>
          <p:cNvSpPr txBox="1"/>
          <p:nvPr/>
        </p:nvSpPr>
        <p:spPr>
          <a:xfrm>
            <a:off x="433754" y="1524000"/>
            <a:ext cx="5915025" cy="2677656"/>
          </a:xfrm>
          <a:prstGeom prst="rect">
            <a:avLst/>
          </a:prstGeom>
          <a:noFill/>
        </p:spPr>
        <p:txBody>
          <a:bodyPr wrap="square" rtlCol="0">
            <a:spAutoFit/>
          </a:bodyPr>
          <a:lstStyle/>
          <a:p>
            <a:pPr algn="just"/>
            <a:r>
              <a:rPr lang="en-US" sz="2800" dirty="0">
                <a:solidFill>
                  <a:schemeClr val="bg1"/>
                </a:solidFill>
              </a:rPr>
              <a:t>UMA CONSULTA PODE TER NENHUM OU VÁRIOS EXAMES. CADA EXAME ESTÁ ASSOCIADO A UMA CONSULTA. NO EXAME VAI SER ARMAZENADO A DESCRIÇÃO DO EXAME, DATA  E O CÓDIGO.</a:t>
            </a:r>
          </a:p>
        </p:txBody>
      </p:sp>
    </p:spTree>
    <p:extLst>
      <p:ext uri="{BB962C8B-B14F-4D97-AF65-F5344CB8AC3E}">
        <p14:creationId xmlns:p14="http://schemas.microsoft.com/office/powerpoint/2010/main" val="2038782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5EB30FF-6C64-F448-DEBE-CCB9FA68874B}"/>
              </a:ext>
            </a:extLst>
          </p:cNvPr>
          <p:cNvSpPr>
            <a:spLocks noGrp="1"/>
          </p:cNvSpPr>
          <p:nvPr>
            <p:ph type="body" sz="quarter" idx="10"/>
          </p:nvPr>
        </p:nvSpPr>
        <p:spPr/>
        <p:txBody>
          <a:bodyPr/>
          <a:lstStyle/>
          <a:p>
            <a:endParaRPr lang="en-US"/>
          </a:p>
        </p:txBody>
      </p:sp>
      <p:sp>
        <p:nvSpPr>
          <p:cNvPr id="3" name="Título 2">
            <a:extLst>
              <a:ext uri="{FF2B5EF4-FFF2-40B4-BE49-F238E27FC236}">
                <a16:creationId xmlns:a16="http://schemas.microsoft.com/office/drawing/2014/main" id="{170D6C7F-A4F0-4BC7-676D-C35022881069}"/>
              </a:ext>
            </a:extLst>
          </p:cNvPr>
          <p:cNvSpPr>
            <a:spLocks noGrp="1"/>
          </p:cNvSpPr>
          <p:nvPr>
            <p:ph type="title"/>
          </p:nvPr>
        </p:nvSpPr>
        <p:spPr/>
        <p:txBody>
          <a:bodyPr/>
          <a:lstStyle/>
          <a:p>
            <a:pPr algn="ctr"/>
            <a:r>
              <a:rPr lang="en-US" sz="6000" dirty="0"/>
              <a:t>SOLUÇÃO</a:t>
            </a:r>
          </a:p>
        </p:txBody>
      </p:sp>
      <p:sp>
        <p:nvSpPr>
          <p:cNvPr id="5" name="Retângulo 4">
            <a:extLst>
              <a:ext uri="{FF2B5EF4-FFF2-40B4-BE49-F238E27FC236}">
                <a16:creationId xmlns:a16="http://schemas.microsoft.com/office/drawing/2014/main" id="{5D746C4D-8F6E-D66B-8D84-C218DF26E865}"/>
              </a:ext>
            </a:extLst>
          </p:cNvPr>
          <p:cNvSpPr/>
          <p:nvPr/>
        </p:nvSpPr>
        <p:spPr>
          <a:xfrm>
            <a:off x="3838586" y="3569671"/>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ANIMAL</a:t>
            </a:r>
          </a:p>
        </p:txBody>
      </p:sp>
      <p:sp>
        <p:nvSpPr>
          <p:cNvPr id="6" name="Retângulo 5">
            <a:extLst>
              <a:ext uri="{FF2B5EF4-FFF2-40B4-BE49-F238E27FC236}">
                <a16:creationId xmlns:a16="http://schemas.microsoft.com/office/drawing/2014/main" id="{32348556-4C50-2419-66DA-A6728DDAE403}"/>
              </a:ext>
            </a:extLst>
          </p:cNvPr>
          <p:cNvSpPr/>
          <p:nvPr/>
        </p:nvSpPr>
        <p:spPr>
          <a:xfrm>
            <a:off x="2477782" y="1578368"/>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ESPÉCIE</a:t>
            </a:r>
          </a:p>
        </p:txBody>
      </p:sp>
      <p:sp>
        <p:nvSpPr>
          <p:cNvPr id="7" name="Retângulo 6">
            <a:extLst>
              <a:ext uri="{FF2B5EF4-FFF2-40B4-BE49-F238E27FC236}">
                <a16:creationId xmlns:a16="http://schemas.microsoft.com/office/drawing/2014/main" id="{BDF85543-E1BF-378F-BA2D-9BA784DC2A5D}"/>
              </a:ext>
            </a:extLst>
          </p:cNvPr>
          <p:cNvSpPr/>
          <p:nvPr/>
        </p:nvSpPr>
        <p:spPr>
          <a:xfrm>
            <a:off x="165761" y="3603022"/>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CLIENTE</a:t>
            </a:r>
          </a:p>
        </p:txBody>
      </p:sp>
      <p:sp>
        <p:nvSpPr>
          <p:cNvPr id="8" name="Retângulo 7">
            <a:extLst>
              <a:ext uri="{FF2B5EF4-FFF2-40B4-BE49-F238E27FC236}">
                <a16:creationId xmlns:a16="http://schemas.microsoft.com/office/drawing/2014/main" id="{4F957840-A27F-9D36-EACD-836C9026D510}"/>
              </a:ext>
            </a:extLst>
          </p:cNvPr>
          <p:cNvSpPr/>
          <p:nvPr/>
        </p:nvSpPr>
        <p:spPr>
          <a:xfrm>
            <a:off x="4789805" y="5193935"/>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TRATAMENTO</a:t>
            </a:r>
          </a:p>
        </p:txBody>
      </p:sp>
      <p:sp>
        <p:nvSpPr>
          <p:cNvPr id="9" name="Retângulo 8">
            <a:extLst>
              <a:ext uri="{FF2B5EF4-FFF2-40B4-BE49-F238E27FC236}">
                <a16:creationId xmlns:a16="http://schemas.microsoft.com/office/drawing/2014/main" id="{A5427027-CB3B-BEC5-A13F-5245D1F14324}"/>
              </a:ext>
            </a:extLst>
          </p:cNvPr>
          <p:cNvSpPr/>
          <p:nvPr/>
        </p:nvSpPr>
        <p:spPr>
          <a:xfrm>
            <a:off x="2236738" y="6084888"/>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CONSULTA</a:t>
            </a:r>
          </a:p>
        </p:txBody>
      </p:sp>
      <p:sp>
        <p:nvSpPr>
          <p:cNvPr id="10" name="Retângulo 9">
            <a:extLst>
              <a:ext uri="{FF2B5EF4-FFF2-40B4-BE49-F238E27FC236}">
                <a16:creationId xmlns:a16="http://schemas.microsoft.com/office/drawing/2014/main" id="{3B78E344-95D2-ED3D-73AD-2AF08B28A278}"/>
              </a:ext>
            </a:extLst>
          </p:cNvPr>
          <p:cNvSpPr/>
          <p:nvPr/>
        </p:nvSpPr>
        <p:spPr>
          <a:xfrm>
            <a:off x="357027" y="7941360"/>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EXAME</a:t>
            </a:r>
          </a:p>
        </p:txBody>
      </p:sp>
      <p:sp>
        <p:nvSpPr>
          <p:cNvPr id="11" name="Retângulo 10">
            <a:extLst>
              <a:ext uri="{FF2B5EF4-FFF2-40B4-BE49-F238E27FC236}">
                <a16:creationId xmlns:a16="http://schemas.microsoft.com/office/drawing/2014/main" id="{FDE71F74-C31C-ACE8-893B-A624C64276F2}"/>
              </a:ext>
            </a:extLst>
          </p:cNvPr>
          <p:cNvSpPr/>
          <p:nvPr/>
        </p:nvSpPr>
        <p:spPr>
          <a:xfrm>
            <a:off x="3838587" y="7894272"/>
            <a:ext cx="1902435" cy="890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VETERINÁRIO</a:t>
            </a:r>
          </a:p>
        </p:txBody>
      </p:sp>
      <p:cxnSp>
        <p:nvCxnSpPr>
          <p:cNvPr id="13" name="Conector reto 12">
            <a:extLst>
              <a:ext uri="{FF2B5EF4-FFF2-40B4-BE49-F238E27FC236}">
                <a16:creationId xmlns:a16="http://schemas.microsoft.com/office/drawing/2014/main" id="{2EC64B06-6CED-A09E-B582-A4AA17AF9F04}"/>
              </a:ext>
            </a:extLst>
          </p:cNvPr>
          <p:cNvCxnSpPr>
            <a:stCxn id="6" idx="2"/>
          </p:cNvCxnSpPr>
          <p:nvPr/>
        </p:nvCxnSpPr>
        <p:spPr>
          <a:xfrm>
            <a:off x="3429000" y="2469321"/>
            <a:ext cx="1236785" cy="11003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D9A87E80-38A2-B299-2CDC-B5B542A5D742}"/>
              </a:ext>
            </a:extLst>
          </p:cNvPr>
          <p:cNvSpPr txBox="1"/>
          <p:nvPr/>
        </p:nvSpPr>
        <p:spPr>
          <a:xfrm>
            <a:off x="3563094" y="2871817"/>
            <a:ext cx="2151906" cy="369332"/>
          </a:xfrm>
          <a:prstGeom prst="rect">
            <a:avLst/>
          </a:prstGeom>
          <a:noFill/>
        </p:spPr>
        <p:txBody>
          <a:bodyPr wrap="square" rtlCol="0">
            <a:spAutoFit/>
          </a:bodyPr>
          <a:lstStyle/>
          <a:p>
            <a:r>
              <a:rPr lang="en-US" dirty="0">
                <a:solidFill>
                  <a:schemeClr val="bg1"/>
                </a:solidFill>
              </a:rPr>
              <a:t>PERTENCE</a:t>
            </a:r>
          </a:p>
        </p:txBody>
      </p:sp>
      <p:cxnSp>
        <p:nvCxnSpPr>
          <p:cNvPr id="15" name="Conector reto 14">
            <a:extLst>
              <a:ext uri="{FF2B5EF4-FFF2-40B4-BE49-F238E27FC236}">
                <a16:creationId xmlns:a16="http://schemas.microsoft.com/office/drawing/2014/main" id="{4302A0B8-AA90-0CDA-0978-F559060B3501}"/>
              </a:ext>
            </a:extLst>
          </p:cNvPr>
          <p:cNvCxnSpPr>
            <a:cxnSpLocks/>
          </p:cNvCxnSpPr>
          <p:nvPr/>
        </p:nvCxnSpPr>
        <p:spPr>
          <a:xfrm flipV="1">
            <a:off x="2068196" y="4015147"/>
            <a:ext cx="1770390" cy="333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4A23661A-F54E-63AE-AFD3-DB9C0AC965A4}"/>
              </a:ext>
            </a:extLst>
          </p:cNvPr>
          <p:cNvSpPr txBox="1"/>
          <p:nvPr/>
        </p:nvSpPr>
        <p:spPr>
          <a:xfrm>
            <a:off x="2368269" y="3593388"/>
            <a:ext cx="1200687" cy="369332"/>
          </a:xfrm>
          <a:prstGeom prst="rect">
            <a:avLst/>
          </a:prstGeom>
          <a:noFill/>
        </p:spPr>
        <p:txBody>
          <a:bodyPr wrap="square" rtlCol="0">
            <a:spAutoFit/>
          </a:bodyPr>
          <a:lstStyle/>
          <a:p>
            <a:r>
              <a:rPr lang="en-US" dirty="0">
                <a:solidFill>
                  <a:schemeClr val="bg1"/>
                </a:solidFill>
              </a:rPr>
              <a:t>POSSUI</a:t>
            </a:r>
          </a:p>
        </p:txBody>
      </p:sp>
      <p:cxnSp>
        <p:nvCxnSpPr>
          <p:cNvPr id="19" name="Conector reto 18">
            <a:extLst>
              <a:ext uri="{FF2B5EF4-FFF2-40B4-BE49-F238E27FC236}">
                <a16:creationId xmlns:a16="http://schemas.microsoft.com/office/drawing/2014/main" id="{76C36EA7-271F-B8E4-3030-AA7CAE8EC573}"/>
              </a:ext>
            </a:extLst>
          </p:cNvPr>
          <p:cNvCxnSpPr>
            <a:cxnSpLocks/>
          </p:cNvCxnSpPr>
          <p:nvPr/>
        </p:nvCxnSpPr>
        <p:spPr>
          <a:xfrm>
            <a:off x="5056872" y="4422107"/>
            <a:ext cx="862841" cy="1100350"/>
          </a:xfrm>
          <a:prstGeom prst="line">
            <a:avLst/>
          </a:prstGeom>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AEE4DE8F-E51B-D784-F02E-FAA858172DA6}"/>
              </a:ext>
            </a:extLst>
          </p:cNvPr>
          <p:cNvSpPr txBox="1"/>
          <p:nvPr/>
        </p:nvSpPr>
        <p:spPr>
          <a:xfrm>
            <a:off x="4810245" y="4631504"/>
            <a:ext cx="1501274" cy="369332"/>
          </a:xfrm>
          <a:prstGeom prst="rect">
            <a:avLst/>
          </a:prstGeom>
          <a:noFill/>
        </p:spPr>
        <p:txBody>
          <a:bodyPr wrap="square" rtlCol="0">
            <a:spAutoFit/>
          </a:bodyPr>
          <a:lstStyle/>
          <a:p>
            <a:r>
              <a:rPr lang="en-US" dirty="0">
                <a:solidFill>
                  <a:schemeClr val="bg1"/>
                </a:solidFill>
              </a:rPr>
              <a:t>REALIZA</a:t>
            </a:r>
          </a:p>
        </p:txBody>
      </p:sp>
      <p:cxnSp>
        <p:nvCxnSpPr>
          <p:cNvPr id="22" name="Conector reto 21">
            <a:extLst>
              <a:ext uri="{FF2B5EF4-FFF2-40B4-BE49-F238E27FC236}">
                <a16:creationId xmlns:a16="http://schemas.microsoft.com/office/drawing/2014/main" id="{1814A71F-03FD-F65C-D183-471679CEBDB3}"/>
              </a:ext>
            </a:extLst>
          </p:cNvPr>
          <p:cNvCxnSpPr>
            <a:cxnSpLocks/>
            <a:endCxn id="8" idx="1"/>
          </p:cNvCxnSpPr>
          <p:nvPr/>
        </p:nvCxnSpPr>
        <p:spPr>
          <a:xfrm flipV="1">
            <a:off x="3388536" y="5639412"/>
            <a:ext cx="1401269" cy="445476"/>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D066622C-6FDC-2BD8-EFA0-EE5B232400C1}"/>
              </a:ext>
            </a:extLst>
          </p:cNvPr>
          <p:cNvSpPr txBox="1"/>
          <p:nvPr/>
        </p:nvSpPr>
        <p:spPr>
          <a:xfrm>
            <a:off x="3888410" y="5576500"/>
            <a:ext cx="921835" cy="369332"/>
          </a:xfrm>
          <a:prstGeom prst="rect">
            <a:avLst/>
          </a:prstGeom>
          <a:noFill/>
        </p:spPr>
        <p:txBody>
          <a:bodyPr wrap="square" rtlCol="0">
            <a:spAutoFit/>
          </a:bodyPr>
          <a:lstStyle/>
          <a:p>
            <a:r>
              <a:rPr lang="en-US" dirty="0">
                <a:solidFill>
                  <a:schemeClr val="bg1"/>
                </a:solidFill>
              </a:rPr>
              <a:t>TEM</a:t>
            </a:r>
          </a:p>
        </p:txBody>
      </p:sp>
      <p:cxnSp>
        <p:nvCxnSpPr>
          <p:cNvPr id="26" name="Conector reto 25">
            <a:extLst>
              <a:ext uri="{FF2B5EF4-FFF2-40B4-BE49-F238E27FC236}">
                <a16:creationId xmlns:a16="http://schemas.microsoft.com/office/drawing/2014/main" id="{C9758EB3-DACE-4D4D-DF06-7D8DE3CC6F00}"/>
              </a:ext>
            </a:extLst>
          </p:cNvPr>
          <p:cNvCxnSpPr>
            <a:cxnSpLocks/>
            <a:endCxn id="9" idx="1"/>
          </p:cNvCxnSpPr>
          <p:nvPr/>
        </p:nvCxnSpPr>
        <p:spPr>
          <a:xfrm flipV="1">
            <a:off x="907059" y="6530365"/>
            <a:ext cx="1329679" cy="1354614"/>
          </a:xfrm>
          <a:prstGeom prst="line">
            <a:avLst/>
          </a:prstGeom>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A6B787DE-BA1F-8AAC-D47C-2FA0B5E0C8FE}"/>
              </a:ext>
            </a:extLst>
          </p:cNvPr>
          <p:cNvSpPr txBox="1"/>
          <p:nvPr/>
        </p:nvSpPr>
        <p:spPr>
          <a:xfrm>
            <a:off x="1238391" y="7023006"/>
            <a:ext cx="829805" cy="369332"/>
          </a:xfrm>
          <a:prstGeom prst="rect">
            <a:avLst/>
          </a:prstGeom>
          <a:noFill/>
        </p:spPr>
        <p:txBody>
          <a:bodyPr wrap="square" rtlCol="0">
            <a:spAutoFit/>
          </a:bodyPr>
          <a:lstStyle/>
          <a:p>
            <a:r>
              <a:rPr lang="en-US" dirty="0">
                <a:solidFill>
                  <a:schemeClr val="bg1"/>
                </a:solidFill>
              </a:rPr>
              <a:t>GERA</a:t>
            </a:r>
          </a:p>
        </p:txBody>
      </p:sp>
      <p:cxnSp>
        <p:nvCxnSpPr>
          <p:cNvPr id="29" name="Conector reto 28">
            <a:extLst>
              <a:ext uri="{FF2B5EF4-FFF2-40B4-BE49-F238E27FC236}">
                <a16:creationId xmlns:a16="http://schemas.microsoft.com/office/drawing/2014/main" id="{91AB01D7-C88C-B967-CE88-3F5AB88D221B}"/>
              </a:ext>
            </a:extLst>
          </p:cNvPr>
          <p:cNvCxnSpPr>
            <a:cxnSpLocks/>
          </p:cNvCxnSpPr>
          <p:nvPr/>
        </p:nvCxnSpPr>
        <p:spPr>
          <a:xfrm flipH="1" flipV="1">
            <a:off x="3429000" y="7003319"/>
            <a:ext cx="1161034" cy="1005829"/>
          </a:xfrm>
          <a:prstGeom prst="line">
            <a:avLst/>
          </a:prstGeom>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C1B688C0-F02B-3059-61D9-3AAF622B5692}"/>
              </a:ext>
            </a:extLst>
          </p:cNvPr>
          <p:cNvSpPr txBox="1"/>
          <p:nvPr/>
        </p:nvSpPr>
        <p:spPr>
          <a:xfrm>
            <a:off x="3563094" y="7263676"/>
            <a:ext cx="997183" cy="369332"/>
          </a:xfrm>
          <a:prstGeom prst="rect">
            <a:avLst/>
          </a:prstGeom>
          <a:noFill/>
        </p:spPr>
        <p:txBody>
          <a:bodyPr wrap="square" rtlCol="0">
            <a:spAutoFit/>
          </a:bodyPr>
          <a:lstStyle/>
          <a:p>
            <a:r>
              <a:rPr lang="en-US" dirty="0">
                <a:solidFill>
                  <a:schemeClr val="bg1"/>
                </a:solidFill>
              </a:rPr>
              <a:t>ATENDE</a:t>
            </a:r>
          </a:p>
        </p:txBody>
      </p:sp>
    </p:spTree>
    <p:extLst>
      <p:ext uri="{BB962C8B-B14F-4D97-AF65-F5344CB8AC3E}">
        <p14:creationId xmlns:p14="http://schemas.microsoft.com/office/powerpoint/2010/main" val="3940850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16331AA-6283-05E2-8F77-D880AF4D9A82}"/>
              </a:ext>
            </a:extLst>
          </p:cNvPr>
          <p:cNvSpPr>
            <a:spLocks noGrp="1" noChangeArrowheads="1"/>
          </p:cNvSpPr>
          <p:nvPr>
            <p:ph type="title"/>
          </p:nvPr>
        </p:nvSpPr>
        <p:spPr/>
        <p:txBody>
          <a:bodyPr/>
          <a:lstStyle/>
          <a:p>
            <a:pPr eaLnBrk="1" hangingPunct="1"/>
            <a:r>
              <a:rPr lang="pt-BR" altLang="en-US" dirty="0"/>
              <a:t>SGBD</a:t>
            </a:r>
          </a:p>
        </p:txBody>
      </p:sp>
      <p:sp>
        <p:nvSpPr>
          <p:cNvPr id="20483" name="Rectangle 3">
            <a:extLst>
              <a:ext uri="{FF2B5EF4-FFF2-40B4-BE49-F238E27FC236}">
                <a16:creationId xmlns:a16="http://schemas.microsoft.com/office/drawing/2014/main" id="{2A03CA92-8649-3CB0-D10E-E1973E1EF607}"/>
              </a:ext>
            </a:extLst>
          </p:cNvPr>
          <p:cNvSpPr>
            <a:spLocks noGrp="1" noChangeArrowheads="1"/>
          </p:cNvSpPr>
          <p:nvPr>
            <p:ph type="body" idx="1"/>
          </p:nvPr>
        </p:nvSpPr>
        <p:spPr/>
        <p:txBody>
          <a:bodyPr/>
          <a:lstStyle/>
          <a:p>
            <a:pPr algn="just" eaLnBrk="1" hangingPunct="1"/>
            <a:endParaRPr lang="pt-BR" altLang="en-US" dirty="0"/>
          </a:p>
          <a:p>
            <a:pPr algn="just" eaLnBrk="1" hangingPunct="1"/>
            <a:r>
              <a:rPr lang="pt-BR" altLang="en-US" sz="3200" dirty="0"/>
              <a:t>Tem como objetivo prover um ambiente que seja conveniente e eficiente para recuperar, alterar e armazenar informações de banco de dados</a:t>
            </a:r>
          </a:p>
          <a:p>
            <a:pPr algn="just" eaLnBrk="1" hangingPunct="1"/>
            <a:r>
              <a:rPr lang="pt-BR" altLang="en-US" sz="3200" dirty="0"/>
              <a:t>Eliminar ou reduzir </a:t>
            </a:r>
          </a:p>
          <a:p>
            <a:pPr lvl="1" algn="just" eaLnBrk="1" hangingPunct="1"/>
            <a:r>
              <a:rPr lang="pt-BR" altLang="en-US" sz="3200" dirty="0"/>
              <a:t>Redundância e inconsistência de dados </a:t>
            </a:r>
          </a:p>
          <a:p>
            <a:pPr lvl="1" algn="just" eaLnBrk="1" hangingPunct="1"/>
            <a:r>
              <a:rPr lang="pt-BR" altLang="en-US" sz="3200" dirty="0"/>
              <a:t>Dificuldade no acesso aos dados</a:t>
            </a:r>
          </a:p>
          <a:p>
            <a:pPr lvl="1" algn="just" eaLnBrk="1" hangingPunct="1"/>
            <a:r>
              <a:rPr lang="pt-BR" altLang="en-US" sz="3200" dirty="0"/>
              <a:t>Isolamento dos dados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a:xfrm>
            <a:off x="140678" y="2434167"/>
            <a:ext cx="6611814" cy="5801784"/>
          </a:xfrm>
        </p:spPr>
        <p:txBody>
          <a:bodyPr/>
          <a:lstStyle/>
          <a:p>
            <a:pPr algn="just" eaLnBrk="1" hangingPunct="1"/>
            <a:endParaRPr lang="pt-BR" altLang="en-US" dirty="0"/>
          </a:p>
          <a:p>
            <a:pPr algn="just" eaLnBrk="1" hangingPunct="1"/>
            <a:r>
              <a:rPr lang="pt-BR" altLang="en-US" sz="2800" dirty="0"/>
              <a:t>Linguagens</a:t>
            </a:r>
          </a:p>
          <a:p>
            <a:pPr lvl="1" algn="just" eaLnBrk="1" hangingPunct="1"/>
            <a:r>
              <a:rPr lang="pt-BR" altLang="en-US" sz="2800" dirty="0"/>
              <a:t>Linguagem de definição de dados – DDL</a:t>
            </a:r>
          </a:p>
          <a:p>
            <a:pPr lvl="2" algn="just" eaLnBrk="1" hangingPunct="1"/>
            <a:r>
              <a:rPr lang="pt-BR" altLang="en-US" sz="2800" dirty="0"/>
              <a:t>Especifica o esquema do BD</a:t>
            </a:r>
          </a:p>
          <a:p>
            <a:pPr lvl="1" algn="just" eaLnBrk="1" hangingPunct="1"/>
            <a:r>
              <a:rPr lang="pt-BR" altLang="en-US" sz="2800" dirty="0"/>
              <a:t>Linguagem de Manipulação de Dados – DML</a:t>
            </a:r>
          </a:p>
          <a:p>
            <a:pPr lvl="2" algn="just" eaLnBrk="1" hangingPunct="1"/>
            <a:r>
              <a:rPr lang="pt-BR" altLang="en-US" sz="2800" dirty="0"/>
              <a:t>Manipulação dos dados como organizados pelo modelo de dados apropriado.</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eaLnBrk="1" hangingPunct="1"/>
            <a:r>
              <a:rPr lang="pt-BR" altLang="en-US"/>
              <a:t>SGBD</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algn="just"/>
            <a:r>
              <a:rPr lang="pt-BR" b="0" i="0" dirty="0">
                <a:solidFill>
                  <a:srgbClr val="222222"/>
                </a:solidFill>
                <a:effectLst/>
                <a:latin typeface="Oxygen" panose="020B0604020202020204" pitchFamily="2" charset="0"/>
              </a:rPr>
              <a:t>DDL fornece comandos para que os usuários consigam criar, alterar e remover estruturas de dados. Veja abaixo os comandos e o que eles fazem: </a:t>
            </a:r>
          </a:p>
          <a:p>
            <a:pPr algn="just"/>
            <a:endParaRPr lang="pt-BR" b="0" i="0" dirty="0">
              <a:solidFill>
                <a:srgbClr val="222222"/>
              </a:solidFill>
              <a:effectLst/>
              <a:latin typeface="Oxygen" panose="020B0604020202020204" pitchFamily="2" charset="0"/>
            </a:endParaRPr>
          </a:p>
          <a:p>
            <a:pPr algn="just">
              <a:buFont typeface="Arial" panose="020B0604020202020204" pitchFamily="34" charset="0"/>
              <a:buChar char="•"/>
            </a:pPr>
            <a:r>
              <a:rPr lang="pt-BR" b="1" i="0" dirty="0">
                <a:solidFill>
                  <a:srgbClr val="222222"/>
                </a:solidFill>
                <a:effectLst/>
                <a:latin typeface="Oxygen" panose="020B0604020202020204" pitchFamily="2" charset="0"/>
              </a:rPr>
              <a:t>CREATE</a:t>
            </a:r>
            <a:r>
              <a:rPr lang="pt-BR" b="0" i="0" dirty="0">
                <a:solidFill>
                  <a:srgbClr val="222222"/>
                </a:solidFill>
                <a:effectLst/>
                <a:latin typeface="Oxygen" panose="020B0604020202020204" pitchFamily="2" charset="0"/>
              </a:rPr>
              <a:t> : utilizado para criar banco de dados, tabelas, store procedures, entre outros.  </a:t>
            </a:r>
          </a:p>
          <a:p>
            <a:pPr algn="just">
              <a:buFont typeface="Arial" panose="020B0604020202020204" pitchFamily="34" charset="0"/>
              <a:buChar char="•"/>
            </a:pPr>
            <a:r>
              <a:rPr lang="pt-BR" b="1" i="0" dirty="0">
                <a:solidFill>
                  <a:srgbClr val="222222"/>
                </a:solidFill>
                <a:effectLst/>
                <a:latin typeface="Oxygen" panose="020B0604020202020204" pitchFamily="2" charset="0"/>
              </a:rPr>
              <a:t>ALTER </a:t>
            </a:r>
            <a:r>
              <a:rPr lang="pt-BR" b="0" i="0" dirty="0">
                <a:solidFill>
                  <a:srgbClr val="222222"/>
                </a:solidFill>
                <a:effectLst/>
                <a:latin typeface="Oxygen" panose="020B0604020202020204" pitchFamily="2" charset="0"/>
              </a:rPr>
              <a:t>: faz modificações em objetos criados com o CREATE, como inserir ou remover uma nova coluna em uma tabela, alterar o tipo das colunas, </a:t>
            </a:r>
            <a:r>
              <a:rPr lang="pt-BR" b="0" i="0" dirty="0" err="1">
                <a:solidFill>
                  <a:srgbClr val="222222"/>
                </a:solidFill>
                <a:effectLst/>
                <a:latin typeface="Oxygen" panose="020B0604020202020204" pitchFamily="2" charset="0"/>
              </a:rPr>
              <a:t>etc</a:t>
            </a:r>
            <a:r>
              <a:rPr lang="pt-BR" b="0" i="0" dirty="0">
                <a:solidFill>
                  <a:srgbClr val="222222"/>
                </a:solidFill>
                <a:effectLst/>
                <a:latin typeface="Oxygen" panose="020B0604020202020204" pitchFamily="2" charset="0"/>
              </a:rPr>
              <a:t>… </a:t>
            </a:r>
          </a:p>
          <a:p>
            <a:pPr algn="just">
              <a:buFont typeface="Arial" panose="020B0604020202020204" pitchFamily="34" charset="0"/>
              <a:buChar char="•"/>
            </a:pPr>
            <a:r>
              <a:rPr lang="pt-BR" b="1" i="0" dirty="0">
                <a:solidFill>
                  <a:srgbClr val="222222"/>
                </a:solidFill>
                <a:effectLst/>
                <a:latin typeface="Oxygen" panose="020B0604020202020204" pitchFamily="2" charset="0"/>
              </a:rPr>
              <a:t>DROP</a:t>
            </a:r>
            <a:r>
              <a:rPr lang="pt-BR" b="0" i="0" dirty="0">
                <a:solidFill>
                  <a:srgbClr val="222222"/>
                </a:solidFill>
                <a:effectLst/>
                <a:latin typeface="Oxygen" panose="020B0604020202020204" pitchFamily="2" charset="0"/>
              </a:rPr>
              <a:t>: remove o que foi criado com o CREATE </a:t>
            </a:r>
          </a:p>
          <a:p>
            <a:pPr lvl="2" algn="just" eaLnBrk="1" hangingPunct="1"/>
            <a:r>
              <a:rPr lang="pt-BR" altLang="en-US" sz="1200" dirty="0"/>
              <a:t>.</a:t>
            </a:r>
          </a:p>
        </p:txBody>
      </p:sp>
    </p:spTree>
    <p:extLst>
      <p:ext uri="{BB962C8B-B14F-4D97-AF65-F5344CB8AC3E}">
        <p14:creationId xmlns:p14="http://schemas.microsoft.com/office/powerpoint/2010/main" val="2572861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 y="2643188"/>
            <a:ext cx="6856286" cy="3857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643188"/>
            <a:ext cx="2344090" cy="3857625"/>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86344" y="3292072"/>
            <a:ext cx="1800225" cy="2509404"/>
          </a:xfrm>
        </p:spPr>
        <p:txBody>
          <a:bodyPr>
            <a:normAutofit/>
          </a:bodyPr>
          <a:lstStyle/>
          <a:p>
            <a:pPr algn="ctr"/>
            <a:r>
              <a:rPr lang="en-US" dirty="0">
                <a:solidFill>
                  <a:srgbClr val="FFFFFF"/>
                </a:solidFill>
              </a:rPr>
              <a:t>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47101" y="4024395"/>
            <a:ext cx="2296931"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514350">
              <a:defRPr/>
            </a:pPr>
            <a:endParaRPr lang="en-US" sz="1013" dirty="0">
              <a:solidFill>
                <a:prstClr val="black"/>
              </a:solidFill>
              <a:latin typeface="Calibri" panose="020F0502020204030204"/>
            </a:endParaRPr>
          </a:p>
        </p:txBody>
      </p:sp>
      <p:sp>
        <p:nvSpPr>
          <p:cNvPr id="5" name="Espaço Reservado para Conteúdo 4">
            <a:extLst>
              <a:ext uri="{FF2B5EF4-FFF2-40B4-BE49-F238E27FC236}">
                <a16:creationId xmlns:a16="http://schemas.microsoft.com/office/drawing/2014/main" id="{D0C1AF86-6CF1-DA56-F74F-0B112CA5773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2853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algn="just" defTabSz="914400" eaLnBrk="0" fontAlgn="base" hangingPunct="0">
              <a:lnSpc>
                <a:spcPct val="100000"/>
              </a:lnSpc>
              <a:spcBef>
                <a:spcPct val="0"/>
              </a:spcBef>
              <a:spcAft>
                <a:spcPct val="0"/>
              </a:spcAft>
            </a:pPr>
            <a:r>
              <a:rPr kumimoji="0" lang="en-US" altLang="en-US" sz="2400" b="0" i="0" u="none" strike="noStrike" cap="none" normalizeH="0" baseline="0" dirty="0" err="1">
                <a:ln>
                  <a:noFill/>
                </a:ln>
                <a:solidFill>
                  <a:srgbClr val="222222"/>
                </a:solidFill>
                <a:effectLst/>
                <a:latin typeface="Courier New" panose="02070309020205020404" pitchFamily="49" charset="0"/>
              </a:rPr>
              <a:t>Tabela</a:t>
            </a:r>
            <a:r>
              <a:rPr kumimoji="0" lang="en-US" altLang="en-US" sz="2400" b="0" i="0" u="none" strike="noStrike" cap="none" normalizeH="0" baseline="0" dirty="0">
                <a:ln>
                  <a:noFill/>
                </a:ln>
                <a:solidFill>
                  <a:srgbClr val="222222"/>
                </a:solidFill>
                <a:effectLst/>
                <a:latin typeface="Courier New" panose="02070309020205020404" pitchFamily="49" charset="0"/>
              </a:rPr>
              <a:t> (Table) é </a:t>
            </a:r>
            <a:r>
              <a:rPr kumimoji="0" lang="en-US" altLang="en-US" sz="2400" b="0" i="0" u="none" strike="noStrike" cap="none" normalizeH="0" baseline="0" dirty="0" err="1">
                <a:ln>
                  <a:noFill/>
                </a:ln>
                <a:solidFill>
                  <a:srgbClr val="222222"/>
                </a:solidFill>
                <a:effectLst/>
                <a:latin typeface="Courier New" panose="02070309020205020404" pitchFamily="49" charset="0"/>
              </a:rPr>
              <a:t>uma</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unidade</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básica</a:t>
            </a:r>
            <a:r>
              <a:rPr kumimoji="0" lang="en-US" altLang="en-US" sz="2400" b="0" i="0" u="none" strike="noStrike" cap="none" normalizeH="0" baseline="0" dirty="0">
                <a:ln>
                  <a:noFill/>
                </a:ln>
                <a:solidFill>
                  <a:srgbClr val="222222"/>
                </a:solidFill>
                <a:effectLst/>
                <a:latin typeface="Courier New" panose="02070309020205020404" pitchFamily="49" charset="0"/>
              </a:rPr>
              <a:t> de </a:t>
            </a:r>
            <a:r>
              <a:rPr kumimoji="0" lang="en-US" altLang="en-US" sz="2400" b="0" i="0" u="none" strike="noStrike" cap="none" normalizeH="0" baseline="0" dirty="0" err="1">
                <a:ln>
                  <a:noFill/>
                </a:ln>
                <a:solidFill>
                  <a:srgbClr val="222222"/>
                </a:solidFill>
                <a:effectLst/>
                <a:latin typeface="Courier New" panose="02070309020205020404" pitchFamily="49" charset="0"/>
              </a:rPr>
              <a:t>organização</a:t>
            </a:r>
            <a:r>
              <a:rPr kumimoji="0" lang="en-US" altLang="en-US" sz="2400" b="0" i="0" u="none" strike="noStrike" cap="none" normalizeH="0" baseline="0" dirty="0">
                <a:ln>
                  <a:noFill/>
                </a:ln>
                <a:solidFill>
                  <a:srgbClr val="222222"/>
                </a:solidFill>
                <a:effectLst/>
                <a:latin typeface="Courier New" panose="02070309020205020404" pitchFamily="49" charset="0"/>
              </a:rPr>
              <a:t> de dados de um banco de dados.</a:t>
            </a:r>
          </a:p>
          <a:p>
            <a:pPr algn="just" defTabSz="914400" eaLnBrk="0" fontAlgn="base" hangingPunct="0">
              <a:lnSpc>
                <a:spcPct val="100000"/>
              </a:lnSpc>
              <a:spcBef>
                <a:spcPct val="0"/>
              </a:spcBef>
              <a:spcAft>
                <a:spcPct val="0"/>
              </a:spcAft>
            </a:pPr>
            <a:r>
              <a:rPr lang="en-US" altLang="en-US" sz="2400" dirty="0">
                <a:solidFill>
                  <a:srgbClr val="222222"/>
                </a:solidFill>
                <a:latin typeface="Courier New" panose="02070309020205020404" pitchFamily="49" charset="0"/>
              </a:rPr>
              <a:t>Uma Table </a:t>
            </a:r>
            <a:r>
              <a:rPr lang="en-US" altLang="en-US" sz="2400" dirty="0" err="1">
                <a:solidFill>
                  <a:srgbClr val="222222"/>
                </a:solidFill>
                <a:latin typeface="Courier New" panose="02070309020205020404" pitchFamily="49" charset="0"/>
              </a:rPr>
              <a:t>descreve</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uma</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entidade</a:t>
            </a:r>
            <a:r>
              <a:rPr lang="en-US" altLang="en-US" sz="2400" dirty="0">
                <a:solidFill>
                  <a:srgbClr val="222222"/>
                </a:solidFill>
                <a:latin typeface="Courier New" panose="02070309020205020404" pitchFamily="49" charset="0"/>
              </a:rPr>
              <a:t> que </a:t>
            </a:r>
            <a:r>
              <a:rPr lang="en-US" altLang="en-US" sz="2400" dirty="0" err="1">
                <a:solidFill>
                  <a:srgbClr val="222222"/>
                </a:solidFill>
                <a:latin typeface="Courier New" panose="02070309020205020404" pitchFamily="49" charset="0"/>
              </a:rPr>
              <a:t>foi</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criada</a:t>
            </a:r>
            <a:r>
              <a:rPr lang="en-US" altLang="en-US" sz="2400" dirty="0">
                <a:solidFill>
                  <a:srgbClr val="222222"/>
                </a:solidFill>
                <a:latin typeface="Courier New" panose="02070309020205020404" pitchFamily="49" charset="0"/>
              </a:rPr>
              <a:t> para </a:t>
            </a:r>
            <a:r>
              <a:rPr lang="en-US" altLang="en-US" sz="2400" dirty="0" err="1">
                <a:solidFill>
                  <a:srgbClr val="222222"/>
                </a:solidFill>
                <a:latin typeface="Courier New" panose="02070309020205020404" pitchFamily="49" charset="0"/>
              </a:rPr>
              <a:t>armazenar</a:t>
            </a:r>
            <a:r>
              <a:rPr lang="en-US" altLang="en-US" sz="2400" dirty="0">
                <a:solidFill>
                  <a:srgbClr val="222222"/>
                </a:solidFill>
                <a:latin typeface="Courier New" panose="02070309020205020404" pitchFamily="49" charset="0"/>
              </a:rPr>
              <a:t> dados </a:t>
            </a:r>
            <a:r>
              <a:rPr lang="en-US" altLang="en-US" sz="2400" dirty="0" err="1">
                <a:solidFill>
                  <a:srgbClr val="222222"/>
                </a:solidFill>
                <a:latin typeface="Courier New" panose="02070309020205020404" pitchFamily="49" charset="0"/>
              </a:rPr>
              <a:t>relevantes</a:t>
            </a:r>
            <a:r>
              <a:rPr lang="en-US" altLang="en-US" sz="2400" dirty="0">
                <a:solidFill>
                  <a:srgbClr val="222222"/>
                </a:solidFill>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51819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AD9AE887-E24F-9C32-5B44-6CD43169D8EF}"/>
              </a:ext>
            </a:extLst>
          </p:cNvPr>
          <p:cNvSpPr>
            <a:spLocks noGrp="1"/>
          </p:cNvSpPr>
          <p:nvPr>
            <p:ph type="body" sz="quarter" idx="10"/>
          </p:nvPr>
        </p:nvSpPr>
        <p:spPr/>
        <p:txBody>
          <a:bodyPr/>
          <a:lstStyle/>
          <a:p>
            <a:endParaRPr lang="en-US" dirty="0"/>
          </a:p>
        </p:txBody>
      </p:sp>
      <p:sp>
        <p:nvSpPr>
          <p:cNvPr id="3" name="Título 2">
            <a:extLst>
              <a:ext uri="{FF2B5EF4-FFF2-40B4-BE49-F238E27FC236}">
                <a16:creationId xmlns:a16="http://schemas.microsoft.com/office/drawing/2014/main" id="{07CC7B4F-AF5F-7D5F-A694-93D2CF085CEA}"/>
              </a:ext>
            </a:extLst>
          </p:cNvPr>
          <p:cNvSpPr>
            <a:spLocks noGrp="1"/>
          </p:cNvSpPr>
          <p:nvPr>
            <p:ph type="title"/>
          </p:nvPr>
        </p:nvSpPr>
        <p:spPr>
          <a:xfrm>
            <a:off x="1066800" y="299964"/>
            <a:ext cx="5559315" cy="1039695"/>
          </a:xfrm>
        </p:spPr>
        <p:txBody>
          <a:bodyPr/>
          <a:lstStyle/>
          <a:p>
            <a:r>
              <a:rPr lang="en-US" sz="4800" dirty="0"/>
              <a:t>INTRODUZINDO</a:t>
            </a:r>
          </a:p>
        </p:txBody>
      </p:sp>
      <p:sp>
        <p:nvSpPr>
          <p:cNvPr id="4" name="CaixaDeTexto 3">
            <a:extLst>
              <a:ext uri="{FF2B5EF4-FFF2-40B4-BE49-F238E27FC236}">
                <a16:creationId xmlns:a16="http://schemas.microsoft.com/office/drawing/2014/main" id="{5E387AE5-23D8-8D6E-B3DD-B45F277EDD35}"/>
              </a:ext>
            </a:extLst>
          </p:cNvPr>
          <p:cNvSpPr txBox="1"/>
          <p:nvPr/>
        </p:nvSpPr>
        <p:spPr>
          <a:xfrm>
            <a:off x="364067" y="1583267"/>
            <a:ext cx="5985933" cy="584775"/>
          </a:xfrm>
          <a:prstGeom prst="rect">
            <a:avLst/>
          </a:prstGeom>
          <a:noFill/>
        </p:spPr>
        <p:txBody>
          <a:bodyPr wrap="square" rtlCol="0">
            <a:spAutoFit/>
          </a:bodyPr>
          <a:lstStyle/>
          <a:p>
            <a:r>
              <a:rPr lang="en-US" sz="3200" dirty="0">
                <a:solidFill>
                  <a:schemeClr val="bg1"/>
                </a:solidFill>
                <a:latin typeface="+mj-lt"/>
                <a:ea typeface="+mj-ea"/>
                <a:cs typeface="+mj-cs"/>
              </a:rPr>
              <a:t>O QUE SÃO DADOS?</a:t>
            </a:r>
          </a:p>
        </p:txBody>
      </p:sp>
      <p:pic>
        <p:nvPicPr>
          <p:cNvPr id="6" name="Imagem 5">
            <a:extLst>
              <a:ext uri="{FF2B5EF4-FFF2-40B4-BE49-F238E27FC236}">
                <a16:creationId xmlns:a16="http://schemas.microsoft.com/office/drawing/2014/main" id="{04C6A6EC-FA1A-4B05-5CCF-652BB3DF276B}"/>
              </a:ext>
            </a:extLst>
          </p:cNvPr>
          <p:cNvPicPr>
            <a:picLocks noChangeAspect="1"/>
          </p:cNvPicPr>
          <p:nvPr/>
        </p:nvPicPr>
        <p:blipFill>
          <a:blip r:embed="rId2"/>
          <a:stretch>
            <a:fillRect/>
          </a:stretch>
        </p:blipFill>
        <p:spPr>
          <a:xfrm>
            <a:off x="0" y="1540091"/>
            <a:ext cx="6858000" cy="6063817"/>
          </a:xfrm>
          <a:prstGeom prst="rect">
            <a:avLst/>
          </a:prstGeom>
        </p:spPr>
      </p:pic>
    </p:spTree>
    <p:extLst>
      <p:ext uri="{BB962C8B-B14F-4D97-AF65-F5344CB8AC3E}">
        <p14:creationId xmlns:p14="http://schemas.microsoft.com/office/powerpoint/2010/main" val="38602604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EXEMPLO DE CRIAÇÃO DE TABLES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lstStyle/>
          <a:p>
            <a:pPr algn="just" eaLnBrk="1" hangingPunct="1"/>
            <a:endParaRPr lang="pt-BR"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CREATE TABLE [</a:t>
            </a:r>
            <a:r>
              <a:rPr kumimoji="0" lang="en-US" altLang="en-US" sz="2400" b="0" i="0" u="none" strike="noStrike" cap="none" normalizeH="0" baseline="0" dirty="0">
                <a:ln>
                  <a:noFill/>
                </a:ln>
                <a:solidFill>
                  <a:srgbClr val="FF0000"/>
                </a:solidFill>
                <a:effectLst/>
                <a:latin typeface="Courier New" panose="02070309020205020404" pitchFamily="49" charset="0"/>
              </a:rPr>
              <a:t>schema.</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nomedatabela</a:t>
            </a:r>
            <a:r>
              <a:rPr kumimoji="0" lang="en-US" altLang="en-US" sz="2400" b="0" i="0" u="none" strike="noStrike" cap="none" normalizeH="0" baseline="0" dirty="0">
                <a:ln>
                  <a:noFill/>
                </a:ln>
                <a:solidFill>
                  <a:srgbClr val="222222"/>
                </a:solidFill>
                <a:effectLst/>
                <a:latin typeface="Courier New" panose="02070309020205020404" pitchFamily="49" charset="0"/>
              </a:rPr>
              <a:t>] ( coluna1 </a:t>
            </a:r>
            <a:r>
              <a:rPr kumimoji="0" lang="en-US" altLang="en-US" sz="2400" b="0" i="0" u="none" strike="noStrike" cap="none" normalizeH="0" baseline="0" dirty="0" err="1">
                <a:ln>
                  <a:noFill/>
                </a:ln>
                <a:solidFill>
                  <a:srgbClr val="222222"/>
                </a:solidFill>
                <a:effectLst/>
                <a:latin typeface="Courier New" panose="02070309020205020404" pitchFamily="49" charset="0"/>
              </a:rPr>
              <a:t>tipodedado</a:t>
            </a:r>
            <a:r>
              <a:rPr kumimoji="0" lang="en-US" altLang="en-US" sz="2400" b="0" i="0" u="none" strike="noStrike" cap="none" normalizeH="0" baseline="0" dirty="0">
                <a:ln>
                  <a:noFill/>
                </a:ln>
                <a:solidFill>
                  <a:srgbClr val="222222"/>
                </a:solidFill>
                <a:effectLst/>
                <a:latin typeface="Courier New" panose="02070309020205020404" pitchFamily="49" charset="0"/>
              </a:rPr>
              <a:t>, coluna2 </a:t>
            </a:r>
            <a:r>
              <a:rPr kumimoji="0" lang="en-US" altLang="en-US" sz="2400" b="0" i="0" u="none" strike="noStrike" cap="none" normalizeH="0" baseline="0" dirty="0" err="1">
                <a:ln>
                  <a:noFill/>
                </a:ln>
                <a:solidFill>
                  <a:srgbClr val="222222"/>
                </a:solidFill>
                <a:effectLst/>
                <a:latin typeface="Courier New" panose="02070309020205020404" pitchFamily="49" charset="0"/>
              </a:rPr>
              <a:t>tipodedado</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a:ln>
                  <a:noFill/>
                </a:ln>
                <a:solidFill>
                  <a:srgbClr val="FF0000"/>
                </a:solidFill>
                <a:effectLst/>
                <a:latin typeface="Courier New" panose="02070309020205020404" pitchFamily="49" charset="0"/>
              </a:rPr>
              <a:t>constraint</a:t>
            </a:r>
            <a:r>
              <a:rPr kumimoji="0" lang="en-US" altLang="en-US" sz="2400" b="0" i="0" u="none" strike="noStrike" cap="none" normalizeH="0" baseline="0" dirty="0">
                <a:ln>
                  <a:noFill/>
                </a:ln>
                <a:solidFill>
                  <a:srgbClr val="222222"/>
                </a:solidFill>
                <a:effectLst/>
                <a:latin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algn="just" defTabSz="914400"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Schema – REPRESENTA O PROPRIETÁRIO DA TABELA. QUANDO OMITIDO, ASSUME-SE QUE A TABLE PERTENCE AO USUARIO CORRENTE.</a:t>
            </a:r>
          </a:p>
          <a:p>
            <a:pPr algn="just" defTabSz="914400" eaLnBrk="0" fontAlgn="base" hangingPunct="0">
              <a:lnSpc>
                <a:spcPct val="100000"/>
              </a:lnSpc>
              <a:spcBef>
                <a:spcPct val="0"/>
              </a:spcBef>
              <a:spcAft>
                <a:spcPct val="0"/>
              </a:spcAft>
            </a:pPr>
            <a:r>
              <a:rPr lang="en-US" altLang="en-US" sz="2400" dirty="0">
                <a:latin typeface="Arial" panose="020B0604020202020204" pitchFamily="34" charset="0"/>
              </a:rPr>
              <a:t>Constraint – ESPECIFICA A RESTRIÇÃO DE INTEGRIDADE PARA UMA COLUNA, RECOMENDA-SE QUE TENHA NOME.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998729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85000" lnSpcReduction="100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Char(n)- CADEIA DE CARACTERES COM TAMANHO FIXO n. O DEFAULT É 1 E O MÁXIMO 2.000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Varchar2(n) – CADEIA DE CARACTERES DE TAMANHO VARIÁVEL COM O MÁXIMO DE 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22222"/>
                </a:solidFill>
                <a:effectLst/>
                <a:latin typeface="Courier New" panose="02070309020205020404" pitchFamily="49" charset="0"/>
              </a:rPr>
              <a:t>Clob</a:t>
            </a:r>
            <a:r>
              <a:rPr kumimoji="0" lang="en-US" altLang="en-US" sz="2400" b="0" i="0" u="none" strike="noStrike" cap="none" normalizeH="0" baseline="0" dirty="0">
                <a:ln>
                  <a:noFill/>
                </a:ln>
                <a:solidFill>
                  <a:srgbClr val="222222"/>
                </a:solidFill>
                <a:effectLst/>
                <a:latin typeface="Courier New" panose="02070309020205020404" pitchFamily="49" charset="0"/>
              </a:rPr>
              <a:t> – Character Long Object. ARMAZENA EXTENSAS CADEIAS CONTENDO CARACTERES DE TAMANHO VARIÁVEL COM O MÁXIMO DE 4 GIGABYTES. EXISTEM FUNÇÕES ESPECIAIS PARA MANIPULAR ESSE TIPO.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Long – ARMAZENA LONGAS CADEIAS CONTENDO CARACTERES DE TAMANHO VARIÁVEL COM O MÁXIMO DE 2 GIGABYTES.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Blob – SIGNIFICA BINARY LONG OBJECT. ARMAZENA EXTENSA CADEIA CONTENDO DADOS BINÁRIOS (NÃO SÃO INTERPRETADOS PELO ORACLE (SONS, IMAGENS)</a:t>
            </a:r>
            <a:endParaRPr kumimoji="0" lang="en-US" altLang="en-US" sz="2400" b="0" i="0" u="none" strike="noStrike" cap="none" normalizeH="0" baseline="0" dirty="0">
              <a:ln>
                <a:noFill/>
              </a:ln>
              <a:solidFill>
                <a:srgbClr val="222222"/>
              </a:solidFill>
              <a:effectLst/>
              <a:latin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33849854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925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Raw e Long Raw – QUANDO NÃO EXISTIA O TIPO Blob, </a:t>
            </a:r>
            <a:r>
              <a:rPr kumimoji="0" lang="en-US" altLang="en-US" sz="2400" b="0" i="0" u="none" strike="noStrike" cap="none" normalizeH="0" baseline="0" dirty="0" err="1">
                <a:ln>
                  <a:noFill/>
                </a:ln>
                <a:solidFill>
                  <a:srgbClr val="222222"/>
                </a:solidFill>
                <a:effectLst/>
                <a:latin typeface="Courier New" panose="02070309020205020404" pitchFamily="49" charset="0"/>
              </a:rPr>
              <a:t>eram</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utilizados</a:t>
            </a:r>
            <a:r>
              <a:rPr kumimoji="0" lang="en-US" altLang="en-US" sz="2400" b="0" i="0" u="none" strike="noStrike" cap="none" normalizeH="0" baseline="0" dirty="0">
                <a:ln>
                  <a:noFill/>
                </a:ln>
                <a:solidFill>
                  <a:srgbClr val="222222"/>
                </a:solidFill>
                <a:effectLst/>
                <a:latin typeface="Courier New" panose="02070309020205020404" pitchFamily="49" charset="0"/>
              </a:rPr>
              <a:t> para </a:t>
            </a:r>
            <a:r>
              <a:rPr kumimoji="0" lang="en-US" altLang="en-US" sz="2400" b="0" i="0" u="none" strike="noStrike" cap="none" normalizeH="0" baseline="0" dirty="0" err="1">
                <a:ln>
                  <a:noFill/>
                </a:ln>
                <a:solidFill>
                  <a:srgbClr val="222222"/>
                </a:solidFill>
                <a:effectLst/>
                <a:latin typeface="Courier New" panose="02070309020205020404" pitchFamily="49" charset="0"/>
              </a:rPr>
              <a:t>armazenar</a:t>
            </a:r>
            <a:r>
              <a:rPr kumimoji="0" lang="en-US" altLang="en-US" sz="2400" b="0" i="0" u="none" strike="noStrike" cap="none" normalizeH="0" baseline="0" dirty="0">
                <a:ln>
                  <a:noFill/>
                </a:ln>
                <a:solidFill>
                  <a:srgbClr val="222222"/>
                </a:solidFill>
                <a:effectLst/>
                <a:latin typeface="Courier New" panose="02070309020205020404" pitchFamily="49" charset="0"/>
              </a:rPr>
              <a:t> dados </a:t>
            </a:r>
            <a:r>
              <a:rPr kumimoji="0" lang="en-US" altLang="en-US" sz="2400" b="0" i="0" u="none" strike="noStrike" cap="none" normalizeH="0" baseline="0" dirty="0" err="1">
                <a:ln>
                  <a:noFill/>
                </a:ln>
                <a:solidFill>
                  <a:srgbClr val="222222"/>
                </a:solidFill>
                <a:effectLst/>
                <a:latin typeface="Courier New" panose="02070309020205020404" pitchFamily="49" charset="0"/>
              </a:rPr>
              <a:t>binários</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Limite</a:t>
            </a:r>
            <a:r>
              <a:rPr lang="en-US" altLang="en-US" sz="2400" dirty="0">
                <a:solidFill>
                  <a:srgbClr val="222222"/>
                </a:solidFill>
                <a:latin typeface="Courier New" panose="02070309020205020404" pitchFamily="49" charset="0"/>
              </a:rPr>
              <a:t> raw: 2.000 bytes; Long Raw: 2 Gb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Number (p, e) – </a:t>
            </a:r>
            <a:r>
              <a:rPr kumimoji="0" lang="en-US" altLang="en-US" sz="2400" b="0" i="0" u="none" strike="noStrike" cap="none" normalizeH="0" baseline="0" dirty="0" err="1">
                <a:ln>
                  <a:noFill/>
                </a:ln>
                <a:solidFill>
                  <a:srgbClr val="222222"/>
                </a:solidFill>
                <a:effectLst/>
                <a:latin typeface="Courier New" panose="02070309020205020404" pitchFamily="49" charset="0"/>
              </a:rPr>
              <a:t>valores</a:t>
            </a:r>
            <a:r>
              <a:rPr kumimoji="0" lang="en-US" altLang="en-US" sz="2400" b="0" i="0" u="none" strike="noStrike" cap="none" normalizeH="0" baseline="0" dirty="0">
                <a:ln>
                  <a:noFill/>
                </a:ln>
                <a:solidFill>
                  <a:srgbClr val="222222"/>
                </a:solidFill>
                <a:effectLst/>
                <a:latin typeface="Courier New" panose="02070309020205020404" pitchFamily="49" charset="0"/>
              </a:rPr>
              <a:t> </a:t>
            </a:r>
            <a:r>
              <a:rPr kumimoji="0" lang="en-US" altLang="en-US" sz="2400" b="0" i="0" u="none" strike="noStrike" cap="none" normalizeH="0" baseline="0" dirty="0" err="1">
                <a:ln>
                  <a:noFill/>
                </a:ln>
                <a:solidFill>
                  <a:srgbClr val="222222"/>
                </a:solidFill>
                <a:effectLst/>
                <a:latin typeface="Courier New" panose="02070309020205020404" pitchFamily="49" charset="0"/>
              </a:rPr>
              <a:t>numéricos</a:t>
            </a:r>
            <a:r>
              <a:rPr kumimoji="0" lang="en-US" altLang="en-US" sz="2400" b="0" i="0" u="none" strike="noStrike" cap="none" normalizeH="0" baseline="0" dirty="0">
                <a:ln>
                  <a:noFill/>
                </a:ln>
                <a:solidFill>
                  <a:srgbClr val="222222"/>
                </a:solidFill>
                <a:effectLst/>
                <a:latin typeface="Courier New" panose="02070309020205020404" pitchFamily="49" charset="0"/>
              </a:rPr>
              <a:t> e qu</a:t>
            </a:r>
            <a:r>
              <a:rPr lang="en-US" altLang="en-US" sz="2400" dirty="0">
                <a:solidFill>
                  <a:srgbClr val="222222"/>
                </a:solidFill>
                <a:latin typeface="Courier New" panose="02070309020205020404" pitchFamily="49" charset="0"/>
              </a:rPr>
              <a:t>e “p” indica a </a:t>
            </a:r>
            <a:r>
              <a:rPr lang="en-US" altLang="en-US" sz="2400" dirty="0" err="1">
                <a:solidFill>
                  <a:srgbClr val="222222"/>
                </a:solidFill>
                <a:latin typeface="Courier New" panose="02070309020205020404" pitchFamily="49" charset="0"/>
              </a:rPr>
              <a:t>precisão</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máximo</a:t>
            </a:r>
            <a:r>
              <a:rPr lang="en-US" altLang="en-US" sz="2400" dirty="0">
                <a:solidFill>
                  <a:srgbClr val="222222"/>
                </a:solidFill>
                <a:latin typeface="Courier New" panose="02070309020205020404" pitchFamily="49" charset="0"/>
              </a:rPr>
              <a:t> de 38) “e” indica a </a:t>
            </a:r>
            <a:r>
              <a:rPr lang="en-US" altLang="en-US" sz="2400" dirty="0" err="1">
                <a:solidFill>
                  <a:srgbClr val="222222"/>
                </a:solidFill>
                <a:latin typeface="Courier New" panose="02070309020205020404" pitchFamily="49" charset="0"/>
              </a:rPr>
              <a:t>escala</a:t>
            </a:r>
            <a:r>
              <a:rPr lang="en-US" altLang="en-US" sz="2400" dirty="0">
                <a:solidFill>
                  <a:srgbClr val="222222"/>
                </a:solidFill>
                <a:latin typeface="Courier New" panose="02070309020205020404" pitchFamily="49" charset="0"/>
              </a:rPr>
              <a:t> (</a:t>
            </a:r>
            <a:r>
              <a:rPr lang="en-US" altLang="en-US" sz="2400" dirty="0" err="1">
                <a:solidFill>
                  <a:srgbClr val="222222"/>
                </a:solidFill>
                <a:latin typeface="Courier New" panose="02070309020205020404" pitchFamily="49" charset="0"/>
              </a:rPr>
              <a:t>numeros</a:t>
            </a:r>
            <a:r>
              <a:rPr lang="en-US" altLang="en-US" sz="2400" dirty="0">
                <a:solidFill>
                  <a:srgbClr val="222222"/>
                </a:solidFill>
                <a:latin typeface="Courier New" panose="02070309020205020404" pitchFamily="49" charset="0"/>
              </a:rPr>
              <a:t> de casas </a:t>
            </a:r>
            <a:r>
              <a:rPr lang="en-US" altLang="en-US" sz="2400" dirty="0" err="1">
                <a:solidFill>
                  <a:srgbClr val="222222"/>
                </a:solidFill>
                <a:latin typeface="Courier New" panose="02070309020205020404" pitchFamily="49" charset="0"/>
              </a:rPr>
              <a:t>decimais</a:t>
            </a:r>
            <a:r>
              <a:rPr lang="en-US" altLang="en-US" sz="2400" dirty="0">
                <a:solidFill>
                  <a:srgbClr val="222222"/>
                </a:solidFill>
                <a:latin typeface="Courier New" panose="02070309020205020404" pitchFamily="49" charset="0"/>
              </a:rPr>
              <a:t>) que varia de  (-84 a + 127). </a:t>
            </a:r>
            <a:r>
              <a:rPr lang="en-US" altLang="en-US" sz="2400" dirty="0" err="1">
                <a:solidFill>
                  <a:srgbClr val="222222"/>
                </a:solidFill>
                <a:latin typeface="Courier New" panose="02070309020205020404" pitchFamily="49" charset="0"/>
              </a:rPr>
              <a:t>Exemplo</a:t>
            </a:r>
            <a:r>
              <a:rPr lang="en-US" altLang="en-US" sz="2400" dirty="0">
                <a:solidFill>
                  <a:srgbClr val="222222"/>
                </a:solidFill>
                <a:latin typeface="Courier New" panose="02070309020205020404" pitchFamily="49" charset="0"/>
              </a:rPr>
              <a:t>: number(5, 2)</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Date – ARMAZENA DATA E HORA</a:t>
            </a:r>
            <a:r>
              <a:rPr lang="en-US" altLang="en-US" sz="2400" dirty="0">
                <a:solidFill>
                  <a:srgbClr val="222222"/>
                </a:solidFill>
                <a:latin typeface="Courier New" panose="02070309020205020404" pitchFamily="49" charset="0"/>
              </a:rPr>
              <a:t>, INCLUINDO SECULOS, ANO, MES DIA, HORA, MINUTO E SEGUNDO. INTERVALO DE 1/1/4712 A.C ATÉ 31/12/9999. CAMPOS DESSE TIPO OCUPAM 7 BYTES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12587265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DADOS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85000" lnSpcReduction="200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Timestamp – PERMITE ARMAZENAR DATAS/HORAS COM MAIOR PRECISÃO (MÁXIMO: 9, DEFAULT: 6) POR EXEMPLO CASO SEJA NECESSÁRIO ESPECIFICAR MILÉSIMO DE SEGUNDO A PRECISÃO DEVE SER 3.</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Interval Year (p) to month – ARMAZENA INTERVALOS DE TEMPO EM ANOS/MESES. “P” REPRESENTA A QUANTIDADE DE DÍGITOS PARA O ANO (POSSÍVEIS: 0 A 9, DEFAULT: 2). INTERVALOS PODEM SER OBTIDOS POR EXEMPLO AO SUBSTRAIR UMA DATA DE OUTRA.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Interval Day (</a:t>
            </a:r>
            <a:r>
              <a:rPr kumimoji="0" lang="en-US" altLang="en-US" sz="2400" b="0" i="0" u="none" strike="noStrike" cap="none" normalizeH="0" baseline="0" dirty="0" err="1">
                <a:ln>
                  <a:noFill/>
                </a:ln>
                <a:solidFill>
                  <a:srgbClr val="222222"/>
                </a:solidFill>
                <a:effectLst/>
                <a:latin typeface="Courier New" panose="02070309020205020404" pitchFamily="49" charset="0"/>
              </a:rPr>
              <a:t>dp</a:t>
            </a:r>
            <a:r>
              <a:rPr kumimoji="0" lang="en-US" altLang="en-US" sz="2400" b="0" i="0" u="none" strike="noStrike" cap="none" normalizeH="0" baseline="0" dirty="0">
                <a:ln>
                  <a:noFill/>
                </a:ln>
                <a:solidFill>
                  <a:srgbClr val="222222"/>
                </a:solidFill>
                <a:effectLst/>
                <a:latin typeface="Courier New" panose="02070309020205020404" pitchFamily="49" charset="0"/>
              </a:rPr>
              <a:t>) to second (</a:t>
            </a:r>
            <a:r>
              <a:rPr kumimoji="0" lang="en-US" altLang="en-US" sz="2400" b="0" i="0" u="none" strike="noStrike" cap="none" normalizeH="0" baseline="0" dirty="0" err="1">
                <a:ln>
                  <a:noFill/>
                </a:ln>
                <a:solidFill>
                  <a:srgbClr val="222222"/>
                </a:solidFill>
                <a:effectLst/>
                <a:latin typeface="Courier New" panose="02070309020205020404" pitchFamily="49" charset="0"/>
              </a:rPr>
              <a:t>sp</a:t>
            </a:r>
            <a:r>
              <a:rPr kumimoji="0" lang="en-US" altLang="en-US" sz="2400" b="0" i="0" u="none" strike="noStrike" cap="none" normalizeH="0" baseline="0" dirty="0">
                <a:ln>
                  <a:noFill/>
                </a:ln>
                <a:solidFill>
                  <a:srgbClr val="222222"/>
                </a:solidFill>
                <a:effectLst/>
                <a:latin typeface="Courier New" panose="02070309020205020404" pitchFamily="49" charset="0"/>
              </a:rPr>
              <a:t>) – ARMAZENAM INTERVALOS DE TEMPO EM DIAS, HORAS, MINUTOS E SEGUNDOS. “</a:t>
            </a:r>
            <a:r>
              <a:rPr kumimoji="0" lang="en-US" altLang="en-US" sz="2400" b="0" i="0" u="none" strike="noStrike" cap="none" normalizeH="0" baseline="0" dirty="0" err="1">
                <a:ln>
                  <a:noFill/>
                </a:ln>
                <a:solidFill>
                  <a:srgbClr val="222222"/>
                </a:solidFill>
                <a:effectLst/>
                <a:latin typeface="Courier New" panose="02070309020205020404" pitchFamily="49" charset="0"/>
              </a:rPr>
              <a:t>dp</a:t>
            </a:r>
            <a:r>
              <a:rPr kumimoji="0" lang="en-US" altLang="en-US" sz="2400" b="0" i="0" u="none" strike="noStrike" cap="none" normalizeH="0" baseline="0" dirty="0">
                <a:ln>
                  <a:noFill/>
                </a:ln>
                <a:solidFill>
                  <a:srgbClr val="222222"/>
                </a:solidFill>
                <a:effectLst/>
                <a:latin typeface="Courier New" panose="02070309020205020404" pitchFamily="49" charset="0"/>
              </a:rPr>
              <a:t>” REPRESENTA A QUANTIDADE DE DIGITOS PARA O DIA (POSSIVEIS: 0 A 9; DEFAULT: 2) “</a:t>
            </a:r>
            <a:r>
              <a:rPr kumimoji="0" lang="en-US" altLang="en-US" sz="2400" b="0" i="0" u="none" strike="noStrike" cap="none" normalizeH="0" baseline="0" dirty="0" err="1">
                <a:ln>
                  <a:noFill/>
                </a:ln>
                <a:solidFill>
                  <a:srgbClr val="222222"/>
                </a:solidFill>
                <a:effectLst/>
                <a:latin typeface="Courier New" panose="02070309020205020404" pitchFamily="49" charset="0"/>
              </a:rPr>
              <a:t>sp</a:t>
            </a:r>
            <a:r>
              <a:rPr kumimoji="0" lang="en-US" altLang="en-US" sz="2400" b="0" i="0" u="none" strike="noStrike" cap="none" normalizeH="0" baseline="0" dirty="0">
                <a:ln>
                  <a:noFill/>
                </a:ln>
                <a:solidFill>
                  <a:srgbClr val="222222"/>
                </a:solidFill>
                <a:effectLst/>
                <a:latin typeface="Courier New" panose="02070309020205020404" pitchFamily="49" charset="0"/>
              </a:rPr>
              <a:t>” REPRESENTA A QUANTIDADE DE DIGITOS PARA O SEGUNDO (POSSIVEIS: 0 A 9; DEFAULT: 6).</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652104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CONSTRAINT OU RESTRIÇÃO REPRESENTA UM MECANISMO COM A CAPACIDADE DE IMPLEMENTAR CONTROLES QUE GARANTAM A CONSISTENCIA DOS DADOS (INTEGRIDADE DE DADOS E REFERENCIAL)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PODE SER DEFINIDO TANTO EM NÍVEL DE COLUNA (AFETA APENAS UM ATRIBUTO) OU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EM NIVEL DE TABELA (AFETA DOS OS ATRIBUTOS)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3003699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fontScale="92500"/>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Null – INFORMA QUE O ATRIBUTO EM QUESTÃO PODE RECEBER VALORES NULOS. CASO NÃO POSSA, DEVE SER PRECEDIDO PELA PALAVRA NOT (NOT NULL)</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Unique – INDICA QUE OS VALORES NA COLUNA, NÃO PODEM SER REPETIDOS. CRIA UM INDICE AUTOMATICAMENTE.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Check – DETERMINA UMA REGRA DE VALIDA</a:t>
            </a:r>
            <a:r>
              <a:rPr lang="en-US" altLang="en-US" sz="2400" dirty="0">
                <a:solidFill>
                  <a:srgbClr val="222222"/>
                </a:solidFill>
                <a:latin typeface="Courier New" panose="02070309020205020404" pitchFamily="49" charset="0"/>
              </a:rPr>
              <a:t>ÇÃO. ESPECIFICA OS VALORES QUE UMA COLUNA PODE ASSUMIR. EM NIVEL DE ATRIBUTO, SÓ PODE FAZER REFERENCIA AO PROPRIO ATRIBUTO QUE ESTÁ SENDO TRABALHADO. EM NIVEL DE TABELA PODE REFERENCIAR VARIAS COLUNAS.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2837670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TABLES – TIPOS DE CONSTRAINTS</a:t>
            </a:r>
          </a:p>
        </p:txBody>
      </p:sp>
      <p:sp>
        <p:nvSpPr>
          <p:cNvPr id="21507" name="Rectangle 3">
            <a:extLst>
              <a:ext uri="{FF2B5EF4-FFF2-40B4-BE49-F238E27FC236}">
                <a16:creationId xmlns:a16="http://schemas.microsoft.com/office/drawing/2014/main" id="{C9F79BD9-79FC-3170-45AE-BF3F6D015804}"/>
              </a:ext>
            </a:extLst>
          </p:cNvPr>
          <p:cNvSpPr>
            <a:spLocks noGrp="1" noChangeArrowheads="1"/>
          </p:cNvSpPr>
          <p:nvPr>
            <p:ph type="body" idx="1"/>
          </p:nvPr>
        </p:nvSpPr>
        <p:spPr/>
        <p:txBody>
          <a:bodyPr>
            <a:normAutofit/>
          </a:bodyPr>
          <a:lstStyle/>
          <a:p>
            <a:pPr algn="just" eaLnBrk="1" hangingPunct="1"/>
            <a:endParaRPr lang="pt-BR" altLang="en-US"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Courier New" panose="02070309020205020404" pitchFamily="49" charset="0"/>
              </a:rPr>
              <a:t>Primary key – IDENTIFICA A CHAVE PRIMARIA DA TABELA. TAMBEM CRIA UM INDICE AUTOMATICAMENTE.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solidFill>
                  <a:srgbClr val="222222"/>
                </a:solidFill>
                <a:latin typeface="Courier New" panose="02070309020205020404" pitchFamily="49" charset="0"/>
              </a:rPr>
              <a:t>Foreign key – IDENTIFICA UMA CHAVE ESTRANGEIRA DA TABELA. IMPLEMENTADA PELA CLAUSULA REFERENCES.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2" algn="just" eaLnBrk="1" hangingPunct="1"/>
            <a:endParaRPr lang="pt-BR" altLang="en-US" sz="1200" dirty="0"/>
          </a:p>
        </p:txBody>
      </p:sp>
    </p:spTree>
    <p:extLst>
      <p:ext uri="{BB962C8B-B14F-4D97-AF65-F5344CB8AC3E}">
        <p14:creationId xmlns:p14="http://schemas.microsoft.com/office/powerpoint/2010/main" val="40950039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4" y="2643188"/>
            <a:ext cx="6856286" cy="3857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643188"/>
            <a:ext cx="2344090" cy="3857625"/>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a:solidFill>
                <a:prstClr val="white"/>
              </a:solidFill>
              <a:latin typeface="Calibri" panose="020F0502020204030204"/>
            </a:endParaRPr>
          </a:p>
        </p:txBody>
      </p:sp>
      <p:sp>
        <p:nvSpPr>
          <p:cNvPr id="2" name="Título 1">
            <a:extLst>
              <a:ext uri="{FF2B5EF4-FFF2-40B4-BE49-F238E27FC236}">
                <a16:creationId xmlns:a16="http://schemas.microsoft.com/office/drawing/2014/main" id="{94C0851E-E211-47AC-8684-ED2E1057F176}"/>
              </a:ext>
            </a:extLst>
          </p:cNvPr>
          <p:cNvSpPr>
            <a:spLocks noGrp="1"/>
          </p:cNvSpPr>
          <p:nvPr>
            <p:ph type="title"/>
          </p:nvPr>
        </p:nvSpPr>
        <p:spPr>
          <a:xfrm>
            <a:off x="386344" y="3292072"/>
            <a:ext cx="1800225" cy="2509404"/>
          </a:xfrm>
        </p:spPr>
        <p:txBody>
          <a:bodyPr>
            <a:normAutofit/>
          </a:bodyPr>
          <a:lstStyle/>
          <a:p>
            <a:pPr algn="ctr"/>
            <a:r>
              <a:rPr lang="en-US" dirty="0">
                <a:solidFill>
                  <a:srgbClr val="FFFFFF"/>
                </a:solidFill>
              </a:rPr>
              <a:t>CRIANDO TABLES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47101" y="4024395"/>
            <a:ext cx="2296931" cy="2296931"/>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514350">
              <a:defRPr/>
            </a:pPr>
            <a:endParaRPr lang="en-US" sz="1013" dirty="0">
              <a:solidFill>
                <a:prstClr val="black"/>
              </a:solidFill>
              <a:latin typeface="Calibri" panose="020F0502020204030204"/>
            </a:endParaRPr>
          </a:p>
        </p:txBody>
      </p:sp>
      <p:sp>
        <p:nvSpPr>
          <p:cNvPr id="5" name="Espaço Reservado para Conteúdo 4">
            <a:extLst>
              <a:ext uri="{FF2B5EF4-FFF2-40B4-BE49-F238E27FC236}">
                <a16:creationId xmlns:a16="http://schemas.microsoft.com/office/drawing/2014/main" id="{D0C1AF86-6CF1-DA56-F74F-0B112CA577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376478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CRIANDO TABLES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CREATE TABLE </a:t>
            </a:r>
            <a:r>
              <a:rPr lang="en-US" altLang="en-US" sz="2800" dirty="0">
                <a:solidFill>
                  <a:srgbClr val="222222"/>
                </a:solidFill>
                <a:latin typeface="Courier New" panose="02070309020205020404" pitchFamily="49" charset="0"/>
              </a:rPr>
              <a:t>Hospital</a:t>
            </a:r>
            <a:r>
              <a:rPr kumimoji="0" lang="en-US" altLang="en-US" sz="2800" b="0" i="0" u="none" strike="noStrike" cap="none" normalizeH="0" baseline="0" dirty="0">
                <a:ln>
                  <a:noFill/>
                </a:ln>
                <a:solidFill>
                  <a:srgbClr val="222222"/>
                </a:solidFill>
                <a:effectLst/>
                <a:latin typeface="Courier New" panose="02070309020205020404" pitchFamily="49" charset="0"/>
              </a:rPr>
              <a:t> ( </a:t>
            </a:r>
            <a:r>
              <a:rPr kumimoji="0" lang="en-US" altLang="en-US" sz="2800" b="0" i="0" u="none" strike="noStrike" cap="none" normalizeH="0" baseline="0" dirty="0" err="1">
                <a:ln>
                  <a:noFill/>
                </a:ln>
                <a:solidFill>
                  <a:srgbClr val="222222"/>
                </a:solidFill>
                <a:effectLst/>
                <a:latin typeface="Courier New" panose="02070309020205020404" pitchFamily="49" charset="0"/>
              </a:rPr>
              <a:t>Cod_Hosp</a:t>
            </a:r>
            <a:r>
              <a:rPr kumimoji="0" lang="en-US" altLang="en-US" sz="2800" b="0" i="0" u="none" strike="noStrike" cap="none" normalizeH="0" baseline="0" dirty="0">
                <a:ln>
                  <a:noFill/>
                </a:ln>
                <a:solidFill>
                  <a:srgbClr val="222222"/>
                </a:solidFill>
                <a:effectLst/>
                <a:latin typeface="Courier New" panose="02070309020205020404" pitchFamily="49" charset="0"/>
              </a:rPr>
              <a:t> number(4) null, </a:t>
            </a:r>
            <a:r>
              <a:rPr kumimoji="0" lang="en-US" altLang="en-US" sz="2800" b="0" i="0" u="none" strike="noStrike" cap="none" normalizeH="0" baseline="0" dirty="0" err="1">
                <a:ln>
                  <a:noFill/>
                </a:ln>
                <a:solidFill>
                  <a:srgbClr val="222222"/>
                </a:solidFill>
                <a:effectLst/>
                <a:latin typeface="Courier New" panose="02070309020205020404" pitchFamily="49" charset="0"/>
              </a:rPr>
              <a:t>Nome_Hosp</a:t>
            </a:r>
            <a:r>
              <a:rPr kumimoji="0" lang="en-US" altLang="en-US" sz="2800" b="0" i="0" u="none" strike="noStrike" cap="none" normalizeH="0" baseline="0" dirty="0">
                <a:ln>
                  <a:noFill/>
                </a:ln>
                <a:solidFill>
                  <a:srgbClr val="222222"/>
                </a:solidFill>
                <a:effectLst/>
                <a:latin typeface="Courier New" panose="02070309020205020404" pitchFamily="49" charset="0"/>
              </a:rPr>
              <a:t> varchar2(45));</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5146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B5EF1F1-94E4-41B6-FF8D-41C426F1627D}"/>
              </a:ext>
            </a:extLst>
          </p:cNvPr>
          <p:cNvSpPr>
            <a:spLocks noGrp="1" noChangeArrowheads="1"/>
          </p:cNvSpPr>
          <p:nvPr>
            <p:ph type="title"/>
          </p:nvPr>
        </p:nvSpPr>
        <p:spPr/>
        <p:txBody>
          <a:bodyPr/>
          <a:lstStyle/>
          <a:p>
            <a:pPr algn="ctr" eaLnBrk="1" hangingPunct="1"/>
            <a:r>
              <a:rPr lang="pt-BR" altLang="en-US" dirty="0"/>
              <a:t>INSERINDO DADOS PARA TESTAR A TABLE CRIADA COM NULL</a:t>
            </a:r>
          </a:p>
        </p:txBody>
      </p:sp>
      <p:sp>
        <p:nvSpPr>
          <p:cNvPr id="2" name="Rectangle 1">
            <a:extLst>
              <a:ext uri="{FF2B5EF4-FFF2-40B4-BE49-F238E27FC236}">
                <a16:creationId xmlns:a16="http://schemas.microsoft.com/office/drawing/2014/main" id="{E647618B-2658-832B-F787-CA4AF5133DD1}"/>
              </a:ext>
            </a:extLst>
          </p:cNvPr>
          <p:cNvSpPr>
            <a:spLocks noChangeArrowheads="1"/>
          </p:cNvSpPr>
          <p:nvPr/>
        </p:nvSpPr>
        <p:spPr bwMode="auto">
          <a:xfrm>
            <a:off x="246185" y="4073185"/>
            <a:ext cx="6470406" cy="154394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031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Courier New" panose="02070309020205020404" pitchFamily="49" charset="0"/>
              </a:rPr>
              <a:t>INSERT INTO Hospital (</a:t>
            </a:r>
            <a:r>
              <a:rPr lang="en-US" altLang="en-US" sz="2800" dirty="0" err="1">
                <a:solidFill>
                  <a:srgbClr val="222222"/>
                </a:solidFill>
                <a:latin typeface="Courier New" panose="02070309020205020404" pitchFamily="49" charset="0"/>
              </a:rPr>
              <a:t>N</a:t>
            </a:r>
            <a:r>
              <a:rPr kumimoji="0" lang="en-US" altLang="en-US" sz="2800" b="0" i="0" u="none" strike="noStrike" cap="none" normalizeH="0" baseline="0" dirty="0" err="1">
                <a:ln>
                  <a:noFill/>
                </a:ln>
                <a:solidFill>
                  <a:srgbClr val="222222"/>
                </a:solidFill>
                <a:effectLst/>
                <a:latin typeface="Courier New" panose="02070309020205020404" pitchFamily="49" charset="0"/>
              </a:rPr>
              <a:t>ome_hosp</a:t>
            </a:r>
            <a:r>
              <a:rPr lang="en-US" altLang="en-US" sz="2800" dirty="0">
                <a:solidFill>
                  <a:srgbClr val="222222"/>
                </a:solidFill>
                <a:latin typeface="Courier New" panose="02070309020205020404" pitchFamily="49" charset="0"/>
              </a:rPr>
              <a:t>) values (</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São Jose</a:t>
            </a:r>
            <a:r>
              <a:rPr kumimoji="0" lang="en-US" altLang="en-US" sz="2800" b="0" i="0" u="none" strike="noStrike" cap="none" normalizeH="0" baseline="0" dirty="0">
                <a:ln>
                  <a:noFill/>
                </a:ln>
                <a:solidFill>
                  <a:srgbClr val="222222"/>
                </a:solidFill>
                <a:effectLst/>
                <a:latin typeface="Courier New" panose="02070309020205020404" pitchFamily="49" charset="0"/>
              </a:rPr>
              <a:t>'</a:t>
            </a:r>
            <a:r>
              <a:rPr lang="en-US" altLang="en-US" sz="2800" dirty="0">
                <a:solidFill>
                  <a:srgbClr val="222222"/>
                </a:solidFill>
                <a:latin typeface="Courier New" panose="02070309020205020404" pitchFamily="49" charset="0"/>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Fluxograma: Documento 2">
            <a:extLst>
              <a:ext uri="{FF2B5EF4-FFF2-40B4-BE49-F238E27FC236}">
                <a16:creationId xmlns:a16="http://schemas.microsoft.com/office/drawing/2014/main" id="{64302C9F-0A0D-996D-155F-D204D75B40B5}"/>
              </a:ext>
            </a:extLst>
          </p:cNvPr>
          <p:cNvSpPr/>
          <p:nvPr/>
        </p:nvSpPr>
        <p:spPr>
          <a:xfrm>
            <a:off x="2239108" y="6740769"/>
            <a:ext cx="2813538" cy="1711569"/>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FOI INSERIDO O NOME DO HOSPITAL SEM O DADO DO COD_HOSP</a:t>
            </a:r>
          </a:p>
        </p:txBody>
      </p:sp>
    </p:spTree>
    <p:extLst>
      <p:ext uri="{BB962C8B-B14F-4D97-AF65-F5344CB8AC3E}">
        <p14:creationId xmlns:p14="http://schemas.microsoft.com/office/powerpoint/2010/main" val="541633479"/>
      </p:ext>
    </p:extLst>
  </p:cSld>
  <p:clrMapOvr>
    <a:masterClrMapping/>
  </p:clrMapOvr>
</p:sld>
</file>

<file path=ppt/theme/theme1.xml><?xml version="1.0" encoding="utf-8"?>
<a:theme xmlns:a="http://schemas.openxmlformats.org/drawingml/2006/main" name="InfographicsPoster_Tech_v1_mo">
  <a:themeElements>
    <a:clrScheme name="Custom 19">
      <a:dk1>
        <a:srgbClr val="0071BC"/>
      </a:dk1>
      <a:lt1>
        <a:srgbClr val="FFFFFF"/>
      </a:lt1>
      <a:dk2>
        <a:srgbClr val="191E28"/>
      </a:dk2>
      <a:lt2>
        <a:srgbClr val="F7931E"/>
      </a:lt2>
      <a:accent1>
        <a:srgbClr val="29ABE2"/>
      </a:accent1>
      <a:accent2>
        <a:srgbClr val="1B1464"/>
      </a:accent2>
      <a:accent3>
        <a:srgbClr val="F15A24"/>
      </a:accent3>
      <a:accent4>
        <a:srgbClr val="ED1C24"/>
      </a:accent4>
      <a:accent5>
        <a:srgbClr val="8CC63F"/>
      </a:accent5>
      <a:accent6>
        <a:srgbClr val="D4145A"/>
      </a:accent6>
      <a:hlink>
        <a:srgbClr val="29ABE2"/>
      </a:hlink>
      <a:folHlink>
        <a:srgbClr val="29ABE2"/>
      </a:folHlink>
    </a:clrScheme>
    <a:fontScheme name="Custom 10">
      <a:majorFont>
        <a:latin typeface="Tahoma"/>
        <a:ea typeface=""/>
        <a:cs typeface=""/>
      </a:majorFont>
      <a:minorFont>
        <a:latin typeface="Arial Narrow"/>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4307483_TF89753508.potx" id="{A9736E08-B5F9-4916-AF2E-9D6A313F8089}" vid="{F3D6BE34-DA7D-4DC1-BCD6-231AE5F51090}"/>
    </a:ext>
  </a:extLst>
</a:theme>
</file>

<file path=ppt/theme/theme2.xml><?xml version="1.0" encoding="utf-8"?>
<a:theme xmlns:a="http://schemas.openxmlformats.org/drawingml/2006/main" name="Shap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A591A-B9FA-47BD-A1F6-0A218B01BC5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143643-2CC1-40E8-8F96-3A622E5C8725}">
  <ds:schemaRefs>
    <ds:schemaRef ds:uri="http://schemas.microsoft.com/sharepoint/v3/contenttype/forms"/>
  </ds:schemaRefs>
</ds:datastoreItem>
</file>

<file path=customXml/itemProps3.xml><?xml version="1.0" encoding="utf-8"?>
<ds:datastoreItem xmlns:ds="http://schemas.openxmlformats.org/officeDocument/2006/customXml" ds:itemID="{9BC39D06-EEDE-42A2-B3BB-C660DC8711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Pôster de infográficos sobre tecnologia</Template>
  <TotalTime>2171</TotalTime>
  <Words>6249</Words>
  <Application>Microsoft Office PowerPoint</Application>
  <PresentationFormat>Apresentação na tela (4:3)</PresentationFormat>
  <Paragraphs>1061</Paragraphs>
  <Slides>168</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168</vt:i4>
      </vt:variant>
    </vt:vector>
  </HeadingPairs>
  <TitlesOfParts>
    <vt:vector size="177" baseType="lpstr">
      <vt:lpstr>Arial</vt:lpstr>
      <vt:lpstr>Arial Narrow</vt:lpstr>
      <vt:lpstr>Calibri</vt:lpstr>
      <vt:lpstr>Century Gothic</vt:lpstr>
      <vt:lpstr>Courier New</vt:lpstr>
      <vt:lpstr>Oxygen</vt:lpstr>
      <vt:lpstr>Tahoma</vt:lpstr>
      <vt:lpstr>InfographicsPoster_Tech_v1_mo</vt:lpstr>
      <vt:lpstr>ShapesVTI</vt:lpstr>
      <vt:lpstr>BANCO DE DADOS</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INTRODUZINDO</vt:lpstr>
      <vt:lpstr>SISTEMA DE BANCO DE DADOS</vt:lpstr>
      <vt:lpstr>CONSTRUINDO UM BANCO DE DADOS UNIVERSIDADE</vt:lpstr>
      <vt:lpstr>CONSTRUINDO UM BANCO DE DADOS UNIVERSIDADE</vt:lpstr>
      <vt:lpstr>CONSTRUINDO UM BANCO DE DADOS UNIVERSIDADE</vt:lpstr>
      <vt:lpstr>CONSTRUINDO UM BANCO DE DADOS UNIVERSIDADE</vt:lpstr>
      <vt:lpstr>BANCO DE DADOS</vt:lpstr>
      <vt:lpstr>BANCO DE DADOS</vt:lpstr>
      <vt:lpstr>BANCO DE DADOS </vt:lpstr>
      <vt:lpstr>BANCO DE DADOS </vt:lpstr>
      <vt:lpstr>BANCO DE DADOS</vt:lpstr>
      <vt:lpstr>ATORES QUE ATUAM COM BANCO DE DADOS</vt:lpstr>
      <vt:lpstr>QUAL A VANTAGEM DA UTILIZAÇÃO DA ABORDAGEM DE UM PROFISSIONAL COM SGBD</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MODELO DE DADOS</vt:lpstr>
      <vt:lpstr>RELACIONAMENTO BINÁRIO</vt:lpstr>
      <vt:lpstr>RELACIONAMENTO TERNÁRIO</vt:lpstr>
      <vt:lpstr>MODELO DE DADOS</vt:lpstr>
      <vt:lpstr>MODELO DE DADOS</vt:lpstr>
      <vt:lpstr>RAZÃO DE CARDINALIDADE 1:1</vt:lpstr>
      <vt:lpstr>RAZÃO DE CARDINALIDADE 1:N</vt:lpstr>
      <vt:lpstr>RAZÃO DE CARDINALIDADE N:1</vt:lpstr>
      <vt:lpstr>RAZÃO DE CARDINALIDADE M:N</vt:lpstr>
      <vt:lpstr>RAZÃO DE CARDINALIDADE 1:1 MIGRAÇÃO</vt:lpstr>
      <vt:lpstr>RAZÃO DE CARDINALIDADE 1:N MIGRAÇÃO</vt:lpstr>
      <vt:lpstr>RAZÃO DE CARDINALIDADE N:1 MIGRAÇÃO</vt:lpstr>
      <vt:lpstr>RAZÃO DE CARDINALIDADE M:N</vt:lpstr>
      <vt:lpstr>MODELO DE DADOS</vt:lpstr>
      <vt:lpstr>MODELO DE DADOS</vt:lpstr>
      <vt:lpstr>MODELO DE DADOS</vt:lpstr>
      <vt:lpstr>MODELO DE DADOS</vt:lpstr>
      <vt:lpstr>MODELO DE DADOS</vt:lpstr>
      <vt:lpstr>MODELO DE DADOS</vt:lpstr>
      <vt:lpstr>MODELO DE DADOS</vt:lpstr>
      <vt:lpstr>MODELO DE DADOS</vt:lpstr>
      <vt:lpstr>Apresentação do PowerPoint</vt:lpstr>
      <vt:lpstr>Apresentação do PowerPoint</vt:lpstr>
      <vt:lpstr>Apresentação do PowerPoint</vt:lpstr>
      <vt:lpstr>MODELO DE DADOS</vt:lpstr>
      <vt:lpstr>EXEMPLO 2</vt:lpstr>
      <vt:lpstr>EXEMPLO 2</vt:lpstr>
      <vt:lpstr>EXEMPLO 2</vt:lpstr>
      <vt:lpstr>EXEMPLO 2</vt:lpstr>
      <vt:lpstr>EXEMPLO 2</vt:lpstr>
      <vt:lpstr>SOLUÇÃO</vt:lpstr>
      <vt:lpstr>SGBD</vt:lpstr>
      <vt:lpstr>SGBD</vt:lpstr>
      <vt:lpstr>SGBD</vt:lpstr>
      <vt:lpstr>TABLES</vt:lpstr>
      <vt:lpstr>TABLES</vt:lpstr>
      <vt:lpstr>EXEMPLO DE CRIAÇÃO DE TABLES</vt:lpstr>
      <vt:lpstr>TABLES – TIPOS DE DADOS</vt:lpstr>
      <vt:lpstr>TABLES – TIPOS DE DADOS</vt:lpstr>
      <vt:lpstr>TABLES – TIPOS DE DADOS</vt:lpstr>
      <vt:lpstr>TABLES – CONSTRAINTS</vt:lpstr>
      <vt:lpstr>TABLES – TIPOS DE CONSTRAINTS</vt:lpstr>
      <vt:lpstr>TABLES – TIPOS DE CONSTRAINTS</vt:lpstr>
      <vt:lpstr>CRIANDO TABLES</vt:lpstr>
      <vt:lpstr>CRIANDO TABLES COM NULL</vt:lpstr>
      <vt:lpstr>INSERINDO DADOS PARA TESTAR A TABLE CRIADA COM NULL</vt:lpstr>
      <vt:lpstr>INSERINDO DADOS PARA TESTAR A TABLE CRIADA COM NULL</vt:lpstr>
      <vt:lpstr>ALTERANDO A DEFINIÇÃO DA ESTRUTURA DA TABLE CRIADA COM NULL PARA NOT NULL</vt:lpstr>
      <vt:lpstr>RETIRAR DADOS DA TUPLA QUE POSSUI VALORES NULL</vt:lpstr>
      <vt:lpstr>RETIRAR DADOS DA TUPLA QUE POSSUI VALORES NULL</vt:lpstr>
      <vt:lpstr>ALTERANDO A DEFINIÇÃO DA ESTRUTURA DA TABLE CRIADA COM NULL PARA NOT NULL</vt:lpstr>
      <vt:lpstr>INSERINDO DADOS PARA TESTAR A TABLE MODIFICADA PARA NOT NULL</vt:lpstr>
      <vt:lpstr>INSERINDO DADOS PARA TESTAR A TABLE MODIFICADA PARA NOT NULL</vt:lpstr>
      <vt:lpstr>VISUALIZANDO DADOS INSERIDOS NA TABLE</vt:lpstr>
      <vt:lpstr>CRIANDO TABLES COM UNIQUE</vt:lpstr>
      <vt:lpstr>INSERINDO DADOS PARA TESTAR A TABLE COM RESTRIÇÃO UNIQUE</vt:lpstr>
      <vt:lpstr>INSERINDO DADOS PARA TESTAR A TABLE COM RESTRIÇÃO UNIQUE</vt:lpstr>
      <vt:lpstr>INSERINDO DADOS PARA TESTAR A TABLE COM RESTRIÇÃO UNIQUE</vt:lpstr>
      <vt:lpstr>VISUALIZANDO DADOS INSERIDOS NA TABLE</vt:lpstr>
      <vt:lpstr>CRIANDO TABLES COM RESTRIÇÃO PRIMARY KEY</vt:lpstr>
      <vt:lpstr>INSERINDO DADOS PARA TESTAR A TABLE COM RESTRIÇÃO PRIMARY KEY</vt:lpstr>
      <vt:lpstr>INSERINDO DADOS PARA TESTAR A TABLE COM RESTRIÇÃO PRIMARY KEY</vt:lpstr>
      <vt:lpstr>INSERINDO DADOS PARA TESTAR A TABLE COM RESTRIÇÃO PRIMARY KEY</vt:lpstr>
      <vt:lpstr>CRIANDO TABLES COM RESTRIÇÃO PRIMARY KEY UTILIZANDO A PALAVRA RESERVADA CONSTRAINT</vt:lpstr>
      <vt:lpstr>CRIANDO TABLES</vt:lpstr>
      <vt:lpstr>CRIANDO TABLES</vt:lpstr>
      <vt:lpstr>CRIANDO TABLES</vt:lpstr>
      <vt:lpstr>CRIANDO TABLES</vt:lpstr>
      <vt:lpstr>CRIANDO TABLES</vt:lpstr>
      <vt:lpstr>SGBD</vt:lpstr>
      <vt:lpstr>SGBD</vt:lpstr>
      <vt:lpstr>SGBD</vt:lpstr>
      <vt:lpstr>SGBD</vt:lpstr>
      <vt:lpstr>SGBD</vt:lpstr>
      <vt:lpstr>SGBD</vt:lpstr>
      <vt:lpstr>SGBD</vt:lpstr>
      <vt:lpstr>SGBD</vt:lpstr>
      <vt:lpstr>SGBD</vt:lpstr>
      <vt:lpstr>INSTÂNCIA E ESQUEMAS</vt:lpstr>
      <vt:lpstr> UTILITÁRIOS DO SGBD</vt:lpstr>
      <vt:lpstr> UTILITÁRIOS DO SGBD</vt:lpstr>
      <vt:lpstr> UTILITÁRIOS DO SGBD</vt:lpstr>
      <vt:lpstr>MODELO E/R ESTENDIDO</vt:lpstr>
      <vt:lpstr>MODELO E/R ESTENDIDO</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MODELO RELACIONAL</vt:lpstr>
      <vt:lpstr>OPERAÇÕES </vt:lpstr>
      <vt:lpstr>Criando Tables</vt:lpstr>
      <vt:lpstr>Criando Tables</vt:lpstr>
      <vt:lpstr>Criando Tables</vt:lpstr>
      <vt:lpstr>Criando Tables</vt:lpstr>
      <vt:lpstr>Criando Tables</vt:lpstr>
      <vt:lpstr>Alterando Tables</vt:lpstr>
      <vt:lpstr>Inserindo Dados</vt:lpstr>
      <vt:lpstr>Atualizando Dados</vt:lpstr>
      <vt:lpstr>Atualizando Dados</vt:lpstr>
      <vt:lpstr>Create User</vt:lpstr>
      <vt:lpstr>Views</vt:lpstr>
      <vt:lpstr>Procedure</vt:lpstr>
      <vt:lpstr>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BANCO DE DADOS</dc:title>
  <dc:creator>Adilson Lopes</dc:creator>
  <cp:lastModifiedBy>Adilson Lopes</cp:lastModifiedBy>
  <cp:revision>59</cp:revision>
  <dcterms:created xsi:type="dcterms:W3CDTF">2022-08-19T16:59:47Z</dcterms:created>
  <dcterms:modified xsi:type="dcterms:W3CDTF">2022-11-18T09:19:06Z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