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8"/>
  </p:notesMasterIdLst>
  <p:handoutMasterIdLst>
    <p:handoutMasterId r:id="rId89"/>
  </p:handoutMasterIdLst>
  <p:sldIdLst>
    <p:sldId id="258" r:id="rId5"/>
    <p:sldId id="259" r:id="rId6"/>
    <p:sldId id="260" r:id="rId7"/>
    <p:sldId id="261" r:id="rId8"/>
    <p:sldId id="262" r:id="rId9"/>
    <p:sldId id="264" r:id="rId10"/>
    <p:sldId id="267" r:id="rId11"/>
    <p:sldId id="269" r:id="rId12"/>
    <p:sldId id="270" r:id="rId13"/>
    <p:sldId id="268" r:id="rId14"/>
    <p:sldId id="266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63" r:id="rId25"/>
    <p:sldId id="280" r:id="rId26"/>
    <p:sldId id="279" r:id="rId27"/>
    <p:sldId id="281" r:id="rId28"/>
    <p:sldId id="282" r:id="rId29"/>
    <p:sldId id="284" r:id="rId30"/>
    <p:sldId id="285" r:id="rId31"/>
    <p:sldId id="287" r:id="rId32"/>
    <p:sldId id="286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0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294" r:id="rId61"/>
    <p:sldId id="318" r:id="rId62"/>
    <p:sldId id="320" r:id="rId63"/>
    <p:sldId id="321" r:id="rId64"/>
    <p:sldId id="323" r:id="rId65"/>
    <p:sldId id="322" r:id="rId66"/>
    <p:sldId id="324" r:id="rId67"/>
    <p:sldId id="325" r:id="rId68"/>
    <p:sldId id="326" r:id="rId69"/>
    <p:sldId id="327" r:id="rId70"/>
    <p:sldId id="317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28" r:id="rId82"/>
    <p:sldId id="288" r:id="rId83"/>
    <p:sldId id="339" r:id="rId84"/>
    <p:sldId id="340" r:id="rId85"/>
    <p:sldId id="341" r:id="rId86"/>
    <p:sldId id="342" r:id="rId87"/>
  </p:sldIdLst>
  <p:sldSz cx="6858000" cy="9144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600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0071BC"/>
    <a:srgbClr val="0C6EA5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362" y="38"/>
      </p:cViewPr>
      <p:guideLst>
        <p:guide pos="2160"/>
        <p:guide orient="horz" pos="2880"/>
        <p:guide pos="3600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247DA4-3FB6-4163-AA85-8D2C276387C2}" type="datetime1">
              <a:rPr lang="pt-BR" smtClean="0"/>
              <a:t>01/10/2022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69D12F-E8AC-48C0-8B1F-BD566648D8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577F-E9D4-482B-98DA-57902BC2BF13}" type="datetime1">
              <a:rPr lang="pt-BR" smtClean="0"/>
              <a:pPr/>
              <a:t>01/10/2022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136092-2EDF-47BF-99B1-B87430F95B7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4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 dirty="0"/>
              <a:t>A ERA DO</a:t>
            </a:r>
          </a:p>
        </p:txBody>
      </p:sp>
      <p:sp>
        <p:nvSpPr>
          <p:cNvPr id="29" name="Título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 rtlCol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DD/MM/20AA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75BE66-B004-4B62-93B5-6C3A07EE5DE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82" y="0"/>
            <a:ext cx="619200" cy="1295400"/>
          </a:xfrm>
        </p:spPr>
        <p:txBody>
          <a:bodyPr rtlCol="0"/>
          <a:lstStyle/>
          <a:p>
            <a:pPr rtl="0"/>
            <a:r>
              <a:rPr lang="pt-BR" dirty="0"/>
              <a:t>A ERA 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72" y="299964"/>
            <a:ext cx="6375388" cy="1039695"/>
          </a:xfrm>
        </p:spPr>
        <p:txBody>
          <a:bodyPr rtlCol="0"/>
          <a:lstStyle/>
          <a:p>
            <a:pPr rtl="0"/>
            <a:r>
              <a:rPr lang="pt-BR" sz="5400" b="1" spc="-150" dirty="0"/>
              <a:t>BANCO DE DADOS</a:t>
            </a:r>
            <a:endParaRPr lang="pt-BR" sz="5400" dirty="0"/>
          </a:p>
        </p:txBody>
      </p:sp>
      <p:sp>
        <p:nvSpPr>
          <p:cNvPr id="57" name="Espaço Reservado para Texto 19">
            <a:extLst>
              <a:ext uri="{FF2B5EF4-FFF2-40B4-BE49-F238E27FC236}">
                <a16:creationId xmlns:a16="http://schemas.microsoft.com/office/drawing/2014/main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2320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2,8</a:t>
            </a:r>
          </a:p>
        </p:txBody>
      </p:sp>
      <p:sp>
        <p:nvSpPr>
          <p:cNvPr id="58" name="Espaço Reservado para Texto 19">
            <a:extLst>
              <a:ext uri="{FF2B5EF4-FFF2-40B4-BE49-F238E27FC236}">
                <a16:creationId xmlns:a16="http://schemas.microsoft.com/office/drawing/2014/main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1068194" y="1630247"/>
            <a:ext cx="689323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Mídia Social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63" name="Espaço Reservado para Texto 19">
            <a:extLst>
              <a:ext uri="{FF2B5EF4-FFF2-40B4-BE49-F238E27FC236}">
                <a16:creationId xmlns:a16="http://schemas.microsoft.com/office/drawing/2014/main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27649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2,5</a:t>
            </a:r>
          </a:p>
        </p:txBody>
      </p:sp>
      <p:sp>
        <p:nvSpPr>
          <p:cNvPr id="64" name="Espaço Reservado para Texto 19">
            <a:extLst>
              <a:ext uri="{FF2B5EF4-FFF2-40B4-BE49-F238E27FC236}">
                <a16:creationId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3601094" y="1630247"/>
            <a:ext cx="1076297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Site</a:t>
            </a:r>
            <a:br>
              <a:rPr lang="pt-BR" dirty="0"/>
            </a:br>
            <a:r>
              <a:rPr lang="pt-BR" dirty="0"/>
              <a:t>consultas de pesquisa</a:t>
            </a:r>
          </a:p>
        </p:txBody>
      </p:sp>
      <p:sp>
        <p:nvSpPr>
          <p:cNvPr id="69" name="Espaço Reservado para Texto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4989542" y="1630914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27,2</a:t>
            </a:r>
          </a:p>
        </p:txBody>
      </p:sp>
      <p:sp>
        <p:nvSpPr>
          <p:cNvPr id="70" name="Espaço Reservado para Texto 19">
            <a:extLst>
              <a:ext uri="{FF2B5EF4-FFF2-40B4-BE49-F238E27FC236}">
                <a16:creationId xmlns:a16="http://schemas.microsoft.com/office/drawing/2014/main" id="{3BAE8711-DBE1-4450-BBC9-CCF2FCB4E3A3}"/>
              </a:ext>
            </a:extLst>
          </p:cNvPr>
          <p:cNvSpPr txBox="1">
            <a:spLocks/>
          </p:cNvSpPr>
          <p:nvPr/>
        </p:nvSpPr>
        <p:spPr>
          <a:xfrm>
            <a:off x="6004040" y="1630914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Revisão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59" name="Espaço Reservado para Texto 19">
            <a:extLst>
              <a:ext uri="{FF2B5EF4-FFF2-40B4-BE49-F238E27FC236}">
                <a16:creationId xmlns:a16="http://schemas.microsoft.com/office/drawing/2014/main" id="{89BE779C-F03C-4352-AFC0-387CA519B291}"/>
              </a:ext>
            </a:extLst>
          </p:cNvPr>
          <p:cNvSpPr txBox="1">
            <a:spLocks/>
          </p:cNvSpPr>
          <p:nvPr/>
        </p:nvSpPr>
        <p:spPr>
          <a:xfrm>
            <a:off x="232067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100</a:t>
            </a:r>
          </a:p>
        </p:txBody>
      </p:sp>
      <p:sp>
        <p:nvSpPr>
          <p:cNvPr id="60" name="Espaço Reservado para Texto 19">
            <a:extLst>
              <a:ext uri="{FF2B5EF4-FFF2-40B4-BE49-F238E27FC236}">
                <a16:creationId xmlns:a16="http://schemas.microsoft.com/office/drawing/2014/main" id="{0207ACE1-7765-4505-9287-C74700610B15}"/>
              </a:ext>
            </a:extLst>
          </p:cNvPr>
          <p:cNvSpPr txBox="1">
            <a:spLocks/>
          </p:cNvSpPr>
          <p:nvPr/>
        </p:nvSpPr>
        <p:spPr>
          <a:xfrm>
            <a:off x="1068195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Horas</a:t>
            </a:r>
            <a:br>
              <a:rPr lang="pt-BR" dirty="0"/>
            </a:br>
            <a:r>
              <a:rPr lang="pt-BR" dirty="0"/>
              <a:t>de Vídeos</a:t>
            </a:r>
            <a:br>
              <a:rPr lang="pt-BR" dirty="0"/>
            </a:br>
            <a:r>
              <a:rPr lang="pt-BR" dirty="0"/>
              <a:t>Online</a:t>
            </a:r>
          </a:p>
        </p:txBody>
      </p:sp>
      <p:sp>
        <p:nvSpPr>
          <p:cNvPr id="67" name="Espaço Reservado para Texto 19">
            <a:extLst>
              <a:ext uri="{FF2B5EF4-FFF2-40B4-BE49-F238E27FC236}">
                <a16:creationId xmlns:a16="http://schemas.microsoft.com/office/drawing/2014/main" id="{DA8DDA54-2E05-4D48-B95A-C9C2777C390A}"/>
              </a:ext>
            </a:extLst>
          </p:cNvPr>
          <p:cNvSpPr txBox="1">
            <a:spLocks/>
          </p:cNvSpPr>
          <p:nvPr/>
        </p:nvSpPr>
        <p:spPr>
          <a:xfrm>
            <a:off x="5261145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201</a:t>
            </a:r>
          </a:p>
        </p:txBody>
      </p:sp>
      <p:sp>
        <p:nvSpPr>
          <p:cNvPr id="68" name="Espaço Reservado para Texto 10">
            <a:extLst>
              <a:ext uri="{FF2B5EF4-FFF2-40B4-BE49-F238E27FC236}">
                <a16:creationId xmlns:a16="http://schemas.microsoft.com/office/drawing/2014/main" id="{862F9E95-1044-4FC6-9560-B3913C56EE09}"/>
              </a:ext>
            </a:extLst>
          </p:cNvPr>
          <p:cNvSpPr txBox="1">
            <a:spLocks/>
          </p:cNvSpPr>
          <p:nvPr/>
        </p:nvSpPr>
        <p:spPr>
          <a:xfrm>
            <a:off x="6097273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 err="1"/>
              <a:t>emails</a:t>
            </a:r>
            <a:br>
              <a:rPr lang="pt-BR" dirty="0"/>
            </a:br>
            <a:r>
              <a:rPr lang="pt-BR" dirty="0"/>
              <a:t>enviados</a:t>
            </a:r>
          </a:p>
        </p:txBody>
      </p:sp>
      <p:sp>
        <p:nvSpPr>
          <p:cNvPr id="61" name="Espaço Reservado para Texto 19">
            <a:extLst>
              <a:ext uri="{FF2B5EF4-FFF2-40B4-BE49-F238E27FC236}">
                <a16:creationId xmlns:a16="http://schemas.microsoft.com/office/drawing/2014/main" id="{C5E15405-4E51-4A4A-BFEC-B78501B77FA3}"/>
              </a:ext>
            </a:extLst>
          </p:cNvPr>
          <p:cNvSpPr txBox="1">
            <a:spLocks/>
          </p:cNvSpPr>
          <p:nvPr/>
        </p:nvSpPr>
        <p:spPr>
          <a:xfrm>
            <a:off x="241223" y="5229081"/>
            <a:ext cx="640436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57</a:t>
            </a:r>
          </a:p>
        </p:txBody>
      </p:sp>
      <p:sp>
        <p:nvSpPr>
          <p:cNvPr id="62" name="Espaço Reservado para Texto 19">
            <a:extLst>
              <a:ext uri="{FF2B5EF4-FFF2-40B4-BE49-F238E27FC236}">
                <a16:creationId xmlns:a16="http://schemas.microsoft.com/office/drawing/2014/main" id="{4034DFC7-B0FA-463B-92F2-98E4CAEB3356}"/>
              </a:ext>
            </a:extLst>
          </p:cNvPr>
          <p:cNvSpPr txBox="1">
            <a:spLocks/>
          </p:cNvSpPr>
          <p:nvPr/>
        </p:nvSpPr>
        <p:spPr>
          <a:xfrm>
            <a:off x="900012" y="522908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Imagens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65" name="Espaço Reservado para Texto 19">
            <a:extLst>
              <a:ext uri="{FF2B5EF4-FFF2-40B4-BE49-F238E27FC236}">
                <a16:creationId xmlns:a16="http://schemas.microsoft.com/office/drawing/2014/main" id="{E27E1CCD-3526-4F43-A0C8-B6172DAEE1B0}"/>
              </a:ext>
            </a:extLst>
          </p:cNvPr>
          <p:cNvSpPr txBox="1">
            <a:spLocks/>
          </p:cNvSpPr>
          <p:nvPr/>
        </p:nvSpPr>
        <p:spPr>
          <a:xfrm>
            <a:off x="2515470" y="5223257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50,7</a:t>
            </a:r>
          </a:p>
        </p:txBody>
      </p:sp>
      <p:sp>
        <p:nvSpPr>
          <p:cNvPr id="66" name="Espaço Reservado para Texto 19">
            <a:extLst>
              <a:ext uri="{FF2B5EF4-FFF2-40B4-BE49-F238E27FC236}">
                <a16:creationId xmlns:a16="http://schemas.microsoft.com/office/drawing/2014/main" id="{9CBBD6E8-143A-49F0-AAAC-A9F50BFAE1FB}"/>
              </a:ext>
            </a:extLst>
          </p:cNvPr>
          <p:cNvSpPr txBox="1">
            <a:spLocks/>
          </p:cNvSpPr>
          <p:nvPr/>
        </p:nvSpPr>
        <p:spPr>
          <a:xfrm>
            <a:off x="3529967" y="5223257"/>
            <a:ext cx="613625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Pensamentos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56" name="Espaço Reservado para Texto 181">
            <a:extLst>
              <a:ext uri="{FF2B5EF4-FFF2-40B4-BE49-F238E27FC236}">
                <a16:creationId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5478103" y="4653115"/>
            <a:ext cx="1130400" cy="11304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sz="1600" dirty="0"/>
              <a:t>CADA</a:t>
            </a:r>
            <a:br>
              <a:rPr lang="pt-BR" sz="1600" dirty="0"/>
            </a:br>
            <a:r>
              <a:rPr lang="pt-BR" sz="1600" dirty="0"/>
              <a:t>1 MINUTO</a:t>
            </a:r>
          </a:p>
        </p:txBody>
      </p:sp>
      <p:sp>
        <p:nvSpPr>
          <p:cNvPr id="25" name="Espaço Reservado para Texto 19">
            <a:extLst>
              <a:ext uri="{FF2B5EF4-FFF2-40B4-BE49-F238E27FC236}">
                <a16:creationId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43840" y="6039317"/>
            <a:ext cx="2066864" cy="40277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LOREM IPSUM</a:t>
            </a:r>
          </a:p>
        </p:txBody>
      </p:sp>
      <p:sp>
        <p:nvSpPr>
          <p:cNvPr id="26" name="Espaço Reservado para Texto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52760" y="6442093"/>
            <a:ext cx="1894082" cy="2437502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23" name="Espaço Reservado para Texto 19">
            <a:extLst>
              <a:ext uri="{FF2B5EF4-FFF2-40B4-BE49-F238E27FC236}">
                <a16:creationId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511022" y="6039317"/>
            <a:ext cx="2580510" cy="70560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DOLOR SIT</a:t>
            </a:r>
            <a:br>
              <a:rPr lang="pt-BR" dirty="0"/>
            </a:br>
            <a:r>
              <a:rPr lang="pt-BR" dirty="0"/>
              <a:t>CONSECTETUER</a:t>
            </a:r>
          </a:p>
        </p:txBody>
      </p:sp>
      <p:sp>
        <p:nvSpPr>
          <p:cNvPr id="24" name="Espaço Reservado para Texto 19">
            <a:extLst>
              <a:ext uri="{FF2B5EF4-FFF2-40B4-BE49-F238E27FC236}">
                <a16:creationId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524401" y="6765190"/>
            <a:ext cx="2658781" cy="100101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</p:txBody>
      </p:sp>
      <p:sp>
        <p:nvSpPr>
          <p:cNvPr id="16" name="Espaço Reservado para Texto 19">
            <a:extLst>
              <a:ext uri="{FF2B5EF4-FFF2-40B4-BE49-F238E27FC236}">
                <a16:creationId xmlns:a16="http://schemas.microsoft.com/office/drawing/2014/main" id="{790FAF88-B084-4A8C-B4BD-4575C4341F24}"/>
              </a:ext>
            </a:extLst>
          </p:cNvPr>
          <p:cNvSpPr txBox="1">
            <a:spLocks/>
          </p:cNvSpPr>
          <p:nvPr/>
        </p:nvSpPr>
        <p:spPr>
          <a:xfrm>
            <a:off x="2686698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12%</a:t>
            </a:r>
          </a:p>
        </p:txBody>
      </p:sp>
      <p:sp>
        <p:nvSpPr>
          <p:cNvPr id="19" name="Espaço Reservado para Texto 19">
            <a:extLst>
              <a:ext uri="{FF2B5EF4-FFF2-40B4-BE49-F238E27FC236}">
                <a16:creationId xmlns:a16="http://schemas.microsoft.com/office/drawing/2014/main" id="{5E612105-F249-4371-9239-D2FD08CA61C0}"/>
              </a:ext>
            </a:extLst>
          </p:cNvPr>
          <p:cNvSpPr txBox="1">
            <a:spLocks/>
          </p:cNvSpPr>
          <p:nvPr/>
        </p:nvSpPr>
        <p:spPr>
          <a:xfrm>
            <a:off x="3637428" y="8120961"/>
            <a:ext cx="421200" cy="4248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34%</a:t>
            </a:r>
          </a:p>
        </p:txBody>
      </p:sp>
      <p:sp>
        <p:nvSpPr>
          <p:cNvPr id="22" name="Espaço Reservado para Texto 19">
            <a:extLst>
              <a:ext uri="{FF2B5EF4-FFF2-40B4-BE49-F238E27FC236}">
                <a16:creationId xmlns:a16="http://schemas.microsoft.com/office/drawing/2014/main" id="{59694689-669D-44C5-B619-F589173FE561}"/>
              </a:ext>
            </a:extLst>
          </p:cNvPr>
          <p:cNvSpPr txBox="1">
            <a:spLocks/>
          </p:cNvSpPr>
          <p:nvPr/>
        </p:nvSpPr>
        <p:spPr>
          <a:xfrm>
            <a:off x="4588157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56%</a:t>
            </a:r>
          </a:p>
        </p:txBody>
      </p:sp>
      <p:sp>
        <p:nvSpPr>
          <p:cNvPr id="12" name="Espaço Reservado para Texto 19">
            <a:extLst>
              <a:ext uri="{FF2B5EF4-FFF2-40B4-BE49-F238E27FC236}">
                <a16:creationId xmlns:a16="http://schemas.microsoft.com/office/drawing/2014/main" id="{ACA5A773-11C4-4FE2-BDDF-0F2854BD2E1F}"/>
              </a:ext>
            </a:extLst>
          </p:cNvPr>
          <p:cNvSpPr txBox="1">
            <a:spLocks/>
          </p:cNvSpPr>
          <p:nvPr/>
        </p:nvSpPr>
        <p:spPr>
          <a:xfrm>
            <a:off x="5401764" y="6088912"/>
            <a:ext cx="1195200" cy="6566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567</a:t>
            </a:r>
          </a:p>
        </p:txBody>
      </p:sp>
      <p:sp>
        <p:nvSpPr>
          <p:cNvPr id="13" name="Espaço Reservado para Texto 19">
            <a:extLst>
              <a:ext uri="{FF2B5EF4-FFF2-40B4-BE49-F238E27FC236}">
                <a16:creationId xmlns:a16="http://schemas.microsoft.com/office/drawing/2014/main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5401764" y="6747537"/>
            <a:ext cx="1195200" cy="747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endParaRPr lang="pt-BR" dirty="0"/>
          </a:p>
        </p:txBody>
      </p:sp>
      <p:sp>
        <p:nvSpPr>
          <p:cNvPr id="15" name="Espaço Reservado para Texto 19">
            <a:extLst>
              <a:ext uri="{FF2B5EF4-FFF2-40B4-BE49-F238E27FC236}">
                <a16:creationId xmlns:a16="http://schemas.microsoft.com/office/drawing/2014/main" id="{C3331DEF-944B-45DA-8929-DC31361FE60F}"/>
              </a:ext>
            </a:extLst>
          </p:cNvPr>
          <p:cNvSpPr txBox="1">
            <a:spLocks/>
          </p:cNvSpPr>
          <p:nvPr/>
        </p:nvSpPr>
        <p:spPr>
          <a:xfrm>
            <a:off x="5401764" y="7495532"/>
            <a:ext cx="1195200" cy="53979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32,1</a:t>
            </a:r>
          </a:p>
        </p:txBody>
      </p:sp>
      <p:sp>
        <p:nvSpPr>
          <p:cNvPr id="14" name="Espaço Reservado para Texto 19">
            <a:extLst>
              <a:ext uri="{FF2B5EF4-FFF2-40B4-BE49-F238E27FC236}">
                <a16:creationId xmlns:a16="http://schemas.microsoft.com/office/drawing/2014/main" id="{2B5F14DE-7D1A-461C-95A5-3E218CC452D4}"/>
              </a:ext>
            </a:extLst>
          </p:cNvPr>
          <p:cNvSpPr txBox="1">
            <a:spLocks/>
          </p:cNvSpPr>
          <p:nvPr/>
        </p:nvSpPr>
        <p:spPr>
          <a:xfrm>
            <a:off x="5401764" y="8035325"/>
            <a:ext cx="1195200" cy="110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  <a:br>
              <a:rPr lang="pt-BR" dirty="0"/>
            </a:b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48" name="Espaço Reservado para Imagem 48" descr="ícone de polegar para cima">
            <a:extLst>
              <a:ext uri="{FF2B5EF4-FFF2-40B4-BE49-F238E27FC236}">
                <a16:creationId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0" name="Espaço Reservado para Imagem 48" descr="ícone de câmera">
            <a:extLst>
              <a:ext uri="{FF2B5EF4-FFF2-40B4-BE49-F238E27FC236}">
                <a16:creationId xmlns:a16="http://schemas.microsoft.com/office/drawing/2014/main" id="{10D5880C-3E27-4302-8F58-27725A2D4C62}"/>
              </a:ext>
            </a:extLst>
          </p:cNvPr>
          <p:cNvSpPr txBox="1">
            <a:spLocks/>
          </p:cNvSpPr>
          <p:nvPr/>
        </p:nvSpPr>
        <p:spPr>
          <a:xfrm>
            <a:off x="1757518" y="4324509"/>
            <a:ext cx="386165" cy="386165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7711" t="21592" r="17711" b="23158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1" name="Espaço Reservado para Imagem 48" descr="ícone de balão de fala">
            <a:extLst>
              <a:ext uri="{FF2B5EF4-FFF2-40B4-BE49-F238E27FC236}">
                <a16:creationId xmlns:a16="http://schemas.microsoft.com/office/drawing/2014/main" id="{F89B2B7D-B7A1-4850-AF0B-C5EDA03E8F35}"/>
              </a:ext>
            </a:extLst>
          </p:cNvPr>
          <p:cNvSpPr txBox="1">
            <a:spLocks/>
          </p:cNvSpPr>
          <p:nvPr/>
        </p:nvSpPr>
        <p:spPr>
          <a:xfrm>
            <a:off x="3185392" y="4472691"/>
            <a:ext cx="504000" cy="504000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 l="14668" t="17509" r="11900" b="19665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2" name="Espaço Reservado para Imagem 48" descr="ícone de email">
            <a:extLst>
              <a:ext uri="{FF2B5EF4-FFF2-40B4-BE49-F238E27FC236}">
                <a16:creationId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3" name="Espaço Reservado para Imagem 48" descr="ícone de caneta em caixa">
            <a:extLst>
              <a:ext uri="{FF2B5EF4-FFF2-40B4-BE49-F238E27FC236}">
                <a16:creationId xmlns:a16="http://schemas.microsoft.com/office/drawing/2014/main" id="{0E117B05-F6B5-4FAA-B946-E5C7B4D269D6}"/>
              </a:ext>
            </a:extLst>
          </p:cNvPr>
          <p:cNvSpPr txBox="1">
            <a:spLocks/>
          </p:cNvSpPr>
          <p:nvPr/>
        </p:nvSpPr>
        <p:spPr>
          <a:xfrm>
            <a:off x="4855869" y="2813801"/>
            <a:ext cx="504000" cy="5040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 l="22990" t="19938" r="16926" b="22590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4" name="Espaço Reservado para Imagem 48" descr="ícone de lupa">
            <a:extLst>
              <a:ext uri="{FF2B5EF4-FFF2-40B4-BE49-F238E27FC236}">
                <a16:creationId xmlns:a16="http://schemas.microsoft.com/office/drawing/2014/main" id="{FD610947-524F-4B5F-BBDD-A1F9139C99AE}"/>
              </a:ext>
            </a:extLst>
          </p:cNvPr>
          <p:cNvSpPr txBox="1">
            <a:spLocks/>
          </p:cNvSpPr>
          <p:nvPr/>
        </p:nvSpPr>
        <p:spPr>
          <a:xfrm>
            <a:off x="3513111" y="2522883"/>
            <a:ext cx="386165" cy="386165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l="17116" t="16888" r="13222" b="16477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807DCC05-1657-4C27-9BA9-82E81A1F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165991"/>
            <a:ext cx="6875840" cy="6619234"/>
            <a:chOff x="0" y="2165991"/>
            <a:chExt cx="6875840" cy="6619234"/>
          </a:xfrm>
        </p:grpSpPr>
        <p:pic>
          <p:nvPicPr>
            <p:cNvPr id="4" name="Elemento gráfico 3" descr="elementos decorativos">
              <a:extLst>
                <a:ext uri="{FF2B5EF4-FFF2-40B4-BE49-F238E27FC236}">
                  <a16:creationId xmlns:a16="http://schemas.microsoft.com/office/drawing/2014/main" id="{2727024C-DCFB-41A0-81C5-DD80EB7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2458" y="2625557"/>
              <a:ext cx="3582000" cy="2093704"/>
            </a:xfrm>
            <a:prstGeom prst="rect">
              <a:avLst/>
            </a:prstGeom>
          </p:spPr>
        </p:pic>
        <p:pic>
          <p:nvPicPr>
            <p:cNvPr id="5" name="Conector Reto 1" descr="elementos decorativos">
              <a:extLst>
                <a:ext uri="{FF2B5EF4-FFF2-40B4-BE49-F238E27FC236}">
                  <a16:creationId xmlns:a16="http://schemas.microsoft.com/office/drawing/2014/main" id="{6A0953F2-FE54-41B2-8515-FB520D01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49357" y="2818273"/>
              <a:ext cx="1411202" cy="1461600"/>
            </a:xfrm>
            <a:prstGeom prst="rect">
              <a:avLst/>
            </a:prstGeom>
          </p:spPr>
        </p:pic>
        <p:pic>
          <p:nvPicPr>
            <p:cNvPr id="6" name="Elemento gráfico 5" descr="elementos decorativos">
              <a:extLst>
                <a:ext uri="{FF2B5EF4-FFF2-40B4-BE49-F238E27FC236}">
                  <a16:creationId xmlns:a16="http://schemas.microsoft.com/office/drawing/2014/main" id="{0A25A7D7-054B-4028-AFF5-53BD99F3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0" y="2228946"/>
              <a:ext cx="6875840" cy="2846956"/>
            </a:xfrm>
            <a:prstGeom prst="rect">
              <a:avLst/>
            </a:prstGeom>
          </p:spPr>
        </p:pic>
        <p:pic>
          <p:nvPicPr>
            <p:cNvPr id="7" name="Elemento gráfico 35" descr="elementos decorativos">
              <a:extLst>
                <a:ext uri="{FF2B5EF4-FFF2-40B4-BE49-F238E27FC236}">
                  <a16:creationId xmlns:a16="http://schemas.microsoft.com/office/drawing/2014/main" id="{67E60D3B-C5EF-4D65-A08E-A69AEF29D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6433" y="2193738"/>
              <a:ext cx="5886000" cy="2904944"/>
            </a:xfrm>
            <a:prstGeom prst="rect">
              <a:avLst/>
            </a:prstGeom>
          </p:spPr>
        </p:pic>
        <p:pic>
          <p:nvPicPr>
            <p:cNvPr id="8" name="Conector Reto 2" descr="elementos decorativos">
              <a:extLst>
                <a:ext uri="{FF2B5EF4-FFF2-40B4-BE49-F238E27FC236}">
                  <a16:creationId xmlns:a16="http://schemas.microsoft.com/office/drawing/2014/main" id="{1BCC7AD0-7800-4D02-B7E0-518E4AA8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11708" y="4484354"/>
              <a:ext cx="912000" cy="216000"/>
            </a:xfrm>
            <a:prstGeom prst="rect">
              <a:avLst/>
            </a:prstGeom>
          </p:spPr>
        </p:pic>
        <p:sp>
          <p:nvSpPr>
            <p:cNvPr id="9" name="Oval 8" descr="elementos decorativos">
              <a:extLst>
                <a:ext uri="{FF2B5EF4-FFF2-40B4-BE49-F238E27FC236}">
                  <a16:creationId xmlns:a16="http://schemas.microsoft.com/office/drawing/2014/main" id="{25C1CD1E-69D3-4723-9390-8724CCFC61EC}"/>
                </a:ext>
              </a:extLst>
            </p:cNvPr>
            <p:cNvSpPr/>
            <p:nvPr/>
          </p:nvSpPr>
          <p:spPr>
            <a:xfrm>
              <a:off x="4445957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10" name="Elemento gráfico 9" descr="elementos decorativos">
              <a:extLst>
                <a:ext uri="{FF2B5EF4-FFF2-40B4-BE49-F238E27FC236}">
                  <a16:creationId xmlns:a16="http://schemas.microsoft.com/office/drawing/2014/main" id="{1BD0596E-DE46-4520-A5B5-77636E98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4586" y="7942280"/>
              <a:ext cx="768600" cy="781200"/>
            </a:xfrm>
            <a:prstGeom prst="rect">
              <a:avLst/>
            </a:prstGeom>
          </p:spPr>
        </p:pic>
        <p:cxnSp>
          <p:nvCxnSpPr>
            <p:cNvPr id="11" name="Conector Reto 10" descr="elementos decorativos">
              <a:extLst>
                <a:ext uri="{FF2B5EF4-FFF2-40B4-BE49-F238E27FC236}">
                  <a16:creationId xmlns:a16="http://schemas.microsoft.com/office/drawing/2014/main" id="{8AFD8409-659A-47FE-87DF-D10DBDEEE9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4246" y="7433425"/>
              <a:ext cx="2703600" cy="0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 descr="elementos decorativos">
              <a:extLst>
                <a:ext uri="{FF2B5EF4-FFF2-40B4-BE49-F238E27FC236}">
                  <a16:creationId xmlns:a16="http://schemas.microsoft.com/office/drawing/2014/main" id="{B367E397-6F3B-494D-A4C2-45022E3B9204}"/>
                </a:ext>
              </a:extLst>
            </p:cNvPr>
            <p:cNvSpPr/>
            <p:nvPr/>
          </p:nvSpPr>
          <p:spPr>
            <a:xfrm>
              <a:off x="2544498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18" name="Elemento gráfico 17" descr="elementos decorativos">
              <a:extLst>
                <a:ext uri="{FF2B5EF4-FFF2-40B4-BE49-F238E27FC236}">
                  <a16:creationId xmlns:a16="http://schemas.microsoft.com/office/drawing/2014/main" id="{159BCB1D-B9D6-47F1-A9DB-47AD1F5B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841253" y="7942280"/>
              <a:ext cx="446400" cy="344366"/>
            </a:xfrm>
            <a:prstGeom prst="rect">
              <a:avLst/>
            </a:prstGeom>
          </p:spPr>
        </p:pic>
        <p:sp>
          <p:nvSpPr>
            <p:cNvPr id="20" name="Oval 19" descr="elementos decorativos">
              <a:extLst>
                <a:ext uri="{FF2B5EF4-FFF2-40B4-BE49-F238E27FC236}">
                  <a16:creationId xmlns:a16="http://schemas.microsoft.com/office/drawing/2014/main" id="{F2F8C019-0E83-4072-A44D-A3628E11D778}"/>
                </a:ext>
              </a:extLst>
            </p:cNvPr>
            <p:cNvSpPr/>
            <p:nvPr/>
          </p:nvSpPr>
          <p:spPr>
            <a:xfrm>
              <a:off x="3496493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21" name="Elemento gráfico 20" descr="elementos decorativos">
              <a:extLst>
                <a:ext uri="{FF2B5EF4-FFF2-40B4-BE49-F238E27FC236}">
                  <a16:creationId xmlns:a16="http://schemas.microsoft.com/office/drawing/2014/main" id="{458EE0CA-80E5-4060-89A8-15284C44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790954" y="7942280"/>
              <a:ext cx="446164" cy="777600"/>
            </a:xfrm>
            <a:prstGeom prst="rect">
              <a:avLst/>
            </a:prstGeom>
          </p:spPr>
        </p:pic>
        <p:sp>
          <p:nvSpPr>
            <p:cNvPr id="27" name="Oval 26" descr="elementos decorativos">
              <a:extLst>
                <a:ext uri="{FF2B5EF4-FFF2-40B4-BE49-F238E27FC236}">
                  <a16:creationId xmlns:a16="http://schemas.microsoft.com/office/drawing/2014/main" id="{C6C8336F-0A46-4AA0-8609-4E1E8B74BDE8}"/>
                </a:ext>
              </a:extLst>
            </p:cNvPr>
            <p:cNvSpPr/>
            <p:nvPr/>
          </p:nvSpPr>
          <p:spPr>
            <a:xfrm>
              <a:off x="361632" y="216599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28" name="Oval 27" descr="elementos decorativos">
              <a:extLst>
                <a:ext uri="{FF2B5EF4-FFF2-40B4-BE49-F238E27FC236}">
                  <a16:creationId xmlns:a16="http://schemas.microsoft.com/office/drawing/2014/main" id="{DCEEB2D4-C9F3-4413-A2E0-4A922A23AE02}"/>
                </a:ext>
              </a:extLst>
            </p:cNvPr>
            <p:cNvSpPr/>
            <p:nvPr/>
          </p:nvSpPr>
          <p:spPr>
            <a:xfrm>
              <a:off x="555998" y="5017083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29" name="Oval 28" descr="elementos decorativos">
              <a:extLst>
                <a:ext uri="{FF2B5EF4-FFF2-40B4-BE49-F238E27FC236}">
                  <a16:creationId xmlns:a16="http://schemas.microsoft.com/office/drawing/2014/main" id="{E7F1B076-8389-4BA5-9B34-3436A5A0A97E}"/>
                </a:ext>
              </a:extLst>
            </p:cNvPr>
            <p:cNvSpPr/>
            <p:nvPr/>
          </p:nvSpPr>
          <p:spPr>
            <a:xfrm>
              <a:off x="1186647" y="4032332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0" name="Oval 29" descr="elementos decorativos">
              <a:extLst>
                <a:ext uri="{FF2B5EF4-FFF2-40B4-BE49-F238E27FC236}">
                  <a16:creationId xmlns:a16="http://schemas.microsoft.com/office/drawing/2014/main" id="{19458C1F-4563-4911-9E9A-77262ABBEA49}"/>
                </a:ext>
              </a:extLst>
            </p:cNvPr>
            <p:cNvSpPr/>
            <p:nvPr/>
          </p:nvSpPr>
          <p:spPr>
            <a:xfrm>
              <a:off x="2653026" y="2221469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1" name="Oval 30" descr="elementos decorativos">
              <a:extLst>
                <a:ext uri="{FF2B5EF4-FFF2-40B4-BE49-F238E27FC236}">
                  <a16:creationId xmlns:a16="http://schemas.microsoft.com/office/drawing/2014/main" id="{747339DC-003C-40DD-A8D1-31406FBADF43}"/>
                </a:ext>
              </a:extLst>
            </p:cNvPr>
            <p:cNvSpPr/>
            <p:nvPr/>
          </p:nvSpPr>
          <p:spPr>
            <a:xfrm>
              <a:off x="5478103" y="223643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2" name="Oval 31" descr="elementos decorativos">
              <a:extLst>
                <a:ext uri="{FF2B5EF4-FFF2-40B4-BE49-F238E27FC236}">
                  <a16:creationId xmlns:a16="http://schemas.microsoft.com/office/drawing/2014/main" id="{8A0742BC-4163-481A-B7A4-0B28CE308BE0}"/>
                </a:ext>
              </a:extLst>
            </p:cNvPr>
            <p:cNvSpPr/>
            <p:nvPr/>
          </p:nvSpPr>
          <p:spPr>
            <a:xfrm>
              <a:off x="4292674" y="5027854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3" name="Oval 32" descr="elementos decorativos">
              <a:extLst>
                <a:ext uri="{FF2B5EF4-FFF2-40B4-BE49-F238E27FC236}">
                  <a16:creationId xmlns:a16="http://schemas.microsoft.com/office/drawing/2014/main" id="{A0761320-7990-44FF-A565-424C4B256A84}"/>
                </a:ext>
              </a:extLst>
            </p:cNvPr>
            <p:cNvSpPr/>
            <p:nvPr/>
          </p:nvSpPr>
          <p:spPr>
            <a:xfrm>
              <a:off x="1171890" y="2498584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4" name="Oval 33" descr="elementos decorativos">
              <a:extLst>
                <a:ext uri="{FF2B5EF4-FFF2-40B4-BE49-F238E27FC236}">
                  <a16:creationId xmlns:a16="http://schemas.microsoft.com/office/drawing/2014/main" id="{02B680C6-15E8-4054-A7D3-545AFF25361F}"/>
                </a:ext>
              </a:extLst>
            </p:cNvPr>
            <p:cNvSpPr/>
            <p:nvPr/>
          </p:nvSpPr>
          <p:spPr>
            <a:xfrm>
              <a:off x="1366375" y="2671384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5" name="Oval 34" descr="elementos decorativos">
              <a:extLst>
                <a:ext uri="{FF2B5EF4-FFF2-40B4-BE49-F238E27FC236}">
                  <a16:creationId xmlns:a16="http://schemas.microsoft.com/office/drawing/2014/main" id="{8891C9F2-FCF1-4727-8FDC-DF0E41CE1A68}"/>
                </a:ext>
              </a:extLst>
            </p:cNvPr>
            <p:cNvSpPr/>
            <p:nvPr/>
          </p:nvSpPr>
          <p:spPr>
            <a:xfrm>
              <a:off x="1513200" y="40801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6" name="Oval 35" descr="elementos decorativos">
              <a:extLst>
                <a:ext uri="{FF2B5EF4-FFF2-40B4-BE49-F238E27FC236}">
                  <a16:creationId xmlns:a16="http://schemas.microsoft.com/office/drawing/2014/main" id="{5729BA51-ABE1-47D3-9582-4872B29AB027}"/>
                </a:ext>
              </a:extLst>
            </p:cNvPr>
            <p:cNvSpPr/>
            <p:nvPr/>
          </p:nvSpPr>
          <p:spPr>
            <a:xfrm>
              <a:off x="1686000" y="4252991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7" name="Oval 36" descr="elementos decorativos">
              <a:extLst>
                <a:ext uri="{FF2B5EF4-FFF2-40B4-BE49-F238E27FC236}">
                  <a16:creationId xmlns:a16="http://schemas.microsoft.com/office/drawing/2014/main" id="{78615208-4C16-4D69-BAF7-3A0F97B43A4C}"/>
                </a:ext>
              </a:extLst>
            </p:cNvPr>
            <p:cNvSpPr/>
            <p:nvPr/>
          </p:nvSpPr>
          <p:spPr>
            <a:xfrm>
              <a:off x="3268793" y="2278565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8" name="Oval 37" descr="elementos decorativos">
              <a:extLst>
                <a:ext uri="{FF2B5EF4-FFF2-40B4-BE49-F238E27FC236}">
                  <a16:creationId xmlns:a16="http://schemas.microsoft.com/office/drawing/2014/main" id="{3781D4DD-F9BB-49A0-8DF7-F602C875EDF4}"/>
                </a:ext>
              </a:extLst>
            </p:cNvPr>
            <p:cNvSpPr/>
            <p:nvPr/>
          </p:nvSpPr>
          <p:spPr>
            <a:xfrm>
              <a:off x="3441593" y="2451365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9" name="Oval 38" descr="elementos decorativos">
              <a:extLst>
                <a:ext uri="{FF2B5EF4-FFF2-40B4-BE49-F238E27FC236}">
                  <a16:creationId xmlns:a16="http://schemas.microsoft.com/office/drawing/2014/main" id="{03D141ED-4F1B-4407-9F36-964B15924698}"/>
                </a:ext>
              </a:extLst>
            </p:cNvPr>
            <p:cNvSpPr/>
            <p:nvPr/>
          </p:nvSpPr>
          <p:spPr>
            <a:xfrm>
              <a:off x="4433074" y="395804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0" name="Oval 39" descr="elementos decorativos">
              <a:extLst>
                <a:ext uri="{FF2B5EF4-FFF2-40B4-BE49-F238E27FC236}">
                  <a16:creationId xmlns:a16="http://schemas.microsoft.com/office/drawing/2014/main" id="{4F72E317-2DBB-4EE8-B185-416003139946}"/>
                </a:ext>
              </a:extLst>
            </p:cNvPr>
            <p:cNvSpPr/>
            <p:nvPr/>
          </p:nvSpPr>
          <p:spPr>
            <a:xfrm>
              <a:off x="4605874" y="4130847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1" name="Oval 40" descr="elementos decorativos">
              <a:extLst>
                <a:ext uri="{FF2B5EF4-FFF2-40B4-BE49-F238E27FC236}">
                  <a16:creationId xmlns:a16="http://schemas.microsoft.com/office/drawing/2014/main" id="{F73E50DD-1CD2-4CF3-868F-45D5CAF8B3F4}"/>
                </a:ext>
              </a:extLst>
            </p:cNvPr>
            <p:cNvSpPr/>
            <p:nvPr/>
          </p:nvSpPr>
          <p:spPr>
            <a:xfrm>
              <a:off x="6237617" y="4078860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2" name="Oval 41" descr="elementos decorativos">
              <a:extLst>
                <a:ext uri="{FF2B5EF4-FFF2-40B4-BE49-F238E27FC236}">
                  <a16:creationId xmlns:a16="http://schemas.microsoft.com/office/drawing/2014/main" id="{F92469F7-ECB0-42C2-8CA6-FBB6418B0274}"/>
                </a:ext>
              </a:extLst>
            </p:cNvPr>
            <p:cNvSpPr/>
            <p:nvPr/>
          </p:nvSpPr>
          <p:spPr>
            <a:xfrm>
              <a:off x="2296392" y="311853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3" name="Oval 42" descr="elementos decorativos">
              <a:extLst>
                <a:ext uri="{FF2B5EF4-FFF2-40B4-BE49-F238E27FC236}">
                  <a16:creationId xmlns:a16="http://schemas.microsoft.com/office/drawing/2014/main" id="{172CD59D-440B-4842-ACB6-6A6BB26BDE5A}"/>
                </a:ext>
              </a:extLst>
            </p:cNvPr>
            <p:cNvSpPr/>
            <p:nvPr/>
          </p:nvSpPr>
          <p:spPr>
            <a:xfrm>
              <a:off x="2469192" y="329133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4" name="Oval 43" descr="elementos decorativos">
              <a:extLst>
                <a:ext uri="{FF2B5EF4-FFF2-40B4-BE49-F238E27FC236}">
                  <a16:creationId xmlns:a16="http://schemas.microsoft.com/office/drawing/2014/main" id="{E75E1BDF-F8BD-4592-9C7E-372666E46AEE}"/>
                </a:ext>
              </a:extLst>
            </p:cNvPr>
            <p:cNvSpPr/>
            <p:nvPr/>
          </p:nvSpPr>
          <p:spPr>
            <a:xfrm>
              <a:off x="4664422" y="262653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5" name="Oval 44" descr="elementos decorativos">
              <a:extLst>
                <a:ext uri="{FF2B5EF4-FFF2-40B4-BE49-F238E27FC236}">
                  <a16:creationId xmlns:a16="http://schemas.microsoft.com/office/drawing/2014/main" id="{80258557-9CE4-487E-8818-3ED835D6D6E0}"/>
                </a:ext>
              </a:extLst>
            </p:cNvPr>
            <p:cNvSpPr/>
            <p:nvPr/>
          </p:nvSpPr>
          <p:spPr>
            <a:xfrm>
              <a:off x="4837222" y="2799337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6" name="Oval 45" descr="elementos decorativos">
              <a:extLst>
                <a:ext uri="{FF2B5EF4-FFF2-40B4-BE49-F238E27FC236}">
                  <a16:creationId xmlns:a16="http://schemas.microsoft.com/office/drawing/2014/main" id="{51D3BA69-3CCA-4102-8732-C25BC51C0F21}"/>
                </a:ext>
              </a:extLst>
            </p:cNvPr>
            <p:cNvSpPr/>
            <p:nvPr/>
          </p:nvSpPr>
          <p:spPr>
            <a:xfrm>
              <a:off x="2999992" y="42872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7" name="Oval 46" descr="elementos decorativos">
              <a:extLst>
                <a:ext uri="{FF2B5EF4-FFF2-40B4-BE49-F238E27FC236}">
                  <a16:creationId xmlns:a16="http://schemas.microsoft.com/office/drawing/2014/main" id="{B3E15125-206F-4838-812F-E6533F6D0B78}"/>
                </a:ext>
              </a:extLst>
            </p:cNvPr>
            <p:cNvSpPr/>
            <p:nvPr/>
          </p:nvSpPr>
          <p:spPr>
            <a:xfrm>
              <a:off x="3172792" y="446009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pic>
          <p:nvPicPr>
            <p:cNvPr id="55" name="Elemento gráfico 54" descr="elementos decorativos">
              <a:extLst>
                <a:ext uri="{FF2B5EF4-FFF2-40B4-BE49-F238E27FC236}">
                  <a16:creationId xmlns:a16="http://schemas.microsoft.com/office/drawing/2014/main" id="{9D50B66D-2341-4CEB-9C2A-FB6594D59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095859" y="4568287"/>
              <a:ext cx="513563" cy="326813"/>
            </a:xfrm>
            <a:prstGeom prst="rect">
              <a:avLst/>
            </a:prstGeom>
          </p:spPr>
        </p:pic>
      </p:grpSp>
      <p:pic>
        <p:nvPicPr>
          <p:cNvPr id="74" name="Elemento gráfico 73" descr="Reproduzir">
            <a:extLst>
              <a:ext uri="{FF2B5EF4-FFF2-40B4-BE49-F238E27FC236}">
                <a16:creationId xmlns:a16="http://schemas.microsoft.com/office/drawing/2014/main" id="{A51EA8B3-7F91-491E-BBFC-72F4DF95C2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91473" y="3388900"/>
            <a:ext cx="365760" cy="365760"/>
          </a:xfrm>
          <a:prstGeom prst="rect">
            <a:avLst/>
          </a:prstGeom>
        </p:spPr>
      </p:pic>
      <p:pic>
        <p:nvPicPr>
          <p:cNvPr id="76" name="Elemento gráfico 75" descr="Envelope">
            <a:extLst>
              <a:ext uri="{FF2B5EF4-FFF2-40B4-BE49-F238E27FC236}">
                <a16:creationId xmlns:a16="http://schemas.microsoft.com/office/drawing/2014/main" id="{0C9DAECE-A345-4047-8FC4-3C3C831C6FD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5877" y="4214338"/>
            <a:ext cx="365760" cy="365760"/>
          </a:xfrm>
          <a:prstGeom prst="rect">
            <a:avLst/>
          </a:prstGeom>
        </p:spPr>
      </p:pic>
      <p:pic>
        <p:nvPicPr>
          <p:cNvPr id="78" name="Elemento gráfico 77" descr="Sinal de polegar para cima">
            <a:extLst>
              <a:ext uri="{FF2B5EF4-FFF2-40B4-BE49-F238E27FC236}">
                <a16:creationId xmlns:a16="http://schemas.microsoft.com/office/drawing/2014/main" id="{17827215-7909-44B0-9947-E549EC37E52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455260" y="273450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7A2D65-CD4F-D6C4-C2AC-1C025A7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" y="1627527"/>
            <a:ext cx="6760464" cy="55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C423FC-47AE-9B86-A816-0B4D5F11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052"/>
            <a:ext cx="6858000" cy="38978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558353-CE12-CA5B-01DF-C5CC2A72A2B6}"/>
              </a:ext>
            </a:extLst>
          </p:cNvPr>
          <p:cNvSpPr txBox="1"/>
          <p:nvPr/>
        </p:nvSpPr>
        <p:spPr>
          <a:xfrm>
            <a:off x="2116665" y="2253720"/>
            <a:ext cx="33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BANCO DE DADOS DISTRIBUÍDOS</a:t>
            </a:r>
          </a:p>
        </p:txBody>
      </p:sp>
    </p:spTree>
    <p:extLst>
      <p:ext uri="{BB962C8B-B14F-4D97-AF65-F5344CB8AC3E}">
        <p14:creationId xmlns:p14="http://schemas.microsoft.com/office/powerpoint/2010/main" val="42791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BANCO DE DADOS?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2048933" y="3445933"/>
            <a:ext cx="3369734" cy="2116667"/>
          </a:xfrm>
          <a:prstGeom prst="cloudCallout">
            <a:avLst>
              <a:gd name="adj1" fmla="val -29124"/>
              <a:gd name="adj2" fmla="val -1027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 UMA COLEÇÃO DE DADOS RELACIONADOS OU NÃO</a:t>
            </a:r>
          </a:p>
        </p:txBody>
      </p:sp>
    </p:spTree>
    <p:extLst>
      <p:ext uri="{BB962C8B-B14F-4D97-AF65-F5344CB8AC3E}">
        <p14:creationId xmlns:p14="http://schemas.microsoft.com/office/powerpoint/2010/main" val="233010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UM SISTEMA DE GERENCIAMENTO DE BANCO DE DADOS?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1066800" y="5026554"/>
            <a:ext cx="4831822" cy="2116667"/>
          </a:xfrm>
          <a:prstGeom prst="cloudCallout">
            <a:avLst>
              <a:gd name="adj1" fmla="val -2420"/>
              <a:gd name="adj2" fmla="val -1379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SGBD É UMA COLEÇÃO DE PROGRAMAS QUE PERMITE AOS USUÁRIOS CRIAR E MANTER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88752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UM SISTEMA DE GERENCIAMENTO DE BANCO DE DADOS?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907059" y="4874154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SGBD FACILITA OS PROCESSOS DE DEFINIÇÃO, CONSTRUÇÃO, MANIPULAÇÃO E COMPARTILHAMENTO DE BANCO DE DADOS ENTRE VÁRIOS USUÁRIOS E APLICAÇOES</a:t>
            </a:r>
          </a:p>
        </p:txBody>
      </p:sp>
    </p:spTree>
    <p:extLst>
      <p:ext uri="{BB962C8B-B14F-4D97-AF65-F5344CB8AC3E}">
        <p14:creationId xmlns:p14="http://schemas.microsoft.com/office/powerpoint/2010/main" val="383231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DEFINIÇÃO?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907059" y="4874154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 EM ESPECIFICAR OS TIPOS DE DADOS, AS ESTRUTURAS E AS RESTRIÇÕES PARA OS DADOS A SEREM ARMAZENADOS EM UM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29733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CONSTRUÇÃO?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907059" y="4874154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É O PROCESSO DE ARMAZENAR OS DADOS EM ALGUMA MÍDIA APROPRIADA CONTROLADA PELO SGBD</a:t>
            </a:r>
          </a:p>
        </p:txBody>
      </p:sp>
    </p:spTree>
    <p:extLst>
      <p:ext uri="{BB962C8B-B14F-4D97-AF65-F5344CB8AC3E}">
        <p14:creationId xmlns:p14="http://schemas.microsoft.com/office/powerpoint/2010/main" val="77641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MANIPULAÇÃO?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790685" y="4129087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FUNÇÕES COMO PESQUISAS PARA RECUPERAR UM DADO ESPECÍFICO, ATUALIZAÇÃO DO BANCO E GERAÇÃO DE RELATÓRIOS</a:t>
            </a:r>
          </a:p>
        </p:txBody>
      </p:sp>
    </p:spTree>
    <p:extLst>
      <p:ext uri="{BB962C8B-B14F-4D97-AF65-F5344CB8AC3E}">
        <p14:creationId xmlns:p14="http://schemas.microsoft.com/office/powerpoint/2010/main" val="279063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COMPARTILHAMENTO?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790685" y="4129087"/>
            <a:ext cx="5559315" cy="2610379"/>
          </a:xfrm>
          <a:prstGeom prst="cloudCallout">
            <a:avLst>
              <a:gd name="adj1" fmla="val -1963"/>
              <a:gd name="adj2" fmla="val -1103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 EM DISPONIBILIZAR PARA OS DIVERSOS USUÁRIOS E PROGRAMAS, ACESSO DE FORMA CONCORRENTE </a:t>
            </a:r>
          </a:p>
        </p:txBody>
      </p:sp>
    </p:spTree>
    <p:extLst>
      <p:ext uri="{BB962C8B-B14F-4D97-AF65-F5344CB8AC3E}">
        <p14:creationId xmlns:p14="http://schemas.microsoft.com/office/powerpoint/2010/main" val="285337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OUTRAS?</a:t>
            </a:r>
          </a:p>
        </p:txBody>
      </p:sp>
      <p:sp>
        <p:nvSpPr>
          <p:cNvPr id="5" name="Balão de Pensamento: Nuvem 4">
            <a:extLst>
              <a:ext uri="{FF2B5EF4-FFF2-40B4-BE49-F238E27FC236}">
                <a16:creationId xmlns:a16="http://schemas.microsoft.com/office/drawing/2014/main" id="{1D9D58B9-D416-CC40-061F-764EFB928982}"/>
              </a:ext>
            </a:extLst>
          </p:cNvPr>
          <p:cNvSpPr/>
          <p:nvPr/>
        </p:nvSpPr>
        <p:spPr>
          <a:xfrm>
            <a:off x="71020" y="3488267"/>
            <a:ext cx="4179248" cy="2167466"/>
          </a:xfrm>
          <a:prstGeom prst="cloudCallout">
            <a:avLst>
              <a:gd name="adj1" fmla="val 24778"/>
              <a:gd name="adj2" fmla="val -1064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PROTEÇÃO CONTRA MAU FUNCIONAMENTO OU FALHAS (CRASHES) NO HARDWARE OU SOFTWARE</a:t>
            </a:r>
          </a:p>
        </p:txBody>
      </p:sp>
      <p:sp>
        <p:nvSpPr>
          <p:cNvPr id="6" name="Balão de Pensamento: Nuvem 5">
            <a:extLst>
              <a:ext uri="{FF2B5EF4-FFF2-40B4-BE49-F238E27FC236}">
                <a16:creationId xmlns:a16="http://schemas.microsoft.com/office/drawing/2014/main" id="{232B95AB-FC48-DBCC-BE86-60070F45D4F1}"/>
              </a:ext>
            </a:extLst>
          </p:cNvPr>
          <p:cNvSpPr/>
          <p:nvPr/>
        </p:nvSpPr>
        <p:spPr>
          <a:xfrm>
            <a:off x="2678752" y="5308600"/>
            <a:ext cx="4179248" cy="2167466"/>
          </a:xfrm>
          <a:prstGeom prst="cloudCallout">
            <a:avLst>
              <a:gd name="adj1" fmla="val -13106"/>
              <a:gd name="adj2" fmla="val -195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PROTEÇÃO CONTRA ACESSO NÃO AUTORIZADOS OU MALICIOSOS</a:t>
            </a:r>
          </a:p>
        </p:txBody>
      </p:sp>
    </p:spTree>
    <p:extLst>
      <p:ext uri="{BB962C8B-B14F-4D97-AF65-F5344CB8AC3E}">
        <p14:creationId xmlns:p14="http://schemas.microsoft.com/office/powerpoint/2010/main" val="284131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6499D31-1A89-1D40-D547-43C81A91A070}"/>
              </a:ext>
            </a:extLst>
          </p:cNvPr>
          <p:cNvSpPr txBox="1">
            <a:spLocks/>
          </p:cNvSpPr>
          <p:nvPr/>
        </p:nvSpPr>
        <p:spPr>
          <a:xfrm rot="2828143">
            <a:off x="2481475" y="2699701"/>
            <a:ext cx="4755794" cy="10396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O QUE É UM BANCO DE DADOS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017E4EED-E5E8-FBB9-431E-9DBF53801BF1}"/>
              </a:ext>
            </a:extLst>
          </p:cNvPr>
          <p:cNvSpPr txBox="1">
            <a:spLocks/>
          </p:cNvSpPr>
          <p:nvPr/>
        </p:nvSpPr>
        <p:spPr>
          <a:xfrm>
            <a:off x="779675" y="4511567"/>
            <a:ext cx="4755794" cy="10396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O QUE É UM SISTEMA DE BANCO DE DADOS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B49D094F-734F-1D1B-421C-71155FDD61E0}"/>
              </a:ext>
            </a:extLst>
          </p:cNvPr>
          <p:cNvSpPr txBox="1">
            <a:spLocks/>
          </p:cNvSpPr>
          <p:nvPr/>
        </p:nvSpPr>
        <p:spPr>
          <a:xfrm rot="19272398">
            <a:off x="39476" y="2182779"/>
            <a:ext cx="2963085" cy="10396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53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15054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SISTEMA DE 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316324" y="3390006"/>
            <a:ext cx="6309791" cy="31045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SOFTWARE SGBD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924CDC-70AA-B97C-13D8-25C19135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78" y="901873"/>
            <a:ext cx="1227337" cy="78705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6F17D68-0EAC-9D7B-B3A6-F516211F4DA1}"/>
              </a:ext>
            </a:extLst>
          </p:cNvPr>
          <p:cNvSpPr/>
          <p:nvPr/>
        </p:nvSpPr>
        <p:spPr>
          <a:xfrm>
            <a:off x="1125415" y="2264381"/>
            <a:ext cx="5345723" cy="385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PROGRAMAS DE APLICAÇÕES/ CONSULTAS (QUERIES)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6B715E0-5B89-0E72-190E-89BB103C965D}"/>
              </a:ext>
            </a:extLst>
          </p:cNvPr>
          <p:cNvSpPr/>
          <p:nvPr/>
        </p:nvSpPr>
        <p:spPr>
          <a:xfrm>
            <a:off x="935524" y="4177060"/>
            <a:ext cx="4954479" cy="5238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PROGRAMA PARA PROCESSAMENTO DE CONSULTAS/PROGRAMAS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CEF18A-D829-E42D-24F1-2BDB6154ED5B}"/>
              </a:ext>
            </a:extLst>
          </p:cNvPr>
          <p:cNvSpPr/>
          <p:nvPr/>
        </p:nvSpPr>
        <p:spPr>
          <a:xfrm>
            <a:off x="935523" y="5488010"/>
            <a:ext cx="4954479" cy="5238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PARA ACESSO AOS DADOS ARMAZENADOS</a:t>
            </a:r>
          </a:p>
        </p:txBody>
      </p:sp>
      <p:sp>
        <p:nvSpPr>
          <p:cNvPr id="10" name="Fluxograma: Disco Magnético 9">
            <a:extLst>
              <a:ext uri="{FF2B5EF4-FFF2-40B4-BE49-F238E27FC236}">
                <a16:creationId xmlns:a16="http://schemas.microsoft.com/office/drawing/2014/main" id="{F9650EA6-CE59-58DA-E5B2-504AEF3B3109}"/>
              </a:ext>
            </a:extLst>
          </p:cNvPr>
          <p:cNvSpPr/>
          <p:nvPr/>
        </p:nvSpPr>
        <p:spPr>
          <a:xfrm>
            <a:off x="996462" y="6879619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DEFINIÇÃO DOS DADOS ARMAZENADOS (METADADOS)</a:t>
            </a:r>
          </a:p>
        </p:txBody>
      </p:sp>
      <p:sp>
        <p:nvSpPr>
          <p:cNvPr id="11" name="Fluxograma: Disco Magnético 10">
            <a:extLst>
              <a:ext uri="{FF2B5EF4-FFF2-40B4-BE49-F238E27FC236}">
                <a16:creationId xmlns:a16="http://schemas.microsoft.com/office/drawing/2014/main" id="{CA243B2F-DE75-4E12-C1AA-99A9641BD792}"/>
              </a:ext>
            </a:extLst>
          </p:cNvPr>
          <p:cNvSpPr/>
          <p:nvPr/>
        </p:nvSpPr>
        <p:spPr>
          <a:xfrm>
            <a:off x="4143264" y="6879618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3B9C9AB-452D-363B-6077-B86D9FADB414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3798277" y="1295400"/>
            <a:ext cx="1600501" cy="9689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E67A05D-17CC-C5A9-9921-FCD8A9AD553B}"/>
              </a:ext>
            </a:extLst>
          </p:cNvPr>
          <p:cNvCxnSpPr>
            <a:cxnSpLocks/>
          </p:cNvCxnSpPr>
          <p:nvPr/>
        </p:nvCxnSpPr>
        <p:spPr>
          <a:xfrm>
            <a:off x="3668602" y="2649415"/>
            <a:ext cx="0" cy="13950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D79652F-85D8-D25D-443A-4FC6F95A8F89}"/>
              </a:ext>
            </a:extLst>
          </p:cNvPr>
          <p:cNvCxnSpPr>
            <a:cxnSpLocks/>
          </p:cNvCxnSpPr>
          <p:nvPr/>
        </p:nvCxnSpPr>
        <p:spPr>
          <a:xfrm>
            <a:off x="3482221" y="4744021"/>
            <a:ext cx="0" cy="7439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E4386DD-BFEF-D512-EBCB-FE379489AF12}"/>
              </a:ext>
            </a:extLst>
          </p:cNvPr>
          <p:cNvCxnSpPr>
            <a:cxnSpLocks/>
          </p:cNvCxnSpPr>
          <p:nvPr/>
        </p:nvCxnSpPr>
        <p:spPr>
          <a:xfrm flipH="1">
            <a:off x="1811683" y="6034973"/>
            <a:ext cx="732938" cy="101220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FBF413D-1F63-7753-E747-DE9C0D1ED658}"/>
              </a:ext>
            </a:extLst>
          </p:cNvPr>
          <p:cNvCxnSpPr>
            <a:cxnSpLocks/>
          </p:cNvCxnSpPr>
          <p:nvPr/>
        </p:nvCxnSpPr>
        <p:spPr>
          <a:xfrm>
            <a:off x="3668602" y="6011906"/>
            <a:ext cx="1097419" cy="8983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9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1C2D1CC-80F8-76A5-8D76-11FAED6B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84" y="2286000"/>
            <a:ext cx="2171700" cy="4572000"/>
          </a:xfrm>
          <a:prstGeom prst="rect">
            <a:avLst/>
          </a:prstGeom>
        </p:spPr>
      </p:pic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34EFE87E-85FB-34FE-D055-81E22D977232}"/>
              </a:ext>
            </a:extLst>
          </p:cNvPr>
          <p:cNvSpPr/>
          <p:nvPr/>
        </p:nvSpPr>
        <p:spPr>
          <a:xfrm>
            <a:off x="355600" y="1089289"/>
            <a:ext cx="2413000" cy="2548467"/>
          </a:xfrm>
          <a:prstGeom prst="wedgeEllipseCallout">
            <a:avLst>
              <a:gd name="adj1" fmla="val 116010"/>
              <a:gd name="adj2" fmla="val 216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 ONDE COMEÇAR?</a:t>
            </a:r>
          </a:p>
        </p:txBody>
      </p:sp>
    </p:spTree>
    <p:extLst>
      <p:ext uri="{BB962C8B-B14F-4D97-AF65-F5344CB8AC3E}">
        <p14:creationId xmlns:p14="http://schemas.microsoft.com/office/powerpoint/2010/main" val="2504456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sp>
        <p:nvSpPr>
          <p:cNvPr id="4" name="Fluxograma: Documento 3">
            <a:extLst>
              <a:ext uri="{FF2B5EF4-FFF2-40B4-BE49-F238E27FC236}">
                <a16:creationId xmlns:a16="http://schemas.microsoft.com/office/drawing/2014/main" id="{C43A6DB5-9003-5982-F6F9-9211E5325858}"/>
              </a:ext>
            </a:extLst>
          </p:cNvPr>
          <p:cNvSpPr/>
          <p:nvPr/>
        </p:nvSpPr>
        <p:spPr>
          <a:xfrm>
            <a:off x="2015067" y="2650067"/>
            <a:ext cx="2472266" cy="295486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PELOS REQUISITOS!</a:t>
            </a:r>
          </a:p>
        </p:txBody>
      </p:sp>
    </p:spTree>
    <p:extLst>
      <p:ext uri="{BB962C8B-B14F-4D97-AF65-F5344CB8AC3E}">
        <p14:creationId xmlns:p14="http://schemas.microsoft.com/office/powerpoint/2010/main" val="62282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25BE249-49C5-306D-B492-D6FC49EB6432}"/>
              </a:ext>
            </a:extLst>
          </p:cNvPr>
          <p:cNvSpPr/>
          <p:nvPr/>
        </p:nvSpPr>
        <p:spPr>
          <a:xfrm>
            <a:off x="601133" y="1667933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1302F83-E403-B0FE-774B-8091397C4FE5}"/>
              </a:ext>
            </a:extLst>
          </p:cNvPr>
          <p:cNvSpPr/>
          <p:nvPr/>
        </p:nvSpPr>
        <p:spPr>
          <a:xfrm>
            <a:off x="3556000" y="1507066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CURSO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50D3FE-7FA6-CAF3-8BFD-6948CB839515}"/>
              </a:ext>
            </a:extLst>
          </p:cNvPr>
          <p:cNvSpPr/>
          <p:nvPr/>
        </p:nvSpPr>
        <p:spPr>
          <a:xfrm>
            <a:off x="711090" y="3606800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DISCIPLINA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4165712" y="3606800"/>
            <a:ext cx="1422400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HISTÓRICO ESCOLAR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369331A-2299-9A3F-DCC6-8BE1AC0A5289}"/>
              </a:ext>
            </a:extLst>
          </p:cNvPr>
          <p:cNvSpPr/>
          <p:nvPr/>
        </p:nvSpPr>
        <p:spPr>
          <a:xfrm>
            <a:off x="2717799" y="5181600"/>
            <a:ext cx="1845733" cy="6265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PRE_REQUISITO</a:t>
            </a:r>
          </a:p>
        </p:txBody>
      </p:sp>
    </p:spTree>
    <p:extLst>
      <p:ext uri="{BB962C8B-B14F-4D97-AF65-F5344CB8AC3E}">
        <p14:creationId xmlns:p14="http://schemas.microsoft.com/office/powerpoint/2010/main" val="259434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CONSTRUINDO UM BANCO DE DADOS UNIVERSIDADE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25BE249-49C5-306D-B492-D6FC49EB6432}"/>
              </a:ext>
            </a:extLst>
          </p:cNvPr>
          <p:cNvSpPr/>
          <p:nvPr/>
        </p:nvSpPr>
        <p:spPr>
          <a:xfrm>
            <a:off x="524933" y="1470288"/>
            <a:ext cx="1667934" cy="169333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Nome, </a:t>
            </a:r>
            <a:r>
              <a:rPr lang="en-US" dirty="0" err="1"/>
              <a:t>Número</a:t>
            </a:r>
            <a:r>
              <a:rPr lang="en-US" dirty="0"/>
              <a:t>, </a:t>
            </a:r>
            <a:r>
              <a:rPr lang="en-US" dirty="0" err="1"/>
              <a:t>Turma</a:t>
            </a:r>
            <a:r>
              <a:rPr lang="en-US" dirty="0"/>
              <a:t>, </a:t>
            </a:r>
            <a:r>
              <a:rPr lang="en-US" dirty="0" err="1"/>
              <a:t>Curso_Hab</a:t>
            </a:r>
            <a:endParaRPr lang="en-US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1302F83-E403-B0FE-774B-8091397C4FE5}"/>
              </a:ext>
            </a:extLst>
          </p:cNvPr>
          <p:cNvSpPr/>
          <p:nvPr/>
        </p:nvSpPr>
        <p:spPr>
          <a:xfrm>
            <a:off x="3555999" y="1507065"/>
            <a:ext cx="1845733" cy="17610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CURSO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Nome do </a:t>
            </a:r>
            <a:r>
              <a:rPr lang="en-US" dirty="0" err="1"/>
              <a:t>Curso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Número</a:t>
            </a:r>
            <a:r>
              <a:rPr lang="en-US" dirty="0"/>
              <a:t> do </a:t>
            </a:r>
            <a:r>
              <a:rPr lang="en-US" dirty="0" err="1"/>
              <a:t>Curso</a:t>
            </a:r>
            <a:endParaRPr lang="en-US" dirty="0"/>
          </a:p>
          <a:p>
            <a:pPr algn="ctr"/>
            <a:r>
              <a:rPr lang="en-US" dirty="0" err="1"/>
              <a:t>Créditos</a:t>
            </a:r>
            <a:endParaRPr lang="en-US" dirty="0"/>
          </a:p>
          <a:p>
            <a:pPr algn="ctr"/>
            <a:r>
              <a:rPr lang="en-US" dirty="0" err="1"/>
              <a:t>Departamento</a:t>
            </a:r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B50D3FE-7FA6-CAF3-8BFD-6948CB839515}"/>
              </a:ext>
            </a:extLst>
          </p:cNvPr>
          <p:cNvSpPr/>
          <p:nvPr/>
        </p:nvSpPr>
        <p:spPr>
          <a:xfrm>
            <a:off x="711089" y="3606799"/>
            <a:ext cx="2633243" cy="20489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DISCIPLINA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IdentificaçãodeDisciplina</a:t>
            </a:r>
            <a:endParaRPr lang="en-US" dirty="0"/>
          </a:p>
          <a:p>
            <a:pPr algn="ctr"/>
            <a:r>
              <a:rPr lang="en-US" dirty="0" err="1"/>
              <a:t>NúmerodoCurso</a:t>
            </a:r>
            <a:endParaRPr lang="en-US" dirty="0"/>
          </a:p>
          <a:p>
            <a:pPr algn="ctr"/>
            <a:r>
              <a:rPr lang="en-US" dirty="0"/>
              <a:t>Semestre</a:t>
            </a:r>
          </a:p>
          <a:p>
            <a:pPr algn="ctr"/>
            <a:r>
              <a:rPr lang="en-US" dirty="0" err="1"/>
              <a:t>Ano</a:t>
            </a:r>
            <a:endParaRPr lang="en-US" dirty="0"/>
          </a:p>
          <a:p>
            <a:pPr algn="ctr"/>
            <a:r>
              <a:rPr lang="en-US" dirty="0" err="1"/>
              <a:t>Instrutor</a:t>
            </a:r>
            <a:endParaRPr lang="en-US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4165711" y="3606799"/>
            <a:ext cx="246040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HISTÓRICO ESCOLAR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Númerodoaluno</a:t>
            </a:r>
            <a:endParaRPr lang="en-US" dirty="0"/>
          </a:p>
          <a:p>
            <a:pPr algn="ctr"/>
            <a:r>
              <a:rPr lang="en-US" dirty="0" err="1"/>
              <a:t>Identificador_Disciplinas</a:t>
            </a:r>
            <a:endParaRPr lang="en-US" dirty="0"/>
          </a:p>
          <a:p>
            <a:pPr algn="ctr"/>
            <a:r>
              <a:rPr lang="en-US" dirty="0"/>
              <a:t>Nota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369331A-2299-9A3F-DCC6-8BE1AC0A5289}"/>
              </a:ext>
            </a:extLst>
          </p:cNvPr>
          <p:cNvSpPr/>
          <p:nvPr/>
        </p:nvSpPr>
        <p:spPr>
          <a:xfrm>
            <a:off x="3513670" y="5535272"/>
            <a:ext cx="2218268" cy="15578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PRE_REQUISITO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NúmerodoCurso</a:t>
            </a:r>
            <a:endParaRPr lang="en-US" dirty="0"/>
          </a:p>
          <a:p>
            <a:pPr algn="ctr"/>
            <a:r>
              <a:rPr lang="en-US" dirty="0" err="1"/>
              <a:t>NúmeroPre_Requisito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40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287859" y="1339659"/>
            <a:ext cx="6451607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NATUREZA AUTODESCRITIVA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324EF5-3567-3A87-EA45-9D5D698F2213}"/>
              </a:ext>
            </a:extLst>
          </p:cNvPr>
          <p:cNvSpPr txBox="1"/>
          <p:nvPr/>
        </p:nvSpPr>
        <p:spPr>
          <a:xfrm>
            <a:off x="287858" y="3470031"/>
            <a:ext cx="6309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TER DEFINIÇÃO OU DESCRIÇÃO DA ESTRUTURA DO BANCO DE DADOS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TER DEFINIÇÃO DAS RESTRIÇÕES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TER DEFINIÇÃO DO TIPO, FORMATO DE ARMAZENAMENTO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E71C7C80-2851-261B-B8CE-717BFA1A7E91}"/>
              </a:ext>
            </a:extLst>
          </p:cNvPr>
          <p:cNvSpPr/>
          <p:nvPr/>
        </p:nvSpPr>
        <p:spPr>
          <a:xfrm>
            <a:off x="2086708" y="6307015"/>
            <a:ext cx="2672861" cy="1359877"/>
          </a:xfrm>
          <a:prstGeom prst="up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METADADOS</a:t>
            </a:r>
          </a:p>
        </p:txBody>
      </p:sp>
    </p:spTree>
    <p:extLst>
      <p:ext uri="{BB962C8B-B14F-4D97-AF65-F5344CB8AC3E}">
        <p14:creationId xmlns:p14="http://schemas.microsoft.com/office/powerpoint/2010/main" val="20623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01600" y="196426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ISOLAMENTO ENTRE OS PROGRAMAS E OS DADOS E A ABSTRAÇÃO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5BFCF0-3406-7700-4CC8-B9518A4D1836}"/>
              </a:ext>
            </a:extLst>
          </p:cNvPr>
          <p:cNvSpPr txBox="1"/>
          <p:nvPr/>
        </p:nvSpPr>
        <p:spPr>
          <a:xfrm>
            <a:off x="287859" y="3962400"/>
            <a:ext cx="6309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EVITAR QUE ALGUMA ALTERAÇÃO NOS DADOS IMPACTEM EM TODOS OS PROGRAMAS QUE ACESSAM ESSE ARQUIVO.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DADOS DEVEM SER SEPARADOS DOS PROGRAMAS DE ACESSO.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18533" y="150706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SUPORTE PARA AS MÚLTIPLAS VISÕES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95CB5E-E00F-6532-0F4A-09DBFD7A199C}"/>
              </a:ext>
            </a:extLst>
          </p:cNvPr>
          <p:cNvSpPr txBox="1"/>
          <p:nvPr/>
        </p:nvSpPr>
        <p:spPr>
          <a:xfrm>
            <a:off x="287859" y="3962400"/>
            <a:ext cx="63097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DISPONIBILIZAR DIFERENTES PERSPECTIVAS OU VISÕES DOS DADOS QUE ESTÃO ARMAZENADOS.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UMA VISÃO É REPRESENTADA POR UM SUBCONJUNTO DOS DADOS QUE ESTÃO ARMAZENADOS.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SUBCONJUNTOS DIFERENTES SÃO UTILIZADOS PARA ALIMENTAR SISTEMAS DIFERENTES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0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18533" y="150706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SUPORTE PARA AS MÚLTIPLAS VISÕES DOS DADOS - EXEMPLO</a:t>
            </a:r>
          </a:p>
        </p:txBody>
      </p:sp>
      <p:sp>
        <p:nvSpPr>
          <p:cNvPr id="5" name="Fluxograma: Documento 4">
            <a:extLst>
              <a:ext uri="{FF2B5EF4-FFF2-40B4-BE49-F238E27FC236}">
                <a16:creationId xmlns:a16="http://schemas.microsoft.com/office/drawing/2014/main" id="{42AA5E3C-6FD0-B3C1-946C-89E2B49177A1}"/>
              </a:ext>
            </a:extLst>
          </p:cNvPr>
          <p:cNvSpPr/>
          <p:nvPr/>
        </p:nvSpPr>
        <p:spPr>
          <a:xfrm>
            <a:off x="231885" y="3552092"/>
            <a:ext cx="1981200" cy="271975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HISTÓRICO ESCOLAR</a:t>
            </a:r>
          </a:p>
        </p:txBody>
      </p:sp>
      <p:sp>
        <p:nvSpPr>
          <p:cNvPr id="6" name="Fluxograma: Documento 5">
            <a:extLst>
              <a:ext uri="{FF2B5EF4-FFF2-40B4-BE49-F238E27FC236}">
                <a16:creationId xmlns:a16="http://schemas.microsoft.com/office/drawing/2014/main" id="{D47194A9-ED71-D6F2-043E-5B36C63316B9}"/>
              </a:ext>
            </a:extLst>
          </p:cNvPr>
          <p:cNvSpPr/>
          <p:nvPr/>
        </p:nvSpPr>
        <p:spPr>
          <a:xfrm>
            <a:off x="4616449" y="3795985"/>
            <a:ext cx="1878135" cy="2058158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PRÉ_REQUISITOS</a:t>
            </a:r>
          </a:p>
        </p:txBody>
      </p:sp>
      <p:sp>
        <p:nvSpPr>
          <p:cNvPr id="8" name="Fluxograma: Disco Magnético 7">
            <a:extLst>
              <a:ext uri="{FF2B5EF4-FFF2-40B4-BE49-F238E27FC236}">
                <a16:creationId xmlns:a16="http://schemas.microsoft.com/office/drawing/2014/main" id="{87F0557F-375F-3F36-7628-CB7160B98BC3}"/>
              </a:ext>
            </a:extLst>
          </p:cNvPr>
          <p:cNvSpPr/>
          <p:nvPr/>
        </p:nvSpPr>
        <p:spPr>
          <a:xfrm>
            <a:off x="2213085" y="7177336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2EB59DE-4823-23E6-99E5-5C748C001261}"/>
              </a:ext>
            </a:extLst>
          </p:cNvPr>
          <p:cNvCxnSpPr>
            <a:cxnSpLocks/>
          </p:cNvCxnSpPr>
          <p:nvPr/>
        </p:nvCxnSpPr>
        <p:spPr>
          <a:xfrm>
            <a:off x="1664375" y="5854143"/>
            <a:ext cx="1008487" cy="132319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BBB9C0B-6EC8-B048-086A-CEAACC4B5DEB}"/>
              </a:ext>
            </a:extLst>
          </p:cNvPr>
          <p:cNvCxnSpPr>
            <a:cxnSpLocks/>
          </p:cNvCxnSpPr>
          <p:nvPr/>
        </p:nvCxnSpPr>
        <p:spPr>
          <a:xfrm flipH="1">
            <a:off x="3645575" y="5854143"/>
            <a:ext cx="1184333" cy="132319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88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E025E11-363F-2358-88DF-B70464EFC06A}"/>
              </a:ext>
            </a:extLst>
          </p:cNvPr>
          <p:cNvSpPr/>
          <p:nvPr/>
        </p:nvSpPr>
        <p:spPr>
          <a:xfrm>
            <a:off x="118533" y="1228706"/>
            <a:ext cx="6620933" cy="15578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COMPARTILHAMENTO DE DADOS E PROCESSAMENTO DE TRANSAÇÕES DE MULTIUSUÁRIOS</a:t>
            </a:r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1C06820-A4B6-6DCD-014E-098B64BB9F97}"/>
              </a:ext>
            </a:extLst>
          </p:cNvPr>
          <p:cNvSpPr/>
          <p:nvPr/>
        </p:nvSpPr>
        <p:spPr>
          <a:xfrm>
            <a:off x="2528888" y="6504480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27105A8A-6945-8249-DBEC-1EE335B3B34E}"/>
              </a:ext>
            </a:extLst>
          </p:cNvPr>
          <p:cNvSpPr/>
          <p:nvPr/>
        </p:nvSpPr>
        <p:spPr>
          <a:xfrm>
            <a:off x="2071688" y="4572000"/>
            <a:ext cx="2661138" cy="909191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 DE CONCORRÊNCIA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65A100-B531-F00B-F0FB-A68BAD66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6" y="2952751"/>
            <a:ext cx="1357312" cy="97360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8B581E8-52CC-35D8-52E0-1F5868009D65}"/>
              </a:ext>
            </a:extLst>
          </p:cNvPr>
          <p:cNvCxnSpPr>
            <a:cxnSpLocks/>
          </p:cNvCxnSpPr>
          <p:nvPr/>
        </p:nvCxnSpPr>
        <p:spPr>
          <a:xfrm>
            <a:off x="2528888" y="3926351"/>
            <a:ext cx="900112" cy="6975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E7B8AD9D-C1AC-A70C-4584-CEBBD374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75" y="2809267"/>
            <a:ext cx="1470408" cy="906048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BCABA0-E206-4CB6-86EB-3C1333EEAD38}"/>
              </a:ext>
            </a:extLst>
          </p:cNvPr>
          <p:cNvCxnSpPr>
            <a:cxnSpLocks/>
          </p:cNvCxnSpPr>
          <p:nvPr/>
        </p:nvCxnSpPr>
        <p:spPr>
          <a:xfrm flipH="1">
            <a:off x="4275626" y="3586936"/>
            <a:ext cx="970749" cy="985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9B9C60-A5E7-C238-10FD-4D2390FEC1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3402257" y="5480223"/>
            <a:ext cx="0" cy="10242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xograma: Documento 19">
            <a:extLst>
              <a:ext uri="{FF2B5EF4-FFF2-40B4-BE49-F238E27FC236}">
                <a16:creationId xmlns:a16="http://schemas.microsoft.com/office/drawing/2014/main" id="{5608A8E0-CFC0-8C79-A381-3D09A340386C}"/>
              </a:ext>
            </a:extLst>
          </p:cNvPr>
          <p:cNvSpPr/>
          <p:nvPr/>
        </p:nvSpPr>
        <p:spPr>
          <a:xfrm>
            <a:off x="3742226" y="5595289"/>
            <a:ext cx="1066799" cy="69850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transação</a:t>
            </a:r>
            <a:endParaRPr lang="en-US" dirty="0"/>
          </a:p>
        </p:txBody>
      </p:sp>
      <p:sp>
        <p:nvSpPr>
          <p:cNvPr id="22" name="Fluxograma: Vários Documentos 21">
            <a:extLst>
              <a:ext uri="{FF2B5EF4-FFF2-40B4-BE49-F238E27FC236}">
                <a16:creationId xmlns:a16="http://schemas.microsoft.com/office/drawing/2014/main" id="{474E8303-FA44-0A6C-F7D9-5EC21D46F698}"/>
              </a:ext>
            </a:extLst>
          </p:cNvPr>
          <p:cNvSpPr/>
          <p:nvPr/>
        </p:nvSpPr>
        <p:spPr>
          <a:xfrm>
            <a:off x="4950063" y="4018049"/>
            <a:ext cx="1310060" cy="710397"/>
          </a:xfrm>
          <a:prstGeom prst="flowChartMulti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Solicitação</a:t>
            </a:r>
            <a:endParaRPr lang="en-US" dirty="0"/>
          </a:p>
        </p:txBody>
      </p:sp>
      <p:sp>
        <p:nvSpPr>
          <p:cNvPr id="23" name="Fluxograma: Documento 22">
            <a:extLst>
              <a:ext uri="{FF2B5EF4-FFF2-40B4-BE49-F238E27FC236}">
                <a16:creationId xmlns:a16="http://schemas.microsoft.com/office/drawing/2014/main" id="{8CCE4732-21E8-CFF3-5ACC-9C4BCDFDB31E}"/>
              </a:ext>
            </a:extLst>
          </p:cNvPr>
          <p:cNvSpPr/>
          <p:nvPr/>
        </p:nvSpPr>
        <p:spPr>
          <a:xfrm>
            <a:off x="4591345" y="6797557"/>
            <a:ext cx="1310060" cy="69850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Atomicidade</a:t>
            </a:r>
            <a:endParaRPr lang="en-US" dirty="0"/>
          </a:p>
        </p:txBody>
      </p:sp>
      <p:sp>
        <p:nvSpPr>
          <p:cNvPr id="24" name="Fluxograma: Documento 23">
            <a:extLst>
              <a:ext uri="{FF2B5EF4-FFF2-40B4-BE49-F238E27FC236}">
                <a16:creationId xmlns:a16="http://schemas.microsoft.com/office/drawing/2014/main" id="{3967590D-2864-54AB-67FC-CFF49CEBC19B}"/>
              </a:ext>
            </a:extLst>
          </p:cNvPr>
          <p:cNvSpPr/>
          <p:nvPr/>
        </p:nvSpPr>
        <p:spPr>
          <a:xfrm>
            <a:off x="4604105" y="7653144"/>
            <a:ext cx="1310060" cy="69850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Isolamento</a:t>
            </a:r>
            <a:endParaRPr lang="en-US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27240B-8F9D-81C0-B6D7-D727F919660F}"/>
              </a:ext>
            </a:extLst>
          </p:cNvPr>
          <p:cNvSpPr txBox="1"/>
          <p:nvPr/>
        </p:nvSpPr>
        <p:spPr>
          <a:xfrm>
            <a:off x="2187440" y="6039969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SGBD</a:t>
            </a:r>
          </a:p>
        </p:txBody>
      </p:sp>
    </p:spTree>
    <p:extLst>
      <p:ext uri="{BB962C8B-B14F-4D97-AF65-F5344CB8AC3E}">
        <p14:creationId xmlns:p14="http://schemas.microsoft.com/office/powerpoint/2010/main" val="364690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545E6F0E-BDF6-21A9-1F6E-56CBDE68308B}"/>
              </a:ext>
            </a:extLst>
          </p:cNvPr>
          <p:cNvSpPr/>
          <p:nvPr/>
        </p:nvSpPr>
        <p:spPr>
          <a:xfrm>
            <a:off x="465666" y="3243308"/>
            <a:ext cx="6131984" cy="2937359"/>
          </a:xfrm>
          <a:prstGeom prst="cloudCallout">
            <a:avLst>
              <a:gd name="adj1" fmla="val -20281"/>
              <a:gd name="adj2" fmla="val -862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SÃO FATOS QUE PODEM SER GRAVADOS E QUE POSSUEM UM SIGNIFICADO IMPLÍCITO. (</a:t>
            </a:r>
            <a:r>
              <a:rPr lang="en-US" dirty="0" err="1"/>
              <a:t>Elmasri</a:t>
            </a:r>
            <a:r>
              <a:rPr lang="en-US" dirty="0"/>
              <a:t>, </a:t>
            </a:r>
            <a:r>
              <a:rPr lang="en-US" dirty="0" err="1"/>
              <a:t>Ramez</a:t>
            </a:r>
            <a:r>
              <a:rPr lang="en-US" dirty="0"/>
              <a:t>. 2005)</a:t>
            </a:r>
          </a:p>
        </p:txBody>
      </p:sp>
    </p:spTree>
    <p:extLst>
      <p:ext uri="{BB962C8B-B14F-4D97-AF65-F5344CB8AC3E}">
        <p14:creationId xmlns:p14="http://schemas.microsoft.com/office/powerpoint/2010/main" val="3034961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ATORES QUE ATUAM COM BANCO DE DADOS</a:t>
            </a:r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1C06820-A4B6-6DCD-014E-098B64BB9F97}"/>
              </a:ext>
            </a:extLst>
          </p:cNvPr>
          <p:cNvSpPr/>
          <p:nvPr/>
        </p:nvSpPr>
        <p:spPr>
          <a:xfrm>
            <a:off x="2528888" y="6504480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27105A8A-6945-8249-DBEC-1EE335B3B34E}"/>
              </a:ext>
            </a:extLst>
          </p:cNvPr>
          <p:cNvSpPr/>
          <p:nvPr/>
        </p:nvSpPr>
        <p:spPr>
          <a:xfrm>
            <a:off x="2071688" y="4572000"/>
            <a:ext cx="2661138" cy="909191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 DE CONCORRÊNCIA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8B581E8-52CC-35D8-52E0-1F5868009D65}"/>
              </a:ext>
            </a:extLst>
          </p:cNvPr>
          <p:cNvCxnSpPr>
            <a:cxnSpLocks/>
          </p:cNvCxnSpPr>
          <p:nvPr/>
        </p:nvCxnSpPr>
        <p:spPr>
          <a:xfrm>
            <a:off x="1123027" y="3693756"/>
            <a:ext cx="1459348" cy="940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BCABA0-E206-4CB6-86EB-3C1333EEAD38}"/>
              </a:ext>
            </a:extLst>
          </p:cNvPr>
          <p:cNvCxnSpPr>
            <a:cxnSpLocks/>
          </p:cNvCxnSpPr>
          <p:nvPr/>
        </p:nvCxnSpPr>
        <p:spPr>
          <a:xfrm flipH="1">
            <a:off x="4352124" y="3664062"/>
            <a:ext cx="1014708" cy="9079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9B9C60-A5E7-C238-10FD-4D2390FEC1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3402257" y="5480223"/>
            <a:ext cx="0" cy="10242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27240B-8F9D-81C0-B6D7-D727F919660F}"/>
              </a:ext>
            </a:extLst>
          </p:cNvPr>
          <p:cNvSpPr txBox="1"/>
          <p:nvPr/>
        </p:nvSpPr>
        <p:spPr>
          <a:xfrm>
            <a:off x="2187440" y="6039969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SGBD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8C8819-93BC-2BD5-D97B-67F27839A4AA}"/>
              </a:ext>
            </a:extLst>
          </p:cNvPr>
          <p:cNvSpPr txBox="1"/>
          <p:nvPr/>
        </p:nvSpPr>
        <p:spPr>
          <a:xfrm>
            <a:off x="1902002" y="1364670"/>
            <a:ext cx="245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ADMINISTRADORES DE BANCO DE DADOS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514BA1-51D7-0A3D-11BF-4AF6B0167B15}"/>
              </a:ext>
            </a:extLst>
          </p:cNvPr>
          <p:cNvSpPr txBox="1"/>
          <p:nvPr/>
        </p:nvSpPr>
        <p:spPr>
          <a:xfrm>
            <a:off x="4352124" y="1769938"/>
            <a:ext cx="211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PROJETISTAS DE BANCO DE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F9B387-3EC2-901D-622C-512736BE46CC}"/>
              </a:ext>
            </a:extLst>
          </p:cNvPr>
          <p:cNvSpPr txBox="1"/>
          <p:nvPr/>
        </p:nvSpPr>
        <p:spPr>
          <a:xfrm>
            <a:off x="-57707" y="3336986"/>
            <a:ext cx="192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USUÁRIO FINAL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C8D2D4-2C8D-1432-E7B2-0CE7D1526F65}"/>
              </a:ext>
            </a:extLst>
          </p:cNvPr>
          <p:cNvSpPr txBox="1"/>
          <p:nvPr/>
        </p:nvSpPr>
        <p:spPr>
          <a:xfrm>
            <a:off x="4673490" y="3036485"/>
            <a:ext cx="195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ANALISTA </a:t>
            </a:r>
          </a:p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 SISTEMAS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8513EA-BB4A-B8EB-C257-29531FFECF6A}"/>
              </a:ext>
            </a:extLst>
          </p:cNvPr>
          <p:cNvSpPr txBox="1"/>
          <p:nvPr/>
        </p:nvSpPr>
        <p:spPr>
          <a:xfrm>
            <a:off x="158262" y="2248404"/>
            <a:ext cx="192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TRABALHADORES DE BASTIDORES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272D817-0381-EBE1-25A0-0C875E3ECF3B}"/>
              </a:ext>
            </a:extLst>
          </p:cNvPr>
          <p:cNvCxnSpPr>
            <a:cxnSpLocks/>
          </p:cNvCxnSpPr>
          <p:nvPr/>
        </p:nvCxnSpPr>
        <p:spPr>
          <a:xfrm>
            <a:off x="1895190" y="2753654"/>
            <a:ext cx="1167099" cy="1880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696180D-BB86-3910-882A-4EBEFD9486C2}"/>
              </a:ext>
            </a:extLst>
          </p:cNvPr>
          <p:cNvCxnSpPr>
            <a:cxnSpLocks/>
            <a:stCxn id="11" idx="2"/>
            <a:endCxn id="5" idx="3"/>
          </p:cNvCxnSpPr>
          <p:nvPr/>
        </p:nvCxnSpPr>
        <p:spPr>
          <a:xfrm>
            <a:off x="3127063" y="2011001"/>
            <a:ext cx="275194" cy="26129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2C66EE8-2EB4-775A-9DD7-DDF36D95A784}"/>
              </a:ext>
            </a:extLst>
          </p:cNvPr>
          <p:cNvCxnSpPr>
            <a:cxnSpLocks/>
          </p:cNvCxnSpPr>
          <p:nvPr/>
        </p:nvCxnSpPr>
        <p:spPr>
          <a:xfrm flipH="1">
            <a:off x="3824721" y="2329005"/>
            <a:ext cx="1199566" cy="22050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39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70F6697-F12F-D046-1FE9-C39C4A8EB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FAA8A05-344D-B008-6FEC-B133A2A5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QUAL A VANTAGEM DA UTILIZAÇÃO DA ABORDAGEM DE UM PROFISSIONAL COM SGBD</a:t>
            </a:r>
          </a:p>
        </p:txBody>
      </p:sp>
      <p:sp>
        <p:nvSpPr>
          <p:cNvPr id="4" name="Fluxograma: Disco Magnético 3">
            <a:extLst>
              <a:ext uri="{FF2B5EF4-FFF2-40B4-BE49-F238E27FC236}">
                <a16:creationId xmlns:a16="http://schemas.microsoft.com/office/drawing/2014/main" id="{A1C06820-A4B6-6DCD-014E-098B64BB9F97}"/>
              </a:ext>
            </a:extLst>
          </p:cNvPr>
          <p:cNvSpPr/>
          <p:nvPr/>
        </p:nvSpPr>
        <p:spPr>
          <a:xfrm>
            <a:off x="2528888" y="6504480"/>
            <a:ext cx="1746738" cy="160788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BANCO DE DADOS ARMAZENADOS</a:t>
            </a:r>
          </a:p>
        </p:txBody>
      </p:sp>
      <p:sp>
        <p:nvSpPr>
          <p:cNvPr id="5" name="Nuvem 4">
            <a:extLst>
              <a:ext uri="{FF2B5EF4-FFF2-40B4-BE49-F238E27FC236}">
                <a16:creationId xmlns:a16="http://schemas.microsoft.com/office/drawing/2014/main" id="{27105A8A-6945-8249-DBEC-1EE335B3B34E}"/>
              </a:ext>
            </a:extLst>
          </p:cNvPr>
          <p:cNvSpPr/>
          <p:nvPr/>
        </p:nvSpPr>
        <p:spPr>
          <a:xfrm>
            <a:off x="2071688" y="4572000"/>
            <a:ext cx="2661138" cy="909191"/>
          </a:xfrm>
          <a:prstGeom prst="clou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CONTROLE DE CONCORRÊNCIA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8B581E8-52CC-35D8-52E0-1F5868009D65}"/>
              </a:ext>
            </a:extLst>
          </p:cNvPr>
          <p:cNvCxnSpPr>
            <a:cxnSpLocks/>
          </p:cNvCxnSpPr>
          <p:nvPr/>
        </p:nvCxnSpPr>
        <p:spPr>
          <a:xfrm>
            <a:off x="1123027" y="3693756"/>
            <a:ext cx="1459348" cy="940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BCABA0-E206-4CB6-86EB-3C1333EEAD38}"/>
              </a:ext>
            </a:extLst>
          </p:cNvPr>
          <p:cNvCxnSpPr>
            <a:cxnSpLocks/>
          </p:cNvCxnSpPr>
          <p:nvPr/>
        </p:nvCxnSpPr>
        <p:spPr>
          <a:xfrm flipH="1">
            <a:off x="4352124" y="3664062"/>
            <a:ext cx="1014708" cy="9079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89B9C60-A5E7-C238-10FD-4D2390FEC119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3402257" y="5480223"/>
            <a:ext cx="0" cy="10242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C27240B-8F9D-81C0-B6D7-D727F919660F}"/>
              </a:ext>
            </a:extLst>
          </p:cNvPr>
          <p:cNvSpPr txBox="1"/>
          <p:nvPr/>
        </p:nvSpPr>
        <p:spPr>
          <a:xfrm>
            <a:off x="2187440" y="6039969"/>
            <a:ext cx="87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SGBD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8C8819-93BC-2BD5-D97B-67F27839A4AA}"/>
              </a:ext>
            </a:extLst>
          </p:cNvPr>
          <p:cNvSpPr txBox="1"/>
          <p:nvPr/>
        </p:nvSpPr>
        <p:spPr>
          <a:xfrm>
            <a:off x="1123027" y="1366460"/>
            <a:ext cx="245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RESTRINGIR ACESSO NÃO AUTORIZADO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514BA1-51D7-0A3D-11BF-4AF6B0167B15}"/>
              </a:ext>
            </a:extLst>
          </p:cNvPr>
          <p:cNvSpPr txBox="1"/>
          <p:nvPr/>
        </p:nvSpPr>
        <p:spPr>
          <a:xfrm>
            <a:off x="4352124" y="1769938"/>
            <a:ext cx="2119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GARANTIR ARMAZENAMENTO PERSISTENTE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F9B387-3EC2-901D-622C-512736BE46CC}"/>
              </a:ext>
            </a:extLst>
          </p:cNvPr>
          <p:cNvSpPr txBox="1"/>
          <p:nvPr/>
        </p:nvSpPr>
        <p:spPr>
          <a:xfrm>
            <a:off x="-57707" y="3336986"/>
            <a:ext cx="192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GARANTIA DE BACKUP E RESTAURAÇÃO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C8D2D4-2C8D-1432-E7B2-0CE7D1526F65}"/>
              </a:ext>
            </a:extLst>
          </p:cNvPr>
          <p:cNvSpPr txBox="1"/>
          <p:nvPr/>
        </p:nvSpPr>
        <p:spPr>
          <a:xfrm>
            <a:off x="4973241" y="3079946"/>
            <a:ext cx="195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GARANTIA DE CONSULTAS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98513EA-BB4A-B8EB-C257-29531FFECF6A}"/>
              </a:ext>
            </a:extLst>
          </p:cNvPr>
          <p:cNvSpPr txBox="1"/>
          <p:nvPr/>
        </p:nvSpPr>
        <p:spPr>
          <a:xfrm>
            <a:off x="158262" y="2248404"/>
            <a:ext cx="192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CONTROLE DE REDUNDÂNCIA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272D817-0381-EBE1-25A0-0C875E3ECF3B}"/>
              </a:ext>
            </a:extLst>
          </p:cNvPr>
          <p:cNvCxnSpPr>
            <a:cxnSpLocks/>
          </p:cNvCxnSpPr>
          <p:nvPr/>
        </p:nvCxnSpPr>
        <p:spPr>
          <a:xfrm>
            <a:off x="1895190" y="2753654"/>
            <a:ext cx="1167099" cy="18802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696180D-BB86-3910-882A-4EBEFD9486C2}"/>
              </a:ext>
            </a:extLst>
          </p:cNvPr>
          <p:cNvCxnSpPr>
            <a:cxnSpLocks/>
            <a:stCxn id="11" idx="2"/>
            <a:endCxn id="5" idx="3"/>
          </p:cNvCxnSpPr>
          <p:nvPr/>
        </p:nvCxnSpPr>
        <p:spPr>
          <a:xfrm>
            <a:off x="2348088" y="2012791"/>
            <a:ext cx="1054169" cy="2611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2C66EE8-2EB4-775A-9DD7-DDF36D95A784}"/>
              </a:ext>
            </a:extLst>
          </p:cNvPr>
          <p:cNvCxnSpPr>
            <a:cxnSpLocks/>
          </p:cNvCxnSpPr>
          <p:nvPr/>
        </p:nvCxnSpPr>
        <p:spPr>
          <a:xfrm flipH="1">
            <a:off x="3824721" y="2753654"/>
            <a:ext cx="1415494" cy="17804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C87A65-C993-FDE5-5597-A919EAE7A8E9}"/>
              </a:ext>
            </a:extLst>
          </p:cNvPr>
          <p:cNvSpPr txBox="1"/>
          <p:nvPr/>
        </p:nvSpPr>
        <p:spPr>
          <a:xfrm>
            <a:off x="3062289" y="2057324"/>
            <a:ext cx="164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MULTIPLAS INTERFACES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1D3B90E-3A0F-97D9-4B19-0995C485F09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608752" y="2703655"/>
            <a:ext cx="277974" cy="1830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9230A4-1F21-1012-1CC8-2318D10C4369}"/>
              </a:ext>
            </a:extLst>
          </p:cNvPr>
          <p:cNvSpPr txBox="1"/>
          <p:nvPr/>
        </p:nvSpPr>
        <p:spPr>
          <a:xfrm>
            <a:off x="5104255" y="3832159"/>
            <a:ext cx="195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GARANTIA DAS RESTRIÇÕES DE INTEGRIDADE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0A527E2-7B4A-9A96-B1F5-ED55D6119116}"/>
              </a:ext>
            </a:extLst>
          </p:cNvPr>
          <p:cNvCxnSpPr>
            <a:cxnSpLocks/>
          </p:cNvCxnSpPr>
          <p:nvPr/>
        </p:nvCxnSpPr>
        <p:spPr>
          <a:xfrm flipH="1">
            <a:off x="4504524" y="4534064"/>
            <a:ext cx="755705" cy="1903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58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CONJUTO DE CONCEITOS QUE SÃO UTILIZADOS PARA DESCREVER A ESTRURURA DE UM BANCO DE DADOS. 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en-US" sz="3600" dirty="0" err="1">
                <a:solidFill>
                  <a:schemeClr val="bg1"/>
                </a:solidFill>
              </a:rPr>
              <a:t>Elmasri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en-US" sz="3600" dirty="0" err="1">
                <a:solidFill>
                  <a:schemeClr val="bg1"/>
                </a:solidFill>
              </a:rPr>
              <a:t>Ramez</a:t>
            </a:r>
            <a:r>
              <a:rPr lang="en-US" sz="3600" dirty="0">
                <a:solidFill>
                  <a:schemeClr val="bg1"/>
                </a:solidFill>
              </a:rPr>
              <a:t>. 2005.</a:t>
            </a:r>
          </a:p>
        </p:txBody>
      </p:sp>
    </p:spTree>
    <p:extLst>
      <p:ext uri="{BB962C8B-B14F-4D97-AF65-F5344CB8AC3E}">
        <p14:creationId xmlns:p14="http://schemas.microsoft.com/office/powerpoint/2010/main" val="725197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RELACIONAL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21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UTILIZAMOS CONCEITOS DE ENTIDADES, ATRIBUTOS E RELACIONAMENTOS.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38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ENTIDADE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REPRESENTA UM OBJETO DO MUNDO REAL. EXEMPLO: FUNCIONÁRIO.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22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ATRIBUTO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REPRESENTA UMA PROPROIEDADE QUE DESCREVE UMA ENTIDADE. EX.: NOMEDOFUNCIONARIO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79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RELACIONAMENTOS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/>
                </a:solidFill>
              </a:rPr>
              <a:t>REPRESENTA UMA ASSOCIAÇÃO ENTRE ENTIDADES</a:t>
            </a:r>
            <a:endParaRPr lang="en-US" sz="36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1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MODELO CONCEITUAL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TIPOS DE ATRIBUTOS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SIMPLES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COMPOSTO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MONOVALORADOS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MULTIVALORADOS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ARMAZENADOS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DERIVADOS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VALORES NULLS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COMPLEXOS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21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SIMPLES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ATÔMICOS OU SEJA NÃO SÃO DIVISÍVEIS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0A93BE-32BC-B894-AD9F-F5B6F8B0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5909"/>
            <a:ext cx="6858000" cy="36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2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COMPOSTO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QUE PODEM SER DIVIDIDOS EM SUBPARTES MENORES.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EXEMPLO: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ENDEREÇO PODE SER SUBDIVIDO EM ENDEREÇO DA RUA, CIDADE, ESTADO E CEP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5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COMPOSTO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3CD640-98E4-33D0-0FB6-A99F13E636E9}"/>
              </a:ext>
            </a:extLst>
          </p:cNvPr>
          <p:cNvSpPr txBox="1"/>
          <p:nvPr/>
        </p:nvSpPr>
        <p:spPr>
          <a:xfrm>
            <a:off x="2528888" y="3645877"/>
            <a:ext cx="148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ENDEREÇO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08B192-E797-3739-DA0B-704F73242173}"/>
              </a:ext>
            </a:extLst>
          </p:cNvPr>
          <p:cNvSpPr txBox="1"/>
          <p:nvPr/>
        </p:nvSpPr>
        <p:spPr>
          <a:xfrm>
            <a:off x="287858" y="4608695"/>
            <a:ext cx="202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ENDEREÇO_RUA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B2FF51E-5667-6528-CF5A-E680DE6442B0}"/>
              </a:ext>
            </a:extLst>
          </p:cNvPr>
          <p:cNvSpPr txBox="1"/>
          <p:nvPr/>
        </p:nvSpPr>
        <p:spPr>
          <a:xfrm>
            <a:off x="2418206" y="4697904"/>
            <a:ext cx="1010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CIDADE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9CDB75-C6F1-C311-71C5-0D0562B981BB}"/>
              </a:ext>
            </a:extLst>
          </p:cNvPr>
          <p:cNvSpPr txBox="1"/>
          <p:nvPr/>
        </p:nvSpPr>
        <p:spPr>
          <a:xfrm>
            <a:off x="3668602" y="4617368"/>
            <a:ext cx="113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ESTADO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250DDF-CB9C-5AB7-AD96-DD329014EFBB}"/>
              </a:ext>
            </a:extLst>
          </p:cNvPr>
          <p:cNvSpPr txBox="1"/>
          <p:nvPr/>
        </p:nvSpPr>
        <p:spPr>
          <a:xfrm>
            <a:off x="5432282" y="4497849"/>
            <a:ext cx="113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CEP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07B9A8C-4112-FAB3-6627-96C043D2840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298652" y="4045987"/>
            <a:ext cx="1970438" cy="56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27B6585-D9AE-15A2-6763-3A8390DE9D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923603" y="4045987"/>
            <a:ext cx="345487" cy="65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8B8A376-C697-D81E-0DF3-B3622CFBFCC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69090" y="4045987"/>
            <a:ext cx="968442" cy="57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CB862EE-DF81-6BD6-483B-2A0BDB29091C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>
            <a:off x="3269090" y="4045987"/>
            <a:ext cx="2163192" cy="65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119EB26-3076-7250-716F-CE505275F3B4}"/>
              </a:ext>
            </a:extLst>
          </p:cNvPr>
          <p:cNvSpPr txBox="1"/>
          <p:nvPr/>
        </p:nvSpPr>
        <p:spPr>
          <a:xfrm>
            <a:off x="260350" y="6063010"/>
            <a:ext cx="1158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NUMERO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4BB84E6-D172-CC75-B71E-CE4AB523F769}"/>
              </a:ext>
            </a:extLst>
          </p:cNvPr>
          <p:cNvSpPr txBox="1"/>
          <p:nvPr/>
        </p:nvSpPr>
        <p:spPr>
          <a:xfrm>
            <a:off x="1704800" y="6063010"/>
            <a:ext cx="71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01433E5-978E-9962-A05D-ED97FC100E7F}"/>
              </a:ext>
            </a:extLst>
          </p:cNvPr>
          <p:cNvSpPr txBox="1"/>
          <p:nvPr/>
        </p:nvSpPr>
        <p:spPr>
          <a:xfrm>
            <a:off x="3096345" y="6063010"/>
            <a:ext cx="187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APARTAMENTO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849E3E0-02A6-DE47-69BA-8EC768D092D0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flipV="1">
            <a:off x="839421" y="5008805"/>
            <a:ext cx="459231" cy="105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ABD89DD-13F1-5774-75A9-737FF5454257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H="1" flipV="1">
            <a:off x="1298652" y="5008805"/>
            <a:ext cx="762851" cy="105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AE0BCED-EB60-1A25-B401-3E0014A12467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flipH="1" flipV="1">
            <a:off x="1298652" y="5008805"/>
            <a:ext cx="2734813" cy="105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95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MONOVALORADOS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QUE POSSUEM UM VALOR ÚNICO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EXEMPLO: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IDADE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07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MULTIVALORADOS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QUE POSSUEM MAIS DE UM VALOR.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EXEMPLO: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TITULAÇÃO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00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ARMAZENADOS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QUE POSSUEM RELACIONAMENTO.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EXEMPLO: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IDADE E DATADENASCIMENTO.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IDADE PODE SER DETERMINADO PELO VALOR DA DATA CORRENTE.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2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ATRIBUTOS DERIVADOS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SÃO ATRIBUTOS QUE POSSUEM DERIVAÇÃO DE OUTRO ATRIBUTO.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EXEMPLO: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IDADE É DERIVADO DO ATRIBUTO DATA DE NASCIMENTO E DATA DE NASCIMENTO E TAMBÉM CHAMADO DE ARMAZENADO.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96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VALORES NULL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AUSENCIA DE VALOR APLICÁVEL A UM ATRIBUTO.</a:t>
            </a:r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58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ATRIBUTO COMPLEXOS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É REPRESENTADO POR UM CONJUNTO DE ATRIBUTOS.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84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9811F7-478D-399E-DFAB-A774E7E4E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58616" y="3938954"/>
            <a:ext cx="679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1804286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UM TIPO DE RELACIONAMENTO R ENTRE n TIPOS DE ENTIDADES E1, E2, DEFINE UM CONJUNTO DE ASSOCIAÇÕES – OU UM CONJUNTO DE RELACIONAMENTOS.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3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062459-D97F-1577-02D6-3BD55F79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55909"/>
            <a:ext cx="6869219" cy="42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33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28093" cy="15239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66092" y="4753761"/>
            <a:ext cx="2028093" cy="2051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C78D1DF-3C6C-D593-7149-CF9C4FAC8004}"/>
              </a:ext>
            </a:extLst>
          </p:cNvPr>
          <p:cNvCxnSpPr>
            <a:cxnSpLocks/>
          </p:cNvCxnSpPr>
          <p:nvPr/>
        </p:nvCxnSpPr>
        <p:spPr>
          <a:xfrm flipV="1">
            <a:off x="3557953" y="4220364"/>
            <a:ext cx="2033955" cy="53339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 flipV="1">
            <a:off x="1244839" y="5052646"/>
            <a:ext cx="2025899" cy="21386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4293BD2-F9FB-C040-3545-0B504FA2055B}"/>
              </a:ext>
            </a:extLst>
          </p:cNvPr>
          <p:cNvCxnSpPr>
            <a:cxnSpLocks/>
          </p:cNvCxnSpPr>
          <p:nvPr/>
        </p:nvCxnSpPr>
        <p:spPr>
          <a:xfrm flipV="1">
            <a:off x="3634153" y="4432860"/>
            <a:ext cx="1979008" cy="55826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796268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34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 EXEMPLO ILUSTRA QUE OS EMPREGADOS: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E1 e E3 TRABALHAM NO MESMO DEPARTAMENTO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E4 e E2 TRABALHAM NO MESMO DEPARTAMENTO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26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UM CONJUNTO DE RELACIONAMENTOS R É: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UM CONJUNTO DE INSTANCIAS DE RELACIONAMENTOS r1, ONDE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CADA r1 ASSOCIA-SE A n ENTIDADES INDIVIDUAIS.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39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NOS DIAGRAMAS ER OS TIPOS DE RELACIONAMENTOS SÃO MOSTRADOS COMO LOSANGOS QUE SÃO CONECTADOS POR LINHAS RETAS EM RETANGULOS QUE REPRESENTAM AS ENTIDADES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83452E-2286-DD2A-F4E6-5A21EEB2D329}"/>
              </a:ext>
            </a:extLst>
          </p:cNvPr>
          <p:cNvSpPr/>
          <p:nvPr/>
        </p:nvSpPr>
        <p:spPr>
          <a:xfrm>
            <a:off x="92305" y="6916615"/>
            <a:ext cx="1629508" cy="66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EMPREGADO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3553EDA-29C0-4243-C15A-6FB24319FE1E}"/>
              </a:ext>
            </a:extLst>
          </p:cNvPr>
          <p:cNvSpPr/>
          <p:nvPr/>
        </p:nvSpPr>
        <p:spPr>
          <a:xfrm>
            <a:off x="5132131" y="6928338"/>
            <a:ext cx="1725869" cy="66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DEPARTAMENTO</a:t>
            </a:r>
          </a:p>
        </p:txBody>
      </p: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2D2BDF24-580D-D612-444C-7E2C77272C52}"/>
              </a:ext>
            </a:extLst>
          </p:cNvPr>
          <p:cNvSpPr/>
          <p:nvPr/>
        </p:nvSpPr>
        <p:spPr>
          <a:xfrm>
            <a:off x="2379786" y="7016261"/>
            <a:ext cx="2356338" cy="468924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TRABALHA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22755F1-5229-1FFD-1CDE-5625DBE296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721813" y="7250723"/>
            <a:ext cx="657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D625AC-CE58-4F24-8E13-14F24EEBA74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736124" y="7250723"/>
            <a:ext cx="396007" cy="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6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0" y="2215662"/>
            <a:ext cx="685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GRAU DE RELACIONAMENTO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GRAU DOIS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É CONHECIDO COMO BINÁRIO, QUANDO ENVOLVE DUAS ENTIDADES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GRAU TRÊS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É CONHECIDO COMO TERNÁRIO, QUANDO ENVOLVE TRÊS ENTIDADES.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61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RELACIONAMENTO BINÁRIO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28093" cy="15239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66092" y="4753761"/>
            <a:ext cx="2028093" cy="2051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C78D1DF-3C6C-D593-7149-CF9C4FAC8004}"/>
              </a:ext>
            </a:extLst>
          </p:cNvPr>
          <p:cNvCxnSpPr>
            <a:cxnSpLocks/>
          </p:cNvCxnSpPr>
          <p:nvPr/>
        </p:nvCxnSpPr>
        <p:spPr>
          <a:xfrm flipV="1">
            <a:off x="3557953" y="4220364"/>
            <a:ext cx="2033955" cy="53339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 flipV="1">
            <a:off x="1244839" y="5052646"/>
            <a:ext cx="2025899" cy="21386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4293BD2-F9FB-C040-3545-0B504FA2055B}"/>
              </a:ext>
            </a:extLst>
          </p:cNvPr>
          <p:cNvCxnSpPr>
            <a:cxnSpLocks/>
          </p:cNvCxnSpPr>
          <p:nvPr/>
        </p:nvCxnSpPr>
        <p:spPr>
          <a:xfrm flipV="1">
            <a:off x="3634153" y="4432860"/>
            <a:ext cx="1979008" cy="55826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796268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29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RELACIONAMENTO TERNÁRIO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635953" y="2297722"/>
            <a:ext cx="1003800" cy="2661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F1</a:t>
            </a:r>
          </a:p>
          <a:p>
            <a:pPr algn="ctr"/>
            <a:r>
              <a:rPr lang="en-US" dirty="0"/>
              <a:t>F2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457198" y="1884131"/>
            <a:ext cx="16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FORNECEDOR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  <a:p>
            <a:pPr algn="ctr"/>
            <a:r>
              <a:rPr lang="en-US" dirty="0"/>
              <a:t>r6</a:t>
            </a:r>
          </a:p>
          <a:p>
            <a:pPr algn="ctr"/>
            <a:r>
              <a:rPr lang="en-US" dirty="0"/>
              <a:t>r7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5178307" y="2579134"/>
            <a:ext cx="1328004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827452" y="2470613"/>
            <a:ext cx="132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FORNECE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>
            <a:cxnSpLocks/>
          </p:cNvCxnSpPr>
          <p:nvPr/>
        </p:nvCxnSpPr>
        <p:spPr>
          <a:xfrm>
            <a:off x="1219556" y="3384417"/>
            <a:ext cx="2074629" cy="33591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491454" y="3876622"/>
            <a:ext cx="2100454" cy="34374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>
            <a:off x="1244839" y="3384417"/>
            <a:ext cx="2049346" cy="6832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44774" y="4217314"/>
            <a:ext cx="1979633" cy="15106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>
            <a:off x="1266092" y="3455024"/>
            <a:ext cx="2004646" cy="84319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C78D1DF-3C6C-D593-7149-CF9C4FAC8004}"/>
              </a:ext>
            </a:extLst>
          </p:cNvPr>
          <p:cNvCxnSpPr>
            <a:cxnSpLocks/>
          </p:cNvCxnSpPr>
          <p:nvPr/>
        </p:nvCxnSpPr>
        <p:spPr>
          <a:xfrm flipV="1">
            <a:off x="3555022" y="4220364"/>
            <a:ext cx="2036886" cy="42789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58222" y="3664114"/>
            <a:ext cx="2098417" cy="94802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4293BD2-F9FB-C040-3545-0B504FA2055B}"/>
              </a:ext>
            </a:extLst>
          </p:cNvPr>
          <p:cNvCxnSpPr>
            <a:cxnSpLocks/>
          </p:cNvCxnSpPr>
          <p:nvPr/>
        </p:nvCxnSpPr>
        <p:spPr>
          <a:xfrm>
            <a:off x="3485237" y="4048493"/>
            <a:ext cx="2127924" cy="38436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485237" y="4753761"/>
            <a:ext cx="2114540" cy="10114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 flipV="1">
            <a:off x="3476991" y="4464294"/>
            <a:ext cx="2047416" cy="70558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Fluxograma: Conector 10">
            <a:extLst>
              <a:ext uri="{FF2B5EF4-FFF2-40B4-BE49-F238E27FC236}">
                <a16:creationId xmlns:a16="http://schemas.microsoft.com/office/drawing/2014/main" id="{6C396651-B89A-8D5C-E981-B73F427CB804}"/>
              </a:ext>
            </a:extLst>
          </p:cNvPr>
          <p:cNvSpPr/>
          <p:nvPr/>
        </p:nvSpPr>
        <p:spPr>
          <a:xfrm>
            <a:off x="711090" y="6160422"/>
            <a:ext cx="1003800" cy="2661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  <a:p>
            <a:pPr algn="ctr"/>
            <a:r>
              <a:rPr lang="en-US" dirty="0"/>
              <a:t>P2</a:t>
            </a:r>
          </a:p>
          <a:p>
            <a:pPr algn="ctr"/>
            <a:r>
              <a:rPr lang="en-US" dirty="0"/>
              <a:t>P3</a:t>
            </a:r>
          </a:p>
          <a:p>
            <a:pPr algn="ctr"/>
            <a:endParaRPr lang="en-US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8604A0-0F38-CDA7-E628-948DD7ECB1B0}"/>
              </a:ext>
            </a:extLst>
          </p:cNvPr>
          <p:cNvSpPr txBox="1"/>
          <p:nvPr/>
        </p:nvSpPr>
        <p:spPr>
          <a:xfrm>
            <a:off x="907059" y="5832120"/>
            <a:ext cx="80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PEÇA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EA5C75D-13B1-C690-2029-3DB5ACB7C419}"/>
              </a:ext>
            </a:extLst>
          </p:cNvPr>
          <p:cNvCxnSpPr>
            <a:cxnSpLocks/>
          </p:cNvCxnSpPr>
          <p:nvPr/>
        </p:nvCxnSpPr>
        <p:spPr>
          <a:xfrm>
            <a:off x="1258222" y="3720331"/>
            <a:ext cx="2020386" cy="112544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B9193C1-B3CD-FE53-9EEF-86197366DBD5}"/>
              </a:ext>
            </a:extLst>
          </p:cNvPr>
          <p:cNvCxnSpPr>
            <a:cxnSpLocks/>
          </p:cNvCxnSpPr>
          <p:nvPr/>
        </p:nvCxnSpPr>
        <p:spPr>
          <a:xfrm>
            <a:off x="1333592" y="3774228"/>
            <a:ext cx="1981846" cy="138013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3358A26-B7DA-30F7-1C0A-E96CB3C93A58}"/>
              </a:ext>
            </a:extLst>
          </p:cNvPr>
          <p:cNvCxnSpPr>
            <a:cxnSpLocks/>
          </p:cNvCxnSpPr>
          <p:nvPr/>
        </p:nvCxnSpPr>
        <p:spPr>
          <a:xfrm>
            <a:off x="1258222" y="3743693"/>
            <a:ext cx="2067464" cy="172207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20EA6F6-1DF8-6BA9-337B-1C257CC46081}"/>
              </a:ext>
            </a:extLst>
          </p:cNvPr>
          <p:cNvCxnSpPr>
            <a:cxnSpLocks/>
          </p:cNvCxnSpPr>
          <p:nvPr/>
        </p:nvCxnSpPr>
        <p:spPr>
          <a:xfrm flipV="1">
            <a:off x="3514730" y="4804333"/>
            <a:ext cx="2009677" cy="63482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09011BD-2C64-FEC9-D943-7E028C9E9DC8}"/>
              </a:ext>
            </a:extLst>
          </p:cNvPr>
          <p:cNvCxnSpPr>
            <a:cxnSpLocks/>
          </p:cNvCxnSpPr>
          <p:nvPr/>
        </p:nvCxnSpPr>
        <p:spPr>
          <a:xfrm flipV="1">
            <a:off x="1362451" y="3852935"/>
            <a:ext cx="1952987" cy="318109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DEBD100-3ADA-CCB0-1103-C701A328F711}"/>
              </a:ext>
            </a:extLst>
          </p:cNvPr>
          <p:cNvCxnSpPr>
            <a:cxnSpLocks/>
          </p:cNvCxnSpPr>
          <p:nvPr/>
        </p:nvCxnSpPr>
        <p:spPr>
          <a:xfrm flipV="1">
            <a:off x="1362451" y="4091027"/>
            <a:ext cx="1999234" cy="294299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C954A47-EFDA-E797-37D0-7D0840D64FA9}"/>
              </a:ext>
            </a:extLst>
          </p:cNvPr>
          <p:cNvCxnSpPr>
            <a:cxnSpLocks/>
          </p:cNvCxnSpPr>
          <p:nvPr/>
        </p:nvCxnSpPr>
        <p:spPr>
          <a:xfrm flipV="1">
            <a:off x="1316204" y="4407826"/>
            <a:ext cx="1999234" cy="294299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BD7F9C2-00B6-4D9C-CDBB-D9D501B61376}"/>
              </a:ext>
            </a:extLst>
          </p:cNvPr>
          <p:cNvCxnSpPr>
            <a:cxnSpLocks/>
          </p:cNvCxnSpPr>
          <p:nvPr/>
        </p:nvCxnSpPr>
        <p:spPr>
          <a:xfrm flipV="1">
            <a:off x="1327771" y="5193114"/>
            <a:ext cx="2025406" cy="242596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32A6C361-B16C-6C48-C23C-5AF5FFC601E3}"/>
              </a:ext>
            </a:extLst>
          </p:cNvPr>
          <p:cNvCxnSpPr>
            <a:cxnSpLocks/>
          </p:cNvCxnSpPr>
          <p:nvPr/>
        </p:nvCxnSpPr>
        <p:spPr>
          <a:xfrm flipV="1">
            <a:off x="1324712" y="5465768"/>
            <a:ext cx="2058956" cy="219206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94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RAZÕES DE CARDINALIDADE PARA RELACIONAMENTOS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 RAZÃO DE CARDINALIDADE PARA UM RELACIONAMENTO ESPECIFICA O NÚMERO MÁXIMO DE INSTÂNCIAS DE RELACIONAMENTO EM QUE UMA ENTIDADE PODE PARTICIPAR.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6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RAZÕES DE CARDINALIDADE POSSÍVEIS PARA RELACIONAENTO BINÁRIO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1:1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1:N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N:1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M:N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89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1:1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28093" cy="15239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753761"/>
            <a:ext cx="2002455" cy="45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91730" y="5008764"/>
            <a:ext cx="19790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796268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66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C423FC-47AE-9B86-A816-0B4D5F11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052"/>
            <a:ext cx="6858000" cy="38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8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1:N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r>
              <a:rPr lang="en-US" dirty="0"/>
              <a:t>E5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>
            <a:cxnSpLocks/>
          </p:cNvCxnSpPr>
          <p:nvPr/>
        </p:nvCxnSpPr>
        <p:spPr>
          <a:xfrm flipV="1">
            <a:off x="1266092" y="4138246"/>
            <a:ext cx="2059594" cy="25790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32315" y="4044462"/>
            <a:ext cx="2033955" cy="9378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>
            <a:off x="1266092" y="4390239"/>
            <a:ext cx="2028093" cy="591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664277"/>
            <a:ext cx="2002455" cy="5407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 flipV="1">
            <a:off x="1291730" y="4923692"/>
            <a:ext cx="2033956" cy="8507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>
            <a:off x="3532315" y="4923692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390239"/>
            <a:ext cx="2059593" cy="27403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2D60F05-8F1B-DE46-8585-A2BF92FB3CC9}"/>
              </a:ext>
            </a:extLst>
          </p:cNvPr>
          <p:cNvCxnSpPr>
            <a:cxnSpLocks/>
          </p:cNvCxnSpPr>
          <p:nvPr/>
        </p:nvCxnSpPr>
        <p:spPr>
          <a:xfrm flipV="1">
            <a:off x="3532315" y="4390239"/>
            <a:ext cx="2033955" cy="27403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C6E8F35-2D06-8751-8701-94700392FECA}"/>
              </a:ext>
            </a:extLst>
          </p:cNvPr>
          <p:cNvCxnSpPr>
            <a:cxnSpLocks/>
          </p:cNvCxnSpPr>
          <p:nvPr/>
        </p:nvCxnSpPr>
        <p:spPr>
          <a:xfrm>
            <a:off x="1200876" y="4664277"/>
            <a:ext cx="2124810" cy="5407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624B5BCE-6FBC-8947-E945-05536219E92B}"/>
              </a:ext>
            </a:extLst>
          </p:cNvPr>
          <p:cNvCxnSpPr>
            <a:cxnSpLocks/>
          </p:cNvCxnSpPr>
          <p:nvPr/>
        </p:nvCxnSpPr>
        <p:spPr>
          <a:xfrm>
            <a:off x="3557953" y="5193323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614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N:1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r>
              <a:rPr lang="en-US" dirty="0"/>
              <a:t>E5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>
            <a:cxnSpLocks/>
          </p:cNvCxnSpPr>
          <p:nvPr/>
        </p:nvCxnSpPr>
        <p:spPr>
          <a:xfrm flipV="1">
            <a:off x="1266092" y="4243754"/>
            <a:ext cx="2028093" cy="10550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59594" cy="15239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66092" y="4753761"/>
            <a:ext cx="2028093" cy="32238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44839" y="4865077"/>
            <a:ext cx="2025899" cy="1875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 flipV="1">
            <a:off x="3532315" y="4243754"/>
            <a:ext cx="2033955" cy="23736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F863D81-1F46-C548-85DA-4434EAC26E94}"/>
              </a:ext>
            </a:extLst>
          </p:cNvPr>
          <p:cNvCxnSpPr>
            <a:cxnSpLocks/>
          </p:cNvCxnSpPr>
          <p:nvPr/>
        </p:nvCxnSpPr>
        <p:spPr>
          <a:xfrm flipV="1">
            <a:off x="1242645" y="5290011"/>
            <a:ext cx="2051540" cy="8502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93F250A-C5D1-4622-4992-1B9A9591386A}"/>
              </a:ext>
            </a:extLst>
          </p:cNvPr>
          <p:cNvCxnSpPr>
            <a:cxnSpLocks/>
          </p:cNvCxnSpPr>
          <p:nvPr/>
        </p:nvCxnSpPr>
        <p:spPr>
          <a:xfrm flipV="1">
            <a:off x="3532315" y="4753761"/>
            <a:ext cx="2059593" cy="55685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45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M:N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59594" cy="18466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753761"/>
            <a:ext cx="2002455" cy="45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91730" y="5008764"/>
            <a:ext cx="19790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557953" y="5008764"/>
            <a:ext cx="20552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3151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B7654E6-519C-9581-8290-068112917075}"/>
              </a:ext>
            </a:extLst>
          </p:cNvPr>
          <p:cNvCxnSpPr>
            <a:cxnSpLocks/>
          </p:cNvCxnSpPr>
          <p:nvPr/>
        </p:nvCxnSpPr>
        <p:spPr>
          <a:xfrm>
            <a:off x="1291730" y="4958861"/>
            <a:ext cx="2002455" cy="38686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E8DD3E0-B502-9543-DC25-188162CD2E5A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86460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97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1:1 MIGRAÇÃO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59594" cy="15239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753761"/>
            <a:ext cx="2002455" cy="45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91730" y="5008764"/>
            <a:ext cx="19790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3151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10EAAC1-C7DB-0B78-F5FC-7B0F1FB15845}"/>
              </a:ext>
            </a:extLst>
          </p:cNvPr>
          <p:cNvSpPr txBox="1"/>
          <p:nvPr/>
        </p:nvSpPr>
        <p:spPr>
          <a:xfrm>
            <a:off x="191955" y="6849125"/>
            <a:ext cx="18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FORTE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A0725D-2A9C-15CC-6D6A-3396DD60AC45}"/>
              </a:ext>
            </a:extLst>
          </p:cNvPr>
          <p:cNvSpPr txBox="1"/>
          <p:nvPr/>
        </p:nvSpPr>
        <p:spPr>
          <a:xfrm>
            <a:off x="4829907" y="6701214"/>
            <a:ext cx="18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FORTE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C34A93A-1FFD-A18D-1BA3-1BF9471C7C8D}"/>
              </a:ext>
            </a:extLst>
          </p:cNvPr>
          <p:cNvCxnSpPr>
            <a:cxnSpLocks/>
          </p:cNvCxnSpPr>
          <p:nvPr/>
        </p:nvCxnSpPr>
        <p:spPr>
          <a:xfrm>
            <a:off x="1418492" y="7218457"/>
            <a:ext cx="2215661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5428D9B-47AD-AF14-6144-5923CC42ABD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634153" y="7070546"/>
            <a:ext cx="2113823" cy="83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334FA27-42DB-F7F8-67CE-9C0FCCD71884}"/>
              </a:ext>
            </a:extLst>
          </p:cNvPr>
          <p:cNvSpPr txBox="1"/>
          <p:nvPr/>
        </p:nvSpPr>
        <p:spPr>
          <a:xfrm>
            <a:off x="1891072" y="7924602"/>
            <a:ext cx="348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 ATRIBUTO CHAVE PODE MIGRAR PARA QUALQUER ENTIDADE</a:t>
            </a:r>
          </a:p>
        </p:txBody>
      </p:sp>
    </p:spTree>
    <p:extLst>
      <p:ext uri="{BB962C8B-B14F-4D97-AF65-F5344CB8AC3E}">
        <p14:creationId xmlns:p14="http://schemas.microsoft.com/office/powerpoint/2010/main" val="37964687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1:N MIGRAÇÃO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>
            <a:cxnSpLocks/>
          </p:cNvCxnSpPr>
          <p:nvPr/>
        </p:nvCxnSpPr>
        <p:spPr>
          <a:xfrm flipV="1">
            <a:off x="1266092" y="4103077"/>
            <a:ext cx="2028093" cy="29307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32315" y="4103077"/>
            <a:ext cx="2059593" cy="11728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>
            <a:off x="1266092" y="4390239"/>
            <a:ext cx="2059594" cy="591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664277"/>
            <a:ext cx="2033956" cy="5407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 flipV="1">
            <a:off x="1291730" y="4900246"/>
            <a:ext cx="2002455" cy="10851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80846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2D60F05-8F1B-DE46-8585-A2BF92FB3CC9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59593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C6E8F35-2D06-8751-8701-94700392FECA}"/>
              </a:ext>
            </a:extLst>
          </p:cNvPr>
          <p:cNvCxnSpPr>
            <a:cxnSpLocks/>
          </p:cNvCxnSpPr>
          <p:nvPr/>
        </p:nvCxnSpPr>
        <p:spPr>
          <a:xfrm>
            <a:off x="1200876" y="4664277"/>
            <a:ext cx="2124810" cy="5407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8F2D05-1BF6-2583-FABE-6C0C985BB059}"/>
              </a:ext>
            </a:extLst>
          </p:cNvPr>
          <p:cNvSpPr txBox="1"/>
          <p:nvPr/>
        </p:nvSpPr>
        <p:spPr>
          <a:xfrm>
            <a:off x="191955" y="6849125"/>
            <a:ext cx="18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FORTE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77F24B3-8D45-CBCB-FB64-AAEFCA9F3B8E}"/>
              </a:ext>
            </a:extLst>
          </p:cNvPr>
          <p:cNvSpPr txBox="1"/>
          <p:nvPr/>
        </p:nvSpPr>
        <p:spPr>
          <a:xfrm>
            <a:off x="4829906" y="6701214"/>
            <a:ext cx="18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FRACA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AADB0FB-D792-7944-10A5-0007E6125EB2}"/>
              </a:ext>
            </a:extLst>
          </p:cNvPr>
          <p:cNvCxnSpPr>
            <a:cxnSpLocks/>
          </p:cNvCxnSpPr>
          <p:nvPr/>
        </p:nvCxnSpPr>
        <p:spPr>
          <a:xfrm>
            <a:off x="1418492" y="7218457"/>
            <a:ext cx="2215661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06A386B-B991-AAD1-7B90-526EA6AE2EC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634153" y="7070546"/>
            <a:ext cx="2144414" cy="83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AB1B56B-E0C4-73AD-BD76-51D53AA7F9C8}"/>
              </a:ext>
            </a:extLst>
          </p:cNvPr>
          <p:cNvSpPr txBox="1"/>
          <p:nvPr/>
        </p:nvSpPr>
        <p:spPr>
          <a:xfrm>
            <a:off x="1891072" y="7924602"/>
            <a:ext cx="348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 ATRIBUTO CHAVE MIGRA PARA ENTIDADE FRACA</a:t>
            </a:r>
          </a:p>
        </p:txBody>
      </p:sp>
    </p:spTree>
    <p:extLst>
      <p:ext uri="{BB962C8B-B14F-4D97-AF65-F5344CB8AC3E}">
        <p14:creationId xmlns:p14="http://schemas.microsoft.com/office/powerpoint/2010/main" val="32298918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N:1</a:t>
            </a:r>
            <a:br>
              <a:rPr lang="en-US" sz="4400" dirty="0"/>
            </a:br>
            <a:r>
              <a:rPr lang="en-US" sz="4400" dirty="0"/>
              <a:t>MIGRAÇÃO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endParaRPr lang="en-US" dirty="0"/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753761"/>
            <a:ext cx="2002455" cy="45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91730" y="5008764"/>
            <a:ext cx="19790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634153" y="5008764"/>
            <a:ext cx="1979008" cy="673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 flipV="1">
            <a:off x="3532315" y="4243754"/>
            <a:ext cx="2080846" cy="23736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88777D-B82F-9DE3-FFBA-6081F77FBC7D}"/>
              </a:ext>
            </a:extLst>
          </p:cNvPr>
          <p:cNvSpPr txBox="1"/>
          <p:nvPr/>
        </p:nvSpPr>
        <p:spPr>
          <a:xfrm>
            <a:off x="191954" y="6849125"/>
            <a:ext cx="18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FRACA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F0AECD-255C-B5CF-3BBE-67609F70EE79}"/>
              </a:ext>
            </a:extLst>
          </p:cNvPr>
          <p:cNvSpPr txBox="1"/>
          <p:nvPr/>
        </p:nvSpPr>
        <p:spPr>
          <a:xfrm>
            <a:off x="4829906" y="6701214"/>
            <a:ext cx="18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FORTE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CD0AD6F-62E1-DE94-5176-EF7AE2B8E853}"/>
              </a:ext>
            </a:extLst>
          </p:cNvPr>
          <p:cNvCxnSpPr>
            <a:cxnSpLocks/>
          </p:cNvCxnSpPr>
          <p:nvPr/>
        </p:nvCxnSpPr>
        <p:spPr>
          <a:xfrm>
            <a:off x="1418492" y="7218457"/>
            <a:ext cx="2215661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4441F4B-BE60-09F1-2ED8-5F5EB58CE7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634153" y="7070546"/>
            <a:ext cx="2144414" cy="83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227F476-3EF2-3690-0720-E43CE44D7DF7}"/>
              </a:ext>
            </a:extLst>
          </p:cNvPr>
          <p:cNvSpPr txBox="1"/>
          <p:nvPr/>
        </p:nvSpPr>
        <p:spPr>
          <a:xfrm>
            <a:off x="1891072" y="7924602"/>
            <a:ext cx="348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 ATRIBUTO CHAVE MIGRA PARA ENTIDADE FRACA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59D7648-078F-E8D9-D1A1-DA1DB477F112}"/>
              </a:ext>
            </a:extLst>
          </p:cNvPr>
          <p:cNvCxnSpPr/>
          <p:nvPr/>
        </p:nvCxnSpPr>
        <p:spPr>
          <a:xfrm flipV="1">
            <a:off x="1234596" y="451201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3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RAZÃO DE CARDINALIDADE M:N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0129B893-398B-E30A-B3D6-DDAFE0D3DC04}"/>
              </a:ext>
            </a:extLst>
          </p:cNvPr>
          <p:cNvSpPr/>
          <p:nvPr/>
        </p:nvSpPr>
        <p:spPr>
          <a:xfrm>
            <a:off x="508477" y="32472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8BEE33-8F75-D8D0-33B3-13EE803E21AF}"/>
              </a:ext>
            </a:extLst>
          </p:cNvPr>
          <p:cNvSpPr txBox="1"/>
          <p:nvPr/>
        </p:nvSpPr>
        <p:spPr>
          <a:xfrm>
            <a:off x="351689" y="2672862"/>
            <a:ext cx="143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EMPREGADO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D8B5607D-8E73-E303-AE30-D865C91DD561}"/>
              </a:ext>
            </a:extLst>
          </p:cNvPr>
          <p:cNvSpPr/>
          <p:nvPr/>
        </p:nvSpPr>
        <p:spPr>
          <a:xfrm>
            <a:off x="2827452" y="3042193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  <a:p>
            <a:pPr algn="ctr"/>
            <a:r>
              <a:rPr lang="en-US" dirty="0"/>
              <a:t>r2</a:t>
            </a:r>
          </a:p>
          <a:p>
            <a:pPr algn="ctr"/>
            <a:r>
              <a:rPr lang="en-US" dirty="0"/>
              <a:t>r3</a:t>
            </a:r>
          </a:p>
          <a:p>
            <a:pPr algn="ctr"/>
            <a:r>
              <a:rPr lang="en-US" dirty="0"/>
              <a:t>r4</a:t>
            </a:r>
          </a:p>
          <a:p>
            <a:pPr algn="ctr"/>
            <a:r>
              <a:rPr lang="en-US" dirty="0"/>
              <a:t>r5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B2BA08D9-A057-0AA2-F183-A75604F2D488}"/>
              </a:ext>
            </a:extLst>
          </p:cNvPr>
          <p:cNvSpPr/>
          <p:nvPr/>
        </p:nvSpPr>
        <p:spPr>
          <a:xfrm>
            <a:off x="5113452" y="3042192"/>
            <a:ext cx="1203095" cy="3423139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  <a:p>
            <a:pPr algn="ctr"/>
            <a:r>
              <a:rPr lang="en-US" dirty="0"/>
              <a:t>E2</a:t>
            </a:r>
          </a:p>
          <a:p>
            <a:pPr algn="ctr"/>
            <a:r>
              <a:rPr lang="en-US" dirty="0"/>
              <a:t>E3</a:t>
            </a:r>
          </a:p>
          <a:p>
            <a:pPr algn="ctr"/>
            <a:r>
              <a:rPr lang="en-US" dirty="0"/>
              <a:t>E4</a:t>
            </a:r>
          </a:p>
          <a:p>
            <a:pPr algn="ctr"/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ADCCA2-FDF1-1658-EC56-9DE4465CFA10}"/>
              </a:ext>
            </a:extLst>
          </p:cNvPr>
          <p:cNvSpPr txBox="1"/>
          <p:nvPr/>
        </p:nvSpPr>
        <p:spPr>
          <a:xfrm>
            <a:off x="4888524" y="2570257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DEPARTAMENTO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1421FA-E158-2604-6D5E-44159C49F1AE}"/>
              </a:ext>
            </a:extLst>
          </p:cNvPr>
          <p:cNvSpPr txBox="1"/>
          <p:nvPr/>
        </p:nvSpPr>
        <p:spPr>
          <a:xfrm>
            <a:off x="2528888" y="2435496"/>
            <a:ext cx="189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TRABALHA_PARA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5CEC16-F2E0-4F95-B77A-8284994D1FC5}"/>
              </a:ext>
            </a:extLst>
          </p:cNvPr>
          <p:cNvCxnSpPr/>
          <p:nvPr/>
        </p:nvCxnSpPr>
        <p:spPr>
          <a:xfrm flipV="1">
            <a:off x="1266092" y="4243754"/>
            <a:ext cx="2028093" cy="15240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DDCD7AC-1B97-1A16-F17C-E480601C7384}"/>
              </a:ext>
            </a:extLst>
          </p:cNvPr>
          <p:cNvCxnSpPr>
            <a:cxnSpLocks/>
          </p:cNvCxnSpPr>
          <p:nvPr/>
        </p:nvCxnSpPr>
        <p:spPr>
          <a:xfrm>
            <a:off x="3557953" y="4220364"/>
            <a:ext cx="203395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17D627B-78FA-A7BA-A5B2-AAA58F8330B8}"/>
              </a:ext>
            </a:extLst>
          </p:cNvPr>
          <p:cNvCxnSpPr>
            <a:cxnSpLocks/>
          </p:cNvCxnSpPr>
          <p:nvPr/>
        </p:nvCxnSpPr>
        <p:spPr>
          <a:xfrm flipV="1">
            <a:off x="1266092" y="4481120"/>
            <a:ext cx="2059594" cy="18466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0534414-667B-B2D8-8800-F05D227AEAD6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27264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331E01E-A0C0-EB66-9209-9741D10BF50F}"/>
              </a:ext>
            </a:extLst>
          </p:cNvPr>
          <p:cNvCxnSpPr>
            <a:cxnSpLocks/>
          </p:cNvCxnSpPr>
          <p:nvPr/>
        </p:nvCxnSpPr>
        <p:spPr>
          <a:xfrm flipV="1">
            <a:off x="1291730" y="4753761"/>
            <a:ext cx="2002455" cy="4512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31EC637-689E-4488-101E-227E6B60F021}"/>
              </a:ext>
            </a:extLst>
          </p:cNvPr>
          <p:cNvCxnSpPr>
            <a:cxnSpLocks/>
          </p:cNvCxnSpPr>
          <p:nvPr/>
        </p:nvCxnSpPr>
        <p:spPr>
          <a:xfrm>
            <a:off x="1291730" y="5008764"/>
            <a:ext cx="19790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E73567A-6463-E56B-81D6-CC53434ACE51}"/>
              </a:ext>
            </a:extLst>
          </p:cNvPr>
          <p:cNvCxnSpPr>
            <a:cxnSpLocks/>
          </p:cNvCxnSpPr>
          <p:nvPr/>
        </p:nvCxnSpPr>
        <p:spPr>
          <a:xfrm flipV="1">
            <a:off x="3557953" y="5008764"/>
            <a:ext cx="2055208" cy="438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611A222-63F7-AE99-7994-215B4E7B1395}"/>
              </a:ext>
            </a:extLst>
          </p:cNvPr>
          <p:cNvCxnSpPr>
            <a:cxnSpLocks/>
          </p:cNvCxnSpPr>
          <p:nvPr/>
        </p:nvCxnSpPr>
        <p:spPr>
          <a:xfrm>
            <a:off x="3532315" y="4481120"/>
            <a:ext cx="2033955" cy="31514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B7654E6-519C-9581-8290-068112917075}"/>
              </a:ext>
            </a:extLst>
          </p:cNvPr>
          <p:cNvCxnSpPr>
            <a:cxnSpLocks/>
          </p:cNvCxnSpPr>
          <p:nvPr/>
        </p:nvCxnSpPr>
        <p:spPr>
          <a:xfrm>
            <a:off x="1291730" y="4958861"/>
            <a:ext cx="2002455" cy="38686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E8DD3E0-B502-9543-DC25-188162CD2E5A}"/>
              </a:ext>
            </a:extLst>
          </p:cNvPr>
          <p:cNvCxnSpPr>
            <a:cxnSpLocks/>
          </p:cNvCxnSpPr>
          <p:nvPr/>
        </p:nvCxnSpPr>
        <p:spPr>
          <a:xfrm flipV="1">
            <a:off x="3532315" y="4481120"/>
            <a:ext cx="2033955" cy="86460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D90E40-C017-C2BB-9D8E-C156132B5BCB}"/>
              </a:ext>
            </a:extLst>
          </p:cNvPr>
          <p:cNvSpPr txBox="1"/>
          <p:nvPr/>
        </p:nvSpPr>
        <p:spPr>
          <a:xfrm>
            <a:off x="191954" y="6849125"/>
            <a:ext cx="18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FRACA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F2691A-01BB-0346-12F6-2ACAF1415591}"/>
              </a:ext>
            </a:extLst>
          </p:cNvPr>
          <p:cNvSpPr txBox="1"/>
          <p:nvPr/>
        </p:nvSpPr>
        <p:spPr>
          <a:xfrm>
            <a:off x="4829906" y="6701214"/>
            <a:ext cx="189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ENTIDADE </a:t>
            </a:r>
            <a:r>
              <a:rPr lang="en-US" b="1" dirty="0" err="1">
                <a:solidFill>
                  <a:schemeClr val="bg1"/>
                </a:solidFill>
              </a:rPr>
              <a:t>Fraca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43E2FDF-FFB8-F2BF-52B2-D2863DCE513F}"/>
              </a:ext>
            </a:extLst>
          </p:cNvPr>
          <p:cNvCxnSpPr>
            <a:cxnSpLocks/>
          </p:cNvCxnSpPr>
          <p:nvPr/>
        </p:nvCxnSpPr>
        <p:spPr>
          <a:xfrm>
            <a:off x="1418492" y="7218457"/>
            <a:ext cx="2215661" cy="68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54BDBEA-1CD9-C9E5-B5B2-8CCEEB28DAF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634153" y="7070546"/>
            <a:ext cx="2144414" cy="83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1206D0-780A-C438-3F44-E8F128462E60}"/>
              </a:ext>
            </a:extLst>
          </p:cNvPr>
          <p:cNvSpPr txBox="1"/>
          <p:nvPr/>
        </p:nvSpPr>
        <p:spPr>
          <a:xfrm>
            <a:off x="1891072" y="7924602"/>
            <a:ext cx="348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CRIA-SE UMA TERCEIRA  ENTIDADE O ATRIBUTO CHAVE MIGRADO DAS DUAS ENTIDADS FRACAS</a:t>
            </a:r>
          </a:p>
        </p:txBody>
      </p:sp>
    </p:spTree>
    <p:extLst>
      <p:ext uri="{BB962C8B-B14F-4D97-AF65-F5344CB8AC3E}">
        <p14:creationId xmlns:p14="http://schemas.microsoft.com/office/powerpoint/2010/main" val="2383155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 CELULAR OFERECE O SERVIÇO DE REALIZAR CHAMADAS, NO QUAL O USUÁRIO DEVE INFORMAR UM TELEFONE PARA QUE O CELULAR LIGUE. O CELULAR DEVE REGISTRAR AS ULTIMAS CHAMADAS.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734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1746742"/>
            <a:ext cx="630701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SEMELHANTES AO SERVIÇO DE CHAMADAS O TELEFONE OFERECE O SERVIÇO DE MENSAGENS, ONDE O USUÁRIO DEVE INFORMAR O NÚMERO DE TELEFONE PARA O QUAL DESEJA ENVIAR A MENSAGEM. O CELULAR  DEVE IGUALMENTE REGISTRAR AS ULTIMAS MENSAGENS.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161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 APARELHO OFERECE O SERVIÇO DE AGENDA A PARTIR DO QUAL É POSSÍVEL CADASTRAR OS DIVERSOS CONTATOS DO USUÁRIO. CADA CONTATO ARMAZENA O NOME DO CONTATO E SEU TELEFONE. CASO O USUÁRIO CONSULTE UM TELEFONE JÁ EXISTENTE, ELE PODERÁ LIGAR PARA ESSE CONTATO OU ENVIAR UMA MENSAGEM.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7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2A8A99-6CD7-3038-9108-9FE6EF87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987"/>
            <a:ext cx="6858000" cy="57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685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 SISTEMA DEVE GUARDAR AS ULTIMAS LIGAÇÕES FEITAS, BEM COMO AS ULTIMAS MENSAGENS ENVIADAS.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56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 CELULAR OFERECE TAMBÉM O SERVIÇO DE RECEBIMENTO DE CHAMADAS. O SISTEMA DEVE AVISAR O RECEBIMENTO DE UMA CHAMADA POR MEIO DO TOQUE DE UMA MÚSICA, E O USUÁRIO PODE ACEITAR A CHAMADA OU NÃO. AS ULTIMAS LIGAÇÕES TAMBÉM DEVEM SER REGISTRADAS.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112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DA MESMA FORMA, O SISTEMA DEVE OFERECER O SERVIÇO DE RECEBIMENTO DE MENSAGENS,  DEVENDO TAMBÉM REGISTRAR AS ULTIMAS MENSAGENS RECBIDAS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824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O CELULAR OFERECE AINDA O SERVIÇO DE DESPERTADOR, NO QUAL O USUÁRIO PODE CADASTRAR E OU ATIVAR UM OU MAIS HORÁRIOS PARA DESPERTAR.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416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90" y="65504"/>
            <a:ext cx="5915025" cy="1039695"/>
          </a:xfrm>
        </p:spPr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19099" y="844067"/>
            <a:ext cx="630701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REQUISITOS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FINALMENTE O SISTEMA OFERECE O SERVIÇO DE TONS NO QUAL O USUÁRIO PODE SELECIONAR ENTRE MUITAS MÚSICAS POSSÍVEIS A QUE MAIS LHE AGRADA PARA AVISAR-LHE DO RECEBIMENTO DE UMA CHAMADA OU MENSAGEM OU PARA DESPERTÁ-LO.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044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2B9AA7-1DE3-A677-97B2-5D5DDCF1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4" y="299964"/>
            <a:ext cx="6545229" cy="8633021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070B7931-3605-D432-22A3-BD23D0D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0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70B7931-3605-D432-22A3-BD23D0D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28DF16-0531-21D0-0E8B-4A49E6B63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1" y="1746738"/>
            <a:ext cx="6114158" cy="22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15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70B7931-3605-D432-22A3-BD23D0DC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AA1D83-532B-26E5-6DD7-30D01608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6" y="1852978"/>
            <a:ext cx="5597383" cy="64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47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5B1CCCE-BDD5-A34C-3DB0-07A0A4A13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898653-5A21-4B3E-9063-3A50D987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MODELO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5A3192-6F64-D208-052A-F6407638789E}"/>
              </a:ext>
            </a:extLst>
          </p:cNvPr>
          <p:cNvSpPr txBox="1"/>
          <p:nvPr/>
        </p:nvSpPr>
        <p:spPr>
          <a:xfrm>
            <a:off x="375138" y="2215662"/>
            <a:ext cx="6307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CONCEITUAL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MODELO RELACIONAL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165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EB30FF-6C64-F448-DEBE-CCB9FA688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0D6C7F-A4F0-4BC7-676D-C350228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EXEMPLO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57FB53-C71D-370D-703F-C71EF7C41096}"/>
              </a:ext>
            </a:extLst>
          </p:cNvPr>
          <p:cNvSpPr txBox="1"/>
          <p:nvPr/>
        </p:nvSpPr>
        <p:spPr>
          <a:xfrm>
            <a:off x="433754" y="1524000"/>
            <a:ext cx="59150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CLÍNICA VETERINÁRIA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REQUISITOS: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NESTE SISTEMA DIVERSAS ESPÉCIE DE ANIMAIS SÃO TRATADAS NA CLÍNICA E CADA ESPÉCIE POSSUI UM NOME. UMA ESPÉCIE PODE ESTÁ ASSOCIADA HÁ DIVERSOS ANIMAIS. PODE OCORRER QUE NENHUMA ANIMAL RELACIONA-SE COM UMA DETERMINADA ESPÉCIE.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OS CLIENTES DA CLÍNICA SÃO IDENTIFICADOS PELO NOME, ENDEREÇO, TELEFONE, CEP, EMAIL.</a:t>
            </a:r>
          </a:p>
        </p:txBody>
      </p:sp>
    </p:spTree>
    <p:extLst>
      <p:ext uri="{BB962C8B-B14F-4D97-AF65-F5344CB8AC3E}">
        <p14:creationId xmlns:p14="http://schemas.microsoft.com/office/powerpoint/2010/main" val="108314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FA5243-615C-261A-6D1D-64E451BB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52587"/>
            <a:ext cx="60007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676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EB30FF-6C64-F448-DEBE-CCB9FA688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0D6C7F-A4F0-4BC7-676D-C350228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EXEMPLO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57FB53-C71D-370D-703F-C71EF7C41096}"/>
              </a:ext>
            </a:extLst>
          </p:cNvPr>
          <p:cNvSpPr txBox="1"/>
          <p:nvPr/>
        </p:nvSpPr>
        <p:spPr>
          <a:xfrm>
            <a:off x="433754" y="1524000"/>
            <a:ext cx="59150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OS ANIMAIS QUE SÃO TRATADOS NA CLÍNICA SÃO IDENTIFICADOS PELO NOME, IDENTIDADE, IDADE E SEXO. UM ANIMAL DEVE PERTENCER A UM ÚNICO DONO E UMA ÚNICA ESPÉCIE, EMBORA UM CLIENTE POSSA TER VÁRIOS ANIMAIS E UMA ESPECIE POSSA REFERIR-SE A MUITOS ANIMAIS. PARA UM ANIMAL SER REGISTRADO NA CLÍNICA PRECISA REALIZAR AO MENOS UM TRATAMENTO. PARA REALIZAR O TRATAMENTO PRECISA SER REGISTRADO. O ANIMAL PODE ESTÁ ASSOCIADO A VÁRIOS TRATAMENTOS.</a:t>
            </a:r>
          </a:p>
        </p:txBody>
      </p:sp>
    </p:spTree>
    <p:extLst>
      <p:ext uri="{BB962C8B-B14F-4D97-AF65-F5344CB8AC3E}">
        <p14:creationId xmlns:p14="http://schemas.microsoft.com/office/powerpoint/2010/main" val="10488137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EB30FF-6C64-F448-DEBE-CCB9FA688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0D6C7F-A4F0-4BC7-676D-C350228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EXEMPLO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57FB53-C71D-370D-703F-C71EF7C41096}"/>
              </a:ext>
            </a:extLst>
          </p:cNvPr>
          <p:cNvSpPr txBox="1"/>
          <p:nvPr/>
        </p:nvSpPr>
        <p:spPr>
          <a:xfrm>
            <a:off x="433754" y="1524000"/>
            <a:ext cx="59150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OS TRATAMENTOS PELOS QUAIS SÃO SUBMETIDOS OS ANIMAIS. PRECISAM SER REGISTRADOS. O ANIMAL PRECISA ESTÁ ASSOCIADO A NO MÍNIMO UM REGISTRO DE TRATAMENTO. UM TRATAMENTO É REGISTRADO PELA DATA INICIO, DATA DO TERMINO, VETERINARIO QUE PARTICIPOU DO TRABAMENTO. SÓ PODE OCORRER UM POR TRATAMENTO.</a:t>
            </a:r>
          </a:p>
        </p:txBody>
      </p:sp>
    </p:spTree>
    <p:extLst>
      <p:ext uri="{BB962C8B-B14F-4D97-AF65-F5344CB8AC3E}">
        <p14:creationId xmlns:p14="http://schemas.microsoft.com/office/powerpoint/2010/main" val="4150175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EB30FF-6C64-F448-DEBE-CCB9FA688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0D6C7F-A4F0-4BC7-676D-C350228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EXEMPLO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57FB53-C71D-370D-703F-C71EF7C41096}"/>
              </a:ext>
            </a:extLst>
          </p:cNvPr>
          <p:cNvSpPr txBox="1"/>
          <p:nvPr/>
        </p:nvSpPr>
        <p:spPr>
          <a:xfrm>
            <a:off x="433754" y="1524000"/>
            <a:ext cx="59150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O ANIMAL PODE PASSAR POR VÁRIAS CONSULTAS DURANTE O SEU TRATAMENTO. UM TRATAMENTO DEVE CONTER NO MÍNIMO UMA CONSULTA. CADA CONSULTA POSSUI UMA DATA QUE FOI REALIZADA A CONSULTA, UM LOCAL PARA DESCREVER A CONSULTA.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O VETERINÁRIO QUE TRABALHAM NA CLÍNICA POSSUI UM REGISTRO, NOME, TELEFONE, EMAIL E IDENTIFICAÇÃO PROFISSIONAL. UM VETERINÁRIO PODE REALIZAR VÁRIAS CONSULTAS. CONTUDO AS CONSULTAS  SÓ PODEM SER REALIZADA PELO MESMO VETERINÁRIO.</a:t>
            </a:r>
          </a:p>
        </p:txBody>
      </p:sp>
    </p:spTree>
    <p:extLst>
      <p:ext uri="{BB962C8B-B14F-4D97-AF65-F5344CB8AC3E}">
        <p14:creationId xmlns:p14="http://schemas.microsoft.com/office/powerpoint/2010/main" val="29219884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EB30FF-6C64-F448-DEBE-CCB9FA6887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70D6C7F-A4F0-4BC7-676D-C3502288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EXEMPLO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57FB53-C71D-370D-703F-C71EF7C41096}"/>
              </a:ext>
            </a:extLst>
          </p:cNvPr>
          <p:cNvSpPr txBox="1"/>
          <p:nvPr/>
        </p:nvSpPr>
        <p:spPr>
          <a:xfrm>
            <a:off x="433754" y="1524000"/>
            <a:ext cx="5915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UMA CONSULTA PODE TER NENHUM OU VÁRIOS EXAMES. CADA EXAME ESTÁ ASSOCIADO A UMA CONSULTA. NO EXAME VAI SER ARMAZENADO A DESCRIÇÃO DO EXAME, DATA  E O CÓDIGO.</a:t>
            </a:r>
          </a:p>
        </p:txBody>
      </p:sp>
    </p:spTree>
    <p:extLst>
      <p:ext uri="{BB962C8B-B14F-4D97-AF65-F5344CB8AC3E}">
        <p14:creationId xmlns:p14="http://schemas.microsoft.com/office/powerpoint/2010/main" val="203878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D9AE887-E24F-9C32-5B44-6CD43169D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C7B4F-AF5F-7D5F-A694-93D2CF08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9964"/>
            <a:ext cx="5559315" cy="1039695"/>
          </a:xfrm>
        </p:spPr>
        <p:txBody>
          <a:bodyPr/>
          <a:lstStyle/>
          <a:p>
            <a:r>
              <a:rPr lang="en-US" sz="4800" dirty="0"/>
              <a:t>INTRODUZINDO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387AE5-23D8-8D6E-B3DD-B45F277EDD35}"/>
              </a:ext>
            </a:extLst>
          </p:cNvPr>
          <p:cNvSpPr txBox="1"/>
          <p:nvPr/>
        </p:nvSpPr>
        <p:spPr>
          <a:xfrm>
            <a:off x="364067" y="1583267"/>
            <a:ext cx="598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 QUE SÃO DADOS?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C6A6EC-FA1A-4B05-5CCF-652BB3DF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091"/>
            <a:ext cx="6858000" cy="60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6048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83_TF89753508.potx" id="{A9736E08-B5F9-4916-AF2E-9D6A313F8089}" vid="{F3D6BE34-DA7D-4DC1-BCD6-231AE5F510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Pôster de infográficos sobre tecnologia</Template>
  <TotalTime>1744</TotalTime>
  <Words>2338</Words>
  <Application>Microsoft Office PowerPoint</Application>
  <PresentationFormat>Apresentação na tela (4:3)</PresentationFormat>
  <Paragraphs>533</Paragraphs>
  <Slides>83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88" baseType="lpstr">
      <vt:lpstr>Arial</vt:lpstr>
      <vt:lpstr>Arial Narrow</vt:lpstr>
      <vt:lpstr>Calibri</vt:lpstr>
      <vt:lpstr>Tahoma</vt:lpstr>
      <vt:lpstr>InfographicsPoster_Tech_v1_mo</vt:lpstr>
      <vt:lpstr>BANCO DE DADOS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INTRODUZINDO</vt:lpstr>
      <vt:lpstr>SISTEMA DE BANCO DE DADOS</vt:lpstr>
      <vt:lpstr>CONSTRUINDO UM BANCO DE DADOS UNIVERSIDADE</vt:lpstr>
      <vt:lpstr>CONSTRUINDO UM BANCO DE DADOS UNIVERSIDADE</vt:lpstr>
      <vt:lpstr>CONSTRUINDO UM BANCO DE DADOS UNIVERSIDADE</vt:lpstr>
      <vt:lpstr>CONSTRUINDO UM BANCO DE DADOS UNIVERSIDADE</vt:lpstr>
      <vt:lpstr>BANCO DE DADOS</vt:lpstr>
      <vt:lpstr>BANCO DE DADOS</vt:lpstr>
      <vt:lpstr>BANCO DE DADOS </vt:lpstr>
      <vt:lpstr>BANCO DE DADOS </vt:lpstr>
      <vt:lpstr>BANCO DE DADOS</vt:lpstr>
      <vt:lpstr>ATORES QUE ATUAM COM BANCO DE DADOS</vt:lpstr>
      <vt:lpstr>QUAL A VANTAGEM DA UTILIZAÇÃO DA ABORDAGEM DE UM PROFISSIONAL COM SGBD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RELACIONAMENTO BINÁRIO</vt:lpstr>
      <vt:lpstr>RELACIONAMENTO TERNÁRIO</vt:lpstr>
      <vt:lpstr>MODELO DE DADOS</vt:lpstr>
      <vt:lpstr>MODELO DE DADOS</vt:lpstr>
      <vt:lpstr>RAZÃO DE CARDINALIDADE 1:1</vt:lpstr>
      <vt:lpstr>RAZÃO DE CARDINALIDADE 1:N</vt:lpstr>
      <vt:lpstr>RAZÃO DE CARDINALIDADE N:1</vt:lpstr>
      <vt:lpstr>RAZÃO DE CARDINALIDADE M:N</vt:lpstr>
      <vt:lpstr>RAZÃO DE CARDINALIDADE 1:1 MIGRAÇÃO</vt:lpstr>
      <vt:lpstr>RAZÃO DE CARDINALIDADE 1:N MIGRAÇÃO</vt:lpstr>
      <vt:lpstr>RAZÃO DE CARDINALIDADE N:1 MIGRAÇÃO</vt:lpstr>
      <vt:lpstr>RAZÃO DE CARDINALIDADE M:N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MODELO DE DADOS</vt:lpstr>
      <vt:lpstr>Apresentação do PowerPoint</vt:lpstr>
      <vt:lpstr>Apresentação do PowerPoint</vt:lpstr>
      <vt:lpstr>Apresentação do PowerPoint</vt:lpstr>
      <vt:lpstr>MODELO DE DADOS</vt:lpstr>
      <vt:lpstr>EXEMPLO 2</vt:lpstr>
      <vt:lpstr>EXEMPLO 2</vt:lpstr>
      <vt:lpstr>EXEMPLO 2</vt:lpstr>
      <vt:lpstr>EXEMPLO 2</vt:lpstr>
      <vt:lpstr>EXEMPLO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Adilson Lopes</dc:creator>
  <cp:lastModifiedBy>Adilson Lopes</cp:lastModifiedBy>
  <cp:revision>37</cp:revision>
  <dcterms:created xsi:type="dcterms:W3CDTF">2022-08-19T16:59:47Z</dcterms:created>
  <dcterms:modified xsi:type="dcterms:W3CDTF">2022-10-01T13:11:30Z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