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377" r:id="rId26"/>
    <p:sldId id="420" r:id="rId27"/>
    <p:sldId id="425" r:id="rId28"/>
    <p:sldId id="421" r:id="rId29"/>
    <p:sldId id="430" r:id="rId30"/>
    <p:sldId id="426" r:id="rId31"/>
    <p:sldId id="422" r:id="rId32"/>
    <p:sldId id="427" r:id="rId33"/>
    <p:sldId id="423" r:id="rId34"/>
    <p:sldId id="424" r:id="rId35"/>
    <p:sldId id="428" r:id="rId36"/>
    <p:sldId id="429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5:04:59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11352 556 24575,'-109'-3'-79,"-198"-32"0,-95-48-267,152 28 122,-506-137 114,424 99 252,-2 31 444,-144 29-476,-536 34-110,988 1 0,-1 1 0,1 1 0,0 2 0,0 0 0,-29 12 0,20-6 0,-69 12 0,60-15 0,-71 22 0,79-19 0,0-2 0,-1-2 0,-49 6 0,-14-1 0,-9 0 0,89-10 0,0 0 0,1 2 0,0 0 0,0 1 0,-34 16 0,-39 11 0,40-22 0,-94 9 0,-12 1 0,76-8 0,0-3 0,0-4 0,-87-4 0,-981-4 0,599 3 0,518 1 0,0 2 0,1 1 0,-47 13 0,8-2 0,48-10 0,1 1 0,-1 1 0,-40 21 0,39-16 0,-1-2 0,-38 12 0,-81 22 0,0-5 0,105-31 0,-1 1 0,-53 23 0,40-14 0,0-2 0,-1-3 0,0-2 0,-58 6 0,-67 14 0,119-19 0,0-4 0,-85 3 0,-125-12 0,119-2 0,-427 2 0,539 0 0,0 3 0,0 1 0,0 2 0,0 2 0,1 1 0,1 2 0,-1 2 0,-49 23 0,13-2 0,39-19 0,-62 36 0,49-23 0,38-24 0,1 1 0,0 0 0,0 0 0,0 1 0,1 0 0,0 1 0,0 0 0,0 0 0,1 1 0,0 0 0,-8 13 0,-22 43 0,-29 46 0,57-96 0,-13 17 0,-25 47 0,41-67 0,1 2 0,0-1 0,1 0 0,0 1 0,1 0 0,0 0 0,-1 23 0,2-14 0,-2 0 0,0-1 0,-10 30 0,7-26 0,-8 47 0,1 9 0,8-46 0,-4 65 0,16 163 0,0-205 0,2 0 0,23 85 0,6-20 0,27 102 0,-56-197 0,3 0 0,24 51 0,-19-47 0,19 54 0,-5-3 0,58 114 0,4 8 0,50 122 0,-94-221 0,14 26 0,29 15 0,126 157 0,-138-197 0,100 122 0,-151-197 0,38 45 0,2-4 0,133 110 0,-150-144 0,1-3 0,2-2 0,61 29 0,-80-46 0,-13-6 0,1 0 0,0-1 0,0-2 0,1 0 0,0-1 0,0-2 0,27 3 0,181 12 0,0 11 0,267 70 0,-455-91 0,1-1 0,0-2 0,0-2 0,67-2 0,418-6 0,-427 3 0,-57 1 0,-1 3 0,63 13 0,92 31 0,-75-17 0,57 14 0,315 63 0,-58-51 0,55 9 0,-193-28 0,323 9 0,-484-41 0,-79-3 0,177 4 0,-180-9 0,0-1 0,64-14 0,-66 6 0,193-41 0,-195 37 0,0-2 0,77-37 0,-110 43 0,0-2 0,36-28 0,-8 4 0,11-5 0,130-84 0,-150 105 0,-10 5 0,0-1 0,-1-1 0,-1-2 0,40-35 0,-56 44 0,1 1 0,0 0 0,0 0 0,1 2 0,1-1 0,0 2 0,0 0 0,0 1 0,1 0 0,-1 1 0,1 1 0,29-4 0,13 3 0,0 2 0,76 6 0,-48 0 0,727-1 0,-494-2 0,-271 0 0,0-2 0,0-2 0,0-2 0,-1-2 0,0-3 0,72-24 0,172-65 0,-63 3 0,-39 15 0,107-52 0,-216 95 0,-9 5 0,-2-4 0,101-71 0,-142 85 0,-2-1 0,0-1 0,-2-2 0,23-32 0,42-49 0,35-7 0,-88 86 0,-1-2 0,-1-2 0,-2-1 0,33-47 0,-53 65 0,5-8 0,19-40 0,-31 54 0,-1 1 0,0-1 0,-1 1 0,0-1 0,-1 0 0,0 0 0,0-17 0,-3-49 0,-1 59 0,1-1 0,1 0 0,1 1 0,0-1 0,2 1 0,0 0 0,1-1 0,9-25 0,22-41 0,-11 25 0,57-104 0,-80 163 0,31-53 0,31-66 0,63-114 0,-87 171 0,-4-2 0,34-82 0,-62 123 0,0 0 0,-1 0 0,-1-1 0,2-49 0,-9-101 0,-2 65 0,4 82 0,-7-151 0,4 155 0,-1 0 0,-1 0 0,-1 1 0,-2-1 0,-13-30 0,-62-113 0,-8 4 0,-141-192 0,204 319 0,-2 1 0,-2 1 0,0 1 0,-62-46 0,-165-97 0,102 73 0,145 95 0,-11-9 0,-1 2 0,0 1 0,-28-13 0,-8-6 0,51 27 0,0 0 0,-1 1 0,0-1 0,0 2 0,0-1 0,-1 2 0,-18-5 0,-22 3 0,0 2 0,-68 6 0,19 0 0,46-2 0,0 3 0,1 2 0,-76 17 0,89-15 0,-1-1 0,-64 1 0,-84-10 0,74 0 0,-90 3 0,-143-3 0,306 0 114,1-1 0,-62-15 0,84 14-328,0-1 1,1-2 0,0 0-1,0 0 1,1-2 0,0 0-1,-23-17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5:04:59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11352 556 24575,'-109'-3'-79,"-198"-32"0,-95-48-267,152 28 122,-506-137 114,424 99 252,-2 31 444,-144 29-476,-536 34-110,988 1 0,-1 1 0,1 1 0,0 2 0,0 0 0,-29 12 0,20-6 0,-69 12 0,60-15 0,-71 22 0,79-19 0,0-2 0,-1-2 0,-49 6 0,-14-1 0,-9 0 0,89-10 0,0 0 0,1 2 0,0 0 0,0 1 0,-34 16 0,-39 11 0,40-22 0,-94 9 0,-12 1 0,76-8 0,0-3 0,0-4 0,-87-4 0,-981-4 0,599 3 0,518 1 0,0 2 0,1 1 0,-47 13 0,8-2 0,48-10 0,1 1 0,-1 1 0,-40 21 0,39-16 0,-1-2 0,-38 12 0,-81 22 0,0-5 0,105-31 0,-1 1 0,-53 23 0,40-14 0,0-2 0,-1-3 0,0-2 0,-58 6 0,-67 14 0,119-19 0,0-4 0,-85 3 0,-125-12 0,119-2 0,-427 2 0,539 0 0,0 3 0,0 1 0,0 2 0,0 2 0,1 1 0,1 2 0,-1 2 0,-49 23 0,13-2 0,39-19 0,-62 36 0,49-23 0,38-24 0,1 1 0,0 0 0,0 0 0,0 1 0,1 0 0,0 1 0,0 0 0,0 0 0,1 1 0,0 0 0,-8 13 0,-22 43 0,-29 46 0,57-96 0,-13 17 0,-25 47 0,41-67 0,1 2 0,0-1 0,1 0 0,0 1 0,1 0 0,0 0 0,-1 23 0,2-14 0,-2 0 0,0-1 0,-10 30 0,7-26 0,-8 47 0,1 9 0,8-46 0,-4 65 0,16 163 0,0-205 0,2 0 0,23 85 0,6-20 0,27 102 0,-56-197 0,3 0 0,24 51 0,-19-47 0,19 54 0,-5-3 0,58 114 0,4 8 0,50 122 0,-94-221 0,14 26 0,29 15 0,126 157 0,-138-197 0,100 122 0,-151-197 0,38 45 0,2-4 0,133 110 0,-150-144 0,1-3 0,2-2 0,61 29 0,-80-46 0,-13-6 0,1 0 0,0-1 0,0-2 0,1 0 0,0-1 0,0-2 0,27 3 0,181 12 0,0 11 0,267 70 0,-455-91 0,1-1 0,0-2 0,0-2 0,67-2 0,418-6 0,-427 3 0,-57 1 0,-1 3 0,63 13 0,92 31 0,-75-17 0,57 14 0,315 63 0,-58-51 0,55 9 0,-193-28 0,323 9 0,-484-41 0,-79-3 0,177 4 0,-180-9 0,0-1 0,64-14 0,-66 6 0,193-41 0,-195 37 0,0-2 0,77-37 0,-110 43 0,0-2 0,36-28 0,-8 4 0,11-5 0,130-84 0,-150 105 0,-10 5 0,0-1 0,-1-1 0,-1-2 0,40-35 0,-56 44 0,1 1 0,0 0 0,0 0 0,1 2 0,1-1 0,0 2 0,0 0 0,0 1 0,1 0 0,-1 1 0,1 1 0,29-4 0,13 3 0,0 2 0,76 6 0,-48 0 0,727-1 0,-494-2 0,-271 0 0,0-2 0,0-2 0,0-2 0,-1-2 0,0-3 0,72-24 0,172-65 0,-63 3 0,-39 15 0,107-52 0,-216 95 0,-9 5 0,-2-4 0,101-71 0,-142 85 0,-2-1 0,0-1 0,-2-2 0,23-32 0,42-49 0,35-7 0,-88 86 0,-1-2 0,-1-2 0,-2-1 0,33-47 0,-53 65 0,5-8 0,19-40 0,-31 54 0,-1 1 0,0-1 0,-1 1 0,0-1 0,-1 0 0,0 0 0,0-17 0,-3-49 0,-1 59 0,1-1 0,1 0 0,1 1 0,0-1 0,2 1 0,0 0 0,1-1 0,9-25 0,22-41 0,-11 25 0,57-104 0,-80 163 0,31-53 0,31-66 0,63-114 0,-87 171 0,-4-2 0,34-82 0,-62 123 0,0 0 0,-1 0 0,-1-1 0,2-49 0,-9-101 0,-2 65 0,4 82 0,-7-151 0,4 155 0,-1 0 0,-1 0 0,-1 1 0,-2-1 0,-13-30 0,-62-113 0,-8 4 0,-141-192 0,204 319 0,-2 1 0,-2 1 0,0 1 0,-62-46 0,-165-97 0,102 73 0,145 95 0,-11-9 0,-1 2 0,0 1 0,-28-13 0,-8-6 0,51 27 0,0 0 0,-1 1 0,0-1 0,0 2 0,0-1 0,-1 2 0,-18-5 0,-22 3 0,0 2 0,-68 6 0,19 0 0,46-2 0,0 3 0,1 2 0,-76 17 0,89-15 0,-1-1 0,-64 1 0,-84-10 0,74 0 0,-90 3 0,-143-3 0,306 0 114,1-1 0,-62-15 0,84 14-328,0-1 1,1-2 0,0 0-1,0 0 1,1-2 0,0 0-1,-23-17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19:08:53.9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15121 2665 24575,'-1'-8'0,"0"-1"0,-1 1 0,0-1 0,0 1 0,-1-1 0,0 1 0,-8-14 0,2 1 0,-125-245 0,85 174 0,-25-75 0,60 126 0,-3 1 0,-2 1 0,-1 0 0,-2 1 0,-28-37 0,-7 8 0,-3 3 0,-110-91 0,127 124 0,-2 3 0,-1 1 0,-2 2 0,-75-28 0,-6-3 0,-104-50 0,-475-143 0,-337-45-977,154 32 977,845 249 10,6 2 66,-50-22 1,28 10 157,-2 3 0,-104-20 0,43 12-122,-24-7-112,-197-58 0,321 85 0,-1 1 0,0 2 0,0 0 0,-38-1 0,-102 7 0,76 1 0,-1651 1 0,933-4 0,508-12 0,22 1 0,-1503 10 0,865 4 0,548-4 0,-389 5 0,665 4 0,0 4 0,-131 34 0,72-13 0,-92 24 0,206-44 0,0 1 0,2 2 0,0 2 0,-48 30 0,-81 53 0,-68 46 0,39-23 0,93-61 0,27-15 0,-170 98 0,214-130 0,-1-2 0,-1-1 0,1-1 0,-2-2 0,0-1 0,-49 6 0,62-13 0,0 1 0,1 1 0,-1 1 0,-26 8 0,38-8 0,-1-1 0,1 1 0,0 0 0,0 1 0,0 0 0,0 0 0,1 0 0,0 1 0,0 0 0,0 0 0,1 1 0,-8 11 0,0 5 0,1-1 0,1 2 0,1-1 0,1 1 0,-11 45 0,7-3 0,-6 69 0,9 429 0,13-320 0,-2-157 0,15 111 0,-9-153 0,2 0 0,2 0 0,2-1 0,24 55 0,5-12 0,4-2 0,92 129 0,138 143 0,-252-327 0,54 76 0,118 218 0,-98-152 0,-3-18 0,6-5 0,181 205 0,-201-266 0,4-4 0,3-4 0,4-3 0,185 117 0,-185-143 0,182 74 0,113 0 0,226 11-254,7-37-258,-540-87 446,626 92-167,390 59 235,-960-142 65,319 66 699,-283-54-524,-119-26-248,102 30 0,653 193 6,-625-192 0,1-8 0,274 8 0,-395-36 0,278-8 0,-296 2 0,0-2 0,-1-2 0,0-3 0,0 0 0,66-29 0,-2-12 0,150-97 0,85-93 0,-251 177 0,110-59 0,110-40 0,-238 126 0,-1 0 0,-26 12 0,2 2 0,0 2 0,89-26 0,-8 16 0,307-84 0,-368 98 0,0 2 0,2 4 0,111-5 0,216 17 0,-185 4 0,-159-4 0,257 7 0,-237-2 0,-1 4 0,86 21 0,-25 4 0,189 43 0,-243-62 0,0-3 0,87 0 0,-150-11 0,1-1 0,-1-2 0,21-3 0,-30 4 0,0-2 0,0 1 0,0-1 0,-1 0 0,1-1 0,-1 1 0,0-2 0,11-7 0,-2-2 0,0-1 0,-1-1 0,0 0 0,-1-1 0,19-30 0,-7 4 0,26-62 0,-27 41 0,-3-1 0,16-77 0,-13 44 0,-9 16 0,-13 60 0,1 1 0,0 0 0,13-33 0,118-284 0,-115 284 0,-12 30 0,21-42 0,6-4 0,31-87 0,-38 92 0,-16 41 0,-2-1 0,8-27 0,-11 30 0,1 1 0,12-22 0,-13 28 0,0 0 0,-1-1 0,0 1 0,-1-1 0,4-28 0,-3-14 0,-4 24 0,2-1 0,2 1 0,1 0 0,13-37 0,-12 44 60,0 0-1,-2 0 1,-1 0 0,3-51-1,-9-114-447,-2 85-887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7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2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6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2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6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7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9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72D9C-1A9D-8A49-4BFD-4FAE96E6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1124988"/>
            <a:ext cx="5915025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PROGRAMAÇÃO AVANÇADA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8C3988-100D-2FEC-7C39-9D524450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 Adilson Lopes</a:t>
            </a:r>
          </a:p>
        </p:txBody>
      </p:sp>
      <p:pic>
        <p:nvPicPr>
          <p:cNvPr id="4" name="Picture 3" descr="Mesa de escritório vazia">
            <a:extLst>
              <a:ext uri="{FF2B5EF4-FFF2-40B4-BE49-F238E27FC236}">
                <a16:creationId xmlns:a16="http://schemas.microsoft.com/office/drawing/2014/main" id="{B2624282-9D73-CD54-4FAA-D0BBE5E1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r="30333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47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3B5-B0B6-BB0F-B3AD-472296DE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 CONTA BANCÁRIA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EED1-EA87-5DE4-9FE0-1E52BB91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 QUE PRECISO SABER PARA FAZER ISSO?</a:t>
            </a:r>
          </a:p>
          <a:p>
            <a:r>
              <a:rPr lang="en-US" dirty="0"/>
              <a:t>CAPTUREI QUATRO CARACTERÍSTICAS QUE PODEMOS ENCONTRAR EM UM BANCO</a:t>
            </a:r>
          </a:p>
          <a:p>
            <a:r>
              <a:rPr lang="en-US" dirty="0"/>
              <a:t>REQUISITOS</a:t>
            </a:r>
          </a:p>
          <a:p>
            <a:pPr lvl="1"/>
            <a:r>
              <a:rPr lang="en-US" dirty="0"/>
              <a:t>SALDO</a:t>
            </a:r>
          </a:p>
          <a:p>
            <a:pPr lvl="1"/>
            <a:r>
              <a:rPr lang="en-US" dirty="0"/>
              <a:t>AGENCIA</a:t>
            </a:r>
          </a:p>
          <a:p>
            <a:pPr lvl="1"/>
            <a:r>
              <a:rPr lang="en-US" dirty="0"/>
              <a:t>NUMERO </a:t>
            </a:r>
          </a:p>
          <a:p>
            <a:pPr lvl="1"/>
            <a:r>
              <a:rPr lang="en-US" dirty="0"/>
              <a:t>TITULAR</a:t>
            </a:r>
          </a:p>
          <a:p>
            <a:r>
              <a:rPr lang="en-US" dirty="0"/>
              <a:t>QUAIS OS COMPORTAMENTOS DE UMA CONTA</a:t>
            </a:r>
          </a:p>
          <a:p>
            <a:pPr lvl="1"/>
            <a:r>
              <a:rPr lang="en-US" dirty="0"/>
              <a:t>SACAR</a:t>
            </a:r>
          </a:p>
          <a:p>
            <a:pPr lvl="1"/>
            <a:r>
              <a:rPr lang="en-US" dirty="0"/>
              <a:t>DEPOSITAR</a:t>
            </a:r>
          </a:p>
          <a:p>
            <a:pPr lvl="1"/>
            <a:r>
              <a:rPr lang="en-US" dirty="0"/>
              <a:t>TRANSFERE</a:t>
            </a:r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5CCCBBB-E57D-6F27-3507-200C2F2C2914}"/>
              </a:ext>
            </a:extLst>
          </p:cNvPr>
          <p:cNvSpPr/>
          <p:nvPr/>
        </p:nvSpPr>
        <p:spPr>
          <a:xfrm>
            <a:off x="3195961" y="5468645"/>
            <a:ext cx="4785064" cy="11141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ISSO NÃO É UMA CONTA? 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C854B097-97DD-B675-1312-F6EF68B27E37}"/>
              </a:ext>
            </a:extLst>
          </p:cNvPr>
          <p:cNvSpPr/>
          <p:nvPr/>
        </p:nvSpPr>
        <p:spPr>
          <a:xfrm rot="16200000">
            <a:off x="8961268" y="3420364"/>
            <a:ext cx="4785064" cy="11141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ISSO É UMA ESPECIFICAÇÃO DE UMA CONTA</a:t>
            </a:r>
          </a:p>
        </p:txBody>
      </p:sp>
    </p:spTree>
    <p:extLst>
      <p:ext uri="{BB962C8B-B14F-4D97-AF65-F5344CB8AC3E}">
        <p14:creationId xmlns:p14="http://schemas.microsoft.com/office/powerpoint/2010/main" val="7436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3B5-B0B6-BB0F-B3AD-472296DE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365125"/>
            <a:ext cx="10515600" cy="1325563"/>
          </a:xfrm>
        </p:spPr>
        <p:txBody>
          <a:bodyPr/>
          <a:lstStyle/>
          <a:p>
            <a:r>
              <a:rPr lang="en-US" dirty="0"/>
              <a:t>CRIANDO O TIPO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EED1-EA87-5DE4-9FE0-1E52BB91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TIPO CONTA</a:t>
            </a:r>
          </a:p>
          <a:p>
            <a:pPr lvl="1"/>
            <a:r>
              <a:rPr lang="en-US" dirty="0"/>
              <a:t>SALDO</a:t>
            </a:r>
          </a:p>
          <a:p>
            <a:pPr lvl="1"/>
            <a:r>
              <a:rPr lang="en-US" dirty="0"/>
              <a:t>AGENCIA</a:t>
            </a:r>
          </a:p>
          <a:p>
            <a:pPr lvl="1"/>
            <a:r>
              <a:rPr lang="en-US" dirty="0"/>
              <a:t>NUMERO</a:t>
            </a:r>
          </a:p>
          <a:p>
            <a:pPr lvl="1"/>
            <a:r>
              <a:rPr lang="en-US" dirty="0"/>
              <a:t>TITULAR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3EF90B67-0FF5-079F-6601-012EE0F9E095}"/>
              </a:ext>
            </a:extLst>
          </p:cNvPr>
          <p:cNvSpPr/>
          <p:nvPr/>
        </p:nvSpPr>
        <p:spPr>
          <a:xfrm rot="16200000">
            <a:off x="3889409" y="2000429"/>
            <a:ext cx="2679079" cy="30859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endParaRPr lang="en-US" dirty="0"/>
          </a:p>
          <a:p>
            <a:pPr lvl="1"/>
            <a:r>
              <a:rPr lang="en-US" dirty="0"/>
              <a:t>String Titular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42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B81E1E6-6A0E-8CDF-774E-DD9B578537C1}"/>
              </a:ext>
            </a:extLst>
          </p:cNvPr>
          <p:cNvSpPr/>
          <p:nvPr/>
        </p:nvSpPr>
        <p:spPr>
          <a:xfrm>
            <a:off x="1136342" y="4545367"/>
            <a:ext cx="2237173" cy="15979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NÃO POSSO ARMAZENAR NA ESPECIFICAÇÃO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5593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11714"/>
              </p:ext>
            </p:extLst>
          </p:nvPr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42485"/>
              </p:ext>
            </p:extLst>
          </p:nvPr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: Seta para a Esquerda 15">
            <a:extLst>
              <a:ext uri="{FF2B5EF4-FFF2-40B4-BE49-F238E27FC236}">
                <a16:creationId xmlns:a16="http://schemas.microsoft.com/office/drawing/2014/main" id="{0407B567-8447-638B-E1DE-0C9DF2164F2F}"/>
              </a:ext>
            </a:extLst>
          </p:cNvPr>
          <p:cNvSpPr/>
          <p:nvPr/>
        </p:nvSpPr>
        <p:spPr>
          <a:xfrm>
            <a:off x="10182687" y="2733577"/>
            <a:ext cx="1870972" cy="146843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quiser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B81E1E6-6A0E-8CDF-774E-DD9B578537C1}"/>
              </a:ext>
            </a:extLst>
          </p:cNvPr>
          <p:cNvSpPr/>
          <p:nvPr/>
        </p:nvSpPr>
        <p:spPr>
          <a:xfrm>
            <a:off x="1136342" y="4545367"/>
            <a:ext cx="2237173" cy="15979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NÃO POSSO ARMAZENAR NA ESPECIFICAÇÃO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/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/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/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9602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8284"/>
              </p:ext>
            </p:extLst>
          </p:nvPr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/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>
            <a:off x="9861613" y="2464593"/>
            <a:ext cx="2186866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ALTERANDALTERANDO A ESPECIFICAÇÃO DE UMA ATRIBUTO</a:t>
            </a:r>
          </a:p>
        </p:txBody>
      </p:sp>
    </p:spTree>
    <p:extLst>
      <p:ext uri="{BB962C8B-B14F-4D97-AF65-F5344CB8AC3E}">
        <p14:creationId xmlns:p14="http://schemas.microsoft.com/office/powerpoint/2010/main" val="24152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1DB78012-270A-006B-6A55-A7A0D68B09DC}"/>
              </a:ext>
            </a:extLst>
          </p:cNvPr>
          <p:cNvSpPr/>
          <p:nvPr/>
        </p:nvSpPr>
        <p:spPr>
          <a:xfrm rot="18938128">
            <a:off x="2773518" y="2912117"/>
            <a:ext cx="3187084" cy="16867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CRIANDO A CLASSE CONTA</a:t>
            </a:r>
          </a:p>
        </p:txBody>
      </p:sp>
    </p:spTree>
    <p:extLst>
      <p:ext uri="{BB962C8B-B14F-4D97-AF65-F5344CB8AC3E}">
        <p14:creationId xmlns:p14="http://schemas.microsoft.com/office/powerpoint/2010/main" val="404199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/>
              <a:t>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2485747" y="2912117"/>
            <a:ext cx="3187084" cy="16867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INSTANCIANDO UM OBJETO DO TIPO CONTA</a:t>
            </a:r>
          </a:p>
        </p:txBody>
      </p:sp>
    </p:spTree>
    <p:extLst>
      <p:ext uri="{BB962C8B-B14F-4D97-AF65-F5344CB8AC3E}">
        <p14:creationId xmlns:p14="http://schemas.microsoft.com/office/powerpoint/2010/main" val="78538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5030755" y="3283470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CRIANDO UMA REFERÊNCIA A ESSA CONTA</a:t>
            </a:r>
          </a:p>
        </p:txBody>
      </p:sp>
    </p:spTree>
    <p:extLst>
      <p:ext uri="{BB962C8B-B14F-4D97-AF65-F5344CB8AC3E}">
        <p14:creationId xmlns:p14="http://schemas.microsoft.com/office/powerpoint/2010/main" val="228059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5030755" y="3283470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ATRIBUINDO UM VALOR DE SALDO EM UMA CONTA REFERÊNCIADA PELO NOME</a:t>
            </a:r>
          </a:p>
        </p:txBody>
      </p:sp>
    </p:spTree>
    <p:extLst>
      <p:ext uri="{BB962C8B-B14F-4D97-AF65-F5344CB8AC3E}">
        <p14:creationId xmlns:p14="http://schemas.microsoft.com/office/powerpoint/2010/main" val="163775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82294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 rot="4045595">
            <a:off x="8464925" y="3048548"/>
            <a:ext cx="3343190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ADICIONANDO UM VALOR DE CARACTERÍSTICA AO ATRIBUTO SALDO</a:t>
            </a:r>
          </a:p>
        </p:txBody>
      </p:sp>
    </p:spTree>
    <p:extLst>
      <p:ext uri="{BB962C8B-B14F-4D97-AF65-F5344CB8AC3E}">
        <p14:creationId xmlns:p14="http://schemas.microsoft.com/office/powerpoint/2010/main" val="178998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DEPOIS DE DESVENDAR </a:t>
            </a:r>
          </a:p>
          <a:p>
            <a:pPr lvl="1"/>
            <a:r>
              <a:rPr lang="en-US" dirty="0"/>
              <a:t>O QUE SÃO OS OBJETOS</a:t>
            </a:r>
          </a:p>
          <a:p>
            <a:pPr lvl="1"/>
            <a:r>
              <a:rPr lang="en-US" dirty="0"/>
              <a:t>COMO FUNCIONA A TROCA DE MENSAGEM ENTRE OS OBJETOS</a:t>
            </a:r>
          </a:p>
          <a:p>
            <a:pPr lvl="1"/>
            <a:r>
              <a:rPr lang="en-US" dirty="0"/>
              <a:t>O QUE É ENCAPSULAMENTO</a:t>
            </a:r>
          </a:p>
          <a:p>
            <a:pPr lvl="1"/>
            <a:r>
              <a:rPr lang="en-US" dirty="0"/>
              <a:t>QUAL A DIFERENÇA BÁSICA ENTRE CLASSE E INSTÂNCIA</a:t>
            </a:r>
          </a:p>
          <a:p>
            <a:pPr lvl="1"/>
            <a:r>
              <a:rPr lang="en-US" dirty="0"/>
              <a:t>A SINTAXE BÁSICA</a:t>
            </a:r>
          </a:p>
          <a:p>
            <a:pPr lvl="1"/>
            <a:r>
              <a:rPr lang="en-US" dirty="0"/>
              <a:t>TER VISTO ESTRUTURAS DE REPETIÇÃO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+= 100;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6200000">
            <a:off x="6735268" y="2311472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ALTERANDO O VALOR DE SALDO EM UMA CONTA REFERÊNCIADA PELO NOME</a:t>
            </a:r>
          </a:p>
        </p:txBody>
      </p:sp>
    </p:spTree>
    <p:extLst>
      <p:ext uri="{BB962C8B-B14F-4D97-AF65-F5344CB8AC3E}">
        <p14:creationId xmlns:p14="http://schemas.microsoft.com/office/powerpoint/2010/main" val="198673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50268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 rot="4045595">
            <a:off x="8464925" y="3048548"/>
            <a:ext cx="3343190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ADICIONANDO UM VALOR DE CARACTERÍSTICA AO ATRIBUTO SALDO</a:t>
            </a:r>
          </a:p>
        </p:txBody>
      </p:sp>
    </p:spTree>
    <p:extLst>
      <p:ext uri="{BB962C8B-B14F-4D97-AF65-F5344CB8AC3E}">
        <p14:creationId xmlns:p14="http://schemas.microsoft.com/office/powerpoint/2010/main" val="202620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+= 100;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segundaConta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SegundaConta.saldo</a:t>
            </a:r>
            <a:r>
              <a:rPr lang="en-US" dirty="0"/>
              <a:t> = 50;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6200000">
            <a:off x="5472301" y="2566584"/>
            <a:ext cx="3777692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CRIANDO A SEGUNDA  CO NTA E ATRIBUINDO UM VALOR DE CARACTERÍSTICA A ELA</a:t>
            </a:r>
          </a:p>
        </p:txBody>
      </p:sp>
    </p:spTree>
    <p:extLst>
      <p:ext uri="{BB962C8B-B14F-4D97-AF65-F5344CB8AC3E}">
        <p14:creationId xmlns:p14="http://schemas.microsoft.com/office/powerpoint/2010/main" val="368922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/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F658BEAB-A12C-70A6-56A4-2707FDE5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1710"/>
              </p:ext>
            </p:extLst>
          </p:nvPr>
        </p:nvGraphicFramePr>
        <p:xfrm>
          <a:off x="6775141" y="3394827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8952CFF-9BB6-0B55-7F94-5A0959F537B5}"/>
              </a:ext>
            </a:extLst>
          </p:cNvPr>
          <p:cNvSpPr txBox="1"/>
          <p:nvPr/>
        </p:nvSpPr>
        <p:spPr>
          <a:xfrm>
            <a:off x="7282649" y="292310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segundaConta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D25EE5-5514-8D46-32A9-4A3535732E8F}"/>
              </a:ext>
            </a:extLst>
          </p:cNvPr>
          <p:cNvCxnSpPr>
            <a:cxnSpLocks/>
          </p:cNvCxnSpPr>
          <p:nvPr/>
        </p:nvCxnSpPr>
        <p:spPr>
          <a:xfrm>
            <a:off x="3302493" y="2769154"/>
            <a:ext cx="3472648" cy="142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0C40B0-DF90-7B78-6C5B-A5439EBEBCB9}"/>
              </a:ext>
            </a:extLst>
          </p:cNvPr>
          <p:cNvSpPr txBox="1"/>
          <p:nvPr/>
        </p:nvSpPr>
        <p:spPr>
          <a:xfrm>
            <a:off x="4264241" y="3429000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3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primeiraConta.agencia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primeiraConta.numeroConta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primeiraConta.Titular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09EBFB-8AF0-7080-6EC7-815EADC5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1399117"/>
            <a:ext cx="3533876" cy="2657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FF532E-55D0-F76E-AFF7-CBCADA83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54" y="4191529"/>
            <a:ext cx="3619500" cy="1628775"/>
          </a:xfrm>
          <a:prstGeom prst="rect">
            <a:avLst/>
          </a:prstGeom>
        </p:spPr>
      </p:pic>
      <p:sp>
        <p:nvSpPr>
          <p:cNvPr id="11" name="Texto Explicativo: Seta para Cima 10">
            <a:extLst>
              <a:ext uri="{FF2B5EF4-FFF2-40B4-BE49-F238E27FC236}">
                <a16:creationId xmlns:a16="http://schemas.microsoft.com/office/drawing/2014/main" id="{FCD508FD-16EF-2877-E08A-4EF6BAADB4DF}"/>
              </a:ext>
            </a:extLst>
          </p:cNvPr>
          <p:cNvSpPr/>
          <p:nvPr/>
        </p:nvSpPr>
        <p:spPr>
          <a:xfrm rot="3452925">
            <a:off x="6319618" y="4873874"/>
            <a:ext cx="2324045" cy="128707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VALORES DEFAULT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08286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D739DFF-6A78-81B1-24B5-6D7FD750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COMPONENTE SWING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0120DDF8-293D-81B9-248E-E3739564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SÃO COMPONENTES QUE POSSUEM OUTROS CONTAINER</a:t>
            </a:r>
          </a:p>
          <a:p>
            <a:pPr algn="just"/>
            <a:r>
              <a:rPr lang="en-US" dirty="0"/>
              <a:t>CONTAINER UTILIZA GERENCIAMENTO DE LAYOUT PARA DETERMINAR O LARGURA E A POSIÇÃO DOS COMPONENTES FILHOS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8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 SWING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OS COMPONENTES DA CLASSE Swing PODEM SER ENCONTRADOS NO PACKAGE (PACOTE) </a:t>
            </a:r>
            <a:r>
              <a:rPr lang="en-US" dirty="0" err="1"/>
              <a:t>javax.swing</a:t>
            </a:r>
            <a:endParaRPr lang="en-US" dirty="0"/>
          </a:p>
          <a:p>
            <a:pPr algn="just"/>
            <a:r>
              <a:rPr lang="en-US" dirty="0"/>
              <a:t>OS NOMES DOS COMPONENTES DA CLASSE Swing SÃO INICIADOS COM A LETRA “J”</a:t>
            </a:r>
          </a:p>
          <a:p>
            <a:pPr algn="just"/>
            <a:r>
              <a:rPr lang="en-US" dirty="0"/>
              <a:t>EXEMPLO</a:t>
            </a:r>
          </a:p>
          <a:p>
            <a:pPr lvl="1" algn="just"/>
            <a:r>
              <a:rPr lang="en-US" dirty="0"/>
              <a:t>COMPONENTE scroll bar É REPRESENTADO PELA CLASSE </a:t>
            </a:r>
            <a:r>
              <a:rPr lang="en-US" dirty="0" err="1"/>
              <a:t>JScrollBar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javax.swing.Jscroll.bar</a:t>
            </a:r>
            <a:r>
              <a:rPr lang="en-US" dirty="0"/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43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COMPONENTES CONTAINER QUE VAMOS CONHECER </a:t>
            </a:r>
          </a:p>
          <a:p>
            <a:pPr lvl="1"/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95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5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VAMOS VER AQUI</a:t>
            </a:r>
          </a:p>
          <a:p>
            <a:pPr lvl="1"/>
            <a:r>
              <a:rPr lang="en-US" dirty="0"/>
              <a:t>COMO FUNCIONA O ENCAPSULAMENTO</a:t>
            </a:r>
          </a:p>
          <a:p>
            <a:pPr lvl="1"/>
            <a:r>
              <a:rPr lang="en-US" dirty="0"/>
              <a:t>ENTENDER OS GETS E SETS</a:t>
            </a:r>
          </a:p>
          <a:p>
            <a:pPr lvl="1"/>
            <a:r>
              <a:rPr lang="en-US" dirty="0"/>
              <a:t>CONSTRUTORES</a:t>
            </a:r>
          </a:p>
          <a:p>
            <a:pPr lvl="1"/>
            <a:r>
              <a:rPr lang="en-US" dirty="0"/>
              <a:t>A PALAVRA STATIC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COMPONENTES DA CLASSE Swing SÃO SUBCLASSES DE COMPONENTES DA CLASSE CONTAINER AWT </a:t>
            </a:r>
          </a:p>
          <a:p>
            <a:pPr algn="just"/>
            <a:r>
              <a:rPr lang="en-US" dirty="0"/>
              <a:t>TODOS OS GERENCIADORES DE LAYOUT AWT TRABALHAM PERFEITAMENTE BEM COM COMPONTENTES Swing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2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7"/>
            <a:ext cx="10515600" cy="1325563"/>
          </a:xfrm>
        </p:spPr>
        <p:txBody>
          <a:bodyPr/>
          <a:lstStyle/>
          <a:p>
            <a:r>
              <a:rPr lang="en-US" dirty="0"/>
              <a:t>COMPONENTE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154098"/>
            <a:ext cx="11709645" cy="5357926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pPr marL="909828" lvl="1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</a:rPr>
              <a:t>//</a:t>
            </a:r>
            <a:r>
              <a:rPr lang="en-US" sz="2800" dirty="0" err="1">
                <a:latin typeface="Consolas" panose="020B0609020204030204" pitchFamily="49" charset="0"/>
              </a:rPr>
              <a:t>Compontente</a:t>
            </a:r>
            <a:r>
              <a:rPr lang="en-US" sz="2800" dirty="0">
                <a:latin typeface="Consolas" panose="020B0609020204030204" pitchFamily="49" charset="0"/>
              </a:rPr>
              <a:t> Swing </a:t>
            </a:r>
            <a:r>
              <a:rPr lang="en-US" sz="2800" dirty="0" err="1">
                <a:latin typeface="Consolas" panose="020B0609020204030204" pitchFamily="49" charset="0"/>
              </a:rPr>
              <a:t>Jframe</a:t>
            </a:r>
            <a:endParaRPr lang="en-US" sz="2800" dirty="0">
              <a:latin typeface="Consolas" panose="020B0609020204030204" pitchFamily="49" charset="0"/>
            </a:endParaRPr>
          </a:p>
          <a:p>
            <a:pPr marL="1367028" lvl="2" indent="-342900">
              <a:buFont typeface="+mj-lt"/>
              <a:buAutoNum type="arabicPeriod"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(800, 600);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//Frame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construído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 800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largura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e 600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altura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09828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FFCD3BA9-9F43-96E2-6E62-8ED2B4DE6FF3}"/>
              </a:ext>
            </a:extLst>
          </p:cNvPr>
          <p:cNvSpPr/>
          <p:nvPr/>
        </p:nvSpPr>
        <p:spPr>
          <a:xfrm>
            <a:off x="3791744" y="5445224"/>
            <a:ext cx="4104456" cy="1066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CRIANDO UM </a:t>
            </a:r>
            <a:r>
              <a:rPr lang="en-US" dirty="0" err="1"/>
              <a:t>JFrame</a:t>
            </a:r>
            <a:r>
              <a:rPr lang="en-US" dirty="0"/>
              <a:t> EM BRANCO</a:t>
            </a:r>
          </a:p>
        </p:txBody>
      </p:sp>
    </p:spTree>
    <p:extLst>
      <p:ext uri="{BB962C8B-B14F-4D97-AF65-F5344CB8AC3E}">
        <p14:creationId xmlns:p14="http://schemas.microsoft.com/office/powerpoint/2010/main" val="673963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CONTRUINDO COMPONENTES DA CLASSE AWT </a:t>
            </a:r>
          </a:p>
          <a:p>
            <a:pPr algn="just"/>
            <a:r>
              <a:rPr lang="en-US" dirty="0"/>
              <a:t>COMPONENTE AWT É UM CONTAINER QUE OS COMPONENTES FILHOS PODEM SER ADICIONADOS DIRETAMENTE </a:t>
            </a:r>
          </a:p>
          <a:p>
            <a:pPr algn="just"/>
            <a:r>
              <a:rPr lang="en-US" dirty="0"/>
              <a:t>COMPONENTE DA CLASSE </a:t>
            </a:r>
            <a:r>
              <a:rPr lang="en-US" dirty="0" err="1"/>
              <a:t>JFrame</a:t>
            </a:r>
            <a:r>
              <a:rPr lang="en-US" dirty="0"/>
              <a:t> É DIFERENTE, ELE NÃO É UM CONTAINER</a:t>
            </a:r>
          </a:p>
          <a:p>
            <a:pPr algn="just"/>
            <a:r>
              <a:rPr lang="en-US" dirty="0" err="1"/>
              <a:t>JFrame</a:t>
            </a:r>
            <a:r>
              <a:rPr lang="en-US" dirty="0"/>
              <a:t> PRECISA CHAMAR O MÉTODO </a:t>
            </a:r>
            <a:r>
              <a:rPr lang="en-US" dirty="0" err="1"/>
              <a:t>getContentPane</a:t>
            </a:r>
            <a:r>
              <a:rPr lang="en-US" dirty="0"/>
              <a:t>()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714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640626" cy="55396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AWT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+ 1));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+ 2));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441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1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852"/>
            <a:ext cx="10969101" cy="546864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nn-NO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n-NO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1; i &lt;= 3; i++)</a:t>
            </a:r>
          </a:p>
          <a:p>
            <a:pPr lvl="2"/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cont.add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JButton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("Button #" +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9402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5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É UMA COMPONENTE RETANGULAR EM BRANCO QUE CONTÉM OUTROS COMPONENTES.</a:t>
            </a:r>
          </a:p>
          <a:p>
            <a:pPr algn="just"/>
            <a:r>
              <a:rPr lang="en-US" dirty="0"/>
              <a:t>CADA COMPONENTE </a:t>
            </a:r>
            <a:r>
              <a:rPr lang="en-US" dirty="0" err="1"/>
              <a:t>JPanel</a:t>
            </a:r>
            <a:r>
              <a:rPr lang="en-US" dirty="0"/>
              <a:t> UTILIZA UM GERENCIAMENTO DE LAYOUT PARA DETERMINAR A POSIÇÃO E A LARGURA DOS COMPONENTES FILHOS.</a:t>
            </a:r>
          </a:p>
          <a:p>
            <a:pPr algn="just"/>
            <a:r>
              <a:rPr lang="en-US" dirty="0"/>
              <a:t>NO PRÓXIMO EXEMPLO TEMPOS UMA APLICAÇÃO COM DOIS COMPONENTES </a:t>
            </a:r>
            <a:r>
              <a:rPr lang="en-US" dirty="0" err="1"/>
              <a:t>JPanel</a:t>
            </a:r>
            <a:r>
              <a:rPr lang="en-US" dirty="0"/>
              <a:t> EM UM FRAME.</a:t>
            </a:r>
          </a:p>
          <a:p>
            <a:pPr algn="just"/>
            <a:r>
              <a:rPr lang="en-US" dirty="0"/>
              <a:t>CADA PANEL CONTEM TRÊS BOTÕES</a:t>
            </a:r>
          </a:p>
          <a:p>
            <a:pPr algn="just"/>
            <a:r>
              <a:rPr lang="en-US" dirty="0"/>
              <a:t>NA APLICAÇÃO UTILIZAMOS UM GERENCIADOR DE LAYOUT Grid Layout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87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640626" cy="5539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==0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green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99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COMPONENTES MAIS UTILIZADOS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4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JLabel</a:t>
            </a:r>
            <a:r>
              <a:rPr lang="en-US" dirty="0"/>
              <a:t> É UM TIPO DE COMPONENTE QUE EXIBE UMA LINHA DE TEXTO SIMPLES OU UMA IMAGEM.</a:t>
            </a:r>
          </a:p>
          <a:p>
            <a:pPr algn="just"/>
            <a:r>
              <a:rPr lang="en-US" dirty="0" err="1"/>
              <a:t>JLabel</a:t>
            </a:r>
            <a:r>
              <a:rPr lang="en-US" dirty="0"/>
              <a:t> NÃO RESPONDE A ENTRADA DO USUÁRIO E NÃO EMITE EVENTOS.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x 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782DC-CDF7-D9B7-ACD2-F42041C1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86" y="1981199"/>
            <a:ext cx="6351510" cy="3334015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23B85761-07B2-1028-A1BF-87121AFFCF4E}"/>
              </a:ext>
            </a:extLst>
          </p:cNvPr>
          <p:cNvSpPr/>
          <p:nvPr/>
        </p:nvSpPr>
        <p:spPr>
          <a:xfrm>
            <a:off x="240894" y="1981199"/>
            <a:ext cx="2015289" cy="950844"/>
          </a:xfrm>
          <a:prstGeom prst="borderCallout1">
            <a:avLst>
              <a:gd name="adj1" fmla="val 27808"/>
              <a:gd name="adj2" fmla="val 97392"/>
              <a:gd name="adj3" fmla="val 90081"/>
              <a:gd name="adj4" fmla="val 128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 </a:t>
            </a:r>
            <a:r>
              <a:rPr lang="en-US" dirty="0" err="1"/>
              <a:t>pequenos</a:t>
            </a:r>
            <a:r>
              <a:rPr lang="en-US" dirty="0"/>
              <a:t> (</a:t>
            </a:r>
            <a:r>
              <a:rPr lang="en-US" dirty="0" err="1"/>
              <a:t>Década</a:t>
            </a:r>
            <a:r>
              <a:rPr lang="en-US" dirty="0"/>
              <a:t> de 90)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EC3DB79-0B85-7009-E026-CA2BE3EB8292}"/>
              </a:ext>
            </a:extLst>
          </p:cNvPr>
          <p:cNvSpPr/>
          <p:nvPr/>
        </p:nvSpPr>
        <p:spPr>
          <a:xfrm>
            <a:off x="240894" y="3428999"/>
            <a:ext cx="2015289" cy="1311965"/>
          </a:xfrm>
          <a:prstGeom prst="borderCallout1">
            <a:avLst>
              <a:gd name="adj1" fmla="val 27808"/>
              <a:gd name="adj2" fmla="val 97392"/>
              <a:gd name="adj3" fmla="val 7572"/>
              <a:gd name="adj4" fmla="val 129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Tudo </a:t>
            </a:r>
            <a:r>
              <a:rPr lang="en-US" dirty="0" err="1"/>
              <a:t>concentrado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79B17AE4-ADED-32BC-1EE6-0CAAC5243BE4}"/>
              </a:ext>
            </a:extLst>
          </p:cNvPr>
          <p:cNvSpPr/>
          <p:nvPr/>
        </p:nvSpPr>
        <p:spPr>
          <a:xfrm>
            <a:off x="10475843" y="1825625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95907"/>
              <a:gd name="adj4" fmla="val -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BD</a:t>
            </a: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48914821-5667-EDF5-61AF-D0306145B977}"/>
              </a:ext>
            </a:extLst>
          </p:cNvPr>
          <p:cNvSpPr/>
          <p:nvPr/>
        </p:nvSpPr>
        <p:spPr>
          <a:xfrm>
            <a:off x="10475843" y="3069604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95907"/>
              <a:gd name="adj4" fmla="val -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Front</a:t>
            </a:r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57C92B-7C98-C5FA-172C-1D56EB8CB552}"/>
              </a:ext>
            </a:extLst>
          </p:cNvPr>
          <p:cNvSpPr/>
          <p:nvPr/>
        </p:nvSpPr>
        <p:spPr>
          <a:xfrm>
            <a:off x="10439840" y="4514091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-25775"/>
              <a:gd name="adj4" fmla="val -8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Back</a:t>
            </a:r>
          </a:p>
        </p:txBody>
      </p:sp>
    </p:spTree>
    <p:extLst>
      <p:ext uri="{BB962C8B-B14F-4D97-AF65-F5344CB8AC3E}">
        <p14:creationId xmlns:p14="http://schemas.microsoft.com/office/powerpoint/2010/main" val="197321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("ISSO É UM COMPONENTE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pt-BR" sz="2000">
                <a:solidFill>
                  <a:srgbClr val="000000"/>
                </a:solidFill>
                <a:latin typeface="Consolas" panose="020B0609020204030204" pitchFamily="49" charset="0"/>
              </a:rPr>
              <a:t>"));</a:t>
            </a:r>
          </a:p>
          <a:p>
            <a:pPr lvl="2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595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– </a:t>
            </a:r>
            <a:r>
              <a:rPr lang="en-US" dirty="0" err="1"/>
              <a:t>Jframe</a:t>
            </a:r>
            <a:r>
              <a:rPr lang="en-US" dirty="0"/>
              <a:t> – COM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icon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("D:/2022/Lixo/Imagens_GIF/cachorro.gif");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().add(new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(icon));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EF9B9A6D-0C6C-CB76-9C7D-9E23CA5535DA}"/>
              </a:ext>
            </a:extLst>
          </p:cNvPr>
          <p:cNvSpPr/>
          <p:nvPr/>
        </p:nvSpPr>
        <p:spPr>
          <a:xfrm>
            <a:off x="9472474" y="1811045"/>
            <a:ext cx="2032986" cy="1012054"/>
          </a:xfrm>
          <a:prstGeom prst="borderCallout1">
            <a:avLst>
              <a:gd name="adj1" fmla="val 18750"/>
              <a:gd name="adj2" fmla="val -8333"/>
              <a:gd name="adj3" fmla="val 236184"/>
              <a:gd name="adj4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: figura.png, figura.jpg</a:t>
            </a:r>
          </a:p>
        </p:txBody>
      </p:sp>
    </p:spTree>
    <p:extLst>
      <p:ext uri="{BB962C8B-B14F-4D97-AF65-F5344CB8AC3E}">
        <p14:creationId xmlns:p14="http://schemas.microsoft.com/office/powerpoint/2010/main" val="3208455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COMPONENTE CONTAINER – </a:t>
            </a:r>
            <a:r>
              <a:rPr lang="en-US" dirty="0" err="1"/>
              <a:t>Jframe</a:t>
            </a:r>
            <a:r>
              <a:rPr lang="en-US" dirty="0"/>
              <a:t> – COM FIGURA 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("ISSO É UM COMPONENTE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"));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Label("teste2"));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icon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("D:/2022/Lixo/Imagens_GIF/cachorro.gif");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().add(new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(icon));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EF9B9A6D-0C6C-CB76-9C7D-9E23CA5535DA}"/>
              </a:ext>
            </a:extLst>
          </p:cNvPr>
          <p:cNvSpPr/>
          <p:nvPr/>
        </p:nvSpPr>
        <p:spPr>
          <a:xfrm>
            <a:off x="9472474" y="1811045"/>
            <a:ext cx="2032986" cy="1012054"/>
          </a:xfrm>
          <a:prstGeom prst="borderCallout1">
            <a:avLst>
              <a:gd name="adj1" fmla="val 18750"/>
              <a:gd name="adj2" fmla="val -8333"/>
              <a:gd name="adj3" fmla="val 236184"/>
              <a:gd name="adj4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: figura.png, figura.jpg</a:t>
            </a:r>
          </a:p>
        </p:txBody>
      </p:sp>
    </p:spTree>
    <p:extLst>
      <p:ext uri="{BB962C8B-B14F-4D97-AF65-F5344CB8AC3E}">
        <p14:creationId xmlns:p14="http://schemas.microsoft.com/office/powerpoint/2010/main" val="2486519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JButton</a:t>
            </a:r>
            <a:r>
              <a:rPr lang="en-US" dirty="0"/>
              <a:t> É UM TIPO DE COMPONENTE QUE IMPLEMENTA UM PRESSIONA BOTÃO.</a:t>
            </a:r>
          </a:p>
          <a:p>
            <a:pPr algn="just"/>
            <a:r>
              <a:rPr lang="en-US" dirty="0" err="1"/>
              <a:t>Jbutton</a:t>
            </a:r>
            <a:r>
              <a:rPr lang="en-US" dirty="0"/>
              <a:t> PODEMOS EXIBIR UM TEXTO, UM ICONE OU AMBOS</a:t>
            </a:r>
          </a:p>
          <a:p>
            <a:pPr algn="just"/>
            <a:r>
              <a:rPr lang="en-US" dirty="0"/>
              <a:t>QUANDO O USUÁRIO CLICA NO COMPONENTE , OS EVENTOS Action SÃO ENVIADOS PARA TODOS REGISTRADORES DE ESCUTA (Listeners) Action.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3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java.awt.event.ActionEvent;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953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//Constructor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super("DEMONSTRACAO DE BOTAO");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("OLÁ");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("ATÁ LOGO");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listener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helloBtn.addActionListener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(listener);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goodbyeBtn.addActionListener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(listener);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07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ActionListener{</a:t>
            </a:r>
          </a:p>
          <a:p>
            <a:pPr lvl="2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ActionEvent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e) {</a:t>
            </a:r>
          </a:p>
          <a:p>
            <a:pPr lvl="3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 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e.getSource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()==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helloBtn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("OLÁ");</a:t>
            </a:r>
          </a:p>
          <a:p>
            <a:pPr lvl="3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pt-BR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("ATÉ LOGO");</a:t>
            </a:r>
          </a:p>
          <a:p>
            <a:pPr lvl="2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4B9C9669-63F0-8E1C-2884-E74E5EEB1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3910209"/>
                  </p:ext>
                </p:extLst>
              </p:nvPr>
            </p:nvGraphicFramePr>
            <p:xfrm>
              <a:off x="-2349824" y="-165240"/>
              <a:ext cx="3048000" cy="1714500"/>
            </p:xfrm>
            <a:graphic>
              <a:graphicData uri="http://schemas.microsoft.com/office/powerpoint/2016/slidezoom">
                <pslz:sldZm>
                  <pslz:sldZmObj sldId="440" cId="3280940378">
                    <pslz:zmPr id="{6B1C3EF3-4514-4566-85B7-FD7D560C8A1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B9C9669-63F0-8E1C-2884-E74E5EEB1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49824" y="-16524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94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JCheckBox</a:t>
            </a:r>
            <a:r>
              <a:rPr lang="en-US" dirty="0"/>
              <a:t> É UM TIPO DE COMPONENTE QUE IMPLEMENTA UM ESTADO SELECIONADO E NÃO SELECIONADO.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877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</a:t>
            </a:r>
            <a:r>
              <a:rPr lang="en-US" dirty="0" err="1"/>
              <a:t>JCheckBox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frame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("COMPONENTE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CheckBox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frame.setSize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Container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FlowLayout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cont.add(new JCheckBox("MARQUE 1"));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cont.add(new JCheckBox ("MARQUE 2"));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("CLICAR"));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Frame.setVisible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72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JRadioButton</a:t>
            </a:r>
            <a:r>
              <a:rPr lang="en-US" dirty="0"/>
              <a:t> É UM TIPO DE COMPONENTE UTILIZADO EM GRUPO PARA APRESENTAR SELEÇÃO EXCLUSIVA.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JRadioButton</a:t>
            </a:r>
            <a:r>
              <a:rPr lang="en-US" dirty="0"/>
              <a:t> É GERALMENTE UTILIZADA COM A CLASSE </a:t>
            </a:r>
            <a:r>
              <a:rPr lang="en-US" dirty="0" err="1"/>
              <a:t>ButtonGroup</a:t>
            </a:r>
            <a:r>
              <a:rPr lang="en-US" dirty="0"/>
              <a:t> QUE POSSUI UM MÉTODO add(</a:t>
            </a:r>
            <a:r>
              <a:rPr lang="en-US" dirty="0" err="1"/>
              <a:t>abstracao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QUANDO UM </a:t>
            </a:r>
            <a:r>
              <a:rPr lang="en-US" dirty="0" err="1"/>
              <a:t>RadioButton</a:t>
            </a:r>
            <a:r>
              <a:rPr lang="en-US" dirty="0"/>
              <a:t> FOR SELECIONADO UM OUTRO </a:t>
            </a:r>
            <a:r>
              <a:rPr lang="en-US" dirty="0" err="1"/>
              <a:t>RadioButton</a:t>
            </a:r>
            <a:r>
              <a:rPr lang="en-US" dirty="0"/>
              <a:t> DO MESMO GRUPO E DESMARCADO.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9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A339-F63D-0375-5EF8-D2F746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OS SOFTWARE ERAM CRIADOS NO MÉTODO PROCEDIMENTAL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3C5A-251D-0E07-7090-7112D4B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6C475-0D93-CD5F-E9C1-4B1D967D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447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22C9FB-82A5-D7DE-2B81-A87AF0F2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090737"/>
            <a:ext cx="4800600" cy="1095375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B44DE9C2-7BDC-2700-6324-9AF7D39D4A9D}"/>
              </a:ext>
            </a:extLst>
          </p:cNvPr>
          <p:cNvSpPr/>
          <p:nvPr/>
        </p:nvSpPr>
        <p:spPr>
          <a:xfrm>
            <a:off x="8886825" y="5314950"/>
            <a:ext cx="2400300" cy="1095375"/>
          </a:xfrm>
          <a:prstGeom prst="borderCallout1">
            <a:avLst>
              <a:gd name="adj1" fmla="val 18750"/>
              <a:gd name="adj2" fmla="val -8333"/>
              <a:gd name="adj3" fmla="val -202772"/>
              <a:gd name="adj4" fmla="val -35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 </a:t>
            </a:r>
            <a:r>
              <a:rPr lang="en-US" dirty="0" err="1"/>
              <a:t>houvesse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validar</a:t>
            </a:r>
            <a:r>
              <a:rPr lang="en-US" dirty="0"/>
              <a:t> o CPF?</a:t>
            </a:r>
          </a:p>
        </p:txBody>
      </p:sp>
    </p:spTree>
    <p:extLst>
      <p:ext uri="{BB962C8B-B14F-4D97-AF65-F5344CB8AC3E}">
        <p14:creationId xmlns:p14="http://schemas.microsoft.com/office/powerpoint/2010/main" val="2604311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frame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("COMPONENTE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frame.setSize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Container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FlowLayout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ButtonGroup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ButtonGroup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("FÁCIL", true);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("MÉDIO");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("DIFÍCIL");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frame.setVisible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758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JRadioButton</a:t>
            </a:r>
            <a:r>
              <a:rPr lang="en-US" dirty="0"/>
              <a:t> É UM TIPO DE COMPONENTE UTILIZADO EM GRUPO PARA APRESENTAR SELEÇÃO EXCLUSIVA.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JRadioButton</a:t>
            </a:r>
            <a:r>
              <a:rPr lang="en-US" dirty="0"/>
              <a:t> É GERALMENTE UTILIZADA COM A CLASSE </a:t>
            </a:r>
            <a:r>
              <a:rPr lang="en-US" dirty="0" err="1"/>
              <a:t>ButtonGroup</a:t>
            </a:r>
            <a:r>
              <a:rPr lang="en-US" dirty="0"/>
              <a:t> QUE POSSUI UM MÉTODO add(</a:t>
            </a:r>
            <a:r>
              <a:rPr lang="en-US" dirty="0" err="1"/>
              <a:t>abstracao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QUANDO UM </a:t>
            </a:r>
            <a:r>
              <a:rPr lang="en-US" dirty="0" err="1"/>
              <a:t>RadioButton</a:t>
            </a:r>
            <a:r>
              <a:rPr lang="en-US" dirty="0"/>
              <a:t> FOR SELECIONADO UM OUTRO </a:t>
            </a:r>
            <a:r>
              <a:rPr lang="en-US" dirty="0" err="1"/>
              <a:t>RadioButton</a:t>
            </a:r>
            <a:r>
              <a:rPr lang="en-US" dirty="0"/>
              <a:t> DO MESMO GRUPO E DESMARCADO.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39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Aula0809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Aula0809().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Aula0809(){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"Scroll Bar Demo"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NORTH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.addAdjustmentListener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246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BB3E4-991B-89B4-0A53-0D06767B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DC2C0-E997-0EC5-0205-9D64944E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adjustmentValueChanged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"VALOR = 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0112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JTextField</a:t>
            </a:r>
            <a:r>
              <a:rPr lang="en-US" dirty="0"/>
              <a:t> É UM COMPONTENTE QUE SUPORTA ENTRADA PARA UMA LINHA, </a:t>
            </a:r>
          </a:p>
          <a:p>
            <a:pPr algn="just"/>
            <a:r>
              <a:rPr lang="en-US" dirty="0" err="1"/>
              <a:t>JTextField</a:t>
            </a:r>
            <a:r>
              <a:rPr lang="en-US" dirty="0"/>
              <a:t> EXTENDE (É FILHA) DA CLASSE </a:t>
            </a:r>
            <a:r>
              <a:rPr lang="en-US" dirty="0" err="1"/>
              <a:t>javax.swing.text.JTextComponent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ESSA CLASSE FORNECE MÉTODOS PARA ACESSAR E MODIFICAR O COMPONENTE DE TEXTO.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JTextField</a:t>
            </a:r>
            <a:r>
              <a:rPr lang="en-US" dirty="0"/>
              <a:t> ENVIA EVENTOS CHAVES QUANDO RECEBE ENTRADA DO TECLADO.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JTextField</a:t>
            </a:r>
            <a:r>
              <a:rPr lang="en-US" dirty="0"/>
              <a:t> ENVIA EVENTOS Actions QUANDO O USUÁRIO PRESSIONA A TECLA ENTER.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25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Aula1509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ActionListener,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KeyListener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Aula1509().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3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Aula1509(){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"TEXTO DEMO"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DE JTEXTFIELD"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.addKeyListener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3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"CHAVE: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"AÇÃO: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657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Cont.add</a:t>
            </a:r>
            <a:r>
              <a:rPr lang="en-US" dirty="0"/>
              <a:t>(field, </a:t>
            </a:r>
            <a:r>
              <a:rPr lang="en-US" dirty="0" err="1"/>
              <a:t>BorderLayout.SOUTH</a:t>
            </a:r>
            <a:r>
              <a:rPr lang="en-US" dirty="0"/>
              <a:t>);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0E087ACA-42E3-BA02-58E1-2292125FD863}"/>
              </a:ext>
            </a:extLst>
          </p:cNvPr>
          <p:cNvSpPr/>
          <p:nvPr/>
        </p:nvSpPr>
        <p:spPr>
          <a:xfrm>
            <a:off x="514350" y="4210050"/>
            <a:ext cx="2601712" cy="895350"/>
          </a:xfrm>
          <a:prstGeom prst="borderCallout1">
            <a:avLst>
              <a:gd name="adj1" fmla="val 26682"/>
              <a:gd name="adj2" fmla="val 101200"/>
              <a:gd name="adj3" fmla="val 278086"/>
              <a:gd name="adj4" fmla="val 199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0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Cont.add</a:t>
            </a:r>
            <a:r>
              <a:rPr lang="en-US" dirty="0"/>
              <a:t>(area, </a:t>
            </a:r>
            <a:r>
              <a:rPr lang="en-US" dirty="0" err="1"/>
              <a:t>BorderLayout.CENTER</a:t>
            </a:r>
            <a:r>
              <a:rPr lang="en-US" dirty="0"/>
              <a:t>);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0E087ACA-42E3-BA02-58E1-2292125FD863}"/>
              </a:ext>
            </a:extLst>
          </p:cNvPr>
          <p:cNvSpPr/>
          <p:nvPr/>
        </p:nvSpPr>
        <p:spPr>
          <a:xfrm>
            <a:off x="514350" y="4210050"/>
            <a:ext cx="2601712" cy="895350"/>
          </a:xfrm>
          <a:prstGeom prst="borderCallout1">
            <a:avLst>
              <a:gd name="adj1" fmla="val 26682"/>
              <a:gd name="adj2" fmla="val 101200"/>
              <a:gd name="adj3" fmla="val -235527"/>
              <a:gd name="adj4" fmla="val 185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A339-F63D-0375-5EF8-D2F746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OS SOFTWARE ERAM CRIADOS NO MÉTODO PROCEDIMENTAL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3C5A-251D-0E07-7090-7112D4B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6C475-0D93-CD5F-E9C1-4B1D967D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447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47BCBE-8779-8A94-1E00-38C3AC6A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1825625"/>
            <a:ext cx="4791075" cy="314325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5A27B4A2-307A-D293-AC62-76B583DFA903}"/>
              </a:ext>
            </a:extLst>
          </p:cNvPr>
          <p:cNvSpPr/>
          <p:nvPr/>
        </p:nvSpPr>
        <p:spPr>
          <a:xfrm>
            <a:off x="9880847" y="5326602"/>
            <a:ext cx="1713390" cy="1287262"/>
          </a:xfrm>
          <a:prstGeom prst="borderCallout1">
            <a:avLst>
              <a:gd name="adj1" fmla="val 18750"/>
              <a:gd name="adj2" fmla="val -8333"/>
              <a:gd name="adj3" fmla="val -75776"/>
              <a:gd name="adj4" fmla="val -48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Chamado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</p:txBody>
      </p:sp>
    </p:spTree>
    <p:extLst>
      <p:ext uri="{BB962C8B-B14F-4D97-AF65-F5344CB8AC3E}">
        <p14:creationId xmlns:p14="http://schemas.microsoft.com/office/powerpoint/2010/main" val="127352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O PROGRAMA TIVESSE OUTRA FUNCIONALIDADE?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20884-E879-7BED-F694-F69175B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95463"/>
            <a:ext cx="4972050" cy="493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14:cNvPr>
              <p14:cNvContentPartPr/>
              <p14:nvPr/>
            </p14:nvContentPartPr>
            <p14:xfrm>
              <a:off x="913860" y="4238130"/>
              <a:ext cx="4917600" cy="222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220" y="4175130"/>
                <a:ext cx="5043240" cy="23457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F2C0D8AF-5A85-F902-ABCA-D726182CB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215" y="4263275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O PROGRAMA TIVESSE QUE VALIDAR O CPF NA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20884-E879-7BED-F694-F69175B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95463"/>
            <a:ext cx="4972050" cy="493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14:cNvPr>
              <p14:cNvContentPartPr/>
              <p14:nvPr/>
            </p14:nvContentPartPr>
            <p14:xfrm>
              <a:off x="913860" y="4238130"/>
              <a:ext cx="4917600" cy="222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860" y="4175140"/>
                <a:ext cx="5043240" cy="23457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062EF32-E01E-DE3E-294D-6C4BE6C59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2379178"/>
            <a:ext cx="4029075" cy="2552700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430A3D-4408-6A56-DF54-4AB3F380E74C}"/>
              </a:ext>
            </a:extLst>
          </p:cNvPr>
          <p:cNvSpPr/>
          <p:nvPr/>
        </p:nvSpPr>
        <p:spPr>
          <a:xfrm>
            <a:off x="6755907" y="5685367"/>
            <a:ext cx="1740023" cy="1045721"/>
          </a:xfrm>
          <a:prstGeom prst="borderCallout1">
            <a:avLst>
              <a:gd name="adj1" fmla="val 18750"/>
              <a:gd name="adj2" fmla="val -8333"/>
              <a:gd name="adj3" fmla="val -212649"/>
              <a:gd name="adj4" fmla="val 139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Validando</a:t>
            </a:r>
            <a:r>
              <a:rPr lang="en-US" dirty="0"/>
              <a:t> CPF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O PROGRAMA TIVESSE QUE VALIDAR O CPF NA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430A3D-4408-6A56-DF54-4AB3F380E74C}"/>
              </a:ext>
            </a:extLst>
          </p:cNvPr>
          <p:cNvSpPr/>
          <p:nvPr/>
        </p:nvSpPr>
        <p:spPr>
          <a:xfrm>
            <a:off x="8025414" y="3779934"/>
            <a:ext cx="3480046" cy="2416680"/>
          </a:xfrm>
          <a:prstGeom prst="borderCallout1">
            <a:avLst>
              <a:gd name="adj1" fmla="val 18750"/>
              <a:gd name="adj2" fmla="val -8333"/>
              <a:gd name="adj3" fmla="val -92947"/>
              <a:gd name="adj4" fmla="val -116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VAI CHEGAR UM PESSOAL NOVO NA EMPRESA E VAI DEENVOLVER ALGO NOVO QUE PRECISA DE CPF, MAS ESSA PESSOA NÃO SABE QUE PRECISA VALIDAR O CPF 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F1DA89-61C6-0801-5C56-95B5A62D2303}"/>
              </a:ext>
            </a:extLst>
          </p:cNvPr>
          <p:cNvSpPr/>
          <p:nvPr/>
        </p:nvSpPr>
        <p:spPr>
          <a:xfrm>
            <a:off x="2490602" y="2547891"/>
            <a:ext cx="3382393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45EC71-31FF-40DB-20CE-458CFDC8703F}"/>
              </a:ext>
            </a:extLst>
          </p:cNvPr>
          <p:cNvSpPr txBox="1"/>
          <p:nvPr/>
        </p:nvSpPr>
        <p:spPr>
          <a:xfrm>
            <a:off x="1291932" y="2594044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DADA03-8250-2601-E24B-255CE420604C}"/>
                  </a:ext>
                </a:extLst>
              </p14:cNvPr>
              <p14:cNvContentPartPr/>
              <p14:nvPr/>
            </p14:nvContentPartPr>
            <p14:xfrm>
              <a:off x="797313" y="1650268"/>
              <a:ext cx="5443560" cy="24166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DADA03-8250-2601-E24B-255CE4206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673" y="1587268"/>
                <a:ext cx="5569200" cy="25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249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2987</Words>
  <Application>Microsoft Office PowerPoint</Application>
  <PresentationFormat>Widescreen</PresentationFormat>
  <Paragraphs>580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Consolas</vt:lpstr>
      <vt:lpstr>ShapesVTI</vt:lpstr>
      <vt:lpstr>PROGRAMAÇÃO AVANÇADA</vt:lpstr>
      <vt:lpstr>OVERVIEW</vt:lpstr>
      <vt:lpstr>OVERVIEW</vt:lpstr>
      <vt:lpstr>PROCEDURAL x ORIENTAÇÃO A OBJETOS</vt:lpstr>
      <vt:lpstr>COMO OS SOFTWARE ERAM CRIADOS NO MÉTODO PROCEDIMENTAL</vt:lpstr>
      <vt:lpstr>COMO OS SOFTWARE ERAM CRIADOS NO MÉTODO PROCEDIMENTAL</vt:lpstr>
      <vt:lpstr>SE O PROGRAMA TIVESSE OUTRA FUNCIONALIDADE?</vt:lpstr>
      <vt:lpstr>SE O PROGRAMA TIVESSE QUE VALIDAR O CPF NA BUSCA?</vt:lpstr>
      <vt:lpstr>SE O PROGRAMA TIVESSE QUE VALIDAR O CPF NA BUSCA?</vt:lpstr>
      <vt:lpstr>SOFTWARE DE CONTA BANCÁRIA</vt:lpstr>
      <vt:lpstr>CRIANDO O TIPO CONTA NO JAVA</vt:lpstr>
      <vt:lpstr>CRIANDO CONTA NO JAVA</vt:lpstr>
      <vt:lpstr>CRIANDO CONTA</vt:lpstr>
      <vt:lpstr>CRIANDO CONTA</vt:lpstr>
      <vt:lpstr>CRIANDO A CLASSE CONTA NO JAVA</vt:lpstr>
      <vt:lpstr>CRIANDO A CLASSE CRIA CONTA NO JAVA</vt:lpstr>
      <vt:lpstr>CRIANDO A CLASSE CRIA CONTA NO JAVA</vt:lpstr>
      <vt:lpstr>CRIANDO A CLASSE CRIA CONTA NO JAVA</vt:lpstr>
      <vt:lpstr>CRIANDO CONTA</vt:lpstr>
      <vt:lpstr>CRIANDO A CLASSE CRIA CONTA NO JAVA</vt:lpstr>
      <vt:lpstr>CRIANDO CONTA</vt:lpstr>
      <vt:lpstr>CRIANDO A CLASSE CRIA CONTA NO JAVA</vt:lpstr>
      <vt:lpstr>CRIANDO CONTA</vt:lpstr>
      <vt:lpstr>CRIANDO A CLASSE CRIA CONTA NO JAVA</vt:lpstr>
      <vt:lpstr>COMPONENTE SWING</vt:lpstr>
      <vt:lpstr>COMPONENTE CONTAINER</vt:lpstr>
      <vt:lpstr>COMPONENTE SWING</vt:lpstr>
      <vt:lpstr>COMPONENTES</vt:lpstr>
      <vt:lpstr>JFrame</vt:lpstr>
      <vt:lpstr>COMPONENTES</vt:lpstr>
      <vt:lpstr>COMPONENTE - JFrame</vt:lpstr>
      <vt:lpstr>COMPONENTES</vt:lpstr>
      <vt:lpstr>COMPONENTE CONTAINER - JFrame</vt:lpstr>
      <vt:lpstr>COMPONENTE CONTAINER - JFrame</vt:lpstr>
      <vt:lpstr>JPanel</vt:lpstr>
      <vt:lpstr>JPanel</vt:lpstr>
      <vt:lpstr>COMPONENTE CONTAINER - JFrame</vt:lpstr>
      <vt:lpstr>COMPONENTES MAIS UTILIZADOS</vt:lpstr>
      <vt:lpstr>JLabel JButton JCheckBox JRadioButton JScrollBar JTextField JTextArea JComboBox</vt:lpstr>
      <vt:lpstr>COMPONENTE CONTAINER - JFrame</vt:lpstr>
      <vt:lpstr>COMPONENTE CONTAINER – Jframe – COM FIGURA</vt:lpstr>
      <vt:lpstr>COMPONENTE CONTAINER – Jframe – COM FIGURA E TEXTO</vt:lpstr>
      <vt:lpstr>JLabel JButton JCheckBox JRadioButton JScrollBar JTextField JTextArea JComboBox</vt:lpstr>
      <vt:lpstr>COMPONENTE FRAME CONTENDO DOIS BUTTONS</vt:lpstr>
      <vt:lpstr>COMPONENTE FRAME CONTENDO DOIS BUTTONS</vt:lpstr>
      <vt:lpstr>COMPONENTE FRAME CONTENDO DOIS BUTTONS</vt:lpstr>
      <vt:lpstr>JLabel JButton JCheckBox JRadioButton JScrollBar JTextField JTextArea JComboBox</vt:lpstr>
      <vt:lpstr>COMPONENTE JCheckBox</vt:lpstr>
      <vt:lpstr>JLabel JButton JCheckBox JRadioButton JScrollBar JTextField JTextArea JComboBox</vt:lpstr>
      <vt:lpstr>COMPONENTE JCheckBox </vt:lpstr>
      <vt:lpstr>JLabel JButton JCheckBox JRadioButton JScrollBar JTextField JTextArea JComboBox</vt:lpstr>
      <vt:lpstr>COMPONENTE JCheckBox </vt:lpstr>
      <vt:lpstr>Apresentação do PowerPoint</vt:lpstr>
      <vt:lpstr>JLabel JButton JCheckBox JRadioButton JScrollBar JTextField JTextArea JComboBox</vt:lpstr>
      <vt:lpstr>COMPONENTE JCheckBox </vt:lpstr>
      <vt:lpstr>COMPONENTE JCheckBox </vt:lpstr>
      <vt:lpstr>COMPONENTE JCheckBox </vt:lpstr>
      <vt:lpstr>Cont.add(field, BorderLayout.SOUTH);</vt:lpstr>
      <vt:lpstr>Cont.add(area, BorderLayout.CENTER);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</dc:title>
  <dc:creator>Adilson Lopes</dc:creator>
  <cp:lastModifiedBy>Adilson Lopes</cp:lastModifiedBy>
  <cp:revision>24</cp:revision>
  <dcterms:created xsi:type="dcterms:W3CDTF">2022-08-17T04:12:37Z</dcterms:created>
  <dcterms:modified xsi:type="dcterms:W3CDTF">2022-09-11T03:31:10Z</dcterms:modified>
</cp:coreProperties>
</file>