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377" r:id="rId26"/>
    <p:sldId id="420" r:id="rId27"/>
    <p:sldId id="425" r:id="rId28"/>
    <p:sldId id="421" r:id="rId29"/>
    <p:sldId id="430" r:id="rId30"/>
    <p:sldId id="426" r:id="rId31"/>
    <p:sldId id="422" r:id="rId32"/>
    <p:sldId id="427" r:id="rId33"/>
    <p:sldId id="423" r:id="rId34"/>
    <p:sldId id="424" r:id="rId35"/>
    <p:sldId id="428" r:id="rId36"/>
    <p:sldId id="429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5" r:id="rId59"/>
    <p:sldId id="466" r:id="rId60"/>
    <p:sldId id="467" r:id="rId61"/>
    <p:sldId id="462" r:id="rId62"/>
    <p:sldId id="463" r:id="rId63"/>
    <p:sldId id="464" r:id="rId64"/>
    <p:sldId id="468" r:id="rId65"/>
    <p:sldId id="469" r:id="rId66"/>
    <p:sldId id="470" r:id="rId67"/>
    <p:sldId id="471" r:id="rId68"/>
    <p:sldId id="472" r:id="rId69"/>
    <p:sldId id="460" r:id="rId70"/>
    <p:sldId id="461" r:id="rId71"/>
    <p:sldId id="473" r:id="rId72"/>
    <p:sldId id="474" r:id="rId73"/>
    <p:sldId id="475" r:id="rId74"/>
    <p:sldId id="480" r:id="rId75"/>
    <p:sldId id="478" r:id="rId76"/>
    <p:sldId id="481" r:id="rId77"/>
    <p:sldId id="482" r:id="rId78"/>
    <p:sldId id="483" r:id="rId79"/>
    <p:sldId id="479" r:id="rId80"/>
    <p:sldId id="484" r:id="rId81"/>
    <p:sldId id="485" r:id="rId82"/>
    <p:sldId id="486" r:id="rId83"/>
    <p:sldId id="487" r:id="rId84"/>
    <p:sldId id="488" r:id="rId85"/>
    <p:sldId id="489" r:id="rId86"/>
    <p:sldId id="490" r:id="rId87"/>
    <p:sldId id="491" r:id="rId88"/>
    <p:sldId id="492" r:id="rId89"/>
    <p:sldId id="493" r:id="rId90"/>
    <p:sldId id="494" r:id="rId91"/>
    <p:sldId id="495" r:id="rId92"/>
    <p:sldId id="496" r:id="rId93"/>
    <p:sldId id="497" r:id="rId94"/>
    <p:sldId id="498" r:id="rId95"/>
    <p:sldId id="499" r:id="rId96"/>
    <p:sldId id="500" r:id="rId97"/>
    <p:sldId id="501" r:id="rId98"/>
    <p:sldId id="502" r:id="rId99"/>
    <p:sldId id="476" r:id="rId100"/>
    <p:sldId id="504" r:id="rId101"/>
    <p:sldId id="505" r:id="rId102"/>
    <p:sldId id="514" r:id="rId103"/>
    <p:sldId id="513" r:id="rId104"/>
    <p:sldId id="516" r:id="rId105"/>
    <p:sldId id="506" r:id="rId106"/>
    <p:sldId id="517" r:id="rId107"/>
    <p:sldId id="518" r:id="rId108"/>
    <p:sldId id="515" r:id="rId109"/>
    <p:sldId id="519" r:id="rId110"/>
    <p:sldId id="520" r:id="rId111"/>
    <p:sldId id="521" r:id="rId112"/>
    <p:sldId id="522" r:id="rId113"/>
    <p:sldId id="523" r:id="rId114"/>
    <p:sldId id="524" r:id="rId115"/>
    <p:sldId id="508" r:id="rId116"/>
    <p:sldId id="507" r:id="rId117"/>
    <p:sldId id="525" r:id="rId118"/>
    <p:sldId id="509" r:id="rId119"/>
    <p:sldId id="526" r:id="rId120"/>
    <p:sldId id="528" r:id="rId121"/>
    <p:sldId id="527" r:id="rId122"/>
    <p:sldId id="510" r:id="rId123"/>
    <p:sldId id="530" r:id="rId124"/>
    <p:sldId id="529" r:id="rId125"/>
    <p:sldId id="532" r:id="rId126"/>
    <p:sldId id="531" r:id="rId127"/>
    <p:sldId id="534" r:id="rId128"/>
    <p:sldId id="535" r:id="rId129"/>
    <p:sldId id="536" r:id="rId130"/>
    <p:sldId id="537" r:id="rId131"/>
    <p:sldId id="538" r:id="rId132"/>
    <p:sldId id="539" r:id="rId133"/>
    <p:sldId id="540" r:id="rId134"/>
    <p:sldId id="541" r:id="rId135"/>
    <p:sldId id="542" r:id="rId136"/>
    <p:sldId id="512" r:id="rId137"/>
    <p:sldId id="543" r:id="rId138"/>
    <p:sldId id="544" r:id="rId139"/>
    <p:sldId id="511" r:id="rId140"/>
    <p:sldId id="545" r:id="rId141"/>
    <p:sldId id="546" r:id="rId142"/>
    <p:sldId id="547" r:id="rId143"/>
    <p:sldId id="548" r:id="rId144"/>
    <p:sldId id="549" r:id="rId145"/>
    <p:sldId id="550" r:id="rId146"/>
    <p:sldId id="533" r:id="rId147"/>
    <p:sldId id="503" r:id="rId148"/>
    <p:sldId id="477" r:id="rId1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7T05:04:59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11352 556 24575,'-109'-3'-79,"-198"-32"0,-95-48-267,152 28 122,-506-137 114,424 99 252,-2 31 444,-144 29-476,-536 34-110,988 1 0,-1 1 0,1 1 0,0 2 0,0 0 0,-29 12 0,20-6 0,-69 12 0,60-15 0,-71 22 0,79-19 0,0-2 0,-1-2 0,-49 6 0,-14-1 0,-9 0 0,89-10 0,0 0 0,1 2 0,0 0 0,0 1 0,-34 16 0,-39 11 0,40-22 0,-94 9 0,-12 1 0,76-8 0,0-3 0,0-4 0,-87-4 0,-981-4 0,599 3 0,518 1 0,0 2 0,1 1 0,-47 13 0,8-2 0,48-10 0,1 1 0,-1 1 0,-40 21 0,39-16 0,-1-2 0,-38 12 0,-81 22 0,0-5 0,105-31 0,-1 1 0,-53 23 0,40-14 0,0-2 0,-1-3 0,0-2 0,-58 6 0,-67 14 0,119-19 0,0-4 0,-85 3 0,-125-12 0,119-2 0,-427 2 0,539 0 0,0 3 0,0 1 0,0 2 0,0 2 0,1 1 0,1 2 0,-1 2 0,-49 23 0,13-2 0,39-19 0,-62 36 0,49-23 0,38-24 0,1 1 0,0 0 0,0 0 0,0 1 0,1 0 0,0 1 0,0 0 0,0 0 0,1 1 0,0 0 0,-8 13 0,-22 43 0,-29 46 0,57-96 0,-13 17 0,-25 47 0,41-67 0,1 2 0,0-1 0,1 0 0,0 1 0,1 0 0,0 0 0,-1 23 0,2-14 0,-2 0 0,0-1 0,-10 30 0,7-26 0,-8 47 0,1 9 0,8-46 0,-4 65 0,16 163 0,0-205 0,2 0 0,23 85 0,6-20 0,27 102 0,-56-197 0,3 0 0,24 51 0,-19-47 0,19 54 0,-5-3 0,58 114 0,4 8 0,50 122 0,-94-221 0,14 26 0,29 15 0,126 157 0,-138-197 0,100 122 0,-151-197 0,38 45 0,2-4 0,133 110 0,-150-144 0,1-3 0,2-2 0,61 29 0,-80-46 0,-13-6 0,1 0 0,0-1 0,0-2 0,1 0 0,0-1 0,0-2 0,27 3 0,181 12 0,0 11 0,267 70 0,-455-91 0,1-1 0,0-2 0,0-2 0,67-2 0,418-6 0,-427 3 0,-57 1 0,-1 3 0,63 13 0,92 31 0,-75-17 0,57 14 0,315 63 0,-58-51 0,55 9 0,-193-28 0,323 9 0,-484-41 0,-79-3 0,177 4 0,-180-9 0,0-1 0,64-14 0,-66 6 0,193-41 0,-195 37 0,0-2 0,77-37 0,-110 43 0,0-2 0,36-28 0,-8 4 0,11-5 0,130-84 0,-150 105 0,-10 5 0,0-1 0,-1-1 0,-1-2 0,40-35 0,-56 44 0,1 1 0,0 0 0,0 0 0,1 2 0,1-1 0,0 2 0,0 0 0,0 1 0,1 0 0,-1 1 0,1 1 0,29-4 0,13 3 0,0 2 0,76 6 0,-48 0 0,727-1 0,-494-2 0,-271 0 0,0-2 0,0-2 0,0-2 0,-1-2 0,0-3 0,72-24 0,172-65 0,-63 3 0,-39 15 0,107-52 0,-216 95 0,-9 5 0,-2-4 0,101-71 0,-142 85 0,-2-1 0,0-1 0,-2-2 0,23-32 0,42-49 0,35-7 0,-88 86 0,-1-2 0,-1-2 0,-2-1 0,33-47 0,-53 65 0,5-8 0,19-40 0,-31 54 0,-1 1 0,0-1 0,-1 1 0,0-1 0,-1 0 0,0 0 0,0-17 0,-3-49 0,-1 59 0,1-1 0,1 0 0,1 1 0,0-1 0,2 1 0,0 0 0,1-1 0,9-25 0,22-41 0,-11 25 0,57-104 0,-80 163 0,31-53 0,31-66 0,63-114 0,-87 171 0,-4-2 0,34-82 0,-62 123 0,0 0 0,-1 0 0,-1-1 0,2-49 0,-9-101 0,-2 65 0,4 82 0,-7-151 0,4 155 0,-1 0 0,-1 0 0,-1 1 0,-2-1 0,-13-30 0,-62-113 0,-8 4 0,-141-192 0,204 319 0,-2 1 0,-2 1 0,0 1 0,-62-46 0,-165-97 0,102 73 0,145 95 0,-11-9 0,-1 2 0,0 1 0,-28-13 0,-8-6 0,51 27 0,0 0 0,-1 1 0,0-1 0,0 2 0,0-1 0,-1 2 0,-18-5 0,-22 3 0,0 2 0,-68 6 0,19 0 0,46-2 0,0 3 0,1 2 0,-76 17 0,89-15 0,-1-1 0,-64 1 0,-84-10 0,74 0 0,-90 3 0,-143-3 0,306 0 114,1-1 0,-62-15 0,84 14-328,0-1 1,1-2 0,0 0-1,0 0 1,1-2 0,0 0-1,-23-17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19:08:53.9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15121 2665 24575,'-1'-8'0,"0"-1"0,-1 1 0,0-1 0,0 1 0,-1-1 0,0 1 0,-8-14 0,2 1 0,-125-245 0,85 174 0,-25-75 0,60 126 0,-3 1 0,-2 1 0,-1 0 0,-2 1 0,-28-37 0,-7 8 0,-3 3 0,-110-91 0,127 124 0,-2 3 0,-1 1 0,-2 2 0,-75-28 0,-6-3 0,-104-50 0,-475-143 0,-337-45-977,154 32 977,845 249 10,6 2 66,-50-22 1,28 10 157,-2 3 0,-104-20 0,43 12-122,-24-7-112,-197-58 0,321 85 0,-1 1 0,0 2 0,0 0 0,-38-1 0,-102 7 0,76 1 0,-1651 1 0,933-4 0,508-12 0,22 1 0,-1503 10 0,865 4 0,548-4 0,-389 5 0,665 4 0,0 4 0,-131 34 0,72-13 0,-92 24 0,206-44 0,0 1 0,2 2 0,0 2 0,-48 30 0,-81 53 0,-68 46 0,39-23 0,93-61 0,27-15 0,-170 98 0,214-130 0,-1-2 0,-1-1 0,1-1 0,-2-2 0,0-1 0,-49 6 0,62-13 0,0 1 0,1 1 0,-1 1 0,-26 8 0,38-8 0,-1-1 0,1 1 0,0 0 0,0 1 0,0 0 0,0 0 0,1 0 0,0 1 0,0 0 0,0 0 0,1 1 0,-8 11 0,0 5 0,1-1 0,1 2 0,1-1 0,1 1 0,-11 45 0,7-3 0,-6 69 0,9 429 0,13-320 0,-2-157 0,15 111 0,-9-153 0,2 0 0,2 0 0,2-1 0,24 55 0,5-12 0,4-2 0,92 129 0,138 143 0,-252-327 0,54 76 0,118 218 0,-98-152 0,-3-18 0,6-5 0,181 205 0,-201-266 0,4-4 0,3-4 0,4-3 0,185 117 0,-185-143 0,182 74 0,113 0 0,226 11-254,7-37-258,-540-87 446,626 92-167,390 59 235,-960-142 65,319 66 699,-283-54-524,-119-26-248,102 30 0,653 193 6,-625-192 0,1-8 0,274 8 0,-395-36 0,278-8 0,-296 2 0,0-2 0,-1-2 0,0-3 0,0 0 0,66-29 0,-2-12 0,150-97 0,85-93 0,-251 177 0,110-59 0,110-40 0,-238 126 0,-1 0 0,-26 12 0,2 2 0,0 2 0,89-26 0,-8 16 0,307-84 0,-368 98 0,0 2 0,2 4 0,111-5 0,216 17 0,-185 4 0,-159-4 0,257 7 0,-237-2 0,-1 4 0,86 21 0,-25 4 0,189 43 0,-243-62 0,0-3 0,87 0 0,-150-11 0,1-1 0,-1-2 0,21-3 0,-30 4 0,0-2 0,0 1 0,0-1 0,-1 0 0,1-1 0,-1 1 0,0-2 0,11-7 0,-2-2 0,0-1 0,-1-1 0,0 0 0,-1-1 0,19-30 0,-7 4 0,26-62 0,-27 41 0,-3-1 0,16-77 0,-13 44 0,-9 16 0,-13 60 0,1 1 0,0 0 0,13-33 0,118-284 0,-115 284 0,-12 30 0,21-42 0,6-4 0,31-87 0,-38 92 0,-16 41 0,-2-1 0,8-27 0,-11 30 0,1 1 0,12-22 0,-13 28 0,0 0 0,-1-1 0,0 1 0,-1-1 0,4-28 0,-3-14 0,-4 24 0,2-1 0,2 1 0,1 0 0,13-37 0,-12 44 60,0 0-1,-2 0 1,-1 0 0,3-51-1,-9-114-447,-2 85-887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7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6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2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7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72D9C-1A9D-8A49-4BFD-4FAE96E6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1124988"/>
            <a:ext cx="5915025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PROGRAMAÇÃO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8C3988-100D-2FEC-7C39-9D5244504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 Adilson Lopes</a:t>
            </a:r>
          </a:p>
        </p:txBody>
      </p:sp>
      <p:pic>
        <p:nvPicPr>
          <p:cNvPr id="4" name="Picture 3" descr="Mesa de escritório vazia">
            <a:extLst>
              <a:ext uri="{FF2B5EF4-FFF2-40B4-BE49-F238E27FC236}">
                <a16:creationId xmlns:a16="http://schemas.microsoft.com/office/drawing/2014/main" id="{B2624282-9D73-CD54-4FAA-D0BBE5E1F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r="3033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47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 CONTA BANCÁRIA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 QUE PRECISO SABER PARA FAZER ISSO?</a:t>
            </a:r>
          </a:p>
          <a:p>
            <a:r>
              <a:rPr lang="en-US" dirty="0"/>
              <a:t>CAPTUREI QUATRO CARACTERÍSTICAS QUE PODEMOS ENCONTRAR EM UM BANCO</a:t>
            </a:r>
          </a:p>
          <a:p>
            <a:r>
              <a:rPr lang="en-US" dirty="0"/>
              <a:t>REQUISITOS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 </a:t>
            </a:r>
          </a:p>
          <a:p>
            <a:pPr lvl="1"/>
            <a:r>
              <a:rPr lang="en-US" dirty="0"/>
              <a:t>TITULAR</a:t>
            </a:r>
          </a:p>
          <a:p>
            <a:r>
              <a:rPr lang="en-US" dirty="0"/>
              <a:t>QUAIS OS COMPORTAMENTOS DE UMA CONTA</a:t>
            </a:r>
          </a:p>
          <a:p>
            <a:pPr lvl="1"/>
            <a:r>
              <a:rPr lang="en-US" dirty="0"/>
              <a:t>SACAR</a:t>
            </a:r>
          </a:p>
          <a:p>
            <a:pPr lvl="1"/>
            <a:r>
              <a:rPr lang="en-US" dirty="0"/>
              <a:t>DEPOSITAR</a:t>
            </a:r>
          </a:p>
          <a:p>
            <a:pPr lvl="1"/>
            <a:r>
              <a:rPr lang="en-US" dirty="0"/>
              <a:t>TRANSFERE</a:t>
            </a:r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5CCCBBB-E57D-6F27-3507-200C2F2C2914}"/>
              </a:ext>
            </a:extLst>
          </p:cNvPr>
          <p:cNvSpPr/>
          <p:nvPr/>
        </p:nvSpPr>
        <p:spPr>
          <a:xfrm>
            <a:off x="3195961" y="5468645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NÃO É UMA CONTA? 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C854B097-97DD-B675-1312-F6EF68B27E37}"/>
              </a:ext>
            </a:extLst>
          </p:cNvPr>
          <p:cNvSpPr/>
          <p:nvPr/>
        </p:nvSpPr>
        <p:spPr>
          <a:xfrm rot="16200000">
            <a:off x="8961268" y="3420364"/>
            <a:ext cx="4785064" cy="11141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ISSO É UMA ESPECIFICAÇÃO DE UMA CONTA</a:t>
            </a:r>
          </a:p>
        </p:txBody>
      </p:sp>
    </p:spTree>
    <p:extLst>
      <p:ext uri="{BB962C8B-B14F-4D97-AF65-F5344CB8AC3E}">
        <p14:creationId xmlns:p14="http://schemas.microsoft.com/office/powerpoint/2010/main" val="7436349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4565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SÃO CLASSES ONDE O PROGRAMADOR NÃO IRÁ UTILIZAR PARA INSTANCIAR OBJETOS, PORQUE SÃO CLASSES INCOMPLETAS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SÃO CLASSES UTILIZADAS COMO SUPERCLASSES EM HIERARQUIAS DE HERANÇAS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SÃO CLASSES QUE FORNECEM UMA SUPERCLASSE APROPRIADA PARA QUE OUTRAS CLASSES POSSAM HERDAR E COMPARTILHAR UM PROJETO COMUM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SÃO CLASSES CRIADAS COM A PALAVRA ABSTRACT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SÃO CLASSES QUE POSSUEM UM OU MAIS MÉTODOS ABSTRATOS. UM MÉTODO ABSTRATO É CRIADO COM A PALAVRA CHAVE ABSTRACT NA SUA DECLARAÇÃO.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Ex.: public abstract void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MÉTODOS ABSTRATOS NÃO FORNECEM IMPLEMENTAÇÕES.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621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4565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 CONTEXTO DAS CLASSES FUNCIONARIOS, GERENTE E EDITORDEVIDEO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FICA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NÃO FICA LEGAL A INFORMAÇÃO QUE UMA PESSOA É UM FUNCIONÁRIO. PARA MELHORAR ESSE NOMECLATURA, VAMOS TRABALHAR COM O CONCEITO DE CLASSE ABSTRATA.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NÃO EXISTE UMA PESSOA QUE SEJA SÓ FUNCIONÁRIO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ESSA PESSOA POSSUI ALGUM PAPEL (GERENTE, PROGRAMADOR, EDITOR DE VIDEO)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FUNIONARIO É UM CONCEITO ABSTRATO. NÃO É UMA COISA CONCRETA.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51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456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QUEREMOS </a:t>
            </a:r>
            <a:r>
              <a:rPr lang="en-US" sz="5400" b="1" dirty="0">
                <a:solidFill>
                  <a:srgbClr val="000000"/>
                </a:solidFill>
                <a:latin typeface="Consolas" panose="020B0609020204030204" pitchFamily="49" charset="0"/>
              </a:rPr>
              <a:t>EVITAR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QUE UM OBJETO FUNCINÁRIO POSSA SER SEJA CRIADO. PORQUE NÃO FAZ SENTIDO!</a:t>
            </a:r>
          </a:p>
          <a:p>
            <a:pPr marL="457200" lvl="1" indent="0" algn="ctr">
              <a:buNone/>
            </a:pP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050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2963"/>
          </a:xfrm>
        </p:spPr>
        <p:txBody>
          <a:bodyPr/>
          <a:lstStyle/>
          <a:p>
            <a:pPr algn="ctr"/>
            <a:r>
              <a:rPr lang="en-US" dirty="0"/>
              <a:t>CENÁRIO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4565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5B4EA1-1D38-11A7-830C-F8A3FEA5B38B}"/>
              </a:ext>
            </a:extLst>
          </p:cNvPr>
          <p:cNvSpPr/>
          <p:nvPr/>
        </p:nvSpPr>
        <p:spPr>
          <a:xfrm>
            <a:off x="4448082" y="681737"/>
            <a:ext cx="3295835" cy="26669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FUNCIONARIO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Nome: String</a:t>
            </a:r>
          </a:p>
          <a:p>
            <a:r>
              <a:rPr lang="en-US" dirty="0">
                <a:solidFill>
                  <a:srgbClr val="FF0000"/>
                </a:solidFill>
              </a:rPr>
              <a:t>+ CPF : String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Salario</a:t>
            </a:r>
            <a:r>
              <a:rPr lang="en-US" dirty="0">
                <a:solidFill>
                  <a:srgbClr val="FF0000"/>
                </a:solidFill>
              </a:rPr>
              <a:t>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getBonificacao</a:t>
            </a:r>
            <a:r>
              <a:rPr lang="en-US" dirty="0">
                <a:solidFill>
                  <a:srgbClr val="FF0000"/>
                </a:solidFill>
              </a:rPr>
              <a:t>( ): double</a:t>
            </a:r>
          </a:p>
          <a:p>
            <a:r>
              <a:rPr lang="en-US" dirty="0">
                <a:solidFill>
                  <a:srgbClr val="FF0000"/>
                </a:solidFill>
              </a:rPr>
              <a:t>+ gets( )</a:t>
            </a:r>
          </a:p>
          <a:p>
            <a:r>
              <a:rPr lang="en-US" dirty="0">
                <a:solidFill>
                  <a:srgbClr val="FF0000"/>
                </a:solidFill>
              </a:rPr>
              <a:t>+ sets( 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9A6A3F-EE8F-2AFB-2C48-7BCFA8BD23CC}"/>
              </a:ext>
            </a:extLst>
          </p:cNvPr>
          <p:cNvCxnSpPr>
            <a:cxnSpLocks/>
          </p:cNvCxnSpPr>
          <p:nvPr/>
        </p:nvCxnSpPr>
        <p:spPr>
          <a:xfrm>
            <a:off x="4448082" y="1129400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73E915-37C1-1A01-7F17-8000D8D9C35E}"/>
              </a:ext>
            </a:extLst>
          </p:cNvPr>
          <p:cNvCxnSpPr>
            <a:cxnSpLocks/>
          </p:cNvCxnSpPr>
          <p:nvPr/>
        </p:nvCxnSpPr>
        <p:spPr>
          <a:xfrm>
            <a:off x="4448082" y="2358125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A89903-F1E9-D6BC-6FFA-968F18C45C67}"/>
              </a:ext>
            </a:extLst>
          </p:cNvPr>
          <p:cNvSpPr/>
          <p:nvPr/>
        </p:nvSpPr>
        <p:spPr>
          <a:xfrm>
            <a:off x="4359977" y="4025012"/>
            <a:ext cx="3295835" cy="26669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DESIGN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getBonificacao</a:t>
            </a:r>
            <a:r>
              <a:rPr lang="en-US" dirty="0">
                <a:solidFill>
                  <a:srgbClr val="FF0000"/>
                </a:solidFill>
              </a:rPr>
              <a:t>( ):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A8CA8B-44D1-3A17-24AB-C45BF417AFF3}"/>
              </a:ext>
            </a:extLst>
          </p:cNvPr>
          <p:cNvCxnSpPr>
            <a:cxnSpLocks/>
          </p:cNvCxnSpPr>
          <p:nvPr/>
        </p:nvCxnSpPr>
        <p:spPr>
          <a:xfrm>
            <a:off x="4390932" y="4510775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F450D8B-BB1E-E6BA-40BF-9EDF05880656}"/>
              </a:ext>
            </a:extLst>
          </p:cNvPr>
          <p:cNvCxnSpPr>
            <a:cxnSpLocks/>
          </p:cNvCxnSpPr>
          <p:nvPr/>
        </p:nvCxnSpPr>
        <p:spPr>
          <a:xfrm>
            <a:off x="4362357" y="5682350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98CB50-99B6-F22A-7A53-0358201C260D}"/>
              </a:ext>
            </a:extLst>
          </p:cNvPr>
          <p:cNvSpPr/>
          <p:nvPr/>
        </p:nvSpPr>
        <p:spPr>
          <a:xfrm>
            <a:off x="8129497" y="4025012"/>
            <a:ext cx="3295835" cy="26669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EDITORDEIMAGEM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getBonificacao</a:t>
            </a:r>
            <a:r>
              <a:rPr lang="en-US" dirty="0">
                <a:solidFill>
                  <a:srgbClr val="FF0000"/>
                </a:solidFill>
              </a:rPr>
              <a:t>( ):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6D3E270-ACD0-B259-282E-E8F3D973B417}"/>
              </a:ext>
            </a:extLst>
          </p:cNvPr>
          <p:cNvCxnSpPr>
            <a:cxnSpLocks/>
          </p:cNvCxnSpPr>
          <p:nvPr/>
        </p:nvCxnSpPr>
        <p:spPr>
          <a:xfrm>
            <a:off x="8129496" y="4510775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43A8AE0-F4BA-18FA-CCC5-3CF2FFE8BBEB}"/>
              </a:ext>
            </a:extLst>
          </p:cNvPr>
          <p:cNvCxnSpPr>
            <a:cxnSpLocks/>
          </p:cNvCxnSpPr>
          <p:nvPr/>
        </p:nvCxnSpPr>
        <p:spPr>
          <a:xfrm>
            <a:off x="8129495" y="5701400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52BF2C-0BE0-B595-DD60-DCF6E1ED1144}"/>
              </a:ext>
            </a:extLst>
          </p:cNvPr>
          <p:cNvSpPr/>
          <p:nvPr/>
        </p:nvSpPr>
        <p:spPr>
          <a:xfrm>
            <a:off x="590457" y="4025012"/>
            <a:ext cx="3295835" cy="26669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GERENTE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Senha</a:t>
            </a:r>
            <a:r>
              <a:rPr lang="en-US" dirty="0">
                <a:solidFill>
                  <a:srgbClr val="FF0000"/>
                </a:solidFill>
              </a:rPr>
              <a:t>: int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setSenha</a:t>
            </a:r>
            <a:r>
              <a:rPr lang="en-US" dirty="0">
                <a:solidFill>
                  <a:srgbClr val="FF0000"/>
                </a:solidFill>
              </a:rPr>
              <a:t>(int)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Autentica</a:t>
            </a:r>
            <a:r>
              <a:rPr lang="en-US" dirty="0">
                <a:solidFill>
                  <a:srgbClr val="FF0000"/>
                </a:solidFill>
              </a:rPr>
              <a:t>(int) :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getBonificacao</a:t>
            </a:r>
            <a:r>
              <a:rPr lang="en-US" dirty="0">
                <a:solidFill>
                  <a:srgbClr val="FF0000"/>
                </a:solidFill>
              </a:rPr>
              <a:t>( ):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1674A47-79FA-9B63-22F6-80643007BBBC}"/>
              </a:ext>
            </a:extLst>
          </p:cNvPr>
          <p:cNvCxnSpPr>
            <a:cxnSpLocks/>
          </p:cNvCxnSpPr>
          <p:nvPr/>
        </p:nvCxnSpPr>
        <p:spPr>
          <a:xfrm>
            <a:off x="590457" y="4510775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28FF0B6-9D70-BB37-454B-900197721D5B}"/>
              </a:ext>
            </a:extLst>
          </p:cNvPr>
          <p:cNvCxnSpPr>
            <a:cxnSpLocks/>
          </p:cNvCxnSpPr>
          <p:nvPr/>
        </p:nvCxnSpPr>
        <p:spPr>
          <a:xfrm>
            <a:off x="590457" y="5206100"/>
            <a:ext cx="32958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3837907B-BE45-F742-4B87-4E4BBFE0A0E6}"/>
              </a:ext>
            </a:extLst>
          </p:cNvPr>
          <p:cNvSpPr/>
          <p:nvPr/>
        </p:nvSpPr>
        <p:spPr>
          <a:xfrm>
            <a:off x="5857875" y="3348724"/>
            <a:ext cx="238125" cy="3428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15ED44D2-F740-B2E2-BAC8-3BC0E2A58674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5400000" flipH="1" flipV="1">
            <a:off x="3940955" y="1989030"/>
            <a:ext cx="333402" cy="373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84C99F65-D88D-D972-C193-1B85ECFA72A2}"/>
              </a:ext>
            </a:extLst>
          </p:cNvPr>
          <p:cNvCxnSpPr>
            <a:stCxn id="14" idx="0"/>
            <a:endCxn id="20" idx="3"/>
          </p:cNvCxnSpPr>
          <p:nvPr/>
        </p:nvCxnSpPr>
        <p:spPr>
          <a:xfrm rot="16200000" flipV="1">
            <a:off x="5825716" y="3842832"/>
            <a:ext cx="333402" cy="309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9AEEF757-0D22-43DF-B98A-E2090DB83B7C}"/>
              </a:ext>
            </a:extLst>
          </p:cNvPr>
          <p:cNvCxnSpPr>
            <a:stCxn id="17" idx="0"/>
            <a:endCxn id="20" idx="3"/>
          </p:cNvCxnSpPr>
          <p:nvPr/>
        </p:nvCxnSpPr>
        <p:spPr>
          <a:xfrm rot="16200000" flipV="1">
            <a:off x="7710476" y="1958072"/>
            <a:ext cx="333402" cy="38004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ADADB219-3E4E-5813-5AB9-0A52D741B45A}"/>
              </a:ext>
            </a:extLst>
          </p:cNvPr>
          <p:cNvSpPr/>
          <p:nvPr/>
        </p:nvSpPr>
        <p:spPr>
          <a:xfrm>
            <a:off x="114300" y="681737"/>
            <a:ext cx="3738564" cy="26669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CONTROLEDEBONIFICACAO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Soma: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registra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Funcionario</a:t>
            </a:r>
            <a:r>
              <a:rPr lang="en-US" dirty="0">
                <a:solidFill>
                  <a:srgbClr val="FF0000"/>
                </a:solidFill>
              </a:rPr>
              <a:t>): double</a:t>
            </a:r>
          </a:p>
          <a:p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getSoma</a:t>
            </a:r>
            <a:r>
              <a:rPr lang="en-US" dirty="0">
                <a:solidFill>
                  <a:srgbClr val="FF0000"/>
                </a:solidFill>
              </a:rPr>
              <a:t>( ): double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DA8925E-ADA2-CDD8-6221-D7FCBE8EB0F0}"/>
              </a:ext>
            </a:extLst>
          </p:cNvPr>
          <p:cNvCxnSpPr>
            <a:cxnSpLocks/>
          </p:cNvCxnSpPr>
          <p:nvPr/>
        </p:nvCxnSpPr>
        <p:spPr>
          <a:xfrm>
            <a:off x="114300" y="1129400"/>
            <a:ext cx="37385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885E463-228B-4202-C751-0487BEFB9004}"/>
              </a:ext>
            </a:extLst>
          </p:cNvPr>
          <p:cNvCxnSpPr>
            <a:cxnSpLocks/>
          </p:cNvCxnSpPr>
          <p:nvPr/>
        </p:nvCxnSpPr>
        <p:spPr>
          <a:xfrm>
            <a:off x="114300" y="2062850"/>
            <a:ext cx="37385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52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return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this.salario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* 0.1;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121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7958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MODIFICADA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return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this.salario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* 0.1;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F9C99-06AC-F42E-E508-FABBC6C31894}"/>
              </a:ext>
            </a:extLst>
          </p:cNvPr>
          <p:cNvSpPr txBox="1"/>
          <p:nvPr/>
        </p:nvSpPr>
        <p:spPr>
          <a:xfrm>
            <a:off x="6600825" y="1600200"/>
            <a:ext cx="5286375" cy="147732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Uma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modificamos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Funcionario</a:t>
            </a:r>
            <a:r>
              <a:rPr lang="en-US" dirty="0"/>
              <a:t> para </a:t>
            </a:r>
            <a:r>
              <a:rPr lang="en-US" dirty="0" err="1"/>
              <a:t>Abstrata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Podemos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instanciar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Funcionario</a:t>
            </a:r>
            <a:r>
              <a:rPr lang="en-US" dirty="0"/>
              <a:t>.</a:t>
            </a:r>
          </a:p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Funcionario</a:t>
            </a:r>
            <a:r>
              <a:rPr lang="en-US" dirty="0"/>
              <a:t> f1 = new </a:t>
            </a:r>
            <a:r>
              <a:rPr lang="en-US" dirty="0" err="1"/>
              <a:t>Funcionario</a:t>
            </a:r>
            <a:r>
              <a:rPr lang="en-US" dirty="0"/>
              <a:t>( ); 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AC7B4891-111A-0673-13C6-7E776979F6B5}"/>
              </a:ext>
            </a:extLst>
          </p:cNvPr>
          <p:cNvSpPr/>
          <p:nvPr/>
        </p:nvSpPr>
        <p:spPr>
          <a:xfrm>
            <a:off x="9658350" y="4229100"/>
            <a:ext cx="1371600" cy="122872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erro</a:t>
            </a:r>
            <a:r>
              <a:rPr lang="en-US" dirty="0"/>
              <a:t>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D81A4F3-D0CD-1D05-27D3-690EA487972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972675" y="2686050"/>
            <a:ext cx="371475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1432D4F-3852-F597-160C-821ED63AD7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344150" y="2754134"/>
            <a:ext cx="304800" cy="147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815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TESTEFUNCIONÁRIO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095376"/>
            <a:ext cx="11458575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   /* </a:t>
            </a:r>
            <a:r>
              <a:rPr lang="en-US" sz="1800" dirty="0" err="1">
                <a:latin typeface="Consolas" panose="020B0609020204030204" pitchFamily="49" charset="0"/>
              </a:rPr>
              <a:t>Funcionario</a:t>
            </a:r>
            <a:r>
              <a:rPr lang="en-US" sz="1800" dirty="0">
                <a:latin typeface="Consolas" panose="020B0609020204030204" pitchFamily="49" charset="0"/>
              </a:rPr>
              <a:t> f1 = new </a:t>
            </a:r>
            <a:r>
              <a:rPr lang="en-US" sz="1800" dirty="0" err="1">
                <a:latin typeface="Consolas" panose="020B0609020204030204" pitchFamily="49" charset="0"/>
              </a:rPr>
              <a:t>Funcionario</a:t>
            </a:r>
            <a:r>
              <a:rPr lang="en-US" sz="1800" dirty="0">
                <a:latin typeface="Consolas" panose="020B0609020204030204" pitchFamily="49" charset="0"/>
              </a:rPr>
              <a:t>();   </a:t>
            </a:r>
            <a:r>
              <a:rPr lang="en-US" sz="1800" dirty="0" err="1">
                <a:latin typeface="Consolas" panose="020B0609020204030204" pitchFamily="49" charset="0"/>
              </a:rPr>
              <a:t>vai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porque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      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classe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funcionario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foi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      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modificada</a:t>
            </a:r>
            <a:r>
              <a:rPr lang="en-US" sz="1800" dirty="0">
                <a:latin typeface="Consolas" panose="020B0609020204030204" pitchFamily="49" charset="0"/>
              </a:rPr>
              <a:t> para </a:t>
            </a:r>
            <a:r>
              <a:rPr lang="en-US" sz="1800" dirty="0" err="1">
                <a:latin typeface="Consolas" panose="020B0609020204030204" pitchFamily="49" charset="0"/>
              </a:rPr>
              <a:t>abstrata</a:t>
            </a: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EditordeImagem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.setCpf(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"333.222.555-10"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"MARIA JOSE"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.setSalario(200.0);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.getBonificacao());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095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515600" cy="962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 QUE OCORREU COM A MUDANÇA DE CLASSE CONCRETA PARA CLASSE ABSTRATA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39763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CLASSE DESIGN 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CONTINUA TENDO O REUSO EM DECORRÊNCIA DA HERANÇA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EDITORDEIMAGEM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CONTINUA TENDO O REUSO EM DECORRÊNCIA DA HERANÇA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CLASSE GERENTE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CONTINUA TENDO O REUSO EM DECORRÊNCIA DA HERANÇA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 MÉTODO BONIFICAÇÃO CONTINUA NORMAL PARA TODAS AS CLASSES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CLASSE CONTROLEDEBONIFICACAO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CONTINUA COM O POLIMORFISMO</a:t>
            </a: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FF37A17E-684B-1E4E-BFFD-7F9607A2ADD6}"/>
              </a:ext>
            </a:extLst>
          </p:cNvPr>
          <p:cNvSpPr/>
          <p:nvPr/>
        </p:nvSpPr>
        <p:spPr>
          <a:xfrm>
            <a:off x="5638800" y="3390901"/>
            <a:ext cx="6400800" cy="34464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public 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return soma;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5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 CÓDIGO DA BONIFICAÇÃO VAI SER ESPECÍFICA PARA CADA FUNCIONÁRIO ENTÃO NÃO PRECISAMOS MAIS DO MÉTODO DE BONIFICAÇAO DA CLASSE FUNCIONÁRIO.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DESSA FORMA A CLASSE PAI VAI FICAR SEM O MÉTODO BONIFICAÇÃO().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3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3B5-B0B6-BB0F-B3AD-472296DE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365125"/>
            <a:ext cx="10515600" cy="1325563"/>
          </a:xfrm>
        </p:spPr>
        <p:txBody>
          <a:bodyPr/>
          <a:lstStyle/>
          <a:p>
            <a:r>
              <a:rPr lang="en-US" dirty="0"/>
              <a:t>CRIANDO O TIPO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EED1-EA87-5DE4-9FE0-1E52BB91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TIPO CONTA</a:t>
            </a:r>
          </a:p>
          <a:p>
            <a:pPr lvl="1"/>
            <a:r>
              <a:rPr lang="en-US" dirty="0"/>
              <a:t>SALDO</a:t>
            </a:r>
          </a:p>
          <a:p>
            <a:pPr lvl="1"/>
            <a:r>
              <a:rPr lang="en-US" dirty="0"/>
              <a:t>AGENCIA</a:t>
            </a:r>
          </a:p>
          <a:p>
            <a:pPr lvl="1"/>
            <a:r>
              <a:rPr lang="en-US" dirty="0"/>
              <a:t>NUMERO</a:t>
            </a:r>
          </a:p>
          <a:p>
            <a:pPr lvl="1"/>
            <a:r>
              <a:rPr lang="en-US" dirty="0"/>
              <a:t>TITULAR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3EF90B67-0FF5-079F-6601-012EE0F9E095}"/>
              </a:ext>
            </a:extLst>
          </p:cNvPr>
          <p:cNvSpPr/>
          <p:nvPr/>
        </p:nvSpPr>
        <p:spPr>
          <a:xfrm rot="16200000">
            <a:off x="3889409" y="2000429"/>
            <a:ext cx="2679079" cy="30859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endParaRPr lang="en-US" dirty="0"/>
          </a:p>
          <a:p>
            <a:pPr lvl="1"/>
            <a:r>
              <a:rPr lang="en-US" dirty="0"/>
              <a:t>String Titular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4251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MODIFICADA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F9C99-06AC-F42E-E508-FABBC6C31894}"/>
              </a:ext>
            </a:extLst>
          </p:cNvPr>
          <p:cNvSpPr txBox="1"/>
          <p:nvPr/>
        </p:nvSpPr>
        <p:spPr>
          <a:xfrm>
            <a:off x="6600825" y="1600200"/>
            <a:ext cx="5286375" cy="147732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Funcionario</a:t>
            </a:r>
            <a:r>
              <a:rPr lang="en-US" dirty="0"/>
              <a:t> VAI FICAR SEM O MÉTODO </a:t>
            </a:r>
            <a:r>
              <a:rPr lang="en-US" dirty="0" err="1"/>
              <a:t>getBonificacao</a:t>
            </a:r>
            <a:r>
              <a:rPr lang="en-US" dirty="0"/>
              <a:t>( ) PORQUE AGORA O CÁLCULO DE BONIFICAÇÃO É ESPECIFICO PARA CADA CLASSE. NÃO EXISTE UM CÁLCULO PADRÃO DE BONIFICAÇÃO.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AC7B4891-111A-0673-13C6-7E776979F6B5}"/>
              </a:ext>
            </a:extLst>
          </p:cNvPr>
          <p:cNvSpPr/>
          <p:nvPr/>
        </p:nvSpPr>
        <p:spPr>
          <a:xfrm>
            <a:off x="9658350" y="4229100"/>
            <a:ext cx="1371600" cy="122872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erro</a:t>
            </a:r>
            <a:r>
              <a:rPr lang="en-US" dirty="0"/>
              <a:t>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D81A4F3-D0CD-1D05-27D3-690EA487972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972675" y="2686050"/>
            <a:ext cx="371475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1432D4F-3852-F597-160C-821ED63AD7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344150" y="2754134"/>
            <a:ext cx="304800" cy="147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97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TEMOS QUE ENCONTRAR UMA FORMA DE TER O MÉTODO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 CLASSE FUNCIONARIO SEM QUE ELE INTERFIRA NOS METÓDOS DE CADA CLASSE QUE POSSUI SEU CALCULO ESPECIFICO PARA CALCULAR A BONIFICAÇÃO.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PRECISAMOS DEFINIR QUE O MÉTODO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SEJA ABSTRATO. SEM CORPO. SIM MÉTODO SEM CORPO.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554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MODIFICADA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String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 abstract double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.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F9C99-06AC-F42E-E508-FABBC6C31894}"/>
              </a:ext>
            </a:extLst>
          </p:cNvPr>
          <p:cNvSpPr txBox="1"/>
          <p:nvPr/>
        </p:nvSpPr>
        <p:spPr>
          <a:xfrm>
            <a:off x="7900987" y="2937619"/>
            <a:ext cx="414337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MÉTODO SEM CORPO</a:t>
            </a:r>
          </a:p>
        </p:txBody>
      </p:sp>
    </p:spTree>
    <p:extLst>
      <p:ext uri="{BB962C8B-B14F-4D97-AF65-F5344CB8AC3E}">
        <p14:creationId xmlns:p14="http://schemas.microsoft.com/office/powerpoint/2010/main" val="4053674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MODIFICADA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Design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/*public double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return 200;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}*/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F9C99-06AC-F42E-E508-FABBC6C31894}"/>
              </a:ext>
            </a:extLst>
          </p:cNvPr>
          <p:cNvSpPr txBox="1"/>
          <p:nvPr/>
        </p:nvSpPr>
        <p:spPr>
          <a:xfrm>
            <a:off x="6310312" y="2670919"/>
            <a:ext cx="5043488" cy="203132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CLASSES FILHAS SÃO OBRIGADAS A IMPLEMENTAR O MÉTODO BONIFICAÇÃO DA CLASSE PAI. SE O MÉTODO FOR OMITIDO NA CLASSE O COMPILADOR VAI APRESENTAR ERRO. SE TIRAR O COMENTÁRIO VAI COMPILAR SEM PROBLEMA.</a:t>
            </a:r>
          </a:p>
        </p:txBody>
      </p:sp>
    </p:spTree>
    <p:extLst>
      <p:ext uri="{BB962C8B-B14F-4D97-AF65-F5344CB8AC3E}">
        <p14:creationId xmlns:p14="http://schemas.microsoft.com/office/powerpoint/2010/main" val="107391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FUNCIONÁRIO MODIFICADA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6"/>
            <a:ext cx="10515600" cy="568642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abstract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Design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/*public double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return 200;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}*/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8F9C99-06AC-F42E-E508-FABBC6C31894}"/>
              </a:ext>
            </a:extLst>
          </p:cNvPr>
          <p:cNvSpPr txBox="1"/>
          <p:nvPr/>
        </p:nvSpPr>
        <p:spPr>
          <a:xfrm>
            <a:off x="6310312" y="2670919"/>
            <a:ext cx="5043488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 A CLASSE FILHA FOR DEFINIDA COMO ABSTRATA NÃO É EXIGIDO O MÉTODO DO PAI. DAI VAI COMPILAR SEM PROBLEMA.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F950FC4-1974-C18B-6C2D-A7CC04478CE7}"/>
              </a:ext>
            </a:extLst>
          </p:cNvPr>
          <p:cNvSpPr/>
          <p:nvPr/>
        </p:nvSpPr>
        <p:spPr>
          <a:xfrm>
            <a:off x="1647826" y="933450"/>
            <a:ext cx="1104900" cy="666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48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E90477-1C0C-E8A2-DF37-AE13E685FF85}"/>
              </a:ext>
            </a:extLst>
          </p:cNvPr>
          <p:cNvSpPr/>
          <p:nvPr/>
        </p:nvSpPr>
        <p:spPr>
          <a:xfrm>
            <a:off x="5140171" y="1411550"/>
            <a:ext cx="347042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Funcionario</a:t>
            </a:r>
            <a:r>
              <a:rPr lang="en-US" dirty="0"/>
              <a:t> &lt;&lt;Abstract&gt;&gt;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getBonificacao</a:t>
            </a:r>
            <a:r>
              <a:rPr lang="en-US" dirty="0"/>
              <a:t> &lt;&lt;Abstract&gt;&gt;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1396B2-C0C8-9C9B-DAD1-256D16F88ED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140171" y="1828800"/>
            <a:ext cx="34704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2D35290-1F89-9FDD-8888-9549E60D055D}"/>
              </a:ext>
            </a:extLst>
          </p:cNvPr>
          <p:cNvSpPr/>
          <p:nvPr/>
        </p:nvSpPr>
        <p:spPr>
          <a:xfrm>
            <a:off x="3381375" y="3358351"/>
            <a:ext cx="2714625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Gerente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Autentica</a:t>
            </a:r>
            <a:r>
              <a:rPr lang="en-US" dirty="0"/>
              <a:t>(): Boolean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52F99F7-20F7-F045-8DC1-63EBFDAFAD75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3381375" y="3775601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3E8FBF5-35AE-664E-43CF-7141818CEC32}"/>
              </a:ext>
            </a:extLst>
          </p:cNvPr>
          <p:cNvSpPr/>
          <p:nvPr/>
        </p:nvSpPr>
        <p:spPr>
          <a:xfrm>
            <a:off x="6229350" y="2246050"/>
            <a:ext cx="323850" cy="40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95AA45E-7B1F-8F36-78D3-5505F28DD004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rot="5400000" flipH="1" flipV="1">
            <a:off x="5209781" y="2176858"/>
            <a:ext cx="710401" cy="16525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48ACE5-48E7-DC13-37E9-CB1A3D99D88C}"/>
              </a:ext>
            </a:extLst>
          </p:cNvPr>
          <p:cNvSpPr/>
          <p:nvPr/>
        </p:nvSpPr>
        <p:spPr>
          <a:xfrm>
            <a:off x="6418555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EditordeVideo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43021D8-4241-4FDE-E9BF-14683F7BE458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6418555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FA8661-A5D0-B2B2-21DC-706387067447}"/>
              </a:ext>
            </a:extLst>
          </p:cNvPr>
          <p:cNvSpPr/>
          <p:nvPr/>
        </p:nvSpPr>
        <p:spPr>
          <a:xfrm>
            <a:off x="9252844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  <a:p>
            <a:pPr algn="ctr"/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BFF58E4-20DB-5D42-E19B-F3A3EA4B75D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9252844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076AC35-E072-5377-77F3-98CBC7D61A38}"/>
              </a:ext>
            </a:extLst>
          </p:cNvPr>
          <p:cNvCxnSpPr>
            <a:stCxn id="13" idx="0"/>
            <a:endCxn id="9" idx="3"/>
          </p:cNvCxnSpPr>
          <p:nvPr/>
        </p:nvCxnSpPr>
        <p:spPr>
          <a:xfrm rot="16200000" flipV="1">
            <a:off x="6688908" y="2350318"/>
            <a:ext cx="710401" cy="13056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2140EF5-3479-7674-F75F-2ABF472D5945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rot="16200000" flipV="1">
            <a:off x="8106052" y="933174"/>
            <a:ext cx="710401" cy="4139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0C52D11-CF02-F8AF-02E2-E6BCE2AE20A4}"/>
              </a:ext>
            </a:extLst>
          </p:cNvPr>
          <p:cNvSpPr txBox="1"/>
          <p:nvPr/>
        </p:nvSpPr>
        <p:spPr>
          <a:xfrm>
            <a:off x="7181850" y="296071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3AC0480-61B5-6800-B45F-FB737CB28CAD}"/>
              </a:ext>
            </a:extLst>
          </p:cNvPr>
          <p:cNvSpPr txBox="1"/>
          <p:nvPr/>
        </p:nvSpPr>
        <p:spPr>
          <a:xfrm>
            <a:off x="9907343" y="2998922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DBDDC8-3224-E97D-CC88-6A7FFDF78D1E}"/>
              </a:ext>
            </a:extLst>
          </p:cNvPr>
          <p:cNvSpPr txBox="1"/>
          <p:nvPr/>
        </p:nvSpPr>
        <p:spPr>
          <a:xfrm>
            <a:off x="4193125" y="30162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2E633D-1591-4670-C7EF-36FB671544C6}"/>
              </a:ext>
            </a:extLst>
          </p:cNvPr>
          <p:cNvSpPr/>
          <p:nvPr/>
        </p:nvSpPr>
        <p:spPr>
          <a:xfrm>
            <a:off x="1483311" y="1411550"/>
            <a:ext cx="284103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ControledeBonificacao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6FBA617-54DA-D620-B466-6BD4E7138AC5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83311" y="1828800"/>
            <a:ext cx="28410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1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EXERCÍCIO DE CLASSES ABSTRATAS COM O DOMÍNIO DE CONTA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82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VAMOS CRIAR UMA CLASSE DENOMINADA SISTEMA INTERNO PARA AUTENTICAR APENAS O GERENTE E O ADMINISTRADOR.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NÃO PODE AUTENTICAR DESIGN NEM EDITORDEVIDEO.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61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E90477-1C0C-E8A2-DF37-AE13E685FF85}"/>
              </a:ext>
            </a:extLst>
          </p:cNvPr>
          <p:cNvSpPr/>
          <p:nvPr/>
        </p:nvSpPr>
        <p:spPr>
          <a:xfrm>
            <a:off x="5140171" y="1411550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Funcionario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&lt;&lt;Abstract&gt;&gt;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1396B2-C0C8-9C9B-DAD1-256D16F88ED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40171" y="1828800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2D35290-1F89-9FDD-8888-9549E60D055D}"/>
              </a:ext>
            </a:extLst>
          </p:cNvPr>
          <p:cNvSpPr/>
          <p:nvPr/>
        </p:nvSpPr>
        <p:spPr>
          <a:xfrm>
            <a:off x="3381375" y="3358351"/>
            <a:ext cx="2714625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Gerente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Autentica</a:t>
            </a:r>
            <a:r>
              <a:rPr lang="en-US" dirty="0"/>
              <a:t>(): Boolean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52F99F7-20F7-F045-8DC1-63EBFDAFAD75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3381375" y="3775601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3E8FBF5-35AE-664E-43CF-7141818CEC32}"/>
              </a:ext>
            </a:extLst>
          </p:cNvPr>
          <p:cNvSpPr/>
          <p:nvPr/>
        </p:nvSpPr>
        <p:spPr>
          <a:xfrm>
            <a:off x="6229350" y="2246050"/>
            <a:ext cx="323850" cy="40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95AA45E-7B1F-8F36-78D3-5505F28DD004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rot="5400000" flipH="1" flipV="1">
            <a:off x="5209781" y="2176858"/>
            <a:ext cx="710401" cy="16525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48ACE5-48E7-DC13-37E9-CB1A3D99D88C}"/>
              </a:ext>
            </a:extLst>
          </p:cNvPr>
          <p:cNvSpPr/>
          <p:nvPr/>
        </p:nvSpPr>
        <p:spPr>
          <a:xfrm>
            <a:off x="6418555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EditordeVideo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43021D8-4241-4FDE-E9BF-14683F7BE458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6418555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FA8661-A5D0-B2B2-21DC-706387067447}"/>
              </a:ext>
            </a:extLst>
          </p:cNvPr>
          <p:cNvSpPr/>
          <p:nvPr/>
        </p:nvSpPr>
        <p:spPr>
          <a:xfrm>
            <a:off x="9252844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  <a:p>
            <a:pPr algn="ctr"/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BFF58E4-20DB-5D42-E19B-F3A3EA4B75D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9252844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076AC35-E072-5377-77F3-98CBC7D61A38}"/>
              </a:ext>
            </a:extLst>
          </p:cNvPr>
          <p:cNvCxnSpPr>
            <a:stCxn id="13" idx="0"/>
            <a:endCxn id="9" idx="3"/>
          </p:cNvCxnSpPr>
          <p:nvPr/>
        </p:nvCxnSpPr>
        <p:spPr>
          <a:xfrm rot="16200000" flipV="1">
            <a:off x="6688908" y="2350318"/>
            <a:ext cx="710401" cy="13056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2140EF5-3479-7674-F75F-2ABF472D5945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rot="16200000" flipV="1">
            <a:off x="8106052" y="933174"/>
            <a:ext cx="710401" cy="4139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0C52D11-CF02-F8AF-02E2-E6BCE2AE20A4}"/>
              </a:ext>
            </a:extLst>
          </p:cNvPr>
          <p:cNvSpPr txBox="1"/>
          <p:nvPr/>
        </p:nvSpPr>
        <p:spPr>
          <a:xfrm>
            <a:off x="7181850" y="296071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3AC0480-61B5-6800-B45F-FB737CB28CAD}"/>
              </a:ext>
            </a:extLst>
          </p:cNvPr>
          <p:cNvSpPr txBox="1"/>
          <p:nvPr/>
        </p:nvSpPr>
        <p:spPr>
          <a:xfrm>
            <a:off x="9907343" y="2998922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DBDDC8-3224-E97D-CC88-6A7FFDF78D1E}"/>
              </a:ext>
            </a:extLst>
          </p:cNvPr>
          <p:cNvSpPr txBox="1"/>
          <p:nvPr/>
        </p:nvSpPr>
        <p:spPr>
          <a:xfrm>
            <a:off x="4193125" y="30162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0142EF-C53F-2DDE-1855-FBEEDEBDF823}"/>
              </a:ext>
            </a:extLst>
          </p:cNvPr>
          <p:cNvSpPr/>
          <p:nvPr/>
        </p:nvSpPr>
        <p:spPr>
          <a:xfrm>
            <a:off x="107548" y="3368254"/>
            <a:ext cx="2714625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Administrador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Autentica</a:t>
            </a:r>
            <a:r>
              <a:rPr lang="en-US" dirty="0"/>
              <a:t>(): Boolean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2C3C1E9-3FA7-C60E-7C97-95636F525D1A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07548" y="3785504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375DCB5-53CC-6DD6-431D-20842DC62EC7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rot="5400000" flipH="1" flipV="1">
            <a:off x="3567916" y="544895"/>
            <a:ext cx="720304" cy="49264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C6988A-9920-C228-DC72-D398F74CB010}"/>
              </a:ext>
            </a:extLst>
          </p:cNvPr>
          <p:cNvSpPr txBox="1"/>
          <p:nvPr/>
        </p:nvSpPr>
        <p:spPr>
          <a:xfrm>
            <a:off x="964108" y="302334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943784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CLASSE SISTEMA INTERNO PARA AUTENTICAR APENAS O GERENTE E O ADMINISTRADOR.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PRECISA TER UM ATRIBUTO SENHA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PRECISA TER UM MÉTODO AUTENTICA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5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5593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1171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42485"/>
              </p:ext>
            </p:extLst>
          </p:nvPr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: Seta para a Esquerda 15">
            <a:extLst>
              <a:ext uri="{FF2B5EF4-FFF2-40B4-BE49-F238E27FC236}">
                <a16:creationId xmlns:a16="http://schemas.microsoft.com/office/drawing/2014/main" id="{0407B567-8447-638B-E1DE-0C9DF2164F2F}"/>
              </a:ext>
            </a:extLst>
          </p:cNvPr>
          <p:cNvSpPr/>
          <p:nvPr/>
        </p:nvSpPr>
        <p:spPr>
          <a:xfrm>
            <a:off x="10182687" y="2733577"/>
            <a:ext cx="1870972" cy="146843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quiser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69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algn="just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5555;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Gerente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g)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autenticou =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g.autentica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if(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 else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("NAO 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728514-7CCA-D8C4-CCE7-95ADA4779AC5}"/>
              </a:ext>
            </a:extLst>
          </p:cNvPr>
          <p:cNvSpPr txBox="1"/>
          <p:nvPr/>
        </p:nvSpPr>
        <p:spPr>
          <a:xfrm>
            <a:off x="8867775" y="733424"/>
            <a:ext cx="215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PRIMEIRA COISA A SE PENSAR SERIA CRIAR UM MÉTODO PARA AUTENTICAR OS GERENTES.</a:t>
            </a:r>
          </a:p>
        </p:txBody>
      </p:sp>
    </p:spTree>
    <p:extLst>
      <p:ext uri="{BB962C8B-B14F-4D97-AF65-F5344CB8AC3E}">
        <p14:creationId xmlns:p14="http://schemas.microsoft.com/office/powerpoint/2010/main" val="18412113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– TESTE DA CLASSE SISTEMAINTERNO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706100" cy="497149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      //SENHA QUE FOI CADASTRADA NO SISTEMAINTERNO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022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PRECISO AUTENTICAR TAMBÉM O ADMINSTRADOR. PARA ISSO VAMOS CRIAR A CLASSE ADMINISTRADOR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669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8650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2"/>
            <a:ext cx="10515600" cy="584317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private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public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(int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if(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==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return true;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} else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return false;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setSenha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senha)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50;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062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975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9098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private 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public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(int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if(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==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return true;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} else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return false;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void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setSenha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senha)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senha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Gerente recebe seu salario simples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260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– TESTE DA CLASSE SISTEMAINTERNO COM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706100" cy="497149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 = new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ad.setSenha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(3333);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      //SENHA QUE FOI CADASTRADA NO SISTEMAINTERNO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(ad);    //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porque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Sistema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//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só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aceita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030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SOLUÇÃO ENTÃO SERIA DUPLICAR O MÉTODO AUTENTICA NA CLASSE SISTEMAINTERNO. ISSO NÃO SERIA LEGAL!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004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algn="just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5555;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Gerente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g)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autenticou =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g.autentica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if(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 else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("NAO 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53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public void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adminstrador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a)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autenticou =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a.autentica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if(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 else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("NAO 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728514-7CCA-D8C4-CCE7-95ADA4779AC5}"/>
              </a:ext>
            </a:extLst>
          </p:cNvPr>
          <p:cNvSpPr txBox="1"/>
          <p:nvPr/>
        </p:nvSpPr>
        <p:spPr>
          <a:xfrm>
            <a:off x="8867775" y="733424"/>
            <a:ext cx="215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PRIMEIRA COISA A SE PENSAR SERIA CRIAR UM MÉTODO PARA AUTENTICAR OS GERENTES.</a:t>
            </a:r>
          </a:p>
        </p:txBody>
      </p:sp>
    </p:spTree>
    <p:extLst>
      <p:ext uri="{BB962C8B-B14F-4D97-AF65-F5344CB8AC3E}">
        <p14:creationId xmlns:p14="http://schemas.microsoft.com/office/powerpoint/2010/main" val="6090519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OUTRA FORMA DE RESOLVER SERIA COLOCANDO O MÉTODO NA CLASSE FUNCIONÁRIO.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B81E1E6-6A0E-8CDF-774E-DD9B578537C1}"/>
              </a:ext>
            </a:extLst>
          </p:cNvPr>
          <p:cNvSpPr/>
          <p:nvPr/>
        </p:nvSpPr>
        <p:spPr>
          <a:xfrm>
            <a:off x="1136342" y="4545367"/>
            <a:ext cx="2237173" cy="15979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NÃO POSSO ARMAZENAR NA ESPECIFICAÇÃO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/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286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43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74792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3662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PRÓXIMO PASSO APAGAR É APAGAR O MÉTODO AUTENTICA DA CLASSE GERENTE E ADMINISTRADOR. JÁ QUE O MÉTODO FOI IMPLEMENTADO NA CLASSE FUNCIONÁRIO.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231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PRÓXIMO PASSO APAGAR É APAGAR O MÉTODO AUTENTICA DA CLASSE GERENTE E ADMINISTRADOR. JÁ QUE O MÉTODO FOI IMPLEMENTADO NA CLASSE FUNCIONÁRIO.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911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975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90984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854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975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90984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50;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4067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– TESTE DA CLASSE SISTEMAINTERNO COM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706100" cy="49714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 = new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Design dd = new Design( 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ad.setSenha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(3333);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dd.setSenha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(4444);  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(ad);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(dd);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8FCFFE26-1AA1-DDA4-AA53-98882AA3853E}"/>
              </a:ext>
            </a:extLst>
          </p:cNvPr>
          <p:cNvSpPr/>
          <p:nvPr/>
        </p:nvSpPr>
        <p:spPr>
          <a:xfrm>
            <a:off x="8486775" y="4442996"/>
            <a:ext cx="2409825" cy="20288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PROBLEMA É QUE TODOS PODEM SE AUTENTICAR EDITORDEVIDEO E DESIGN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DC73888-881C-8365-CD80-985E2207D51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71975" y="5353050"/>
            <a:ext cx="4114800" cy="10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573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E90477-1C0C-E8A2-DF37-AE13E685FF85}"/>
              </a:ext>
            </a:extLst>
          </p:cNvPr>
          <p:cNvSpPr/>
          <p:nvPr/>
        </p:nvSpPr>
        <p:spPr>
          <a:xfrm>
            <a:off x="5140171" y="1411550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Funcionario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&lt;&lt;Abstract&gt;&gt;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1396B2-C0C8-9C9B-DAD1-256D16F88ED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140171" y="1828800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2D35290-1F89-9FDD-8888-9549E60D055D}"/>
              </a:ext>
            </a:extLst>
          </p:cNvPr>
          <p:cNvSpPr/>
          <p:nvPr/>
        </p:nvSpPr>
        <p:spPr>
          <a:xfrm>
            <a:off x="3381375" y="4863301"/>
            <a:ext cx="2714625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Gerente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Autentica</a:t>
            </a:r>
            <a:r>
              <a:rPr lang="en-US" dirty="0"/>
              <a:t>(): Boolean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52F99F7-20F7-F045-8DC1-63EBFDAFAD75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3381375" y="5280551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3E8FBF5-35AE-664E-43CF-7141818CEC32}"/>
              </a:ext>
            </a:extLst>
          </p:cNvPr>
          <p:cNvSpPr/>
          <p:nvPr/>
        </p:nvSpPr>
        <p:spPr>
          <a:xfrm>
            <a:off x="6229350" y="2246050"/>
            <a:ext cx="323850" cy="401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95AA45E-7B1F-8F36-78D3-5505F28DD004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3689717" y="3814330"/>
            <a:ext cx="510782" cy="1587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48ACE5-48E7-DC13-37E9-CB1A3D99D88C}"/>
              </a:ext>
            </a:extLst>
          </p:cNvPr>
          <p:cNvSpPr/>
          <p:nvPr/>
        </p:nvSpPr>
        <p:spPr>
          <a:xfrm>
            <a:off x="6418555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EditordeVideo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43021D8-4241-4FDE-E9BF-14683F7BE458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6418555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FA8661-A5D0-B2B2-21DC-706387067447}"/>
              </a:ext>
            </a:extLst>
          </p:cNvPr>
          <p:cNvSpPr/>
          <p:nvPr/>
        </p:nvSpPr>
        <p:spPr>
          <a:xfrm>
            <a:off x="9252844" y="3358351"/>
            <a:ext cx="2556769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  <a:p>
            <a:pPr algn="ctr"/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BFF58E4-20DB-5D42-E19B-F3A3EA4B75D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9252844" y="3775601"/>
            <a:ext cx="2556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076AC35-E072-5377-77F3-98CBC7D61A38}"/>
              </a:ext>
            </a:extLst>
          </p:cNvPr>
          <p:cNvCxnSpPr>
            <a:stCxn id="13" idx="0"/>
            <a:endCxn id="9" idx="3"/>
          </p:cNvCxnSpPr>
          <p:nvPr/>
        </p:nvCxnSpPr>
        <p:spPr>
          <a:xfrm rot="16200000" flipV="1">
            <a:off x="6688908" y="2350318"/>
            <a:ext cx="710401" cy="13056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2140EF5-3479-7674-F75F-2ABF472D5945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rot="16200000" flipV="1">
            <a:off x="8106052" y="933174"/>
            <a:ext cx="710401" cy="41399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0C52D11-CF02-F8AF-02E2-E6BCE2AE20A4}"/>
              </a:ext>
            </a:extLst>
          </p:cNvPr>
          <p:cNvSpPr txBox="1"/>
          <p:nvPr/>
        </p:nvSpPr>
        <p:spPr>
          <a:xfrm>
            <a:off x="7181850" y="296071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3AC0480-61B5-6800-B45F-FB737CB28CAD}"/>
              </a:ext>
            </a:extLst>
          </p:cNvPr>
          <p:cNvSpPr txBox="1"/>
          <p:nvPr/>
        </p:nvSpPr>
        <p:spPr>
          <a:xfrm>
            <a:off x="9907343" y="2998922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DBDDC8-3224-E97D-CC88-6A7FFDF78D1E}"/>
              </a:ext>
            </a:extLst>
          </p:cNvPr>
          <p:cNvSpPr txBox="1"/>
          <p:nvPr/>
        </p:nvSpPr>
        <p:spPr>
          <a:xfrm>
            <a:off x="4171949" y="4446051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0142EF-C53F-2DDE-1855-FBEEDEBDF823}"/>
              </a:ext>
            </a:extLst>
          </p:cNvPr>
          <p:cNvSpPr/>
          <p:nvPr/>
        </p:nvSpPr>
        <p:spPr>
          <a:xfrm>
            <a:off x="107548" y="4873204"/>
            <a:ext cx="2714625" cy="83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Administrador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2C3C1E9-3FA7-C60E-7C97-95636F525D1A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07548" y="5290454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375DCB5-53CC-6DD6-431D-20842DC62EC7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rot="5400000" flipH="1" flipV="1">
            <a:off x="2047852" y="3769529"/>
            <a:ext cx="520685" cy="16866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C6988A-9920-C228-DC72-D398F74CB010}"/>
              </a:ext>
            </a:extLst>
          </p:cNvPr>
          <p:cNvSpPr txBox="1"/>
          <p:nvPr/>
        </p:nvSpPr>
        <p:spPr>
          <a:xfrm>
            <a:off x="923506" y="440282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DA56DA-981A-A11C-0A42-1799E91528B9}"/>
              </a:ext>
            </a:extLst>
          </p:cNvPr>
          <p:cNvSpPr/>
          <p:nvPr/>
        </p:nvSpPr>
        <p:spPr>
          <a:xfrm>
            <a:off x="1794215" y="3274374"/>
            <a:ext cx="2714625" cy="107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FuncionarioAutentica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&lt;&lt;Abstract&gt;&gt;</a:t>
            </a:r>
          </a:p>
          <a:p>
            <a:pPr algn="ctr"/>
            <a:r>
              <a:rPr lang="en-US" dirty="0"/>
              <a:t>+ </a:t>
            </a:r>
            <a:r>
              <a:rPr lang="en-US" dirty="0" err="1"/>
              <a:t>Autentica</a:t>
            </a:r>
            <a:r>
              <a:rPr lang="en-US" dirty="0"/>
              <a:t>(): Boolean</a:t>
            </a:r>
          </a:p>
          <a:p>
            <a:pPr algn="ctr"/>
            <a:endParaRPr lang="en-US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941C801-2D54-7221-59E5-0259DE01F8B1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1794215" y="3813447"/>
            <a:ext cx="2714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690A3EAA-5A21-882C-4B6F-283F108D6BB8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5400000" flipH="1" flipV="1">
            <a:off x="4458189" y="1341289"/>
            <a:ext cx="626424" cy="32397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D736689-BD39-E9DF-AB33-B4910E889DC7}"/>
              </a:ext>
            </a:extLst>
          </p:cNvPr>
          <p:cNvSpPr txBox="1"/>
          <p:nvPr/>
        </p:nvSpPr>
        <p:spPr>
          <a:xfrm>
            <a:off x="2616786" y="2741758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6249616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SOLUÇÃO PARA RESOLVER O PROBLEMA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CRIAR UMA CLASSE INTERMEDIÁRIA (FUNCIONÁRIOAUTENTICA)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9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9175"/>
          </a:xfrm>
        </p:spPr>
        <p:txBody>
          <a:bodyPr/>
          <a:lstStyle/>
          <a:p>
            <a:pPr algn="ctr"/>
            <a:r>
              <a:rPr lang="en-US" dirty="0"/>
              <a:t>CLASSES ABSTRATAS – CRIANDO A CLASSE FUNCIONARIOAUTENTICAVEL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34787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143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CLASSE GERENTE E ADMINISTRADOR VAI EXTENDER PARA A CLASSE FUNCIONARIOAUTENTICA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9602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D6B0E398-3856-A27E-825F-6EBEA281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8284"/>
              </p:ext>
            </p:extLst>
          </p:nvPr>
        </p:nvGraphicFramePr>
        <p:xfrm>
          <a:off x="6177379" y="2718647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DA5FB3F-1172-05FD-7F12-6C8EB7AD4C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73515" y="2787588"/>
            <a:ext cx="2803864" cy="6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14F3CE73-4393-75DA-06E6-C194A3DCE655}"/>
              </a:ext>
            </a:extLst>
          </p:cNvPr>
          <p:cNvGraphicFramePr>
            <a:graphicFrameLocks noGrp="1"/>
          </p:cNvGraphicFramePr>
          <p:nvPr/>
        </p:nvGraphicFramePr>
        <p:xfrm>
          <a:off x="6976370" y="4628256"/>
          <a:ext cx="3684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17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842117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88FDDF-0BAF-0608-B494-EF62AFFF12E6}"/>
              </a:ext>
            </a:extLst>
          </p:cNvPr>
          <p:cNvCxnSpPr>
            <a:cxnSpLocks/>
          </p:cNvCxnSpPr>
          <p:nvPr/>
        </p:nvCxnSpPr>
        <p:spPr>
          <a:xfrm>
            <a:off x="3373515" y="2779765"/>
            <a:ext cx="3602855" cy="25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>
            <a:off x="9861613" y="2464593"/>
            <a:ext cx="2186866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ALTERANDALTERANDO A ESPECIFICAÇÃO DE UMA ATRIBUTO</a:t>
            </a:r>
          </a:p>
        </p:txBody>
      </p:sp>
    </p:spTree>
    <p:extLst>
      <p:ext uri="{BB962C8B-B14F-4D97-AF65-F5344CB8AC3E}">
        <p14:creationId xmlns:p14="http://schemas.microsoft.com/office/powerpoint/2010/main" val="24152972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975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90984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50;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2851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1975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90984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50;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074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PRECISA ARRUMAR A CLASSE SISTEMAINTERNO PARA PASSAR COMO PARAMETRO PARA O METODO AUTENTICA A CLASSE FUNCIONARIOAUTENTICA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2881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algn="just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5555;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FuncionarioAutentica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fa)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autenticou =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fa.autentica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this.senha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);               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if(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 else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("NAO PODE ENTRAR NO SISTEMA");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8237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AGORA PRECISA TESTAR O SISTEMA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7312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– TESTE DA CLASSE SISTEMAINTERNO COM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706100" cy="49714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 = new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Administrador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ad.setSenha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(3333);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SistemaInterno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Si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Si.autentica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(ad);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141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ABSTRATAS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7149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PASSOS POSSÍVEIS PARA RESOLVER O PROBLEMA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CRIAR DOIS MÉTODOS AUTENTICA NA CLASSE SISTEMAINTERNO UM MÉTODO AUTENTICA PARA O GERENTE E OUTRO AUTENTICA PARA O ADMINISTRADOR. MAS ESSA SOLUÇÃO NÃO É LEGAL.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COLOCAR O MÉTODO AUTENTICA NA CLASSE FUNCIONÁRIO. APAGAR O MÉTODO DE GERENTE E DE ADMINISTRADOR. O PROBLEMA QUE TODAS AS CLASSES VÃO UTILIZAR O AUTENTICA.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580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Exceções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602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6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1DB78012-270A-006B-6A55-A7A0D68B09DC}"/>
              </a:ext>
            </a:extLst>
          </p:cNvPr>
          <p:cNvSpPr/>
          <p:nvPr/>
        </p:nvSpPr>
        <p:spPr>
          <a:xfrm rot="18938128">
            <a:off x="2773518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A CLASSE CONTA</a:t>
            </a:r>
          </a:p>
        </p:txBody>
      </p:sp>
    </p:spTree>
    <p:extLst>
      <p:ext uri="{BB962C8B-B14F-4D97-AF65-F5344CB8AC3E}">
        <p14:creationId xmlns:p14="http://schemas.microsoft.com/office/powerpoint/2010/main" val="404199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/>
              <a:t>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2485747" y="2912117"/>
            <a:ext cx="3187084" cy="16867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INSTANCIANDO UM OBJETO DO TIPO CONTA</a:t>
            </a:r>
          </a:p>
        </p:txBody>
      </p:sp>
    </p:spTree>
    <p:extLst>
      <p:ext uri="{BB962C8B-B14F-4D97-AF65-F5344CB8AC3E}">
        <p14:creationId xmlns:p14="http://schemas.microsoft.com/office/powerpoint/2010/main" val="78538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CRIANDO UMA REFERÊNCIA A ESSA CONTA</a:t>
            </a:r>
          </a:p>
        </p:txBody>
      </p:sp>
    </p:spTree>
    <p:extLst>
      <p:ext uri="{BB962C8B-B14F-4D97-AF65-F5344CB8AC3E}">
        <p14:creationId xmlns:p14="http://schemas.microsoft.com/office/powerpoint/2010/main" val="228059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9690657">
            <a:off x="5030755" y="3283470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ATRIBUINDO UM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63775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82294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178998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DEPOIS DE DESVENDAR </a:t>
            </a:r>
          </a:p>
          <a:p>
            <a:pPr lvl="1"/>
            <a:r>
              <a:rPr lang="en-US" dirty="0"/>
              <a:t>O QUE SÃO OS OBJETOS</a:t>
            </a:r>
          </a:p>
          <a:p>
            <a:pPr lvl="1"/>
            <a:r>
              <a:rPr lang="en-US" dirty="0"/>
              <a:t>COMO FUNCIONA A TROCA DE MENSAGEM ENTRE OS OBJETOS</a:t>
            </a:r>
          </a:p>
          <a:p>
            <a:pPr lvl="1"/>
            <a:r>
              <a:rPr lang="en-US" dirty="0"/>
              <a:t>O QUE É ENCAPSULAMENTO</a:t>
            </a:r>
          </a:p>
          <a:p>
            <a:pPr lvl="1"/>
            <a:r>
              <a:rPr lang="en-US" dirty="0"/>
              <a:t>QUAL A DIFERENÇA BÁSICA ENTRE CLASSE E INSTÂNCIA</a:t>
            </a:r>
          </a:p>
          <a:p>
            <a:pPr lvl="1"/>
            <a:r>
              <a:rPr lang="en-US" dirty="0"/>
              <a:t>A SINTAXE BÁSICA</a:t>
            </a:r>
          </a:p>
          <a:p>
            <a:pPr lvl="1"/>
            <a:r>
              <a:rPr lang="en-US" dirty="0"/>
              <a:t>TER VISTO ESTRUTURAS DE REPETIÇÃO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6735268" y="2311472"/>
            <a:ext cx="3187084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</a:t>
            </a:r>
            <a:r>
              <a:rPr lang="en-US" dirty="0" err="1"/>
              <a:t>ESTAMOS</a:t>
            </a:r>
            <a:r>
              <a:rPr lang="en-US" dirty="0"/>
              <a:t> ALTERANDO O VALOR DE SALDO EM UMA CONTA REFERÊNCIADA PELO NOME</a:t>
            </a:r>
          </a:p>
        </p:txBody>
      </p:sp>
    </p:spTree>
    <p:extLst>
      <p:ext uri="{BB962C8B-B14F-4D97-AF65-F5344CB8AC3E}">
        <p14:creationId xmlns:p14="http://schemas.microsoft.com/office/powerpoint/2010/main" val="198673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50268"/>
              </p:ext>
            </p:extLst>
          </p:nvPr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929D4E35-1223-BE64-43E2-5C1F082D07E4}"/>
              </a:ext>
            </a:extLst>
          </p:cNvPr>
          <p:cNvSpPr/>
          <p:nvPr/>
        </p:nvSpPr>
        <p:spPr>
          <a:xfrm rot="4045595">
            <a:off x="8464925" y="3048548"/>
            <a:ext cx="3343190" cy="22081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ADICIONANDO UM VALOR DE CARACTERÍSTICA AO ATRIBUTO SALDO</a:t>
            </a:r>
          </a:p>
        </p:txBody>
      </p:sp>
    </p:spTree>
    <p:extLst>
      <p:ext uri="{BB962C8B-B14F-4D97-AF65-F5344CB8AC3E}">
        <p14:creationId xmlns:p14="http://schemas.microsoft.com/office/powerpoint/2010/main" val="202620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= 200;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primeiraConta.saldo</a:t>
            </a:r>
            <a:r>
              <a:rPr lang="en-US" dirty="0"/>
              <a:t> += 100;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segundaConta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SegundaConta.saldo</a:t>
            </a:r>
            <a:r>
              <a:rPr lang="en-US" dirty="0"/>
              <a:t> = 50;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C8279531-560B-A30D-0A7E-7F7FE013E231}"/>
              </a:ext>
            </a:extLst>
          </p:cNvPr>
          <p:cNvSpPr/>
          <p:nvPr/>
        </p:nvSpPr>
        <p:spPr>
          <a:xfrm rot="16200000">
            <a:off x="5472301" y="2566584"/>
            <a:ext cx="3777692" cy="288804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 CASO ESTAMOS CRIANDO A SEGUNDA  CO NTA E ATRIBUINDO UM VALOR DE CARACTERÍSTICA A ELA</a:t>
            </a:r>
          </a:p>
        </p:txBody>
      </p:sp>
    </p:spTree>
    <p:extLst>
      <p:ext uri="{BB962C8B-B14F-4D97-AF65-F5344CB8AC3E}">
        <p14:creationId xmlns:p14="http://schemas.microsoft.com/office/powerpoint/2010/main" val="368922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saldo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agencia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String titular;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F39809A-840A-4819-E83F-AF712A2D3F5E}"/>
              </a:ext>
            </a:extLst>
          </p:cNvPr>
          <p:cNvGraphicFramePr>
            <a:graphicFrameLocks noGrp="1"/>
          </p:cNvGraphicFramePr>
          <p:nvPr/>
        </p:nvGraphicFramePr>
        <p:xfrm>
          <a:off x="6960092" y="701911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09A517-8808-9D71-1A1E-01337ED637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73515" y="1443591"/>
            <a:ext cx="3586577" cy="13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196356-E913-951E-A25B-51D3229E7464}"/>
              </a:ext>
            </a:extLst>
          </p:cNvPr>
          <p:cNvSpPr txBox="1"/>
          <p:nvPr/>
        </p:nvSpPr>
        <p:spPr>
          <a:xfrm>
            <a:off x="4257585" y="170786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E772FD-23AD-F528-3020-619C3D29266B}"/>
              </a:ext>
            </a:extLst>
          </p:cNvPr>
          <p:cNvSpPr txBox="1"/>
          <p:nvPr/>
        </p:nvSpPr>
        <p:spPr>
          <a:xfrm>
            <a:off x="7467600" y="23018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primeiraConta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DBD7A-0EA9-ABD4-51D0-85CC54EA76C3}"/>
              </a:ext>
            </a:extLst>
          </p:cNvPr>
          <p:cNvSpPr txBox="1"/>
          <p:nvPr/>
        </p:nvSpPr>
        <p:spPr>
          <a:xfrm>
            <a:off x="1384918" y="1412228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F658BEAB-A12C-70A6-56A4-2707FDE5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1710"/>
              </p:ext>
            </p:extLst>
          </p:nvPr>
        </p:nvGraphicFramePr>
        <p:xfrm>
          <a:off x="6775141" y="3394827"/>
          <a:ext cx="35777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51">
                  <a:extLst>
                    <a:ext uri="{9D8B030D-6E8A-4147-A177-3AD203B41FA5}">
                      <a16:colId xmlns:a16="http://schemas.microsoft.com/office/drawing/2014/main" val="4220673632"/>
                    </a:ext>
                  </a:extLst>
                </a:gridCol>
                <a:gridCol w="1788851">
                  <a:extLst>
                    <a:ext uri="{9D8B030D-6E8A-4147-A177-3AD203B41FA5}">
                      <a16:colId xmlns:a16="http://schemas.microsoft.com/office/drawing/2014/main" val="15545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Agencia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2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771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8952CFF-9BB6-0B55-7F94-5A0959F537B5}"/>
              </a:ext>
            </a:extLst>
          </p:cNvPr>
          <p:cNvSpPr txBox="1"/>
          <p:nvPr/>
        </p:nvSpPr>
        <p:spPr>
          <a:xfrm>
            <a:off x="7282649" y="292310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segundaConta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D25EE5-5514-8D46-32A9-4A3535732E8F}"/>
              </a:ext>
            </a:extLst>
          </p:cNvPr>
          <p:cNvCxnSpPr>
            <a:cxnSpLocks/>
          </p:cNvCxnSpPr>
          <p:nvPr/>
        </p:nvCxnSpPr>
        <p:spPr>
          <a:xfrm>
            <a:off x="3302493" y="2769154"/>
            <a:ext cx="3472648" cy="142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0C40B0-DF90-7B78-6C5B-A5439EBEBCB9}"/>
              </a:ext>
            </a:extLst>
          </p:cNvPr>
          <p:cNvSpPr txBox="1"/>
          <p:nvPr/>
        </p:nvSpPr>
        <p:spPr>
          <a:xfrm>
            <a:off x="4264241" y="3429000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Instância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conta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3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4CBC-5729-B598-3706-6DEA83A6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A CLASSE CRIA CONTA NO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09641-E333-7F3C-B0DD-4E91B135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CriaConta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primeiraConta</a:t>
            </a:r>
            <a:r>
              <a:rPr lang="en-US" dirty="0"/>
              <a:t> = New </a:t>
            </a:r>
            <a:r>
              <a:rPr lang="en-US" dirty="0" err="1"/>
              <a:t>Conta</a:t>
            </a:r>
            <a:r>
              <a:rPr lang="en-US" dirty="0"/>
              <a:t>();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primeiraConta.saldo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primeiraConta.agencia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primeiraConta.numeroConta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primeiraConta.Titular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09EBFB-8AF0-7080-6EC7-815EADC5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1399117"/>
            <a:ext cx="3533876" cy="2657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FF532E-55D0-F76E-AFF7-CBCADA83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54" y="4191529"/>
            <a:ext cx="3619500" cy="1628775"/>
          </a:xfrm>
          <a:prstGeom prst="rect">
            <a:avLst/>
          </a:prstGeom>
        </p:spPr>
      </p:pic>
      <p:sp>
        <p:nvSpPr>
          <p:cNvPr id="11" name="Texto Explicativo: Seta para Cima 10">
            <a:extLst>
              <a:ext uri="{FF2B5EF4-FFF2-40B4-BE49-F238E27FC236}">
                <a16:creationId xmlns:a16="http://schemas.microsoft.com/office/drawing/2014/main" id="{FCD508FD-16EF-2877-E08A-4EF6BAADB4DF}"/>
              </a:ext>
            </a:extLst>
          </p:cNvPr>
          <p:cNvSpPr/>
          <p:nvPr/>
        </p:nvSpPr>
        <p:spPr>
          <a:xfrm rot="3452925">
            <a:off x="6319618" y="4873874"/>
            <a:ext cx="2324045" cy="128707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VALORES DEFAULT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08286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D739DFF-6A78-81B1-24B5-6D7FD750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COMPONENTE SWING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0120DDF8-293D-81B9-248E-E3739564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SÃO COMPONENTES QUE POSSUEM OUTROS CONTAINER</a:t>
            </a:r>
          </a:p>
          <a:p>
            <a:pPr algn="just"/>
            <a:r>
              <a:rPr lang="en-US" dirty="0"/>
              <a:t>CONTAINER UTILIZA GERENCIAMENTO DE LAYOUT PARA DETERMINAR O LARGURA E A POSIÇÃO DOS COMPONENTES FILHOS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8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 SWING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OS COMPONENTES DA CLASSE Swing PODEM SER ENCONTRADOS NO PACKAGE (PACOTE) </a:t>
            </a:r>
            <a:r>
              <a:rPr lang="en-US" dirty="0" err="1"/>
              <a:t>javax.swing</a:t>
            </a:r>
            <a:endParaRPr lang="en-US" dirty="0"/>
          </a:p>
          <a:p>
            <a:pPr algn="just"/>
            <a:r>
              <a:rPr lang="en-US" dirty="0"/>
              <a:t>OS NOMES DOS COMPONENTES DA CLASSE Swing SÃO INICIADOS COM A LETRA “J”</a:t>
            </a:r>
          </a:p>
          <a:p>
            <a:pPr algn="just"/>
            <a:r>
              <a:rPr lang="en-US" dirty="0"/>
              <a:t>EXEMPLO</a:t>
            </a:r>
          </a:p>
          <a:p>
            <a:pPr lvl="1" algn="just"/>
            <a:r>
              <a:rPr lang="en-US" dirty="0"/>
              <a:t>COMPONENTE scroll bar É REPRESENTADO PELA CLASSE </a:t>
            </a:r>
            <a:r>
              <a:rPr lang="en-US" dirty="0" err="1"/>
              <a:t>JScrollBar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javax.swing.Jscroll.bar</a:t>
            </a:r>
            <a:r>
              <a:rPr lang="en-US" dirty="0"/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43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COMPONENTES CONTAINER QUE VAMOS CONHECER </a:t>
            </a:r>
          </a:p>
          <a:p>
            <a:pPr lvl="1"/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95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VAMOS VER AQUI</a:t>
            </a:r>
          </a:p>
          <a:p>
            <a:pPr lvl="1"/>
            <a:r>
              <a:rPr lang="en-US" dirty="0"/>
              <a:t>COMO FUNCIONA O ENCAPSULAMENTO</a:t>
            </a:r>
          </a:p>
          <a:p>
            <a:pPr lvl="1"/>
            <a:r>
              <a:rPr lang="en-US" dirty="0"/>
              <a:t>ENTENDER OS GETS E SETS</a:t>
            </a:r>
          </a:p>
          <a:p>
            <a:pPr lvl="1"/>
            <a:r>
              <a:rPr lang="en-US" dirty="0"/>
              <a:t>CONSTRUTORES</a:t>
            </a:r>
          </a:p>
          <a:p>
            <a:pPr lvl="1"/>
            <a:r>
              <a:rPr lang="en-US" dirty="0"/>
              <a:t>A PALAVRA STATIC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COMPONENTES DA CLASSE Swing SÃO SUBCLASSES DE COMPONENTES DA CLASSE CONTAINER AWT </a:t>
            </a:r>
          </a:p>
          <a:p>
            <a:pPr algn="just"/>
            <a:r>
              <a:rPr lang="en-US" dirty="0"/>
              <a:t>TODOS OS GERENCIADORES DE LAYOUT AWT TRABALHAM PERFEITAMENTE BEM COM COMPONTENTES Swing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7"/>
            <a:ext cx="10515600" cy="1325563"/>
          </a:xfrm>
        </p:spPr>
        <p:txBody>
          <a:bodyPr/>
          <a:lstStyle/>
          <a:p>
            <a:r>
              <a:rPr lang="en-US" dirty="0"/>
              <a:t>COMPONENTE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154098"/>
            <a:ext cx="11709645" cy="5357926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pPr marL="909828" lvl="1" indent="-342900">
              <a:buFont typeface="+mj-lt"/>
              <a:buAutoNum type="arabicPeriod"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</a:rPr>
              <a:t>//</a:t>
            </a:r>
            <a:r>
              <a:rPr lang="en-US" sz="2800" dirty="0" err="1">
                <a:latin typeface="Consolas" panose="020B0609020204030204" pitchFamily="49" charset="0"/>
              </a:rPr>
              <a:t>Compontente</a:t>
            </a:r>
            <a:r>
              <a:rPr lang="en-US" sz="2800" dirty="0">
                <a:latin typeface="Consolas" panose="020B0609020204030204" pitchFamily="49" charset="0"/>
              </a:rPr>
              <a:t> Swing </a:t>
            </a:r>
            <a:r>
              <a:rPr lang="en-US" sz="2800" dirty="0" err="1">
                <a:latin typeface="Consolas" panose="020B0609020204030204" pitchFamily="49" charset="0"/>
              </a:rPr>
              <a:t>Jframe</a:t>
            </a:r>
            <a:endParaRPr lang="en-US" sz="2800" dirty="0">
              <a:latin typeface="Consolas" panose="020B0609020204030204" pitchFamily="49" charset="0"/>
            </a:endParaRPr>
          </a:p>
          <a:p>
            <a:pPr marL="1367028" lvl="2" indent="-342900">
              <a:buFont typeface="+mj-lt"/>
              <a:buAutoNum type="arabicPeriod"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//Frame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construído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 800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e 600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altura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367028" lvl="2" indent="-342900">
              <a:buFont typeface="+mj-lt"/>
              <a:buAutoNum type="arabicPeriod"/>
            </a:pP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09828" lvl="1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FFCD3BA9-9F43-96E2-6E62-8ED2B4DE6FF3}"/>
              </a:ext>
            </a:extLst>
          </p:cNvPr>
          <p:cNvSpPr/>
          <p:nvPr/>
        </p:nvSpPr>
        <p:spPr>
          <a:xfrm>
            <a:off x="3791744" y="5445224"/>
            <a:ext cx="4104456" cy="1066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CRIANDO UM </a:t>
            </a:r>
            <a:r>
              <a:rPr lang="en-US" dirty="0" err="1"/>
              <a:t>JFrame</a:t>
            </a:r>
            <a:r>
              <a:rPr lang="en-US" dirty="0"/>
              <a:t> EM BRANCO</a:t>
            </a:r>
          </a:p>
        </p:txBody>
      </p:sp>
    </p:spTree>
    <p:extLst>
      <p:ext uri="{BB962C8B-B14F-4D97-AF65-F5344CB8AC3E}">
        <p14:creationId xmlns:p14="http://schemas.microsoft.com/office/powerpoint/2010/main" val="67396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153572"/>
            <a:ext cx="344335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CONTRUINDO COMPONENTES DA CLASSE AWT </a:t>
            </a:r>
          </a:p>
          <a:p>
            <a:pPr algn="just"/>
            <a:r>
              <a:rPr lang="en-US" dirty="0"/>
              <a:t>COMPONENTE AWT É UM CONTAINER QUE OS COMPONENTES FILHOS PODEM SER ADICIONADOS DIRETAMENTE </a:t>
            </a:r>
          </a:p>
          <a:p>
            <a:pPr algn="just"/>
            <a:r>
              <a:rPr lang="en-US" dirty="0"/>
              <a:t>COMPONENTE DA CLASSE </a:t>
            </a:r>
            <a:r>
              <a:rPr lang="en-US" dirty="0" err="1"/>
              <a:t>JFrame</a:t>
            </a:r>
            <a:r>
              <a:rPr lang="en-US" dirty="0"/>
              <a:t> É DIFERENTE, ELE NÃO É UM CONTAINER</a:t>
            </a:r>
          </a:p>
          <a:p>
            <a:pPr algn="just"/>
            <a:r>
              <a:rPr lang="en-US" dirty="0" err="1"/>
              <a:t>JFrame</a:t>
            </a:r>
            <a:r>
              <a:rPr lang="en-US" dirty="0"/>
              <a:t> PRECISA CHAMAR O MÉTODO </a:t>
            </a:r>
            <a:r>
              <a:rPr lang="en-US" dirty="0" err="1"/>
              <a:t>getContentPane</a:t>
            </a:r>
            <a:r>
              <a:rPr lang="en-US" dirty="0"/>
              <a:t>()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1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AWT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+ 1));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+ 2));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 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+ 3));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441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1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852"/>
            <a:ext cx="10969101" cy="546864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nn-NO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nn-NO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1; i &lt;= 3; i++)</a:t>
            </a:r>
          </a:p>
          <a:p>
            <a:pPr lvl="2"/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cont.add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JButton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("Button #" +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9402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5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JPanel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É UMA COMPONENTE RETANGULAR EM BRANCO QUE CONTÉM OUTROS COMPONENTES.</a:t>
            </a:r>
          </a:p>
          <a:p>
            <a:pPr algn="just"/>
            <a:r>
              <a:rPr lang="en-US" dirty="0"/>
              <a:t>CADA COMPONENTE </a:t>
            </a:r>
            <a:r>
              <a:rPr lang="en-US" dirty="0" err="1"/>
              <a:t>JPanel</a:t>
            </a:r>
            <a:r>
              <a:rPr lang="en-US" dirty="0"/>
              <a:t> UTILIZA UM GERENCIAMENTO DE LAYOUT PARA DETERMINAR A POSIÇÃO E A LARGURA DOS COMPONENTES FILHOS.</a:t>
            </a:r>
          </a:p>
          <a:p>
            <a:pPr algn="just"/>
            <a:r>
              <a:rPr lang="en-US" dirty="0"/>
              <a:t>NO PRÓXIMO EXEMPLO TEMPOS UMA APLICAÇÃO COM DOIS COMPONENTES </a:t>
            </a:r>
            <a:r>
              <a:rPr lang="en-US" dirty="0" err="1"/>
              <a:t>JPanel</a:t>
            </a:r>
            <a:r>
              <a:rPr lang="en-US" dirty="0"/>
              <a:t> EM UM FRAME.</a:t>
            </a:r>
          </a:p>
          <a:p>
            <a:pPr algn="just"/>
            <a:r>
              <a:rPr lang="en-US" dirty="0"/>
              <a:t>CADA PANEL CONTEM TRÊS BOTÕES</a:t>
            </a:r>
          </a:p>
          <a:p>
            <a:pPr algn="just"/>
            <a:r>
              <a:rPr lang="en-US" dirty="0"/>
              <a:t>NA APLICAÇÃO UTILIZAMOS UM GERENCIADOR DE LAYOUT Grid Layout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87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640626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"FRAME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==0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green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99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A23D8F-F508-3374-25AD-01648867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COMPONENTES MAIS UTILIZADOS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40E3946-7A18-0D01-7A87-B25955A64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4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JLabel</a:t>
            </a:r>
            <a:r>
              <a:rPr lang="en-US" dirty="0"/>
              <a:t> É UM TIPO DE COMPONENTE QUE EXIBE UMA LINHA DE TEXTO SIMPLES OU UMA IMAGEM.</a:t>
            </a:r>
          </a:p>
          <a:p>
            <a:pPr algn="just"/>
            <a:r>
              <a:rPr lang="en-US" dirty="0" err="1"/>
              <a:t>JLabel</a:t>
            </a:r>
            <a:r>
              <a:rPr lang="en-US" dirty="0"/>
              <a:t> NÃO RESPONDE A ENTRADA DO USUÁRIO E NÃO EMITE EVENTOS.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DCCD-4EE3-F3CD-C1D8-0AD398C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x 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5DE76-7536-5F9A-C97D-2331C954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2782DC-CDF7-D9B7-ACD2-F42041C1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86" y="1981199"/>
            <a:ext cx="6351510" cy="3334015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23B85761-07B2-1028-A1BF-87121AFFCF4E}"/>
              </a:ext>
            </a:extLst>
          </p:cNvPr>
          <p:cNvSpPr/>
          <p:nvPr/>
        </p:nvSpPr>
        <p:spPr>
          <a:xfrm>
            <a:off x="240894" y="1981199"/>
            <a:ext cx="2015289" cy="950844"/>
          </a:xfrm>
          <a:prstGeom prst="borderCallout1">
            <a:avLst>
              <a:gd name="adj1" fmla="val 27808"/>
              <a:gd name="adj2" fmla="val 97392"/>
              <a:gd name="adj3" fmla="val 90081"/>
              <a:gd name="adj4" fmla="val 128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 </a:t>
            </a:r>
            <a:r>
              <a:rPr lang="en-US" dirty="0" err="1"/>
              <a:t>pequenos</a:t>
            </a:r>
            <a:r>
              <a:rPr lang="en-US" dirty="0"/>
              <a:t> (</a:t>
            </a:r>
            <a:r>
              <a:rPr lang="en-US" dirty="0" err="1"/>
              <a:t>Década</a:t>
            </a:r>
            <a:r>
              <a:rPr lang="en-US" dirty="0"/>
              <a:t> de 90)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EC3DB79-0B85-7009-E026-CA2BE3EB8292}"/>
              </a:ext>
            </a:extLst>
          </p:cNvPr>
          <p:cNvSpPr/>
          <p:nvPr/>
        </p:nvSpPr>
        <p:spPr>
          <a:xfrm>
            <a:off x="240894" y="3428999"/>
            <a:ext cx="2015289" cy="1311965"/>
          </a:xfrm>
          <a:prstGeom prst="borderCallout1">
            <a:avLst>
              <a:gd name="adj1" fmla="val 27808"/>
              <a:gd name="adj2" fmla="val 97392"/>
              <a:gd name="adj3" fmla="val 7572"/>
              <a:gd name="adj4" fmla="val 129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Tudo </a:t>
            </a:r>
            <a:r>
              <a:rPr lang="en-US" dirty="0" err="1"/>
              <a:t>concentrado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79B17AE4-ADED-32BC-1EE6-0CAAC5243BE4}"/>
              </a:ext>
            </a:extLst>
          </p:cNvPr>
          <p:cNvSpPr/>
          <p:nvPr/>
        </p:nvSpPr>
        <p:spPr>
          <a:xfrm>
            <a:off x="10475843" y="1825625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BD</a:t>
            </a: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48914821-5667-EDF5-61AF-D0306145B977}"/>
              </a:ext>
            </a:extLst>
          </p:cNvPr>
          <p:cNvSpPr/>
          <p:nvPr/>
        </p:nvSpPr>
        <p:spPr>
          <a:xfrm>
            <a:off x="10475843" y="3069604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95907"/>
              <a:gd name="adj4" fmla="val -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Front</a:t>
            </a:r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57C92B-7C98-C5FA-172C-1D56EB8CB552}"/>
              </a:ext>
            </a:extLst>
          </p:cNvPr>
          <p:cNvSpPr/>
          <p:nvPr/>
        </p:nvSpPr>
        <p:spPr>
          <a:xfrm>
            <a:off x="10439840" y="4514091"/>
            <a:ext cx="1475263" cy="718792"/>
          </a:xfrm>
          <a:prstGeom prst="borderCallout1">
            <a:avLst>
              <a:gd name="adj1" fmla="val 18750"/>
              <a:gd name="adj2" fmla="val -8333"/>
              <a:gd name="adj3" fmla="val -25775"/>
              <a:gd name="adj4" fmla="val -8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Cuidava</a:t>
            </a:r>
            <a:r>
              <a:rPr lang="en-US" dirty="0"/>
              <a:t> do Back</a:t>
            </a:r>
          </a:p>
        </p:txBody>
      </p:sp>
    </p:spTree>
    <p:extLst>
      <p:ext uri="{BB962C8B-B14F-4D97-AF65-F5344CB8AC3E}">
        <p14:creationId xmlns:p14="http://schemas.microsoft.com/office/powerpoint/2010/main" val="197321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-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</a:p>
          <a:p>
            <a:pPr lvl="2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595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3208455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COMPONENTE CONTAINER – </a:t>
            </a:r>
            <a:r>
              <a:rPr lang="en-US" dirty="0" err="1"/>
              <a:t>Jframe</a:t>
            </a:r>
            <a:r>
              <a:rPr lang="en-US" dirty="0"/>
              <a:t> – COM FIGURA 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LabelDemo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JFrame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JFrame(</a:t>
            </a:r>
            <a:r>
              <a:rPr lang="nn-NO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"LABEL DEMONSTRATIVO"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cont.setBackground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//adicionando um cor no fundo do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("ISSO É UM COMPONENTE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"));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(new Label("teste2"));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icon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("D:/2022/Lixo/Imagens_GIF/cachorro.gif");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().add(new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(icon));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EF9B9A6D-0C6C-CB76-9C7D-9E23CA5535DA}"/>
              </a:ext>
            </a:extLst>
          </p:cNvPr>
          <p:cNvSpPr/>
          <p:nvPr/>
        </p:nvSpPr>
        <p:spPr>
          <a:xfrm>
            <a:off x="9472474" y="1811045"/>
            <a:ext cx="2032986" cy="1012054"/>
          </a:xfrm>
          <a:prstGeom prst="borderCallout1">
            <a:avLst>
              <a:gd name="adj1" fmla="val 18750"/>
              <a:gd name="adj2" fmla="val -8333"/>
              <a:gd name="adj3" fmla="val 236184"/>
              <a:gd name="adj4" fmla="val 28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: figura.png, figura.jpg</a:t>
            </a:r>
          </a:p>
        </p:txBody>
      </p:sp>
    </p:spTree>
    <p:extLst>
      <p:ext uri="{BB962C8B-B14F-4D97-AF65-F5344CB8AC3E}">
        <p14:creationId xmlns:p14="http://schemas.microsoft.com/office/powerpoint/2010/main" val="248651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JButton</a:t>
            </a:r>
            <a:r>
              <a:rPr lang="en-US" dirty="0"/>
              <a:t> É UM TIPO DE COMPONENTE QUE IMPLEMENTA UM PRESSIONA BOTÃO.</a:t>
            </a:r>
          </a:p>
          <a:p>
            <a:pPr algn="just"/>
            <a:r>
              <a:rPr lang="en-US" dirty="0" err="1"/>
              <a:t>Jbutton</a:t>
            </a:r>
            <a:r>
              <a:rPr lang="en-US" dirty="0"/>
              <a:t> PODEMOS EXIBIR UM TEXTO, UM ICONE OU AMBOS</a:t>
            </a:r>
          </a:p>
          <a:p>
            <a:pPr algn="just"/>
            <a:r>
              <a:rPr lang="en-US" dirty="0"/>
              <a:t>QUANDO O USUÁRIO CLICA NO COMPONENTE , OS EVENTOS Action SÃO ENVIADOS PARA TODOS REGISTRADORES DE ESCUTA (Listeners) Action.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3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953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//Constructor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super("DEMONSTRACAO DE BOTAO");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("OLÁ");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("ATÁ LOGO");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listener = new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goodbyeBtn.addActionListener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(listener);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07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FRAME CONTENDO DOIS BUTTONS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ButtonListener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ActionListener{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void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ActionEvent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e) {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 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e.getSource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()==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helloBtn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("OLÁ");</a:t>
            </a:r>
          </a:p>
          <a:p>
            <a:pPr lvl="3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pt-BR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("ATÉ LOGO");</a:t>
            </a:r>
          </a:p>
          <a:p>
            <a:pPr lvl="2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3910209"/>
                  </p:ext>
                </p:extLst>
              </p:nvPr>
            </p:nvGraphicFramePr>
            <p:xfrm>
              <a:off x="-2349824" y="-165240"/>
              <a:ext cx="3048000" cy="1714500"/>
            </p:xfrm>
            <a:graphic>
              <a:graphicData uri="http://schemas.microsoft.com/office/powerpoint/2016/slidezoom">
                <pslz:sldZm>
                  <pslz:sldZmObj sldId="440" cId="3280940378">
                    <pslz:zmPr id="{6B1C3EF3-4514-4566-85B7-FD7D560C8A1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9C9669-63F0-8E1C-2884-E74E5EEB1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49824" y="-16524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4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JCheckBox</a:t>
            </a:r>
            <a:r>
              <a:rPr lang="en-US" dirty="0"/>
              <a:t> É UM TIPO DE COMPONENTE QUE IMPLEMENTA UM ESTADO SELECIONADO E NÃO SELECIONADO.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877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dirty="0"/>
              <a:t>COMPONENTE </a:t>
            </a:r>
            <a:r>
              <a:rPr lang="en-US" dirty="0" err="1"/>
              <a:t>JCheckBox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100831"/>
            <a:ext cx="11620869" cy="553966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CheckBox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JCheckBox("MARQUE 1"));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cont.add(new JCheckBox ("MARQUE 2"));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("CLICAR"));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72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9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22C9FB-82A5-D7DE-2B81-A87AF0F2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090737"/>
            <a:ext cx="4800600" cy="1095375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B44DE9C2-7BDC-2700-6324-9AF7D39D4A9D}"/>
              </a:ext>
            </a:extLst>
          </p:cNvPr>
          <p:cNvSpPr/>
          <p:nvPr/>
        </p:nvSpPr>
        <p:spPr>
          <a:xfrm>
            <a:off x="8886825" y="5314950"/>
            <a:ext cx="2400300" cy="1095375"/>
          </a:xfrm>
          <a:prstGeom prst="borderCallout1">
            <a:avLst>
              <a:gd name="adj1" fmla="val 18750"/>
              <a:gd name="adj2" fmla="val -8333"/>
              <a:gd name="adj3" fmla="val -202772"/>
              <a:gd name="adj4" fmla="val -35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 </a:t>
            </a:r>
            <a:r>
              <a:rPr lang="en-US" dirty="0" err="1"/>
              <a:t>houvesse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validar</a:t>
            </a:r>
            <a:r>
              <a:rPr lang="en-US" dirty="0"/>
              <a:t> o CPF?</a:t>
            </a:r>
          </a:p>
        </p:txBody>
      </p:sp>
    </p:spTree>
    <p:extLst>
      <p:ext uri="{BB962C8B-B14F-4D97-AF65-F5344CB8AC3E}">
        <p14:creationId xmlns:p14="http://schemas.microsoft.com/office/powerpoint/2010/main" val="2604311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FrameDemo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frame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JFrame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("COMPONENTE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frame.setSize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Container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cont.setLayout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FlowLayout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ButtonGroup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("FÁCIL", true);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("MÉDIO");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JRadioButton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("DIFÍCIL");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btnGroup.add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cont.add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rbtn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frame.setVisible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(true);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758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JRadioButton</a:t>
            </a:r>
            <a:r>
              <a:rPr lang="en-US" dirty="0"/>
              <a:t> É UM TIPO DE COMPONENTE UTILIZADO EM GRUPO PARA APRESENTAR SELEÇÃO EXCLUSIVA.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JRadioButton</a:t>
            </a:r>
            <a:r>
              <a:rPr lang="en-US" dirty="0"/>
              <a:t> É GERALMENTE UTILIZADA COM A CLASSE </a:t>
            </a:r>
            <a:r>
              <a:rPr lang="en-US" dirty="0" err="1"/>
              <a:t>ButtonGroup</a:t>
            </a:r>
            <a:r>
              <a:rPr lang="en-US" dirty="0"/>
              <a:t> QUE POSSUI UM MÉTODO add(</a:t>
            </a:r>
            <a:r>
              <a:rPr lang="en-US" dirty="0" err="1"/>
              <a:t>abstracao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QUANDO UM </a:t>
            </a:r>
            <a:r>
              <a:rPr lang="en-US" dirty="0" err="1"/>
              <a:t>RadioButton</a:t>
            </a:r>
            <a:r>
              <a:rPr lang="en-US" dirty="0"/>
              <a:t> FOR SELECIONADO UM OUTRO </a:t>
            </a:r>
            <a:r>
              <a:rPr lang="en-US" dirty="0" err="1"/>
              <a:t>RadioButton</a:t>
            </a:r>
            <a:r>
              <a:rPr lang="en-US" dirty="0"/>
              <a:t> DO MESMO GRUPO E DESMARCADO.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39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JCheckBox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java.awt.event.*;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Aula0809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Aula0809().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Aula0809(){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"Scroll Bar Demo"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JScrollBar.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HORIZONTAL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NORTH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sbar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.addAdjustmentListener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246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B3E4-991B-89B4-0A53-0D06767B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DC2C0-E997-0EC5-0205-9D64944E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BarListener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AdjustmentListener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adjustmentValueChanged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AdjustmentEvent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"VALOR = 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0112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JComboBox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 err="1"/>
              <a:t>JTextField</a:t>
            </a:r>
            <a:r>
              <a:rPr lang="en-US" dirty="0"/>
              <a:t> É UM COMPONTENTE QUE SUPORTA ENTRADA PARA UMA LINHA, </a:t>
            </a:r>
          </a:p>
          <a:p>
            <a:pPr algn="just"/>
            <a:r>
              <a:rPr lang="en-US" dirty="0" err="1"/>
              <a:t>JTextField</a:t>
            </a:r>
            <a:r>
              <a:rPr lang="en-US" dirty="0"/>
              <a:t> EXTENDE (É FILHA) DA CLASSE </a:t>
            </a:r>
            <a:r>
              <a:rPr lang="en-US" dirty="0" err="1"/>
              <a:t>javax.swing.text.JTextComponent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ESSA CLASSE FORNECE MÉTODOS PARA ACESSAR E MODIFICAR O COMPONENTE DE TEXTO.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CHAVES QUANDO RECEBE ENTRADA DO TECLADO.</a:t>
            </a:r>
          </a:p>
          <a:p>
            <a:pPr algn="just"/>
            <a:r>
              <a:rPr lang="en-US" dirty="0"/>
              <a:t>A CLASSE </a:t>
            </a:r>
            <a:r>
              <a:rPr lang="en-US" dirty="0" err="1"/>
              <a:t>JTextField</a:t>
            </a:r>
            <a:r>
              <a:rPr lang="en-US" dirty="0"/>
              <a:t> ENVIA EVENTOS Actions QUANDO O USUÁRIO PRESSIONA A TECLA ENTER.</a:t>
            </a:r>
          </a:p>
          <a:p>
            <a:pPr algn="just"/>
            <a:r>
              <a:rPr lang="en-US" dirty="0" err="1"/>
              <a:t>JTextArea</a:t>
            </a:r>
            <a:r>
              <a:rPr lang="en-US" dirty="0"/>
              <a:t> EXIBE INFORMAÇÕES DE EVENTOS OCORRIDAS NO COMPONENTE </a:t>
            </a:r>
            <a:r>
              <a:rPr lang="en-US" dirty="0" err="1"/>
              <a:t>JTextField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DEVIDO A INAPROPRIAÇÃO DO COMPONENTE DE FLOW LAYOUT FOI UTILIZADO PARA DEMONSTRAR O BORDER LAYOUT.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25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Aula1509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ActionListener, </a:t>
            </a:r>
            <a:r>
              <a:rPr lang="en-US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KeyListener</a:t>
            </a:r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Aula1509().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Aula1509(){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"TEXTO DEMO"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Container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DE JTEXTFIELD"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.addKeyListener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keyTyped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"CHAVE: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"AÇÃO: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657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JLabel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JCheckBox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JRadioButton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JScrollBar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JTextField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JTextArea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rgbClr val="FFFFFF"/>
                </a:solidFill>
              </a:rPr>
              <a:t>JComboBox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/>
              <a:t>JComboBox</a:t>
            </a:r>
            <a:r>
              <a:rPr lang="en-US" dirty="0"/>
              <a:t> É UM COMPONTENTE QUE COMBINA A FUNCIONALIDADE DE TEXTO APRESENTANDO UMA LISTA DE OPÇÕES.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14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Aula2209_JComboBox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Aula2209_JComboBox().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0A339-F63D-0375-5EF8-D2F746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OS SOFTWARE ERAM CRIADOS NO MÉTODO PROCEDIMENTAL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73C5A-251D-0E07-7090-7112D4B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6C475-0D93-CD5F-E9C1-4B1D967D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447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47BCBE-8779-8A94-1E00-38C3AC6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825625"/>
            <a:ext cx="4791075" cy="314325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5A27B4A2-307A-D293-AC62-76B583DFA903}"/>
              </a:ext>
            </a:extLst>
          </p:cNvPr>
          <p:cNvSpPr/>
          <p:nvPr/>
        </p:nvSpPr>
        <p:spPr>
          <a:xfrm>
            <a:off x="9880847" y="5326602"/>
            <a:ext cx="1713390" cy="1287262"/>
          </a:xfrm>
          <a:prstGeom prst="borderCallout1">
            <a:avLst>
              <a:gd name="adj1" fmla="val 18750"/>
              <a:gd name="adj2" fmla="val -8333"/>
              <a:gd name="adj3" fmla="val -75776"/>
              <a:gd name="adj4" fmla="val -48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Chamado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1273529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JTextField</a:t>
            </a:r>
            <a:r>
              <a:rPr lang="en-US" dirty="0"/>
              <a:t> e </a:t>
            </a:r>
            <a:r>
              <a:rPr lang="en-US" dirty="0" err="1"/>
              <a:t>JTextArea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Aula2209_JComboBox() {</a:t>
            </a:r>
          </a:p>
          <a:p>
            <a:pPr algn="l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  	super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DO COMPONETE </a:t>
            </a:r>
            <a:r>
              <a:rPr lang="pt-B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JComboBox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Container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	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initialVals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Dragão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Fantasma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Unicornio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JComboBox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initialVals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.setEditable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MENU COMPONENTS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Menu Components PERMITE QUE O PROGRAMADOR ORGANIZE STRINGs EM UMA BARRA DE MENU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6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Menu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Aula2209Menu {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"EXEMPLO DE MENU"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789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r>
              <a:rPr lang="pt-B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barra de menu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"ARQUIVO"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pt-BR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menu de arquivos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"NOVO"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"SAIR"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fileMenu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17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1"/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JMenu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JMenu(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fr-FR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sz="24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criado menu sample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"PLAIN"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.insertSeparator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JCheckBoxMenuItem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802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ButtonGroup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JRadioButtonMenuItem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JRadioButtonMenuItem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"Radio"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radioMI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2"/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JMenu </a:t>
            </a:r>
            <a:r>
              <a:rPr lang="fr-FR" sz="2400" dirty="0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JMenu(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"SUBOPCOES"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"TESTE1"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"TESTE2"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"TESTE3"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subMenu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sampleMenu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9751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851E-E211-47AC-8684-ED2E105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019791"/>
          </a:xfrm>
        </p:spPr>
        <p:txBody>
          <a:bodyPr/>
          <a:lstStyle/>
          <a:p>
            <a:pPr algn="r"/>
            <a:r>
              <a:rPr lang="en-US" dirty="0"/>
              <a:t>COMPONENTE </a:t>
            </a:r>
            <a:r>
              <a:rPr lang="en-US" dirty="0" err="1"/>
              <a:t>JComboBox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5EDD9-A81D-4431-99D9-BF6E4AB9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692727"/>
            <a:ext cx="11620869" cy="5947770"/>
          </a:xfrm>
        </p:spPr>
        <p:txBody>
          <a:bodyPr>
            <a:noAutofit/>
          </a:bodyPr>
          <a:lstStyle/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.setJMenuBar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instalar</a:t>
            </a:r>
            <a:r>
              <a:rPr lang="en-US" sz="2400" u="sng" dirty="0">
                <a:solidFill>
                  <a:srgbClr val="3F7F5F"/>
                </a:solidFill>
                <a:latin typeface="Consolas" panose="020B0609020204030204" pitchFamily="49" charset="0"/>
              </a:rPr>
              <a:t> o Menu Bar</a:t>
            </a:r>
          </a:p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(800, 600);</a:t>
            </a:r>
          </a:p>
          <a:p>
            <a:pPr lvl="3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30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ATIVIDADE EM SALA DE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EQUIPES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348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EQUIPES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BRUNO</a:t>
            </a:r>
          </a:p>
          <a:p>
            <a:r>
              <a:rPr lang="en-US" dirty="0"/>
              <a:t>MAURÍCIO</a:t>
            </a:r>
          </a:p>
          <a:p>
            <a:r>
              <a:rPr lang="en-US" dirty="0"/>
              <a:t>DAVI</a:t>
            </a:r>
          </a:p>
          <a:p>
            <a:r>
              <a:rPr lang="en-US" dirty="0"/>
              <a:t>GABRIEL DEMETRIO</a:t>
            </a:r>
          </a:p>
          <a:p>
            <a:r>
              <a:rPr lang="en-US" dirty="0"/>
              <a:t>PEDRO ALVES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O PROGRAMA TIVESSE OUTRA FUNCIONALIDADE?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220" y="4175130"/>
                <a:ext cx="5043240" cy="23457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F2C0D8AF-5A85-F902-ABCA-D726182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15" y="4263275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8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FERNANDO</a:t>
            </a:r>
          </a:p>
          <a:p>
            <a:r>
              <a:rPr lang="en-US" dirty="0"/>
              <a:t>WESLEY</a:t>
            </a:r>
          </a:p>
          <a:p>
            <a:r>
              <a:rPr lang="en-US" dirty="0"/>
              <a:t>MARCO ANTONIO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36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LUCAS</a:t>
            </a:r>
          </a:p>
          <a:p>
            <a:r>
              <a:rPr lang="en-US" dirty="0"/>
              <a:t>MAURO</a:t>
            </a:r>
          </a:p>
          <a:p>
            <a:r>
              <a:rPr lang="en-US" dirty="0"/>
              <a:t>DACIO</a:t>
            </a:r>
          </a:p>
          <a:p>
            <a:r>
              <a:rPr lang="en-US" dirty="0"/>
              <a:t>CAIO</a:t>
            </a:r>
          </a:p>
          <a:p>
            <a:r>
              <a:rPr lang="en-US" dirty="0"/>
              <a:t>WILSON</a:t>
            </a:r>
          </a:p>
          <a:p>
            <a:r>
              <a:rPr lang="en-US" dirty="0"/>
              <a:t>GABRIEL HENRIQUE SOUZA</a:t>
            </a:r>
          </a:p>
          <a:p>
            <a:r>
              <a:rPr lang="en-US" dirty="0"/>
              <a:t>LUIZA </a:t>
            </a:r>
          </a:p>
          <a:p>
            <a:r>
              <a:rPr lang="en-US" dirty="0"/>
              <a:t>ADRIANO</a:t>
            </a:r>
          </a:p>
          <a:p>
            <a:r>
              <a:rPr lang="en-US" dirty="0"/>
              <a:t>IGOR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5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03E2-CB6A-F3B1-C53B-E8E873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EQUIPE 4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0D9A-2E94-CC6C-B34F-E7B2DD3E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MATHEWS</a:t>
            </a:r>
          </a:p>
          <a:p>
            <a:r>
              <a:rPr lang="en-US" dirty="0"/>
              <a:t>RAFAEL</a:t>
            </a:r>
          </a:p>
          <a:p>
            <a:r>
              <a:rPr lang="en-US" dirty="0"/>
              <a:t>FERNANDA</a:t>
            </a:r>
          </a:p>
          <a:p>
            <a:r>
              <a:rPr lang="en-US" dirty="0"/>
              <a:t>JOÃO PAULO</a:t>
            </a:r>
          </a:p>
          <a:p>
            <a:r>
              <a:rPr lang="en-US" dirty="0"/>
              <a:t>ADIEL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F2F19-3587-FCFE-20AC-CEB70ABC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40" y="1405525"/>
            <a:ext cx="7205386" cy="5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027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515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A029-9A38-0CE2-E874-5B9097A2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AMBIENTE – MINI MUNDO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0712ED1-78EE-B861-0B13-2DC49BCCF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19311"/>
              </p:ext>
            </p:extLst>
          </p:nvPr>
        </p:nvGraphicFramePr>
        <p:xfrm>
          <a:off x="838200" y="1203960"/>
          <a:ext cx="33343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305">
                  <a:extLst>
                    <a:ext uri="{9D8B030D-6E8A-4147-A177-3AD203B41FA5}">
                      <a16:colId xmlns:a16="http://schemas.microsoft.com/office/drawing/2014/main" val="303975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3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cpf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salario</a:t>
                      </a:r>
                      <a:r>
                        <a:rPr lang="en-US" dirty="0"/>
                        <a:t>: double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4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getBonificacao</a:t>
                      </a:r>
                      <a:r>
                        <a:rPr lang="en-US" dirty="0"/>
                        <a:t>(): double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3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getters e setters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3804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7FD2D75-AC07-C68F-AC89-F6F03DCA7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896437"/>
              </p:ext>
            </p:extLst>
          </p:nvPr>
        </p:nvGraphicFramePr>
        <p:xfrm>
          <a:off x="971364" y="4792870"/>
          <a:ext cx="30679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975">
                  <a:extLst>
                    <a:ext uri="{9D8B030D-6E8A-4147-A177-3AD203B41FA5}">
                      <a16:colId xmlns:a16="http://schemas.microsoft.com/office/drawing/2014/main" val="303975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senha</a:t>
                      </a:r>
                      <a:r>
                        <a:rPr lang="en-US" dirty="0"/>
                        <a:t>: String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3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autentica</a:t>
                      </a:r>
                      <a:r>
                        <a:rPr lang="en-US" dirty="0"/>
                        <a:t>():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37374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49D8C41-2DE5-A639-CDF1-D268FFFCA722}"/>
              </a:ext>
            </a:extLst>
          </p:cNvPr>
          <p:cNvSpPr txBox="1"/>
          <p:nvPr/>
        </p:nvSpPr>
        <p:spPr>
          <a:xfrm>
            <a:off x="4516269" y="4072828"/>
            <a:ext cx="35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Gerente</a:t>
            </a:r>
            <a:r>
              <a:rPr lang="en-US" dirty="0"/>
              <a:t> g1 = new </a:t>
            </a:r>
            <a:r>
              <a:rPr lang="en-US" dirty="0" err="1"/>
              <a:t>Gerente</a:t>
            </a:r>
            <a:r>
              <a:rPr lang="en-US" dirty="0"/>
              <a:t>();    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84F7DEB-5388-33BB-44E6-B8B52AF35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90770"/>
              </p:ext>
            </p:extLst>
          </p:nvPr>
        </p:nvGraphicFramePr>
        <p:xfrm>
          <a:off x="7874493" y="3429000"/>
          <a:ext cx="39900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020">
                  <a:extLst>
                    <a:ext uri="{9D8B030D-6E8A-4147-A177-3AD203B41FA5}">
                      <a16:colId xmlns:a16="http://schemas.microsoft.com/office/drawing/2014/main" val="57568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: 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9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Nome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Cpf</a:t>
                      </a:r>
                      <a:r>
                        <a:rPr lang="en-US" dirty="0"/>
                        <a:t>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Salario</a:t>
                      </a:r>
                      <a:r>
                        <a:rPr lang="en-US" dirty="0"/>
                        <a:t>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Senha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1567"/>
                  </a:ext>
                </a:extLst>
              </a:tr>
            </a:tbl>
          </a:graphicData>
        </a:graphic>
      </p:graphicFrame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05C953E7-34F5-DC87-ABE5-CCE549AB000D}"/>
              </a:ext>
            </a:extLst>
          </p:cNvPr>
          <p:cNvSpPr/>
          <p:nvPr/>
        </p:nvSpPr>
        <p:spPr>
          <a:xfrm>
            <a:off x="2086252" y="3429000"/>
            <a:ext cx="257453" cy="4061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57DB4E7-3151-1F34-E6DA-4873A2587717}"/>
              </a:ext>
            </a:extLst>
          </p:cNvPr>
          <p:cNvCxnSpPr>
            <a:stCxn id="8" idx="3"/>
          </p:cNvCxnSpPr>
          <p:nvPr/>
        </p:nvCxnSpPr>
        <p:spPr>
          <a:xfrm flipH="1">
            <a:off x="2201662" y="3835153"/>
            <a:ext cx="13317" cy="95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5C5C11-0419-A443-E7FC-7AED09D2058C}"/>
              </a:ext>
            </a:extLst>
          </p:cNvPr>
          <p:cNvSpPr txBox="1"/>
          <p:nvPr/>
        </p:nvSpPr>
        <p:spPr>
          <a:xfrm>
            <a:off x="1696246" y="404998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9CF0EA-D1DD-185B-EAD8-0D78615959DC}"/>
              </a:ext>
            </a:extLst>
          </p:cNvPr>
          <p:cNvSpPr txBox="1"/>
          <p:nvPr/>
        </p:nvSpPr>
        <p:spPr>
          <a:xfrm>
            <a:off x="4300861" y="1633491"/>
            <a:ext cx="230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Pai</a:t>
            </a:r>
          </a:p>
          <a:p>
            <a:r>
              <a:rPr lang="en-US" dirty="0"/>
              <a:t>Base class</a:t>
            </a:r>
          </a:p>
          <a:p>
            <a:r>
              <a:rPr lang="en-US" dirty="0"/>
              <a:t>Super Class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A597D2-D9B4-6640-33EB-97BFABE08029}"/>
              </a:ext>
            </a:extLst>
          </p:cNvPr>
          <p:cNvSpPr txBox="1"/>
          <p:nvPr/>
        </p:nvSpPr>
        <p:spPr>
          <a:xfrm>
            <a:off x="4172505" y="5085988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Filha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1E69F9-F6F1-811E-10E9-FC3D80DAFEB1}"/>
              </a:ext>
            </a:extLst>
          </p:cNvPr>
          <p:cNvSpPr txBox="1"/>
          <p:nvPr/>
        </p:nvSpPr>
        <p:spPr>
          <a:xfrm>
            <a:off x="77312" y="3854674"/>
            <a:ext cx="130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é um</a:t>
            </a:r>
          </a:p>
        </p:txBody>
      </p:sp>
    </p:spTree>
    <p:extLst>
      <p:ext uri="{BB962C8B-B14F-4D97-AF65-F5344CB8AC3E}">
        <p14:creationId xmlns:p14="http://schemas.microsoft.com/office/powerpoint/2010/main" val="1978909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POLIMORFISMO REFERE-SE A UM PRINCIPIO DA BIOLOGIA EM QUE UM ORGANISMO OU UMA ESPÉCIE PODE TER DIFERENTES FORMAS. (Oracle  Java Documentation.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https://docs.oracle.com/javase/tutorial/java/IandI/polymorphism.html)</a:t>
            </a:r>
          </a:p>
          <a:p>
            <a:pPr algn="just"/>
            <a:r>
              <a:rPr lang="en-US" dirty="0"/>
              <a:t>ESTE PRINCIPIO É APLICADO NA PROGRAMAÇÃO ORIENTADA A OBJETOS ONDE AS SUBCLASSES DE UMA CLASSE PODEM DEFINIR COMPORTAMENTOS ESPECÍFICOS E COMPARTILHAR ESSAS FUNCIONALIDADES NA CLASSE PAI.</a:t>
            </a:r>
          </a:p>
          <a:p>
            <a:r>
              <a:rPr lang="en-US" dirty="0"/>
              <a:t>POLIMORFISMO SERÁ DEMONSTRADO COM HIERARQUIAS E HERANÇA.</a:t>
            </a:r>
          </a:p>
          <a:p>
            <a:pPr algn="just"/>
            <a:r>
              <a:rPr lang="en-US" dirty="0"/>
              <a:t>O POLIMORFISMO PERMITE ESCREVER PROGRAMAS QUE PROCESSAM OBJETOS QUE COMPARTILHAM A MESMA SUPERCLASSE EM UMA HIERARQUIA DE CLASSES COMO SE TODAS FOSSEM OBJETOS DA SUPERCLASSE. (</a:t>
            </a:r>
            <a:r>
              <a:rPr lang="en-US" dirty="0" err="1"/>
              <a:t>Deitel</a:t>
            </a:r>
            <a:r>
              <a:rPr lang="en-US" dirty="0"/>
              <a:t>, H. M. 2006)</a:t>
            </a:r>
          </a:p>
        </p:txBody>
      </p:sp>
    </p:spTree>
    <p:extLst>
      <p:ext uri="{BB962C8B-B14F-4D97-AF65-F5344CB8AC3E}">
        <p14:creationId xmlns:p14="http://schemas.microsoft.com/office/powerpoint/2010/main" val="3552484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REUTILIZAÇÃO DE ATRIBUTOS E MÉTODOS</a:t>
            </a:r>
          </a:p>
          <a:p>
            <a:pPr algn="just"/>
            <a:r>
              <a:rPr lang="en-US" dirty="0"/>
              <a:t>REFERÊNCIAS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QUANDO TRABALHAMOS COM REFERÊNCIAS TEMOS A SEGUINTE ESTRUTURA: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Funcionario</a:t>
            </a:r>
            <a:r>
              <a:rPr lang="en-US" dirty="0"/>
              <a:t>      g1    =     new    </a:t>
            </a:r>
            <a:r>
              <a:rPr lang="en-US" dirty="0" err="1"/>
              <a:t>Gerente</a:t>
            </a:r>
            <a:r>
              <a:rPr lang="en-US" dirty="0"/>
              <a:t>();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A43BC8-A7B7-7AA2-5321-1CB9EF4E4FF3}"/>
              </a:ext>
            </a:extLst>
          </p:cNvPr>
          <p:cNvSpPr txBox="1"/>
          <p:nvPr/>
        </p:nvSpPr>
        <p:spPr>
          <a:xfrm>
            <a:off x="1260630" y="2672126"/>
            <a:ext cx="189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Posso</a:t>
            </a:r>
            <a:r>
              <a:rPr lang="en-US" dirty="0">
                <a:solidFill>
                  <a:srgbClr val="FF0000"/>
                </a:solidFill>
              </a:rPr>
              <a:t> declarer um Tipo </a:t>
            </a: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Generico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82A5E7-6889-FA21-23CD-DF4EE3C80694}"/>
              </a:ext>
            </a:extLst>
          </p:cNvPr>
          <p:cNvCxnSpPr/>
          <p:nvPr/>
        </p:nvCxnSpPr>
        <p:spPr>
          <a:xfrm>
            <a:off x="2024109" y="3595456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0DC3C-B1F2-9B99-82FC-2B6DEFC5BE79}"/>
              </a:ext>
            </a:extLst>
          </p:cNvPr>
          <p:cNvSpPr txBox="1"/>
          <p:nvPr/>
        </p:nvSpPr>
        <p:spPr>
          <a:xfrm>
            <a:off x="5594411" y="2421312"/>
            <a:ext cx="156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Nome da </a:t>
            </a:r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para chamar o </a:t>
            </a:r>
            <a:r>
              <a:rPr lang="en-US" dirty="0" err="1">
                <a:solidFill>
                  <a:srgbClr val="FF0000"/>
                </a:solidFill>
              </a:rPr>
              <a:t>Construtor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93ABC56-BAA6-A37F-CA66-218298498400}"/>
              </a:ext>
            </a:extLst>
          </p:cNvPr>
          <p:cNvCxnSpPr/>
          <p:nvPr/>
        </p:nvCxnSpPr>
        <p:spPr>
          <a:xfrm>
            <a:off x="6379346" y="3621641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06D04-7387-C0BD-32CF-1D298CE57D44}"/>
              </a:ext>
            </a:extLst>
          </p:cNvPr>
          <p:cNvSpPr txBox="1"/>
          <p:nvPr/>
        </p:nvSpPr>
        <p:spPr>
          <a:xfrm>
            <a:off x="2206102" y="4811697"/>
            <a:ext cx="366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ISSO NOS INFORMA QUE UM GERENTE É UM FUNCIONÁRIO!</a:t>
            </a:r>
          </a:p>
        </p:txBody>
      </p:sp>
    </p:spTree>
    <p:extLst>
      <p:ext uri="{BB962C8B-B14F-4D97-AF65-F5344CB8AC3E}">
        <p14:creationId xmlns:p14="http://schemas.microsoft.com/office/powerpoint/2010/main" val="3711012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PILARES DA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QUANDO TRABALHAMOS COM REFERÊNCIAS TEMOS A SEGUINTE ESTRUTURA: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Gerente</a:t>
            </a:r>
            <a:r>
              <a:rPr lang="en-US" dirty="0"/>
              <a:t>      g1    =     new    </a:t>
            </a:r>
            <a:r>
              <a:rPr lang="en-US" dirty="0" err="1"/>
              <a:t>Funcionário</a:t>
            </a:r>
            <a:r>
              <a:rPr lang="en-US" dirty="0"/>
              <a:t>();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A43BC8-A7B7-7AA2-5321-1CB9EF4E4FF3}"/>
              </a:ext>
            </a:extLst>
          </p:cNvPr>
          <p:cNvSpPr txBox="1"/>
          <p:nvPr/>
        </p:nvSpPr>
        <p:spPr>
          <a:xfrm>
            <a:off x="1260630" y="2672126"/>
            <a:ext cx="189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Posso</a:t>
            </a:r>
            <a:r>
              <a:rPr lang="en-US" dirty="0">
                <a:solidFill>
                  <a:srgbClr val="FF0000"/>
                </a:solidFill>
              </a:rPr>
              <a:t> declarer um Tipo </a:t>
            </a:r>
            <a:r>
              <a:rPr lang="en-US" dirty="0" err="1">
                <a:solidFill>
                  <a:srgbClr val="FF0000"/>
                </a:solidFill>
              </a:rPr>
              <a:t>mais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Generico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82A5E7-6889-FA21-23CD-DF4EE3C80694}"/>
              </a:ext>
            </a:extLst>
          </p:cNvPr>
          <p:cNvCxnSpPr/>
          <p:nvPr/>
        </p:nvCxnSpPr>
        <p:spPr>
          <a:xfrm>
            <a:off x="2024109" y="3595456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60DC3C-B1F2-9B99-82FC-2B6DEFC5BE79}"/>
              </a:ext>
            </a:extLst>
          </p:cNvPr>
          <p:cNvSpPr txBox="1"/>
          <p:nvPr/>
        </p:nvSpPr>
        <p:spPr>
          <a:xfrm>
            <a:off x="5594411" y="2421312"/>
            <a:ext cx="156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Nome da </a:t>
            </a:r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para chamar o </a:t>
            </a:r>
            <a:r>
              <a:rPr lang="en-US" dirty="0" err="1">
                <a:solidFill>
                  <a:srgbClr val="FF0000"/>
                </a:solidFill>
              </a:rPr>
              <a:t>Construtor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93ABC56-BAA6-A37F-CA66-218298498400}"/>
              </a:ext>
            </a:extLst>
          </p:cNvPr>
          <p:cNvCxnSpPr/>
          <p:nvPr/>
        </p:nvCxnSpPr>
        <p:spPr>
          <a:xfrm>
            <a:off x="6379346" y="3621641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06D04-7387-C0BD-32CF-1D298CE57D44}"/>
              </a:ext>
            </a:extLst>
          </p:cNvPr>
          <p:cNvSpPr txBox="1"/>
          <p:nvPr/>
        </p:nvSpPr>
        <p:spPr>
          <a:xfrm>
            <a:off x="2206102" y="4811697"/>
            <a:ext cx="366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ISSO NOS INFORMA QUE NEM TODO FUNCIONÁRIO É UM GERENTE!</a:t>
            </a:r>
          </a:p>
        </p:txBody>
      </p:sp>
    </p:spTree>
    <p:extLst>
      <p:ext uri="{BB962C8B-B14F-4D97-AF65-F5344CB8AC3E}">
        <p14:creationId xmlns:p14="http://schemas.microsoft.com/office/powerpoint/2010/main" val="1238077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protected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salario;       //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privete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o atributo só ser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visivel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na classe funcionário então posso mudar para o tipo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protected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para que o meu filho Gerente tenha acesso</a:t>
            </a:r>
          </a:p>
        </p:txBody>
      </p:sp>
    </p:spTree>
    <p:extLst>
      <p:ext uri="{BB962C8B-B14F-4D97-AF65-F5344CB8AC3E}">
        <p14:creationId xmlns:p14="http://schemas.microsoft.com/office/powerpoint/2010/main" val="22603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20884-E879-7BED-F694-F69175B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95463"/>
            <a:ext cx="4972050" cy="493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14:cNvPr>
              <p14:cNvContentPartPr/>
              <p14:nvPr/>
            </p14:nvContentPartPr>
            <p14:xfrm>
              <a:off x="913860" y="4238130"/>
              <a:ext cx="4917600" cy="222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AAAB8C3-556A-FAB7-3B12-62685972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860" y="4175140"/>
                <a:ext cx="5043240" cy="23457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062EF32-E01E-DE3E-294D-6C4BE6C59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2379178"/>
            <a:ext cx="4029075" cy="2552700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6755907" y="5685367"/>
            <a:ext cx="1740023" cy="1045721"/>
          </a:xfrm>
          <a:prstGeom prst="borderCallout1">
            <a:avLst>
              <a:gd name="adj1" fmla="val 18750"/>
              <a:gd name="adj2" fmla="val -8333"/>
              <a:gd name="adj3" fmla="val -212649"/>
              <a:gd name="adj4" fmla="val 13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Validando</a:t>
            </a:r>
            <a:r>
              <a:rPr lang="en-US" dirty="0"/>
              <a:t> CPF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36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0.1;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84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9004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CRIANDO A CLASSE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cpf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salario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35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462892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CRIANDO A CLASSE GERENTE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getBonificacao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super.salario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;          //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usado a palavra super porque o atributo salario é da classe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endParaRPr lang="pt-BR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super.getBonificacao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* </a:t>
            </a:r>
            <a:r>
              <a:rPr lang="pt-B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super.salario</a:t>
            </a: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;         //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bonificação do gerente mudou para bonificação dos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+ salario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posso modificar a visibilidade em</a:t>
            </a:r>
          </a:p>
          <a:p>
            <a:pPr algn="l"/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                                // </a:t>
            </a:r>
            <a:r>
              <a:rPr lang="pt-BR" sz="18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funcionario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para </a:t>
            </a:r>
            <a:r>
              <a:rPr lang="pt-BR" sz="18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novamente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459421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GERENTE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16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CRIANDO A CLASSE TESTE FUNCIONARIO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.setCpf(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"22299911120"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.setSalario(200.0);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//f1.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 = 400;        //não funciona porque o atributo está privado - só a mesma classe tem acesso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.getBonificacao());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912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TESTEGERENTE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Métodos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Classe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Funcionário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.setCpf(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"77788899910"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"MARIA"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.setSalario(500.0);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825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CRIANDO A CLASSE TESTEGERENTE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"CPF DO CLINETE: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.getCpf());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"NOME DO CLIENTE: "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"SALARIO DO CLIENTE: "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pt-B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.getSalario());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Método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da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classe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Gerente</a:t>
            </a:r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.setSenha(5555);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.autentica(5555);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autenticou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.getBonificacao());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//g1.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salario = 200.0;        ////não funciona porque o atributo está privado - só a mesma classe tem acesso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72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CRIANDO A CLASSE TESTEREFERENCIA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TesteReferencias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 Jose"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25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CRIANDO A CLASSE TESTEREFERENCIA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TesteReferencias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.setNome(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"Paulo Jose"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.getNome());</a:t>
            </a:r>
          </a:p>
          <a:p>
            <a:pPr algn="l"/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//OBSERVE ISSO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G1.autentica(4444);      //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porque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g1 é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uma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referencia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//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é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referencia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//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funcionário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não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possui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autentica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      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25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C89432-B119-D1BC-D9C3-4BCF81C3E64F}"/>
              </a:ext>
            </a:extLst>
          </p:cNvPr>
          <p:cNvSpPr txBox="1"/>
          <p:nvPr/>
        </p:nvSpPr>
        <p:spPr>
          <a:xfrm>
            <a:off x="389138" y="2979882"/>
            <a:ext cx="41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Funcionário</a:t>
            </a:r>
            <a:r>
              <a:rPr lang="en-US" dirty="0"/>
              <a:t> g1 = new </a:t>
            </a:r>
            <a:r>
              <a:rPr lang="en-US" dirty="0" err="1"/>
              <a:t>Gerente</a:t>
            </a:r>
            <a:r>
              <a:rPr lang="en-US" dirty="0"/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BB492E-78B8-53A3-645B-D70C29E4AF59}"/>
              </a:ext>
            </a:extLst>
          </p:cNvPr>
          <p:cNvSpPr txBox="1"/>
          <p:nvPr/>
        </p:nvSpPr>
        <p:spPr>
          <a:xfrm>
            <a:off x="6273802" y="2690336"/>
            <a:ext cx="5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    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72C5411B-07F1-E35D-44B9-E41EE805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80856"/>
              </p:ext>
            </p:extLst>
          </p:nvPr>
        </p:nvGraphicFramePr>
        <p:xfrm>
          <a:off x="7856737" y="2049572"/>
          <a:ext cx="399002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020">
                  <a:extLst>
                    <a:ext uri="{9D8B030D-6E8A-4147-A177-3AD203B41FA5}">
                      <a16:colId xmlns:a16="http://schemas.microsoft.com/office/drawing/2014/main" val="57568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: </a:t>
                      </a:r>
                      <a:r>
                        <a:rPr lang="en-US" dirty="0" err="1"/>
                        <a:t>Gerente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9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Nome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Cpf</a:t>
                      </a:r>
                      <a:r>
                        <a:rPr lang="en-US" dirty="0"/>
                        <a:t> =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Salario</a:t>
                      </a:r>
                      <a:r>
                        <a:rPr lang="en-US" dirty="0"/>
                        <a:t>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Senha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156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A1806AE-0102-D081-3B9B-99FFF05F9B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35560" y="2875002"/>
            <a:ext cx="1021177" cy="9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A37-3D87-D030-56D8-099793E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O PROGRAMA TIVESSE QUE VALIDAR O CPF NA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0FB5B-5380-4A2F-DE91-A403D93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13430A3D-4408-6A56-DF54-4AB3F380E74C}"/>
              </a:ext>
            </a:extLst>
          </p:cNvPr>
          <p:cNvSpPr/>
          <p:nvPr/>
        </p:nvSpPr>
        <p:spPr>
          <a:xfrm>
            <a:off x="8025414" y="3779934"/>
            <a:ext cx="3480046" cy="2416680"/>
          </a:xfrm>
          <a:prstGeom prst="borderCallout1">
            <a:avLst>
              <a:gd name="adj1" fmla="val 18750"/>
              <a:gd name="adj2" fmla="val -8333"/>
              <a:gd name="adj3" fmla="val -92947"/>
              <a:gd name="adj4" fmla="val -116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VAI CHEGAR UM PESSOAL NOVO NA EMPRESA E VAI DEENVOLVER ALGO NOVO QUE PRECISA DE CPF, MAS ESSA PESSOA NÃO SABE QUE PRECISA VALIDAR O CPF 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F1DA89-61C6-0801-5C56-95B5A62D2303}"/>
              </a:ext>
            </a:extLst>
          </p:cNvPr>
          <p:cNvSpPr/>
          <p:nvPr/>
        </p:nvSpPr>
        <p:spPr>
          <a:xfrm>
            <a:off x="2490602" y="2547891"/>
            <a:ext cx="3382393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45EC71-31FF-40DB-20CE-458CFDC8703F}"/>
              </a:ext>
            </a:extLst>
          </p:cNvPr>
          <p:cNvSpPr txBox="1"/>
          <p:nvPr/>
        </p:nvSpPr>
        <p:spPr>
          <a:xfrm>
            <a:off x="1291932" y="2594044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14:cNvPr>
              <p14:cNvContentPartPr/>
              <p14:nvPr/>
            </p14:nvContentPartPr>
            <p14:xfrm>
              <a:off x="797313" y="1650268"/>
              <a:ext cx="5443560" cy="24166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DADA03-8250-2601-E24B-255CE4206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673" y="1587268"/>
                <a:ext cx="5569200" cy="25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249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IMAGINEMOS QUE TEMOS QUE CONTROLAR A BONIFICAÇÃO DOS FUNCIONÁRIO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CRIAR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05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CRIANDO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//para somar as bonificações da cada</a:t>
            </a:r>
          </a:p>
          <a:p>
            <a:pPr lvl="1"/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// funcionário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88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CRIANDO A CLASSE CONTROLEDEBONIFICACAO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28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//para somar as bonificações da cada</a:t>
            </a:r>
          </a:p>
          <a:p>
            <a:pPr lvl="1"/>
            <a:r>
              <a:rPr lang="pt-BR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      // funcionário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6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678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O FUNCIONARIO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71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OBSERVE QUE OS TRÊS MÉTODOS DA CLASSE CONTROLE DE BONIFICAÇÃO FAZEM A MESMA COISA.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MAS PARA CADA TIPO PRECISAMOS TER UM MÉTODO ESPECÍFICO PARA CALCULAR A BONIFICAÇÃO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CADA TIPO DE FUNCIONÁRIO QUE APARECER PRECISO REPETIR O MESMO MÉTODO COM SE CALCULO ESPECÍFICO.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 RESOLVER ISSO PRECISAMOS TEM EM MENTE QUE NÃO VAMOS TER UMA PORTA PARA CADA FUNCIONÁRIO NA MESMA PORTA TEMOS QUE ATENDER TODOS OS FUNCIONÁRIOS.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TEMOS QUE FAZER UMA UNICA PORTA FUNCIONÁRIO PARA QUE TODOS QUE SEJAM FUNCIONÁRIO POSSA ENTRAR PELA PORTA E INFORMAR SUA BONIFICAÇÃO.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70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POLIMORFISMO – CONSTRUINDO 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VAMOS TER QUE ALTERAR A CLASSE CONTROLE DE BONIFICAÇÃO PARA ADICIONAR UM ÚNICO MÉTODO PARA CONTROLAR A BONIFICAÇÃO DE TODOS OS FUNCIONARIOS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ControledeBonificacao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pt-B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Gerente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bonificacao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soma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409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3F4D-E294-63A5-5C49-2565EB8A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RESUMINDO OS CONCEITOS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EA3E4-DFC4-FD3D-D2C6-31C9176F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362112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ABF233-0022-49E7-DF9D-653E1BA78265}"/>
              </a:ext>
            </a:extLst>
          </p:cNvPr>
          <p:cNvSpPr/>
          <p:nvPr/>
        </p:nvSpPr>
        <p:spPr>
          <a:xfrm>
            <a:off x="4714043" y="1102597"/>
            <a:ext cx="2192784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HERANÇA COM JAVA TEMOS: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C625566-A269-13D3-EF91-1903D5DA4DB2}"/>
              </a:ext>
            </a:extLst>
          </p:cNvPr>
          <p:cNvSpPr/>
          <p:nvPr/>
        </p:nvSpPr>
        <p:spPr>
          <a:xfrm>
            <a:off x="928596" y="1887039"/>
            <a:ext cx="2592280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REUTILIZAÇÃO DE CÓDIGO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58B965F-0A7C-30EA-519A-122B18D64D9E}"/>
              </a:ext>
            </a:extLst>
          </p:cNvPr>
          <p:cNvSpPr/>
          <p:nvPr/>
        </p:nvSpPr>
        <p:spPr>
          <a:xfrm>
            <a:off x="8160672" y="2048071"/>
            <a:ext cx="2592280" cy="87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POLIMORFISMO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96ADDC8-A532-4ECF-A957-908B9B347F0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37012" y="1528726"/>
            <a:ext cx="1177031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FDF8DF8-BEA0-E77F-F7BA-1972D62698E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6827" y="1528726"/>
            <a:ext cx="1253845" cy="86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BECF50-C939-AAF1-95B2-F3C1B63542BC}"/>
              </a:ext>
            </a:extLst>
          </p:cNvPr>
          <p:cNvSpPr txBox="1"/>
          <p:nvPr/>
        </p:nvSpPr>
        <p:spPr>
          <a:xfrm>
            <a:off x="642891" y="6422095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HERANÇA DE ATRIBUTOS E MÉTODOS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D43B760-9DB3-EA99-90A4-23D49F3A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85" y="3453649"/>
            <a:ext cx="3779948" cy="173956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137A0B-56F2-C20D-4D10-56391AD8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833" y="3429000"/>
            <a:ext cx="2717618" cy="244135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B574E12-22EE-E5B4-9AD3-482AAC6B1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36" y="2918083"/>
            <a:ext cx="3007527" cy="34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6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45F65-5D20-3F73-2BB2-E78D6D5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Classe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Abstrata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00A86-3931-B4E5-F19D-FF248A6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475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7242</Words>
  <Application>Microsoft Office PowerPoint</Application>
  <PresentationFormat>Widescreen</PresentationFormat>
  <Paragraphs>1485</Paragraphs>
  <Slides>148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148</vt:i4>
      </vt:variant>
    </vt:vector>
  </HeadingPairs>
  <TitlesOfParts>
    <vt:vector size="153" baseType="lpstr">
      <vt:lpstr>Arial</vt:lpstr>
      <vt:lpstr>Calibri</vt:lpstr>
      <vt:lpstr>Century Gothic</vt:lpstr>
      <vt:lpstr>Consolas</vt:lpstr>
      <vt:lpstr>ShapesVTI</vt:lpstr>
      <vt:lpstr>PROGRAMAÇÃO AVANÇADA</vt:lpstr>
      <vt:lpstr>OVERVIEW</vt:lpstr>
      <vt:lpstr>OVERVIEW</vt:lpstr>
      <vt:lpstr>PROCEDURAL x ORIENTAÇÃO A OBJETOS</vt:lpstr>
      <vt:lpstr>COMO OS SOFTWARE ERAM CRIADOS NO MÉTODO PROCEDIMENTAL</vt:lpstr>
      <vt:lpstr>COMO OS SOFTWARE ERAM CRIADOS NO MÉTODO PROCEDIMENTAL</vt:lpstr>
      <vt:lpstr>SE O PROGRAMA TIVESSE OUTRA FUNCIONALIDADE?</vt:lpstr>
      <vt:lpstr>SE O PROGRAMA TIVESSE QUE VALIDAR O CPF NA BUSCA?</vt:lpstr>
      <vt:lpstr>SE O PROGRAMA TIVESSE QUE VALIDAR O CPF NA BUSCA?</vt:lpstr>
      <vt:lpstr>SOFTWARE DE CONTA BANCÁRIA</vt:lpstr>
      <vt:lpstr>CRIANDO O TIPO CONTA NO JAVA</vt:lpstr>
      <vt:lpstr>CRIANDO CONTA NO JAVA</vt:lpstr>
      <vt:lpstr>CRIANDO CONTA</vt:lpstr>
      <vt:lpstr>CRIANDO CONTA</vt:lpstr>
      <vt:lpstr>CRIANDO A CLASSE CONTA NO JAVA</vt:lpstr>
      <vt:lpstr>CRIANDO A CLASSE CRIA CONTA NO JAVA</vt:lpstr>
      <vt:lpstr>CRIANDO A CLASSE CRIA CONTA NO JAVA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CRIANDO CONTA</vt:lpstr>
      <vt:lpstr>CRIANDO A CLASSE CRIA CONTA NO JAVA</vt:lpstr>
      <vt:lpstr>COMPONENTE SWING</vt:lpstr>
      <vt:lpstr>COMPONENTE CONTAINER</vt:lpstr>
      <vt:lpstr>COMPONENTE SWING</vt:lpstr>
      <vt:lpstr>COMPONENTES</vt:lpstr>
      <vt:lpstr>JFrame</vt:lpstr>
      <vt:lpstr>COMPONENTES</vt:lpstr>
      <vt:lpstr>COMPONENTE - JFrame</vt:lpstr>
      <vt:lpstr>COMPONENTES</vt:lpstr>
      <vt:lpstr>COMPONENTE CONTAINER - JFrame</vt:lpstr>
      <vt:lpstr>COMPONENTE CONTAINER - JFrame</vt:lpstr>
      <vt:lpstr>JPanel</vt:lpstr>
      <vt:lpstr>JPanel</vt:lpstr>
      <vt:lpstr>COMPONENTE CONTAINER - JFrame</vt:lpstr>
      <vt:lpstr>COMPONENTES MAIS UTILIZADOS</vt:lpstr>
      <vt:lpstr>JLabel JButton JCheckBox JRadioButton JScrollBar JTextField JTextArea JComboBox</vt:lpstr>
      <vt:lpstr>COMPONENTE CONTAINER - JFrame</vt:lpstr>
      <vt:lpstr>COMPONENTE CONTAINER – Jframe – COM FIGURA</vt:lpstr>
      <vt:lpstr>COMPONENTE CONTAINER – Jframe – COM FIGURA E TEXTO</vt:lpstr>
      <vt:lpstr>JLabel JButton JCheckBox JRadioButton JScrollBar JTextField JTextArea JComboBox</vt:lpstr>
      <vt:lpstr>COMPONENTE FRAME CONTENDO DOIS BUTTONS</vt:lpstr>
      <vt:lpstr>COMPONENTE FRAME CONTENDO DOIS BUTTONS</vt:lpstr>
      <vt:lpstr>COMPONENTE FRAME CONTENDO DOIS BUTTONS</vt:lpstr>
      <vt:lpstr>JLabel JButton JCheckBox JRadioButton JScrollBar JTextField JTextArea JComboBox</vt:lpstr>
      <vt:lpstr>COMPONENTE JCheckBox</vt:lpstr>
      <vt:lpstr>JLabel JButton JCheckBox JRadioButton JScrollBar JTextField JTextArea JComboBox</vt:lpstr>
      <vt:lpstr>COMPONENTE JCheckBox </vt:lpstr>
      <vt:lpstr>JLabel JButton JCheckBox JRadioButton JScrollBar JTextField JTextArea JComboBox</vt:lpstr>
      <vt:lpstr>COMPONENTE JCheckBox </vt:lpstr>
      <vt:lpstr>Apresentação do PowerPoint</vt:lpstr>
      <vt:lpstr>JLabel JButton JCheckBox JRadioButton JScrollBar JTextField JTextArea JComboBox</vt:lpstr>
      <vt:lpstr>COMPONENTE JTextField e JTextArea </vt:lpstr>
      <vt:lpstr>COMPONENTE JTextField e JTextArea </vt:lpstr>
      <vt:lpstr>COMPONENTE JTextField e JTextArea </vt:lpstr>
      <vt:lpstr>JLabel JButton JCheckBox JRadioButton JScrollBar JTextField JTextArea JComboBox</vt:lpstr>
      <vt:lpstr>COMPONENTE JTextField e JTextArea </vt:lpstr>
      <vt:lpstr>COMPONENTE JTextField e JTextArea </vt:lpstr>
      <vt:lpstr>MENU COMPONENTS</vt:lpstr>
      <vt:lpstr>COMPONENTE Menu </vt:lpstr>
      <vt:lpstr>COMPONENTE JComboBox </vt:lpstr>
      <vt:lpstr>COMPONENTE JComboBox </vt:lpstr>
      <vt:lpstr>COMPONENTE JComboBox </vt:lpstr>
      <vt:lpstr>COMPONENTE JComboBox </vt:lpstr>
      <vt:lpstr>COMPONENTE JComboBox </vt:lpstr>
      <vt:lpstr>ATIVIDADE EM SALA DE AULA</vt:lpstr>
      <vt:lpstr>EQUIPES 1</vt:lpstr>
      <vt:lpstr>EQUIPE 2</vt:lpstr>
      <vt:lpstr>EQUIPE 3</vt:lpstr>
      <vt:lpstr>EQUIPE 4 </vt:lpstr>
      <vt:lpstr>POLIMORFISMO</vt:lpstr>
      <vt:lpstr>AMBIENTE – MINI MUNDO</vt:lpstr>
      <vt:lpstr>POLIMORFISMO</vt:lpstr>
      <vt:lpstr>PILARES DA HERANÇA</vt:lpstr>
      <vt:lpstr>PILARES DA HERANÇA</vt:lpstr>
      <vt:lpstr>PILARES DA HERANÇA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POLIMORFISMO – CONSTRUINDO O EXEMPLO</vt:lpstr>
      <vt:lpstr>RESUMINDO OS CONCEITOS DE HERANÇA</vt:lpstr>
      <vt:lpstr>Classe Abstrata</vt:lpstr>
      <vt:lpstr>CLASSES ABSTRATAS </vt:lpstr>
      <vt:lpstr>CLASSES ABSTRATAS </vt:lpstr>
      <vt:lpstr>CLASSES ABSTRATAS </vt:lpstr>
      <vt:lpstr>CENÁRIO</vt:lpstr>
      <vt:lpstr>CLASSES FUNCIONÁRIO </vt:lpstr>
      <vt:lpstr>CLASSES FUNCIONÁRIO </vt:lpstr>
      <vt:lpstr>CLASSES FUNCIONÁRIO MODIFICADA</vt:lpstr>
      <vt:lpstr>CLASSES TESTEFUNCIONÁRIO </vt:lpstr>
      <vt:lpstr>O QUE OCORREU COM A MUDANÇA DE CLASSE CONCRETA PARA CLASSE ABSTRATA </vt:lpstr>
      <vt:lpstr>CLASSES ABSTRATAS </vt:lpstr>
      <vt:lpstr>CLASSES FUNCIONÁRIO MODIFICADA</vt:lpstr>
      <vt:lpstr>CLASSES ABSTRATAS </vt:lpstr>
      <vt:lpstr>CLASSES FUNCIONÁRIO MODIFICADA</vt:lpstr>
      <vt:lpstr>CLASSES FUNCIONÁRIO MODIFICADA</vt:lpstr>
      <vt:lpstr>CLASSES FUNCIONÁRIO MODIFICADA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– TESTE DA CLASSE SISTEMAINTERNO</vt:lpstr>
      <vt:lpstr>CLASSES ABSTRATAS </vt:lpstr>
      <vt:lpstr>CLASSES ABSTRATAS </vt:lpstr>
      <vt:lpstr>CLASSES ABSTRATAS </vt:lpstr>
      <vt:lpstr>CLASSES ABSTRATAS – TESTE DA CLASSE SISTEMAINTERNO COM ADMINISTRADOR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– TESTE DA CLASSE SISTEMAINTERNO COM ADMINISTRADOR</vt:lpstr>
      <vt:lpstr>CLASSES ABSTRATAS </vt:lpstr>
      <vt:lpstr>CLASSES ABSTRATAS </vt:lpstr>
      <vt:lpstr>CLASSES ABSTRATAS – CRIANDO A CLASSE FUNCIONARIOAUTENTICAVEL</vt:lpstr>
      <vt:lpstr>CLASSES ABSTRATAS </vt:lpstr>
      <vt:lpstr>CLASSES ABSTRATAS </vt:lpstr>
      <vt:lpstr>CLASSES ABSTRATAS </vt:lpstr>
      <vt:lpstr>CLASSES ABSTRATAS </vt:lpstr>
      <vt:lpstr>CLASSES ABSTRATAS </vt:lpstr>
      <vt:lpstr>CLASSES ABSTRATAS </vt:lpstr>
      <vt:lpstr>CLASSES ABSTRATAS – TESTE DA CLASSE SISTEMAINTERNO COM ADMINISTRADOR</vt:lpstr>
      <vt:lpstr>CLASSES ABSTRATAS </vt:lpstr>
      <vt:lpstr>Exceções</vt:lpstr>
      <vt:lpstr>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</dc:title>
  <dc:creator>Adilson Lopes</dc:creator>
  <cp:lastModifiedBy>Adilson Lopes</cp:lastModifiedBy>
  <cp:revision>57</cp:revision>
  <dcterms:created xsi:type="dcterms:W3CDTF">2022-08-17T04:12:37Z</dcterms:created>
  <dcterms:modified xsi:type="dcterms:W3CDTF">2022-11-17T21:27:00Z</dcterms:modified>
</cp:coreProperties>
</file>