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361" r:id="rId7"/>
    <p:sldId id="362" r:id="rId8"/>
    <p:sldId id="360" r:id="rId9"/>
    <p:sldId id="262" r:id="rId10"/>
    <p:sldId id="363" r:id="rId11"/>
    <p:sldId id="263" r:id="rId12"/>
    <p:sldId id="264" r:id="rId13"/>
    <p:sldId id="364" r:id="rId14"/>
    <p:sldId id="365" r:id="rId15"/>
    <p:sldId id="265" r:id="rId16"/>
    <p:sldId id="266" r:id="rId17"/>
    <p:sldId id="267" r:id="rId18"/>
    <p:sldId id="268" r:id="rId19"/>
    <p:sldId id="315"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40" r:id="rId36"/>
    <p:sldId id="436" r:id="rId37"/>
    <p:sldId id="441" r:id="rId38"/>
    <p:sldId id="437" r:id="rId39"/>
    <p:sldId id="438" r:id="rId40"/>
    <p:sldId id="442" r:id="rId41"/>
    <p:sldId id="439" r:id="rId42"/>
    <p:sldId id="443" r:id="rId43"/>
    <p:sldId id="444" r:id="rId44"/>
    <p:sldId id="445" r:id="rId45"/>
    <p:sldId id="446" r:id="rId46"/>
    <p:sldId id="447" r:id="rId47"/>
    <p:sldId id="448" r:id="rId48"/>
    <p:sldId id="449" r:id="rId49"/>
    <p:sldId id="450" r:id="rId50"/>
    <p:sldId id="314" r:id="rId51"/>
    <p:sldId id="269" r:id="rId52"/>
    <p:sldId id="270" r:id="rId53"/>
    <p:sldId id="271" r:id="rId54"/>
    <p:sldId id="272" r:id="rId55"/>
    <p:sldId id="273" r:id="rId56"/>
    <p:sldId id="367" r:id="rId57"/>
    <p:sldId id="274" r:id="rId58"/>
    <p:sldId id="275" r:id="rId59"/>
    <p:sldId id="276" r:id="rId60"/>
    <p:sldId id="321" r:id="rId61"/>
    <p:sldId id="366" r:id="rId62"/>
    <p:sldId id="277" r:id="rId63"/>
    <p:sldId id="278" r:id="rId64"/>
    <p:sldId id="279" r:id="rId65"/>
    <p:sldId id="280" r:id="rId66"/>
    <p:sldId id="281" r:id="rId67"/>
    <p:sldId id="282" r:id="rId68"/>
    <p:sldId id="283" r:id="rId69"/>
    <p:sldId id="284" r:id="rId70"/>
    <p:sldId id="285" r:id="rId71"/>
    <p:sldId id="286" r:id="rId72"/>
    <p:sldId id="287" r:id="rId73"/>
    <p:sldId id="288" r:id="rId74"/>
    <p:sldId id="291" r:id="rId75"/>
    <p:sldId id="292" r:id="rId76"/>
    <p:sldId id="289" r:id="rId77"/>
    <p:sldId id="290" r:id="rId78"/>
    <p:sldId id="293" r:id="rId79"/>
    <p:sldId id="294" r:id="rId80"/>
    <p:sldId id="303" r:id="rId81"/>
    <p:sldId id="295" r:id="rId82"/>
    <p:sldId id="296" r:id="rId83"/>
    <p:sldId id="297" r:id="rId84"/>
    <p:sldId id="298" r:id="rId85"/>
    <p:sldId id="299" r:id="rId86"/>
    <p:sldId id="300" r:id="rId87"/>
    <p:sldId id="301" r:id="rId88"/>
    <p:sldId id="304" r:id="rId89"/>
    <p:sldId id="305" r:id="rId90"/>
    <p:sldId id="323" r:id="rId91"/>
    <p:sldId id="306" r:id="rId92"/>
    <p:sldId id="307" r:id="rId93"/>
    <p:sldId id="308" r:id="rId94"/>
    <p:sldId id="309" r:id="rId95"/>
    <p:sldId id="310" r:id="rId96"/>
    <p:sldId id="302" r:id="rId97"/>
    <p:sldId id="311" r:id="rId98"/>
    <p:sldId id="313" r:id="rId99"/>
    <p:sldId id="312" r:id="rId100"/>
    <p:sldId id="316" r:id="rId101"/>
    <p:sldId id="317" r:id="rId102"/>
    <p:sldId id="320" r:id="rId103"/>
    <p:sldId id="322" r:id="rId104"/>
    <p:sldId id="318" r:id="rId105"/>
    <p:sldId id="319" r:id="rId106"/>
    <p:sldId id="325" r:id="rId107"/>
    <p:sldId id="324" r:id="rId108"/>
    <p:sldId id="326" r:id="rId109"/>
    <p:sldId id="327" r:id="rId110"/>
    <p:sldId id="331" r:id="rId111"/>
    <p:sldId id="330" r:id="rId112"/>
    <p:sldId id="328" r:id="rId113"/>
    <p:sldId id="329" r:id="rId114"/>
    <p:sldId id="332" r:id="rId115"/>
    <p:sldId id="333" r:id="rId116"/>
    <p:sldId id="334" r:id="rId117"/>
    <p:sldId id="335" r:id="rId118"/>
    <p:sldId id="336" r:id="rId119"/>
    <p:sldId id="337" r:id="rId120"/>
    <p:sldId id="338" r:id="rId121"/>
    <p:sldId id="339" r:id="rId122"/>
    <p:sldId id="340" r:id="rId123"/>
    <p:sldId id="370" r:id="rId124"/>
    <p:sldId id="341" r:id="rId125"/>
    <p:sldId id="369" r:id="rId126"/>
    <p:sldId id="368" r:id="rId127"/>
    <p:sldId id="372" r:id="rId128"/>
    <p:sldId id="373" r:id="rId129"/>
    <p:sldId id="342" r:id="rId130"/>
    <p:sldId id="371" r:id="rId131"/>
    <p:sldId id="357" r:id="rId132"/>
    <p:sldId id="358" r:id="rId133"/>
    <p:sldId id="359"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410" r:id="rId148"/>
    <p:sldId id="391" r:id="rId149"/>
    <p:sldId id="392" r:id="rId150"/>
    <p:sldId id="394" r:id="rId151"/>
    <p:sldId id="393" r:id="rId152"/>
    <p:sldId id="395" r:id="rId153"/>
    <p:sldId id="396" r:id="rId154"/>
    <p:sldId id="397" r:id="rId155"/>
    <p:sldId id="398" r:id="rId156"/>
    <p:sldId id="399" r:id="rId157"/>
    <p:sldId id="400" r:id="rId158"/>
    <p:sldId id="409" r:id="rId159"/>
    <p:sldId id="401" r:id="rId160"/>
    <p:sldId id="402" r:id="rId161"/>
    <p:sldId id="403" r:id="rId162"/>
    <p:sldId id="404" r:id="rId163"/>
    <p:sldId id="405" r:id="rId164"/>
    <p:sldId id="406" r:id="rId165"/>
    <p:sldId id="407" r:id="rId166"/>
    <p:sldId id="408" r:id="rId167"/>
    <p:sldId id="411" r:id="rId168"/>
    <p:sldId id="412" r:id="rId169"/>
    <p:sldId id="413" r:id="rId170"/>
    <p:sldId id="414" r:id="rId171"/>
    <p:sldId id="415" r:id="rId172"/>
    <p:sldId id="416" r:id="rId173"/>
    <p:sldId id="417" r:id="rId174"/>
    <p:sldId id="418" r:id="rId175"/>
    <p:sldId id="419" r:id="rId176"/>
    <p:sldId id="374" r:id="rId177"/>
    <p:sldId id="375" r:id="rId178"/>
    <p:sldId id="376" r:id="rId179"/>
    <p:sldId id="377" r:id="rId18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7T05:04:59.949"/>
    </inkml:context>
    <inkml:brush xml:id="br0">
      <inkml:brushProperty name="width" value="0.35" units="cm"/>
      <inkml:brushProperty name="height" value="0.35" units="cm"/>
      <inkml:brushProperty name="color" value="#E71224"/>
    </inkml:brush>
  </inkml:definitions>
  <inkml:trace contextRef="#ctx0" brushRef="#br0">8514 417 24575,'-81'-2'-79,"-150"-24"0,-70-37-267,113 22 122,-379-103 114,318 74 252,-1 24 444,-109 21-476,-401 26-110,740 0 0,0 2 0,1 0 0,-1 1 0,1 1 0,-23 8 0,16-4 0,-52 9 0,45-11 0,-53 16 0,59-14 0,0-1 0,-1-2 0,-36 4 0,-11 0 0,-7 0 0,67-8 0,0 0 0,1 2 0,-1 0 0,1 0 0,-26 13 0,-29 7 0,30-15 0,-70 6 0,-10 0 0,58-5 0,-1-2 0,1-4 0,-66-2 0,-735-4 0,448 3 0,390 0 0,-1 2 0,1 1 0,-35 10 0,5-2 0,37-8 0,1 1 0,-2 1 0,-29 16 0,29-12 0,-1-2 0,-28 9 0,-61 17 0,0-4 0,79-23 0,-1 0 0,-40 18 0,30-11 0,1-1 0,-2-2 0,1-2 0,-44 4 0,-51 11 0,90-14 0,0-3 0,-63 2 0,-95-9 0,90-2 0,-321 2 0,405 0 0,0 2 0,0 1 0,-1 2 0,1 1 0,1 1 0,0 1 0,-1 2 0,-36 17 0,10-2 0,28-14 0,-45 28 0,36-18 0,28-18 0,1 0 0,1 1 0,-1 0 0,0 0 0,1 1 0,0 0 0,0 0 0,0 1 0,1 0 0,0 0 0,-7 9 0,-15 33 0,-23 35 0,43-73 0,-9 14 0,-19 34 0,30-50 0,1 2 0,1-1 0,0 0 0,0 1 0,0 0 0,1-1 0,-1 18 0,2-10 0,-2-1 0,0 0 0,-8 22 0,6-19 0,-6 35 0,0 7 0,7-35 0,-4 49 0,13 122 0,-1-153 0,2-1 0,17 65 0,5-16 0,20 77 0,-42-148 0,2 0 0,19 38 0,-15-35 0,14 40 0,-4-1 0,44 84 0,3 7 0,38 91 0,-71-165 0,10 19 0,23 11 0,93 118 0,-102-148 0,74 92 0,-113-148 0,28 34 0,2-3 0,100 82 0,-113-108 0,1-2 0,2-1 0,45 21 0,-60-34 0,-9-5 0,0 0 0,0 0 0,1-2 0,0 0 0,0-1 0,0-1 0,20 2 0,136 9 0,0 8 0,200 53 0,-341-69 0,1 0 0,0-2 0,-1-1 0,51-2 0,314-4 0,-321 2 0,-42 1 0,-2 2 0,48 9 0,69 24 0,-56-12 0,43 9 0,235 48 0,-42-38 0,40 7 0,-144-22 0,242 7 0,-363-30 0,-59-3 0,132 3 0,-134-6 0,-1-1 0,49-11 0,-50 5 0,144-31 0,-145 27 0,-1 0 0,59-29 0,-84 33 0,1-2 0,27-21 0,-6 4 0,8-5 0,97-62 0,-112 78 0,-7 4 0,-1-1 0,0 0 0,-1-2 0,30-27 0,-42 34 0,1 1 0,-1-1 0,1 1 0,1 1 0,0-1 0,0 2 0,0-1 0,1 2 0,0-1 0,-1 2 0,1 0 0,22-3 0,9 2 0,1 2 0,56 4 0,-35 0 0,544 0 0,-369-2 0,-204 0 0,0-2 0,0-1 0,0-1 0,-1-2 0,0-3 0,54-17 0,130-49 0,-48 2 0,-30 12 0,81-40 0,-162 72 0,-6 4 0,-3-4 0,77-53 0,-107 64 0,-2 0 0,1-2 0,-2-1 0,17-24 0,32-37 0,26-5 0,-66 65 0,-1-2 0,0-2 0,-2 0 0,24-35 0,-39 48 0,4-6 0,14-30 0,-23 41 0,-1 1 0,0-2 0,-1 2 0,0-1 0,0-1 0,-1 1 0,1-13 0,-3-37 0,0 45 0,0-1 0,1-1 0,1 2 0,-1-1 0,3 0 0,-1 1 0,1-2 0,7-18 0,16-30 0,-8 18 0,43-78 0,-61 122 0,24-40 0,24-49 0,46-85 0,-65 128 0,-2-2 0,24-61 0,-45 92 0,-1 0 0,-1 0 0,0-1 0,1-37 0,-6-75 0,-2 49 0,3 61 0,-5-114 0,2 117 0,0 0 0,0 0 0,-2 1 0,-1-1 0,-10-22 0,-46-86 0,-6 4 0,-106-144 0,153 239 0,-2 1 0,-1 0 0,0 1 0,-46-34 0,-124-73 0,76 55 0,109 71 0,-8-7 0,-1 2 0,0 0 0,-21-9 0,-6-5 0,38 21 0,0-1 0,0 2 0,-1-2 0,1 2 0,-1-1 0,0 2 0,-14-4 0,-16 2 0,0 2 0,-52 4 0,15 1 0,35-3 0,-1 3 0,2 2 0,-58 12 0,67-11 0,-1-1 0,-48 1 0,-62-7 0,54-1 0,-66 3 0,-108-2 0,229-1 114,1 0 0,-46-12 0,63 11-328,0 0 1,0-3 0,1 1-1,-1 0 1,1-2 0,1 0-1,-18-12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7T05:04:59.949"/>
    </inkml:context>
    <inkml:brush xml:id="br0">
      <inkml:brushProperty name="width" value="0.35" units="cm"/>
      <inkml:brushProperty name="height" value="0.35" units="cm"/>
      <inkml:brushProperty name="color" value="#E71224"/>
    </inkml:brush>
  </inkml:definitions>
  <inkml:trace contextRef="#ctx0" brushRef="#br0">8514 417 24575,'-81'-2'-79,"-150"-24"0,-70-37-267,113 22 122,-379-103 114,318 74 252,-1 24 444,-109 21-476,-401 26-110,740 0 0,0 2 0,1 0 0,-1 1 0,1 1 0,-23 8 0,16-4 0,-52 9 0,45-11 0,-53 16 0,59-14 0,0-1 0,-1-2 0,-36 4 0,-11 0 0,-7 0 0,67-8 0,0 0 0,1 2 0,-1 0 0,1 0 0,-26 13 0,-29 7 0,30-15 0,-70 6 0,-10 0 0,58-5 0,-1-2 0,1-4 0,-66-2 0,-735-4 0,448 3 0,390 0 0,-1 2 0,1 1 0,-35 10 0,5-2 0,37-8 0,1 1 0,-2 1 0,-29 16 0,29-12 0,-1-2 0,-28 9 0,-61 17 0,0-4 0,79-23 0,-1 0 0,-40 18 0,30-11 0,1-1 0,-2-2 0,1-2 0,-44 4 0,-51 11 0,90-14 0,0-3 0,-63 2 0,-95-9 0,90-2 0,-321 2 0,405 0 0,0 2 0,0 1 0,-1 2 0,1 1 0,1 1 0,0 1 0,-1 2 0,-36 17 0,10-2 0,28-14 0,-45 28 0,36-18 0,28-18 0,1 0 0,1 1 0,-1 0 0,0 0 0,1 1 0,0 0 0,0 0 0,0 1 0,1 0 0,0 0 0,-7 9 0,-15 33 0,-23 35 0,43-73 0,-9 14 0,-19 34 0,30-50 0,1 2 0,1-1 0,0 0 0,0 1 0,0 0 0,1-1 0,-1 18 0,2-10 0,-2-1 0,0 0 0,-8 22 0,6-19 0,-6 35 0,0 7 0,7-35 0,-4 49 0,13 122 0,-1-153 0,2-1 0,17 65 0,5-16 0,20 77 0,-42-148 0,2 0 0,19 38 0,-15-35 0,14 40 0,-4-1 0,44 84 0,3 7 0,38 91 0,-71-165 0,10 19 0,23 11 0,93 118 0,-102-148 0,74 92 0,-113-148 0,28 34 0,2-3 0,100 82 0,-113-108 0,1-2 0,2-1 0,45 21 0,-60-34 0,-9-5 0,0 0 0,0 0 0,1-2 0,0 0 0,0-1 0,0-1 0,20 2 0,136 9 0,0 8 0,200 53 0,-341-69 0,1 0 0,0-2 0,-1-1 0,51-2 0,314-4 0,-321 2 0,-42 1 0,-2 2 0,48 9 0,69 24 0,-56-12 0,43 9 0,235 48 0,-42-38 0,40 7 0,-144-22 0,242 7 0,-363-30 0,-59-3 0,132 3 0,-134-6 0,-1-1 0,49-11 0,-50 5 0,144-31 0,-145 27 0,-1 0 0,59-29 0,-84 33 0,1-2 0,27-21 0,-6 4 0,8-5 0,97-62 0,-112 78 0,-7 4 0,-1-1 0,0 0 0,-1-2 0,30-27 0,-42 34 0,1 1 0,-1-1 0,1 1 0,1 1 0,0-1 0,0 2 0,0-1 0,1 2 0,0-1 0,-1 2 0,1 0 0,22-3 0,9 2 0,1 2 0,56 4 0,-35 0 0,544 0 0,-369-2 0,-204 0 0,0-2 0,0-1 0,0-1 0,-1-2 0,0-3 0,54-17 0,130-49 0,-48 2 0,-30 12 0,81-40 0,-162 72 0,-6 4 0,-3-4 0,77-53 0,-107 64 0,-2 0 0,1-2 0,-2-1 0,17-24 0,32-37 0,26-5 0,-66 65 0,-1-2 0,0-2 0,-2 0 0,24-35 0,-39 48 0,4-6 0,14-30 0,-23 41 0,-1 1 0,0-2 0,-1 2 0,0-1 0,0-1 0,-1 1 0,1-13 0,-3-37 0,0 45 0,0-1 0,1-1 0,1 2 0,-1-1 0,3 0 0,-1 1 0,1-2 0,7-18 0,16-30 0,-8 18 0,43-78 0,-61 122 0,24-40 0,24-49 0,46-85 0,-65 128 0,-2-2 0,24-61 0,-45 92 0,-1 0 0,-1 0 0,0-1 0,1-37 0,-6-75 0,-2 49 0,3 61 0,-5-114 0,2 117 0,0 0 0,0 0 0,-2 1 0,-1-1 0,-10-22 0,-46-86 0,-6 4 0,-106-144 0,153 239 0,-2 1 0,-1 0 0,0 1 0,-46-34 0,-124-73 0,76 55 0,109 71 0,-8-7 0,-1 2 0,0 0 0,-21-9 0,-6-5 0,38 21 0,0-1 0,0 2 0,-1-2 0,1 2 0,-1-1 0,0 2 0,-14-4 0,-16 2 0,0 2 0,-52 4 0,15 1 0,35-3 0,-1 3 0,2 2 0,-58 12 0,67-11 0,-1-1 0,-48 1 0,-62-7 0,54-1 0,-66 3 0,-108-2 0,229-1 114,1 0 0,-46-12 0,63 11-328,0 0 1,0-3 0,1 1-1,-1 0 1,1-2 0,1 0-1,-18-12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8T19:08:53.991"/>
    </inkml:context>
    <inkml:brush xml:id="br0">
      <inkml:brushProperty name="width" value="0.35" units="cm"/>
      <inkml:brushProperty name="height" value="0.35" units="cm"/>
      <inkml:brushProperty name="color" value="#E71224"/>
    </inkml:brush>
  </inkml:definitions>
  <inkml:trace contextRef="#ctx0" brushRef="#br0">11341 1999 24575,'-1'-6'0,"1"-1"0,-2 1 0,1-1 0,-1 1 0,0 0 0,0 0 0,-7-11 0,3 1 0,-95-183 0,64 130 0,-18-56 0,44 94 0,-1 1 0,-3 1 0,0-1 0,-1 2 0,-22-28 0,-4 5 0,-3 3 0,-83-68 0,96 93 0,-2 2 0,0 1 0,-2 1 0,-57-21 0,-3-2 0,-79-37 0,-356-108 0,-253-34-977,116 25 977,633 186 10,5 2 66,-37-17 1,20 8 157,-1 2 0,-78-15 0,33 9-122,-19-5-112,-148-44 0,242 64 0,-2 1 0,1 1 0,-1 0 0,-28 0 0,-76 4 0,56 2 0,-1238 0 0,700-3 0,381-8 0,17 0 0,-1128 7 0,649 4 0,411-4 0,-292 4 0,499 4 0,0 2 0,-98 26 0,54-10 0,-69 18 0,154-33 0,0 0 0,2 3 0,0 0 0,-37 24 0,-60 39 0,-51 34 0,30-17 0,69-45 0,20-12 0,-127 74 0,160-98 0,-1-1 0,0-1 0,1-1 0,-2-1 0,0-1 0,-37 4 0,47-9 0,-1 1 0,2 0 0,-1 1 0,-20 6 0,29-6 0,-1-1 0,0 1 0,1 0 0,0 1 0,0 0 0,-1-1 0,2 1 0,-1 1 0,1-1 0,-1 1 0,2 0 0,-7 8 0,0 5 0,1-2 0,1 2 0,0-1 0,2 1 0,-9 34 0,5-2 0,-4 51 0,6 322 0,10-240 0,-1-118 0,11 84 0,-7-116 0,2 1 0,1 0 0,2-1 0,18 41 0,3-9 0,4-1 0,68 97 0,104 106 0,-189-244 0,41 56 0,88 164 0,-74-114 0,-1-13 0,3-4 0,137 153 0,-151-199 0,2-3 0,3-3 0,3-2 0,139 87 0,-139-106 0,137 54 0,84 1 0,170 8-254,5-28-258,-405-65 446,469 69-167,293 45 235,-720-108 65,239 51 699,-212-42-524,-89-18-248,76 21 0,490 146 6,-468-145 0,0-5 0,205 5 0,-296-26 0,209-7 0,-222 2 0,0-1 0,-1-2 0,0-2 0,0-1 0,49-21 0,-1-9 0,113-72 0,63-71 0,-188 133 0,82-44 0,83-30 0,-178 95 0,-1-1 0,-20 10 0,2 1 0,-1 1 0,68-19 0,-7 12 0,231-63 0,-276 74 0,0 1 0,1 3 0,83-4 0,163 13 0,-139 3 0,-120-3 0,193 5 0,-177-1 0,-1 3 0,64 15 0,-19 4 0,143 32 0,-183-47 0,0-2 0,65 0 0,-112-8 0,0-1 0,0-2 0,15-2 0,-22 4 0,0-3 0,0 2 0,0-1 0,0-1 0,0 0 0,-1 1 0,0-2 0,9-5 0,-2-1 0,0-1 0,-1-1 0,0 0 0,0-1 0,13-22 0,-4 2 0,19-45 0,-20 30 0,-3-1 0,13-58 0,-11 34 0,-6 11 0,-9 46 0,0 0 0,0 0 0,9-24 0,90-214 0,-87 214 0,-9 22 0,15-32 0,6-2 0,22-66 0,-28 69 0,-12 31 0,-1 0 0,5-21 0,-8 22 0,1 1 0,9-16 0,-9 21 0,-1 0 0,-1-1 0,1 0 0,-1 0 0,2-21 0,-1-10 0,-4 17 0,2 0 0,2 1 0,0-1 0,10-27 0,-9 33 60,0-1-1,-1 1 1,-2 0 0,3-39-1,-6-85-447,-3 64-887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5561E300-C67B-4835-B71D-5B21C6557806}" type="datetimeFigureOut">
              <a:rPr lang="pt-BR" smtClean="0"/>
              <a:pPr/>
              <a:t>21/08/2022</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D3A4983-31BF-447A-9960-7ED6E3D92FB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6" name="Espaço Reservado para Data 25"/>
          <p:cNvSpPr>
            <a:spLocks noGrp="1"/>
          </p:cNvSpPr>
          <p:nvPr>
            <p:ph type="dt" sz="half" idx="10"/>
          </p:nvPr>
        </p:nvSpPr>
        <p:spPr/>
        <p:txBody>
          <a:bodyPr rtlCol="0"/>
          <a:lstStyle/>
          <a:p>
            <a:fld id="{5561E300-C67B-4835-B71D-5B21C6557806}" type="datetimeFigureOut">
              <a:rPr lang="pt-BR" smtClean="0"/>
              <a:pPr/>
              <a:t>21/08/2022</a:t>
            </a:fld>
            <a:endParaRPr lang="pt-BR"/>
          </a:p>
        </p:txBody>
      </p:sp>
      <p:sp>
        <p:nvSpPr>
          <p:cNvPr id="27" name="Espaço Reservado para Número de Slide 26"/>
          <p:cNvSpPr>
            <a:spLocks noGrp="1"/>
          </p:cNvSpPr>
          <p:nvPr>
            <p:ph type="sldNum" sz="quarter" idx="11"/>
          </p:nvPr>
        </p:nvSpPr>
        <p:spPr/>
        <p:txBody>
          <a:bodyPr rtlCol="0"/>
          <a:lstStyle/>
          <a:p>
            <a:fld id="{8D3A4983-31BF-447A-9960-7ED6E3D92FB8}"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5561E300-C67B-4835-B71D-5B21C6557806}" type="datetimeFigureOut">
              <a:rPr lang="pt-BR" smtClean="0"/>
              <a:pPr/>
              <a:t>21/08/2022</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8D3A4983-31BF-447A-9960-7ED6E3D92FB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5561E300-C67B-4835-B71D-5B21C6557806}" type="datetimeFigureOut">
              <a:rPr lang="pt-BR" smtClean="0"/>
              <a:pPr/>
              <a:t>21/08/2022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561E300-C67B-4835-B71D-5B21C6557806}" type="datetimeFigureOut">
              <a:rPr lang="pt-BR" smtClean="0"/>
              <a:pPr/>
              <a:t>21/08/2022</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D3A4983-31BF-447A-9960-7ED6E3D92FB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pt-BR" dirty="0"/>
              <a:t>FUNDAMENTOS DE ORIENTAÇÃO A OBJETOS</a:t>
            </a:r>
          </a:p>
        </p:txBody>
      </p:sp>
      <p:sp>
        <p:nvSpPr>
          <p:cNvPr id="3" name="Subtítulo 2"/>
          <p:cNvSpPr>
            <a:spLocks noGrp="1"/>
          </p:cNvSpPr>
          <p:nvPr>
            <p:ph type="subTitle" idx="1"/>
          </p:nvPr>
        </p:nvSpPr>
        <p:spPr/>
        <p:txBody>
          <a:bodyPr/>
          <a:lstStyle/>
          <a:p>
            <a:r>
              <a:rPr lang="pt-BR" dirty="0" err="1"/>
              <a:t>Prof</a:t>
            </a:r>
            <a:r>
              <a:rPr lang="pt-BR" dirty="0"/>
              <a:t> Adilson Lopes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fontScale="85000" lnSpcReduction="10000"/>
          </a:bodyPr>
          <a:lstStyle/>
          <a:p>
            <a:pPr marL="624078" indent="-514350" algn="just">
              <a:buFont typeface="+mj-lt"/>
              <a:buAutoNum type="arabicPeriod"/>
            </a:pPr>
            <a:r>
              <a:rPr lang="pt-BR" dirty="0"/>
              <a:t>Para entender o mundo real o ser humano aprende e pensa de maneira orientada a objetos. Representado o conhecimento por meio de abstrações e classificações.</a:t>
            </a:r>
          </a:p>
          <a:p>
            <a:pPr marL="624078" indent="-514350" algn="just">
              <a:buFont typeface="+mj-lt"/>
              <a:buAutoNum type="arabicPeriod"/>
            </a:pPr>
            <a:r>
              <a:rPr lang="pt-BR" dirty="0"/>
              <a:t>Quando o ser humano aprende o conceito simples de pessoa, carro e casa por exemplo</a:t>
            </a:r>
          </a:p>
          <a:p>
            <a:pPr marL="624078" indent="-514350" algn="just">
              <a:buFont typeface="+mj-lt"/>
              <a:buAutoNum type="arabicPeriod"/>
            </a:pPr>
            <a:r>
              <a:rPr lang="pt-BR" dirty="0"/>
              <a:t>Ao fazerem isso definem classes (grupos de objetos), cada objeto é um exemplo de um determinado grupo com as mesmas características e comportamentos.</a:t>
            </a:r>
          </a:p>
          <a:p>
            <a:pPr marL="624078" indent="-514350" algn="just">
              <a:buFont typeface="+mj-lt"/>
              <a:buAutoNum type="arabicPeriod"/>
            </a:pPr>
            <a:r>
              <a:rPr lang="pt-BR" dirty="0" err="1"/>
              <a:t>Apartir</a:t>
            </a:r>
            <a:r>
              <a:rPr lang="pt-BR" dirty="0"/>
              <a:t> desses conceitos qualquer coisa que tiver cabeça, tronco e membros torna-se uma pessoa, qualquer construção que pessoas possam entrar entende-se como uma residência e ou algo que possua rodas, lugar para outro ser transportado é denominado carro.</a:t>
            </a:r>
          </a:p>
        </p:txBody>
      </p:sp>
    </p:spTree>
    <p:extLst>
      <p:ext uri="{BB962C8B-B14F-4D97-AF65-F5344CB8AC3E}">
        <p14:creationId xmlns:p14="http://schemas.microsoft.com/office/powerpoint/2010/main" val="18296859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Criando Primeiro Programa em Java utilizando a Ferramenta Eclipse</a:t>
            </a:r>
          </a:p>
          <a:p>
            <a:pPr marL="624078" indent="-514350" algn="just"/>
            <a:r>
              <a:rPr lang="pt-BR" dirty="0"/>
              <a:t>Para Criar o Projeto:</a:t>
            </a:r>
          </a:p>
          <a:p>
            <a:pPr marL="916686" lvl="1" indent="-514350" algn="just"/>
            <a:r>
              <a:rPr lang="pt-BR" dirty="0"/>
              <a:t>Abri a ferramenta Eclipse</a:t>
            </a:r>
          </a:p>
          <a:p>
            <a:pPr marL="916686" lvl="1" indent="-514350" algn="just"/>
            <a:r>
              <a:rPr lang="pt-BR" dirty="0"/>
              <a:t>Selecionar a opção File</a:t>
            </a:r>
          </a:p>
          <a:p>
            <a:pPr marL="916686" lvl="1" indent="-514350" algn="just"/>
            <a:r>
              <a:rPr lang="pt-BR" dirty="0"/>
              <a:t>Selecionar a opção </a:t>
            </a:r>
            <a:r>
              <a:rPr lang="pt-BR" dirty="0" err="1"/>
              <a:t>New</a:t>
            </a:r>
            <a:endParaRPr lang="pt-BR" dirty="0"/>
          </a:p>
          <a:p>
            <a:pPr marL="916686" lvl="1" indent="-514350" algn="just"/>
            <a:r>
              <a:rPr lang="pt-BR" dirty="0"/>
              <a:t>Selecionar a opção Java Project</a:t>
            </a:r>
          </a:p>
          <a:p>
            <a:pPr marL="916686" lvl="1" indent="-514350" algn="just"/>
            <a:r>
              <a:rPr lang="pt-BR" dirty="0"/>
              <a:t>Na janela </a:t>
            </a:r>
            <a:r>
              <a:rPr lang="pt-BR" dirty="0" err="1"/>
              <a:t>Create</a:t>
            </a:r>
            <a:r>
              <a:rPr lang="pt-BR" dirty="0"/>
              <a:t> a Java Project, inserir o nome do projeto na opção: Project </a:t>
            </a:r>
            <a:r>
              <a:rPr lang="pt-BR" dirty="0" err="1"/>
              <a:t>Name</a:t>
            </a:r>
            <a:r>
              <a:rPr lang="pt-BR" dirty="0"/>
              <a:t> e clicar no botão </a:t>
            </a:r>
            <a:r>
              <a:rPr lang="pt-BR" dirty="0" err="1"/>
              <a:t>Finish</a:t>
            </a:r>
            <a:r>
              <a:rPr lang="pt-BR" dirty="0"/>
              <a:t>.</a:t>
            </a:r>
          </a:p>
          <a:p>
            <a:pPr marL="916686" lvl="1" indent="-514350" algn="just"/>
            <a:endParaRPr lang="pt-BR" dirty="0"/>
          </a:p>
          <a:p>
            <a:pPr marL="916686" lvl="1" indent="-514350" algn="just"/>
            <a:endParaRPr lang="pt-BR" dirty="0"/>
          </a:p>
          <a:p>
            <a:pPr marL="916686" lvl="1" indent="-514350" algn="just"/>
            <a:endParaRPr lang="pt-B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fontScale="92500" lnSpcReduction="20000"/>
          </a:bodyPr>
          <a:lstStyle/>
          <a:p>
            <a:pPr marL="624078" indent="-514350" algn="just"/>
            <a:r>
              <a:rPr lang="pt-BR" dirty="0"/>
              <a:t>Criando Primeiro Programa em Java utilizando a Ferramenta Eclipse</a:t>
            </a:r>
          </a:p>
          <a:p>
            <a:pPr marL="624078" indent="-514350" algn="just"/>
            <a:r>
              <a:rPr lang="pt-BR" dirty="0"/>
              <a:t>Para Criar o Arquivo Fonte:</a:t>
            </a:r>
          </a:p>
          <a:p>
            <a:pPr marL="916686" lvl="1" indent="-514350" algn="just"/>
            <a:r>
              <a:rPr lang="pt-BR" dirty="0"/>
              <a:t>Selecionar a opção File</a:t>
            </a:r>
          </a:p>
          <a:p>
            <a:pPr marL="916686" lvl="1" indent="-514350" algn="just"/>
            <a:r>
              <a:rPr lang="pt-BR" dirty="0"/>
              <a:t>Selecionar a opção </a:t>
            </a:r>
            <a:r>
              <a:rPr lang="pt-BR" dirty="0" err="1"/>
              <a:t>New</a:t>
            </a:r>
            <a:endParaRPr lang="pt-BR" dirty="0"/>
          </a:p>
          <a:p>
            <a:pPr marL="916686" lvl="1" indent="-514350" algn="just"/>
            <a:r>
              <a:rPr lang="pt-BR" dirty="0"/>
              <a:t>Selecionar a opção </a:t>
            </a:r>
            <a:r>
              <a:rPr lang="pt-BR" dirty="0" err="1"/>
              <a:t>Class</a:t>
            </a:r>
            <a:endParaRPr lang="pt-BR" dirty="0"/>
          </a:p>
          <a:p>
            <a:pPr marL="916686" lvl="1" indent="-514350" algn="just"/>
            <a:r>
              <a:rPr lang="pt-BR" dirty="0"/>
              <a:t>Na janela Java </a:t>
            </a:r>
            <a:r>
              <a:rPr lang="pt-BR" dirty="0" err="1"/>
              <a:t>Class</a:t>
            </a:r>
            <a:r>
              <a:rPr lang="pt-BR" dirty="0"/>
              <a:t>:</a:t>
            </a:r>
          </a:p>
          <a:p>
            <a:pPr marL="1181862" lvl="2" indent="-514350" algn="just"/>
            <a:r>
              <a:rPr lang="pt-BR" dirty="0"/>
              <a:t>Selecionar na opção: Source folder  e se estiver vazio selecionar o  nome do projeto que está na pasta </a:t>
            </a:r>
            <a:r>
              <a:rPr lang="pt-BR" dirty="0" err="1"/>
              <a:t>eclipse-workspace</a:t>
            </a:r>
            <a:r>
              <a:rPr lang="pt-BR" dirty="0"/>
              <a:t>  definida na </a:t>
            </a:r>
            <a:r>
              <a:rPr lang="pt-BR" dirty="0" err="1"/>
              <a:t>instação</a:t>
            </a:r>
            <a:r>
              <a:rPr lang="pt-BR" dirty="0"/>
              <a:t> do Eclipse.</a:t>
            </a:r>
          </a:p>
          <a:p>
            <a:pPr marL="1181862" lvl="2" indent="-514350" algn="just"/>
            <a:r>
              <a:rPr lang="pt-BR" dirty="0"/>
              <a:t>Inserir  o nome da classe na opção: </a:t>
            </a:r>
            <a:r>
              <a:rPr lang="pt-BR" dirty="0" err="1"/>
              <a:t>Name</a:t>
            </a:r>
            <a:r>
              <a:rPr lang="pt-BR" dirty="0"/>
              <a:t> e clicar no botão </a:t>
            </a:r>
            <a:r>
              <a:rPr lang="pt-BR" dirty="0" err="1"/>
              <a:t>Finish</a:t>
            </a:r>
            <a:r>
              <a:rPr lang="pt-BR" dirty="0"/>
              <a:t>.</a:t>
            </a:r>
          </a:p>
          <a:p>
            <a:pPr marL="1181862" lvl="2" indent="-514350" algn="just"/>
            <a:r>
              <a:rPr lang="pt-BR" dirty="0"/>
              <a:t>Selecionar o </a:t>
            </a:r>
            <a:r>
              <a:rPr lang="pt-BR" dirty="0" err="1"/>
              <a:t>Modifiers</a:t>
            </a:r>
            <a:r>
              <a:rPr lang="pt-BR" dirty="0"/>
              <a:t>: </a:t>
            </a:r>
            <a:r>
              <a:rPr lang="pt-BR" dirty="0" err="1"/>
              <a:t>Public</a:t>
            </a:r>
            <a:endParaRPr lang="pt-BR" dirty="0"/>
          </a:p>
          <a:p>
            <a:pPr marL="1181862" lvl="2" indent="-514350" algn="just"/>
            <a:r>
              <a:rPr lang="pt-BR" dirty="0"/>
              <a:t>Selecionar a opção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(String[] </a:t>
            </a:r>
            <a:r>
              <a:rPr lang="pt-BR" dirty="0" err="1"/>
              <a:t>args</a:t>
            </a:r>
            <a:r>
              <a:rPr lang="pt-BR" dirty="0"/>
              <a:t>) na opção: </a:t>
            </a:r>
            <a:r>
              <a:rPr lang="pt-BR" dirty="0" err="1"/>
              <a:t>Which</a:t>
            </a:r>
            <a:r>
              <a:rPr lang="pt-BR" dirty="0"/>
              <a:t> </a:t>
            </a:r>
            <a:r>
              <a:rPr lang="pt-BR" dirty="0" err="1"/>
              <a:t>method</a:t>
            </a:r>
            <a:r>
              <a:rPr lang="pt-BR" dirty="0"/>
              <a:t> </a:t>
            </a:r>
            <a:r>
              <a:rPr lang="pt-BR" dirty="0" err="1"/>
              <a:t>stubs</a:t>
            </a:r>
            <a:r>
              <a:rPr lang="pt-BR" dirty="0"/>
              <a:t> </a:t>
            </a:r>
            <a:r>
              <a:rPr lang="pt-BR" dirty="0" err="1"/>
              <a:t>would</a:t>
            </a:r>
            <a:r>
              <a:rPr lang="pt-BR" dirty="0"/>
              <a:t> </a:t>
            </a:r>
            <a:r>
              <a:rPr lang="pt-BR" dirty="0" err="1"/>
              <a:t>you</a:t>
            </a:r>
            <a:r>
              <a:rPr lang="pt-BR" dirty="0"/>
              <a:t> </a:t>
            </a:r>
            <a:r>
              <a:rPr lang="pt-BR" dirty="0" err="1"/>
              <a:t>like</a:t>
            </a:r>
            <a:r>
              <a:rPr lang="pt-BR" dirty="0"/>
              <a:t> to </a:t>
            </a:r>
            <a:r>
              <a:rPr lang="pt-BR" dirty="0" err="1"/>
              <a:t>Create</a:t>
            </a:r>
            <a:r>
              <a:rPr lang="pt-BR" dirty="0"/>
              <a:t>?</a:t>
            </a:r>
          </a:p>
          <a:p>
            <a:pPr marL="1181862" lvl="2" indent="-514350" algn="just"/>
            <a:r>
              <a:rPr lang="pt-BR" dirty="0"/>
              <a:t>Clicar no botão </a:t>
            </a:r>
            <a:r>
              <a:rPr lang="pt-BR" dirty="0" err="1"/>
              <a:t>Finish</a:t>
            </a:r>
            <a:r>
              <a:rPr lang="pt-BR" dirty="0"/>
              <a:t>.</a:t>
            </a:r>
          </a:p>
          <a:p>
            <a:pPr marL="916686" lvl="1" indent="-514350" algn="just"/>
            <a:endParaRPr lang="pt-BR" dirty="0"/>
          </a:p>
          <a:p>
            <a:pPr marL="916686" lvl="1" indent="-514350" algn="just"/>
            <a:endParaRPr lang="pt-BR" dirty="0"/>
          </a:p>
          <a:p>
            <a:pPr marL="916686" lvl="1" indent="-514350" algn="just"/>
            <a:endParaRPr lang="pt-B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968"/>
            <a:ext cx="8229600" cy="1066800"/>
          </a:xfrm>
        </p:spPr>
        <p:txBody>
          <a:bodyPr/>
          <a:lstStyle/>
          <a:p>
            <a:pPr algn="ctr"/>
            <a:r>
              <a:rPr lang="pt-BR" dirty="0"/>
              <a:t>Overview</a:t>
            </a:r>
          </a:p>
        </p:txBody>
      </p:sp>
      <p:sp>
        <p:nvSpPr>
          <p:cNvPr id="3" name="Espaço Reservado para Conteúdo 2"/>
          <p:cNvSpPr>
            <a:spLocks noGrp="1"/>
          </p:cNvSpPr>
          <p:nvPr>
            <p:ph idx="1"/>
          </p:nvPr>
        </p:nvSpPr>
        <p:spPr>
          <a:xfrm>
            <a:off x="457200" y="1412776"/>
            <a:ext cx="8229600" cy="5161760"/>
          </a:xfrm>
        </p:spPr>
        <p:txBody>
          <a:bodyPr>
            <a:normAutofit lnSpcReduction="10000"/>
          </a:bodyPr>
          <a:lstStyle/>
          <a:p>
            <a:pPr algn="just"/>
            <a:r>
              <a:rPr lang="pt-BR" dirty="0"/>
              <a:t>Introdução e Contextualização de Orientação a Objetos</a:t>
            </a:r>
          </a:p>
          <a:p>
            <a:r>
              <a:rPr lang="pt-BR" dirty="0"/>
              <a:t>Por que Orientação a Objetos</a:t>
            </a:r>
          </a:p>
          <a:p>
            <a:r>
              <a:rPr lang="pt-BR" dirty="0"/>
              <a:t>Entendendo Orientação a Objetos</a:t>
            </a:r>
          </a:p>
          <a:p>
            <a:pPr lvl="1"/>
            <a:r>
              <a:rPr lang="pt-BR" dirty="0"/>
              <a:t>Classes</a:t>
            </a:r>
          </a:p>
          <a:p>
            <a:pPr lvl="1"/>
            <a:r>
              <a:rPr lang="pt-BR" dirty="0"/>
              <a:t>Objetos</a:t>
            </a:r>
          </a:p>
          <a:p>
            <a:pPr lvl="1"/>
            <a:r>
              <a:rPr lang="pt-BR" dirty="0"/>
              <a:t>Atributos e métodos</a:t>
            </a:r>
          </a:p>
          <a:p>
            <a:pPr lvl="1"/>
            <a:r>
              <a:rPr lang="pt-BR" dirty="0"/>
              <a:t>Comportamento, estado e identidade</a:t>
            </a:r>
          </a:p>
          <a:p>
            <a:pPr lvl="1"/>
            <a:r>
              <a:rPr lang="pt-BR" dirty="0"/>
              <a:t>Herança, Polimorfismo e </a:t>
            </a:r>
            <a:r>
              <a:rPr lang="pt-BR" dirty="0" err="1"/>
              <a:t>Encapsulamento</a:t>
            </a:r>
            <a:endParaRPr lang="pt-BR" dirty="0"/>
          </a:p>
          <a:p>
            <a:pPr lvl="1"/>
            <a:r>
              <a:rPr lang="pt-BR" dirty="0"/>
              <a:t>Tipos de dados, métodos de entrada e saída, operadores, estrutura de blocos, estruturas condicionais, estruturas de repetições, vetores </a:t>
            </a:r>
            <a:r>
              <a:rPr lang="pt-BR" dirty="0" err="1"/>
              <a:t>etc</a:t>
            </a:r>
            <a:endParaRPr lang="pt-BR" dirty="0"/>
          </a:p>
          <a:p>
            <a:pPr lvl="1"/>
            <a:endParaRPr lang="pt-BR" dirty="0"/>
          </a:p>
          <a:p>
            <a:endParaRPr lang="pt-BR" dirty="0"/>
          </a:p>
          <a:p>
            <a:endParaRPr lang="pt-B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1ª Lista de Atividades</a:t>
            </a:r>
          </a:p>
        </p:txBody>
      </p:sp>
      <p:sp>
        <p:nvSpPr>
          <p:cNvPr id="3" name="Espaço Reservado para Conteúdo 2"/>
          <p:cNvSpPr>
            <a:spLocks noGrp="1"/>
          </p:cNvSpPr>
          <p:nvPr>
            <p:ph idx="1"/>
          </p:nvPr>
        </p:nvSpPr>
        <p:spPr/>
        <p:txBody>
          <a:bodyPr/>
          <a:lstStyle/>
          <a:p>
            <a:pPr algn="just"/>
            <a:r>
              <a:rPr lang="pt-BR" dirty="0"/>
              <a:t>Escreva um programa utilizando a ferramenta Java para o usuário digitar o primeiro nome de três alunos hipoteticamente criado, atribuir a cada aluno três notas, calcular a média de cada aluno e informar na tela nome e média.</a:t>
            </a:r>
          </a:p>
          <a:p>
            <a:pPr algn="just"/>
            <a:r>
              <a:rPr lang="pt-BR" dirty="0"/>
              <a:t>Escreva um programa para armazenar em dois vetores de String nomes sem espaço em branco  e verificar quantos nomes iguais existem e exibir a quantidade na tela. </a:t>
            </a:r>
          </a:p>
          <a:p>
            <a:endParaRPr lang="pt-B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Primeiro Programa em Java utilizando a Ferramenta Eclipse:</a:t>
            </a:r>
          </a:p>
          <a:p>
            <a:pPr marL="624078" indent="-514350" algn="just"/>
            <a:endParaRPr lang="pt-BR" dirty="0"/>
          </a:p>
          <a:p>
            <a:r>
              <a:rPr lang="pt-BR" sz="1800" dirty="0"/>
              <a:t>//</a:t>
            </a:r>
            <a:r>
              <a:rPr lang="pt-BR" sz="1800" u="sng" dirty="0"/>
              <a:t>Nome da Classe</a:t>
            </a:r>
          </a:p>
          <a:p>
            <a:pPr marL="624078" indent="-514350">
              <a:buFont typeface="+mj-lt"/>
              <a:buAutoNum type="arabicPeriod"/>
            </a:pPr>
            <a:r>
              <a:rPr lang="pt-BR" b="1" dirty="0" err="1"/>
              <a:t>public</a:t>
            </a:r>
            <a:r>
              <a:rPr lang="pt-BR" b="1" dirty="0"/>
              <a:t> </a:t>
            </a:r>
            <a:r>
              <a:rPr lang="pt-BR" b="1" dirty="0" err="1"/>
              <a:t>class</a:t>
            </a:r>
            <a:r>
              <a:rPr lang="pt-BR" b="1" dirty="0"/>
              <a:t> </a:t>
            </a:r>
            <a:r>
              <a:rPr lang="pt-BR" b="1" dirty="0" err="1"/>
              <a:t>testedeAula</a:t>
            </a:r>
            <a:r>
              <a:rPr lang="pt-BR" b="1" dirty="0"/>
              <a:t> {</a:t>
            </a:r>
          </a:p>
          <a:p>
            <a:pPr marL="973836" lvl="3" indent="-342900">
              <a:buClr>
                <a:schemeClr val="accent3"/>
              </a:buClr>
              <a:buFont typeface="+mj-lt"/>
              <a:buAutoNum type="arabicPeriod"/>
            </a:pPr>
            <a:r>
              <a:rPr lang="pt-BR" sz="1800" dirty="0">
                <a:solidFill>
                  <a:schemeClr val="tx1"/>
                </a:solidFill>
              </a:rPr>
              <a:t>//Método Principal inicia a execução do aplicativo Java</a:t>
            </a:r>
          </a:p>
          <a:p>
            <a:pPr marL="1218438" lvl="2" indent="-514350">
              <a:buFont typeface="+mj-lt"/>
              <a:buAutoNum type="arabicPeriod"/>
            </a:pPr>
            <a:r>
              <a:rPr lang="en-US" sz="2800" b="1" dirty="0">
                <a:solidFill>
                  <a:schemeClr val="tx1"/>
                </a:solidFill>
              </a:rPr>
              <a:t>public static void main(String[] </a:t>
            </a:r>
            <a:r>
              <a:rPr lang="en-US" sz="2800" b="1" dirty="0" err="1">
                <a:solidFill>
                  <a:schemeClr val="tx1"/>
                </a:solidFill>
              </a:rPr>
              <a:t>args</a:t>
            </a:r>
            <a:r>
              <a:rPr lang="en-US" sz="2800" b="1" dirty="0">
                <a:solidFill>
                  <a:schemeClr val="tx1"/>
                </a:solidFill>
              </a:rPr>
              <a:t>) {</a:t>
            </a:r>
          </a:p>
          <a:p>
            <a:pPr marL="1549908" lvl="4" indent="-342900">
              <a:buFont typeface="+mj-lt"/>
              <a:buAutoNum type="arabicPeriod"/>
            </a:pPr>
            <a:r>
              <a:rPr lang="pt-BR" sz="1800" dirty="0">
                <a:solidFill>
                  <a:schemeClr val="tx1"/>
                </a:solidFill>
              </a:rPr>
              <a:t>// TODO </a:t>
            </a:r>
            <a:r>
              <a:rPr lang="pt-BR" sz="1800" dirty="0" err="1">
                <a:solidFill>
                  <a:schemeClr val="tx1"/>
                </a:solidFill>
              </a:rPr>
              <a:t>Auto-generated</a:t>
            </a:r>
            <a:r>
              <a:rPr lang="pt-BR" sz="1800" dirty="0">
                <a:solidFill>
                  <a:schemeClr val="tx1"/>
                </a:solidFill>
              </a:rPr>
              <a:t> </a:t>
            </a:r>
            <a:r>
              <a:rPr lang="pt-BR" sz="1800" dirty="0" err="1">
                <a:solidFill>
                  <a:schemeClr val="tx1"/>
                </a:solidFill>
              </a:rPr>
              <a:t>method</a:t>
            </a:r>
            <a:r>
              <a:rPr lang="pt-BR" sz="1800" dirty="0">
                <a:solidFill>
                  <a:schemeClr val="tx1"/>
                </a:solidFill>
              </a:rPr>
              <a:t> </a:t>
            </a:r>
            <a:r>
              <a:rPr lang="pt-BR" sz="1800" dirty="0" err="1">
                <a:solidFill>
                  <a:schemeClr val="tx1"/>
                </a:solidFill>
              </a:rPr>
              <a:t>stub</a:t>
            </a:r>
            <a:endParaRPr lang="pt-BR" dirty="0"/>
          </a:p>
          <a:p>
            <a:pPr marL="1218438" lvl="2" indent="-514350">
              <a:buFont typeface="+mj-lt"/>
              <a:buAutoNum type="arabicPeriod"/>
            </a:pPr>
            <a:r>
              <a:rPr lang="pt-BR" sz="2800" b="1" dirty="0">
                <a:solidFill>
                  <a:schemeClr val="tx1"/>
                </a:solidFill>
              </a:rPr>
              <a:t>}</a:t>
            </a:r>
            <a:r>
              <a:rPr lang="pt-BR" dirty="0"/>
              <a:t>    </a:t>
            </a:r>
            <a:r>
              <a:rPr lang="pt-BR" sz="1800" dirty="0">
                <a:solidFill>
                  <a:schemeClr val="tx1"/>
                </a:solidFill>
              </a:rPr>
              <a:t>//fim do método Principal</a:t>
            </a:r>
          </a:p>
          <a:p>
            <a:pPr marL="624078" indent="-514350">
              <a:buFont typeface="+mj-lt"/>
              <a:buAutoNum type="arabicPeriod"/>
            </a:pPr>
            <a:endParaRPr lang="pt-BR" dirty="0"/>
          </a:p>
          <a:p>
            <a:pPr marL="624078" indent="-514350">
              <a:buFont typeface="+mj-lt"/>
              <a:buAutoNum type="arabicPeriod"/>
            </a:pPr>
            <a:r>
              <a:rPr lang="pt-BR" b="1" dirty="0"/>
              <a:t>} </a:t>
            </a:r>
            <a:r>
              <a:rPr lang="pt-BR" dirty="0"/>
              <a:t>   </a:t>
            </a:r>
            <a:r>
              <a:rPr lang="pt-BR" sz="1800" dirty="0"/>
              <a:t>//fim da Classe</a:t>
            </a:r>
          </a:p>
          <a:p>
            <a:pPr marL="916686" lvl="1" indent="-514350" algn="just"/>
            <a:endParaRPr lang="pt-BR" dirty="0"/>
          </a:p>
          <a:p>
            <a:pPr marL="916686" lvl="1" indent="-514350" algn="just"/>
            <a:endParaRPr lang="pt-B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Primeiro Programa em Java utilizando a Ferramenta Eclipse:</a:t>
            </a:r>
          </a:p>
          <a:p>
            <a:endParaRPr lang="pt-BR" sz="1800" u="sng" dirty="0"/>
          </a:p>
          <a:p>
            <a:pPr marL="624078" indent="-514350">
              <a:buFont typeface="+mj-lt"/>
              <a:buAutoNum type="arabicPeriod"/>
            </a:pPr>
            <a:r>
              <a:rPr lang="pt-BR" b="1" dirty="0" err="1"/>
              <a:t>public</a:t>
            </a:r>
            <a:r>
              <a:rPr lang="pt-BR" b="1" dirty="0"/>
              <a:t> </a:t>
            </a:r>
            <a:r>
              <a:rPr lang="pt-BR" b="1" dirty="0" err="1"/>
              <a:t>class</a:t>
            </a:r>
            <a:r>
              <a:rPr lang="pt-BR" b="1" dirty="0"/>
              <a:t> </a:t>
            </a:r>
            <a:r>
              <a:rPr lang="pt-BR" b="1" dirty="0" err="1"/>
              <a:t>testedeAula</a:t>
            </a:r>
            <a:r>
              <a:rPr lang="pt-BR" b="1" dirty="0"/>
              <a:t> {</a:t>
            </a:r>
          </a:p>
          <a:p>
            <a:pPr marL="1218438" lvl="2" indent="-514350">
              <a:buFont typeface="+mj-lt"/>
              <a:buAutoNum type="arabicPeriod"/>
            </a:pPr>
            <a:r>
              <a:rPr lang="en-US" sz="2800" b="1" dirty="0">
                <a:solidFill>
                  <a:schemeClr val="tx1"/>
                </a:solidFill>
              </a:rPr>
              <a:t>public static void main(String[] </a:t>
            </a:r>
            <a:r>
              <a:rPr lang="en-US" sz="2800" b="1" dirty="0" err="1">
                <a:solidFill>
                  <a:schemeClr val="tx1"/>
                </a:solidFill>
              </a:rPr>
              <a:t>args</a:t>
            </a:r>
            <a:r>
              <a:rPr lang="en-US" sz="2800" b="1" dirty="0">
                <a:solidFill>
                  <a:schemeClr val="tx1"/>
                </a:solidFill>
              </a:rPr>
              <a:t>) {</a:t>
            </a:r>
          </a:p>
          <a:p>
            <a:pPr marL="2304288" lvl="7" indent="-457200">
              <a:buFont typeface="+mj-lt"/>
              <a:buAutoNum type="arabicPeriod"/>
            </a:pPr>
            <a:r>
              <a:rPr lang="en-US" sz="1900" b="1" dirty="0" err="1">
                <a:solidFill>
                  <a:schemeClr val="tx1"/>
                </a:solidFill>
              </a:rPr>
              <a:t>int</a:t>
            </a:r>
            <a:r>
              <a:rPr lang="en-US" sz="1900" b="1" dirty="0">
                <a:solidFill>
                  <a:schemeClr val="tx1"/>
                </a:solidFill>
              </a:rPr>
              <a:t> a = 10;</a:t>
            </a:r>
          </a:p>
          <a:p>
            <a:pPr marL="2304288" lvl="7" indent="-457200">
              <a:buFont typeface="+mj-lt"/>
              <a:buAutoNum type="arabicPeriod"/>
            </a:pPr>
            <a:r>
              <a:rPr lang="en-US" sz="1900" b="1" dirty="0" err="1">
                <a:solidFill>
                  <a:schemeClr val="tx1"/>
                </a:solidFill>
              </a:rPr>
              <a:t>int</a:t>
            </a:r>
            <a:r>
              <a:rPr lang="en-US" sz="1900" b="1" dirty="0">
                <a:solidFill>
                  <a:schemeClr val="tx1"/>
                </a:solidFill>
              </a:rPr>
              <a:t> b = 5;</a:t>
            </a:r>
          </a:p>
          <a:p>
            <a:pPr marL="2304288" lvl="7" indent="-457200">
              <a:buFont typeface="+mj-lt"/>
              <a:buAutoNum type="arabicPeriod"/>
            </a:pPr>
            <a:r>
              <a:rPr lang="en-US" sz="1900" b="1" dirty="0" err="1">
                <a:solidFill>
                  <a:schemeClr val="tx1"/>
                </a:solidFill>
              </a:rPr>
              <a:t>System.out.printf</a:t>
            </a:r>
            <a:r>
              <a:rPr lang="en-US" sz="1900" b="1" dirty="0">
                <a:solidFill>
                  <a:schemeClr val="tx1"/>
                </a:solidFill>
              </a:rPr>
              <a:t>(“ %s %d”, “A soma é: “, </a:t>
            </a:r>
            <a:r>
              <a:rPr lang="en-US" sz="1900" b="1" dirty="0" err="1">
                <a:solidFill>
                  <a:schemeClr val="tx1"/>
                </a:solidFill>
              </a:rPr>
              <a:t>a+b</a:t>
            </a:r>
            <a:r>
              <a:rPr lang="en-US" sz="1900" b="1" dirty="0">
                <a:solidFill>
                  <a:schemeClr val="tx1"/>
                </a:solidFill>
              </a:rPr>
              <a:t>); </a:t>
            </a:r>
            <a:endParaRPr lang="pt-BR" dirty="0"/>
          </a:p>
          <a:p>
            <a:pPr marL="1218438" lvl="2" indent="-514350">
              <a:buFont typeface="+mj-lt"/>
              <a:buAutoNum type="arabicPeriod"/>
            </a:pPr>
            <a:r>
              <a:rPr lang="pt-BR" sz="2800" b="1" dirty="0">
                <a:solidFill>
                  <a:schemeClr val="tx1"/>
                </a:solidFill>
              </a:rPr>
              <a:t>}</a:t>
            </a:r>
          </a:p>
          <a:p>
            <a:pPr marL="624078" indent="-514350">
              <a:buFont typeface="+mj-lt"/>
              <a:buAutoNum type="arabicPeriod"/>
            </a:pPr>
            <a:r>
              <a:rPr lang="pt-BR" b="1" dirty="0"/>
              <a:t>}</a:t>
            </a:r>
          </a:p>
          <a:p>
            <a:pPr marL="916686" lvl="1" indent="-514350" algn="just"/>
            <a:endParaRPr lang="pt-B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Visão Geral </a:t>
            </a:r>
          </a:p>
          <a:p>
            <a:endParaRPr lang="pt-BR" sz="1800" u="sng" dirty="0"/>
          </a:p>
        </p:txBody>
      </p:sp>
      <p:sp>
        <p:nvSpPr>
          <p:cNvPr id="4" name="Retângulo 3"/>
          <p:cNvSpPr/>
          <p:nvPr/>
        </p:nvSpPr>
        <p:spPr>
          <a:xfrm>
            <a:off x="899592" y="2348880"/>
            <a:ext cx="7560840"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a:t>public</a:t>
            </a:r>
            <a:r>
              <a:rPr lang="pt-BR" dirty="0"/>
              <a:t> </a:t>
            </a:r>
            <a:r>
              <a:rPr lang="pt-BR" dirty="0" err="1"/>
              <a:t>class</a:t>
            </a:r>
            <a:r>
              <a:rPr lang="pt-BR" dirty="0"/>
              <a:t> </a:t>
            </a:r>
            <a:r>
              <a:rPr lang="pt-BR" dirty="0" err="1"/>
              <a:t>testedeaula</a:t>
            </a:r>
            <a:r>
              <a:rPr lang="pt-BR" dirty="0"/>
              <a:t>{</a:t>
            </a:r>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r>
              <a:rPr lang="pt-BR" dirty="0"/>
              <a:t>} </a:t>
            </a:r>
          </a:p>
        </p:txBody>
      </p:sp>
      <p:sp>
        <p:nvSpPr>
          <p:cNvPr id="5" name="Retângulo 4"/>
          <p:cNvSpPr/>
          <p:nvPr/>
        </p:nvSpPr>
        <p:spPr>
          <a:xfrm>
            <a:off x="1259632" y="2924944"/>
            <a:ext cx="6624736" cy="28803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 (String[] </a:t>
            </a:r>
            <a:r>
              <a:rPr lang="pt-BR" dirty="0" err="1"/>
              <a:t>args</a:t>
            </a:r>
            <a:r>
              <a:rPr lang="pt-BR" dirty="0"/>
              <a:t>){</a:t>
            </a:r>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r>
              <a:rPr lang="pt-BR" dirty="0"/>
              <a:t>}</a:t>
            </a:r>
          </a:p>
        </p:txBody>
      </p:sp>
      <p:sp>
        <p:nvSpPr>
          <p:cNvPr id="6" name="Retângulo 5"/>
          <p:cNvSpPr/>
          <p:nvPr/>
        </p:nvSpPr>
        <p:spPr>
          <a:xfrm>
            <a:off x="1763688" y="3645024"/>
            <a:ext cx="5544616" cy="16561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a:t>int</a:t>
            </a:r>
            <a:r>
              <a:rPr lang="pt-BR" dirty="0"/>
              <a:t> n1 = 5;</a:t>
            </a:r>
          </a:p>
          <a:p>
            <a:r>
              <a:rPr lang="pt-BR" dirty="0" err="1"/>
              <a:t>Int</a:t>
            </a:r>
            <a:r>
              <a:rPr lang="pt-BR" dirty="0"/>
              <a:t> n2 = 15;</a:t>
            </a:r>
          </a:p>
          <a:p>
            <a:r>
              <a:rPr lang="pt-BR" dirty="0"/>
              <a:t>System.</a:t>
            </a:r>
            <a:r>
              <a:rPr lang="pt-BR" dirty="0" err="1"/>
              <a:t>out.printf</a:t>
            </a:r>
            <a:r>
              <a:rPr lang="pt-BR" dirty="0"/>
              <a:t>(“%s %d \n”, “A soma:”, n1+n2);</a:t>
            </a:r>
          </a:p>
          <a:p>
            <a:endParaRPr lang="pt-BR" dirty="0"/>
          </a:p>
          <a:p>
            <a:endParaRPr lang="pt-BR" dirty="0"/>
          </a:p>
        </p:txBody>
      </p:sp>
      <p:cxnSp>
        <p:nvCxnSpPr>
          <p:cNvPr id="8" name="Conector de seta reta 7"/>
          <p:cNvCxnSpPr/>
          <p:nvPr/>
        </p:nvCxnSpPr>
        <p:spPr>
          <a:xfrm flipV="1">
            <a:off x="3851920" y="1484784"/>
            <a:ext cx="936104"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4860032" y="1124744"/>
            <a:ext cx="2520280" cy="369332"/>
          </a:xfrm>
          <a:prstGeom prst="rect">
            <a:avLst/>
          </a:prstGeom>
          <a:noFill/>
        </p:spPr>
        <p:txBody>
          <a:bodyPr wrap="square" rtlCol="0">
            <a:spAutoFit/>
          </a:bodyPr>
          <a:lstStyle/>
          <a:p>
            <a:r>
              <a:rPr lang="pt-BR" dirty="0">
                <a:solidFill>
                  <a:srgbClr val="0070C0"/>
                </a:solidFill>
              </a:rPr>
              <a:t>Declaração da Classe</a:t>
            </a:r>
          </a:p>
        </p:txBody>
      </p:sp>
      <p:cxnSp>
        <p:nvCxnSpPr>
          <p:cNvPr id="11" name="Conector de seta reta 10"/>
          <p:cNvCxnSpPr/>
          <p:nvPr/>
        </p:nvCxnSpPr>
        <p:spPr>
          <a:xfrm flipV="1">
            <a:off x="5364088" y="1988839"/>
            <a:ext cx="936104"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6300192" y="1556792"/>
            <a:ext cx="2520280" cy="646331"/>
          </a:xfrm>
          <a:prstGeom prst="rect">
            <a:avLst/>
          </a:prstGeom>
          <a:noFill/>
        </p:spPr>
        <p:txBody>
          <a:bodyPr wrap="square" rtlCol="0">
            <a:spAutoFit/>
          </a:bodyPr>
          <a:lstStyle/>
          <a:p>
            <a:r>
              <a:rPr lang="pt-BR" dirty="0">
                <a:solidFill>
                  <a:srgbClr val="FF0000"/>
                </a:solidFill>
              </a:rPr>
              <a:t>Declaração da Função Membro (Método)</a:t>
            </a:r>
          </a:p>
        </p:txBody>
      </p:sp>
      <p:cxnSp>
        <p:nvCxnSpPr>
          <p:cNvPr id="14" name="Conector de seta reta 13"/>
          <p:cNvCxnSpPr/>
          <p:nvPr/>
        </p:nvCxnSpPr>
        <p:spPr>
          <a:xfrm flipH="1">
            <a:off x="4355976" y="4869160"/>
            <a:ext cx="1224136" cy="144016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619672" y="6309320"/>
            <a:ext cx="3816424" cy="369332"/>
          </a:xfrm>
          <a:prstGeom prst="rect">
            <a:avLst/>
          </a:prstGeom>
          <a:noFill/>
        </p:spPr>
        <p:txBody>
          <a:bodyPr wrap="square" rtlCol="0">
            <a:spAutoFit/>
          </a:bodyPr>
          <a:lstStyle/>
          <a:p>
            <a:r>
              <a:rPr lang="pt-BR" dirty="0">
                <a:solidFill>
                  <a:srgbClr val="FFFF00"/>
                </a:solidFill>
              </a:rPr>
              <a:t>Corpo da função Membro (Método)</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p:txBody>
          <a:bodyPr>
            <a:normAutofit fontScale="92500" lnSpcReduction="20000"/>
          </a:bodyPr>
          <a:lstStyle/>
          <a:p>
            <a:r>
              <a:rPr lang="pt-BR" dirty="0"/>
              <a:t>Crie um projeto novo e com uma classe denominada </a:t>
            </a:r>
            <a:r>
              <a:rPr lang="pt-BR" dirty="0" err="1"/>
              <a:t>AreadoQuadrado</a:t>
            </a:r>
            <a:endParaRPr lang="pt-BR" dirty="0"/>
          </a:p>
          <a:p>
            <a:pPr marL="925830" lvl="1" indent="-514350">
              <a:buFont typeface="+mj-lt"/>
              <a:buAutoNum type="arabicPeriod"/>
            </a:pPr>
            <a:r>
              <a:rPr lang="en-US" b="1" dirty="0"/>
              <a:t>Public </a:t>
            </a:r>
            <a:r>
              <a:rPr lang="en-US" b="1" dirty="0" err="1"/>
              <a:t>classe</a:t>
            </a:r>
            <a:r>
              <a:rPr lang="en-US" b="1" dirty="0"/>
              <a:t> </a:t>
            </a:r>
            <a:r>
              <a:rPr lang="en-US" b="1" dirty="0" err="1"/>
              <a:t>AreadoQuadrado</a:t>
            </a:r>
            <a:r>
              <a:rPr lang="en-US" b="1" dirty="0"/>
              <a:t>{</a:t>
            </a:r>
          </a:p>
          <a:p>
            <a:pPr marL="1161288" lvl="2" indent="-457200">
              <a:buFont typeface="+mj-lt"/>
              <a:buAutoNum type="arabicPeriod"/>
            </a:pPr>
            <a:r>
              <a:rPr lang="en-US" b="1" dirty="0"/>
              <a:t>public static void main(String[] </a:t>
            </a:r>
            <a:r>
              <a:rPr lang="en-US" b="1" dirty="0" err="1"/>
              <a:t>args</a:t>
            </a:r>
            <a:r>
              <a:rPr lang="en-US" b="1" dirty="0"/>
              <a:t>){</a:t>
            </a:r>
          </a:p>
          <a:p>
            <a:pPr marL="1435608" lvl="3" indent="-457200">
              <a:buFont typeface="+mj-lt"/>
              <a:buAutoNum type="arabicPeriod"/>
            </a:pPr>
            <a:r>
              <a:rPr lang="en-US" b="1" dirty="0" err="1"/>
              <a:t>int</a:t>
            </a:r>
            <a:r>
              <a:rPr lang="en-US" b="1" dirty="0"/>
              <a:t> </a:t>
            </a:r>
            <a:r>
              <a:rPr lang="en-US" b="1" dirty="0" err="1"/>
              <a:t>areadoquadrado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 AQUI VAMOS DEIXAR PARA USAR DEPOIS QUE CRIAMOS A CLASSE DENOMINADA DIMENSÃO   /*</a:t>
            </a:r>
          </a:p>
          <a:p>
            <a:pPr marL="1435608" lvl="3" indent="-457200">
              <a:buFont typeface="+mj-lt"/>
              <a:buAutoNum type="arabicPeriod"/>
            </a:pPr>
            <a:endParaRPr lang="en-US" b="1" dirty="0"/>
          </a:p>
          <a:p>
            <a:pPr marL="1435608" lvl="3" indent="-457200">
              <a:buFont typeface="+mj-lt"/>
              <a:buAutoNum type="arabicPeriod"/>
            </a:pPr>
            <a:r>
              <a:rPr lang="en-US" b="1" dirty="0" err="1"/>
              <a:t>System.out.printf</a:t>
            </a:r>
            <a:r>
              <a:rPr lang="en-US" b="1" dirty="0"/>
              <a:t>(“%s %d”, “A Area do </a:t>
            </a:r>
            <a:r>
              <a:rPr lang="en-US" b="1" dirty="0" err="1"/>
              <a:t>Quadrado</a:t>
            </a:r>
            <a:r>
              <a:rPr lang="en-US" b="1" dirty="0"/>
              <a:t> é: “, </a:t>
            </a:r>
            <a:r>
              <a:rPr lang="en-US" b="1" dirty="0" err="1"/>
              <a:t>areadoquadrado</a:t>
            </a:r>
            <a:r>
              <a:rPr lang="en-US" b="1" dirty="0"/>
              <a:t>);</a:t>
            </a:r>
          </a:p>
          <a:p>
            <a:pPr marL="1161288" lvl="2" indent="-457200">
              <a:buFont typeface="+mj-lt"/>
              <a:buAutoNum type="arabicPeriod"/>
            </a:pPr>
            <a:r>
              <a:rPr lang="en-US" b="1" dirty="0"/>
              <a:t>}</a:t>
            </a:r>
          </a:p>
          <a:p>
            <a:pPr marL="925830" lvl="1" indent="-514350">
              <a:buFont typeface="+mj-lt"/>
              <a:buAutoNum type="arabicPeriod"/>
            </a:pPr>
            <a:r>
              <a:rPr lang="en-US" b="1" dirty="0"/>
              <a:t>}</a:t>
            </a:r>
          </a:p>
          <a:p>
            <a:pPr lvl="2"/>
            <a:endParaRPr lang="pt-B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p:txBody>
          <a:bodyPr>
            <a:normAutofit fontScale="92500"/>
          </a:bodyPr>
          <a:lstStyle/>
          <a:p>
            <a:r>
              <a:rPr lang="pt-BR" dirty="0"/>
              <a:t>Criando a Classe </a:t>
            </a:r>
            <a:r>
              <a:rPr lang="pt-BR" dirty="0" err="1"/>
              <a:t>Dimensao</a:t>
            </a:r>
            <a:r>
              <a:rPr lang="pt-BR" dirty="0"/>
              <a:t>{</a:t>
            </a:r>
          </a:p>
          <a:p>
            <a:r>
              <a:rPr lang="pt-BR" dirty="0"/>
              <a:t>Na ferramenta </a:t>
            </a:r>
            <a:r>
              <a:rPr lang="pt-BR" dirty="0" err="1"/>
              <a:t>Eclipe</a:t>
            </a:r>
            <a:r>
              <a:rPr lang="pt-BR" dirty="0"/>
              <a:t> clique no menu File, acesse a opção </a:t>
            </a:r>
            <a:r>
              <a:rPr lang="pt-BR" dirty="0" err="1"/>
              <a:t>New</a:t>
            </a:r>
            <a:r>
              <a:rPr lang="pt-BR" dirty="0"/>
              <a:t> em seguida clique na opção </a:t>
            </a:r>
            <a:r>
              <a:rPr lang="pt-BR" dirty="0" err="1"/>
              <a:t>Class</a:t>
            </a:r>
            <a:r>
              <a:rPr lang="pt-BR" dirty="0"/>
              <a:t>.</a:t>
            </a:r>
          </a:p>
          <a:p>
            <a:r>
              <a:rPr lang="pt-BR" dirty="0"/>
              <a:t>Quando a janela abrir digite o nome da classe apenas em seguida clique no botão </a:t>
            </a:r>
            <a:r>
              <a:rPr lang="pt-BR" dirty="0" err="1"/>
              <a:t>Finish</a:t>
            </a:r>
            <a:r>
              <a:rPr lang="pt-BR" dirty="0"/>
              <a:t>.</a:t>
            </a:r>
          </a:p>
          <a:p>
            <a:r>
              <a:rPr lang="pt-BR" dirty="0"/>
              <a:t>Se aparecer uma janela para confirmar a inclusão dessa nova classe no projeto clique em Sim.</a:t>
            </a:r>
          </a:p>
          <a:p>
            <a:r>
              <a:rPr lang="pt-BR" dirty="0"/>
              <a:t>Quando o editor da classe abrir digite a seguinte classe a seguir no próximo slide: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p:txBody>
          <a:bodyPr>
            <a:normAutofit/>
          </a:bodyPr>
          <a:lstStyle/>
          <a:p>
            <a:pPr marL="925830" lvl="1" indent="-514350">
              <a:buFont typeface="+mj-lt"/>
              <a:buAutoNum type="arabicPeriod"/>
            </a:pPr>
            <a:r>
              <a:rPr lang="en-US" b="1" dirty="0"/>
              <a:t>Public </a:t>
            </a:r>
            <a:r>
              <a:rPr lang="en-US" b="1" dirty="0" err="1"/>
              <a:t>classe</a:t>
            </a:r>
            <a:r>
              <a:rPr lang="en-US" b="1" dirty="0"/>
              <a:t> </a:t>
            </a:r>
            <a:r>
              <a:rPr lang="en-US" b="1" dirty="0" err="1"/>
              <a:t>Dimensao</a:t>
            </a:r>
            <a:r>
              <a:rPr lang="en-US" b="1" dirty="0"/>
              <a:t>{</a:t>
            </a:r>
          </a:p>
          <a:p>
            <a:pPr marL="1161288" lvl="2" indent="-457200">
              <a:buFont typeface="+mj-lt"/>
              <a:buAutoNum type="arabicPeriod"/>
            </a:pPr>
            <a:r>
              <a:rPr lang="en-US" b="1" dirty="0"/>
              <a:t>public </a:t>
            </a:r>
            <a:r>
              <a:rPr lang="en-US" b="1" dirty="0" err="1"/>
              <a:t>int</a:t>
            </a:r>
            <a:r>
              <a:rPr lang="en-US" b="1" dirty="0"/>
              <a:t> base;</a:t>
            </a:r>
          </a:p>
          <a:p>
            <a:pPr marL="1161288" lvl="2" indent="-457200">
              <a:buFont typeface="+mj-lt"/>
              <a:buAutoNum type="arabicPeriod"/>
            </a:pPr>
            <a:r>
              <a:rPr lang="en-US" b="1" dirty="0"/>
              <a:t>public </a:t>
            </a:r>
            <a:r>
              <a:rPr lang="en-US" b="1" dirty="0" err="1"/>
              <a:t>int</a:t>
            </a:r>
            <a:r>
              <a:rPr lang="en-US" b="1" dirty="0"/>
              <a:t> </a:t>
            </a:r>
            <a:r>
              <a:rPr lang="en-US" b="1" dirty="0" err="1"/>
              <a:t>altura</a:t>
            </a:r>
            <a:r>
              <a:rPr lang="en-US" b="1" dirty="0"/>
              <a:t>;</a:t>
            </a:r>
          </a:p>
          <a:p>
            <a:pPr marL="925830" lvl="1" indent="-514350">
              <a:buFont typeface="+mj-lt"/>
              <a:buAutoNum type="arabicPeriod"/>
            </a:pPr>
            <a:r>
              <a:rPr lang="en-US" b="1" dirty="0"/>
              <a:t>}</a:t>
            </a:r>
          </a:p>
          <a:p>
            <a:pPr lvl="1"/>
            <a:endParaRPr lang="en-US" b="1" dirty="0"/>
          </a:p>
          <a:p>
            <a:pPr lvl="1"/>
            <a:r>
              <a:rPr lang="en-US" b="1" dirty="0"/>
              <a:t>Se </a:t>
            </a:r>
            <a:r>
              <a:rPr lang="en-US" b="1" dirty="0" err="1"/>
              <a:t>aparecer</a:t>
            </a:r>
            <a:r>
              <a:rPr lang="en-US" b="1" dirty="0"/>
              <a:t> </a:t>
            </a:r>
            <a:r>
              <a:rPr lang="en-US" b="1" dirty="0" err="1"/>
              <a:t>uma</a:t>
            </a:r>
            <a:r>
              <a:rPr lang="en-US" b="1" dirty="0"/>
              <a:t> </a:t>
            </a:r>
            <a:r>
              <a:rPr lang="en-US" b="1" dirty="0" err="1"/>
              <a:t>janela</a:t>
            </a:r>
            <a:r>
              <a:rPr lang="en-US" b="1" dirty="0"/>
              <a:t> </a:t>
            </a:r>
            <a:r>
              <a:rPr lang="en-US" b="1" dirty="0" err="1"/>
              <a:t>solicitando</a:t>
            </a:r>
            <a:r>
              <a:rPr lang="en-US" b="1" dirty="0"/>
              <a:t> </a:t>
            </a:r>
            <a:r>
              <a:rPr lang="en-US" b="1" dirty="0" err="1"/>
              <a:t>que</a:t>
            </a:r>
            <a:r>
              <a:rPr lang="en-US" b="1" dirty="0"/>
              <a:t> </a:t>
            </a:r>
            <a:r>
              <a:rPr lang="en-US" b="1" dirty="0" err="1"/>
              <a:t>confirme</a:t>
            </a:r>
            <a:r>
              <a:rPr lang="en-US" b="1" dirty="0"/>
              <a:t> a </a:t>
            </a:r>
            <a:r>
              <a:rPr lang="en-US" b="1" dirty="0" err="1"/>
              <a:t>inserção</a:t>
            </a:r>
            <a:r>
              <a:rPr lang="en-US" b="1" dirty="0"/>
              <a:t> </a:t>
            </a:r>
            <a:r>
              <a:rPr lang="en-US" b="1" dirty="0" err="1"/>
              <a:t>dessa</a:t>
            </a:r>
            <a:r>
              <a:rPr lang="en-US" b="1" dirty="0"/>
              <a:t> </a:t>
            </a:r>
            <a:r>
              <a:rPr lang="en-US" b="1" dirty="0" err="1"/>
              <a:t>classe</a:t>
            </a:r>
            <a:r>
              <a:rPr lang="en-US" b="1" dirty="0"/>
              <a:t>, clique </a:t>
            </a:r>
            <a:r>
              <a:rPr lang="en-US" b="1" dirty="0" err="1"/>
              <a:t>em</a:t>
            </a:r>
            <a:r>
              <a:rPr lang="en-US" b="1" dirty="0"/>
              <a:t> </a:t>
            </a:r>
            <a:r>
              <a:rPr lang="en-US" b="1" dirty="0" err="1"/>
              <a:t>sim</a:t>
            </a:r>
            <a:r>
              <a:rPr lang="en-US" b="1" dirty="0"/>
              <a:t>.</a:t>
            </a:r>
          </a:p>
          <a:p>
            <a:pPr lvl="1"/>
            <a:r>
              <a:rPr lang="en-US" b="1" dirty="0"/>
              <a:t>Volte </a:t>
            </a:r>
            <a:r>
              <a:rPr lang="en-US" b="1" dirty="0" err="1"/>
              <a:t>para</a:t>
            </a:r>
            <a:r>
              <a:rPr lang="en-US" b="1" dirty="0"/>
              <a:t> a </a:t>
            </a:r>
            <a:r>
              <a:rPr lang="en-US" b="1" dirty="0" err="1"/>
              <a:t>classe</a:t>
            </a:r>
            <a:r>
              <a:rPr lang="en-US" b="1" dirty="0"/>
              <a:t> </a:t>
            </a:r>
            <a:r>
              <a:rPr lang="en-US" b="1" dirty="0" err="1"/>
              <a:t>Pai</a:t>
            </a:r>
            <a:r>
              <a:rPr lang="en-US" b="1" dirty="0"/>
              <a:t> </a:t>
            </a:r>
            <a:r>
              <a:rPr lang="en-US" b="1" dirty="0" err="1"/>
              <a:t>AreadoQuadrado</a:t>
            </a:r>
            <a:r>
              <a:rPr lang="en-US" b="1" dirty="0"/>
              <a:t> e </a:t>
            </a:r>
            <a:r>
              <a:rPr lang="en-US" b="1" dirty="0" err="1"/>
              <a:t>digite</a:t>
            </a:r>
            <a:r>
              <a:rPr lang="en-US" b="1" dirty="0"/>
              <a:t> o </a:t>
            </a:r>
            <a:r>
              <a:rPr lang="en-US" b="1" dirty="0" err="1"/>
              <a:t>seguinte</a:t>
            </a:r>
            <a:r>
              <a:rPr lang="en-US" b="1" dirty="0"/>
              <a:t> </a:t>
            </a:r>
            <a:r>
              <a:rPr lang="en-US" b="1" dirty="0" err="1"/>
              <a:t>código</a:t>
            </a:r>
            <a:r>
              <a:rPr lang="en-US" b="1" dirty="0"/>
              <a:t> no </a:t>
            </a:r>
            <a:r>
              <a:rPr lang="en-US" b="1" dirty="0" err="1"/>
              <a:t>próximo</a:t>
            </a:r>
            <a:r>
              <a:rPr lang="en-US" b="1" dirty="0"/>
              <a:t> slide </a:t>
            </a:r>
          </a:p>
          <a:p>
            <a:pPr lvl="2"/>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lnSpcReduction="10000"/>
          </a:bodyPr>
          <a:lstStyle/>
          <a:p>
            <a:pPr marL="624078" indent="-514350" algn="just">
              <a:buFont typeface="+mj-lt"/>
              <a:buAutoNum type="arabicPeriod"/>
            </a:pPr>
            <a:r>
              <a:rPr lang="pt-BR" dirty="0" err="1"/>
              <a:t>Apartir</a:t>
            </a:r>
            <a:r>
              <a:rPr lang="pt-BR" dirty="0"/>
              <a:t> desse momento o ser humano abstrai o conceito de carro para chegar a conclusão de que é um carro.</a:t>
            </a:r>
          </a:p>
          <a:p>
            <a:pPr marL="624078" indent="-514350" algn="just">
              <a:buFont typeface="+mj-lt"/>
              <a:buAutoNum type="arabicPeriod"/>
            </a:pPr>
            <a:r>
              <a:rPr lang="pt-BR" dirty="0"/>
              <a:t>Quando instanciamos um objeto de uma classe é criado um novo item do conjunto representado por essa classe </a:t>
            </a:r>
          </a:p>
          <a:p>
            <a:pPr marL="624078" indent="-514350" algn="just">
              <a:buFont typeface="+mj-lt"/>
              <a:buAutoNum type="arabicPeriod"/>
            </a:pPr>
            <a:r>
              <a:rPr lang="pt-BR" dirty="0"/>
              <a:t>Apesar de terem os mesmo atributos os objetos de um alasse não são exatamente iguais porque cada um objeto armazena valores diferentes em seus atributos. Todos os carros possuem um atributo cor mas um carro pode ter cor azul e o outro verde.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066800"/>
          </a:xfrm>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a:xfrm>
            <a:off x="457200" y="1628800"/>
            <a:ext cx="8435280" cy="4945736"/>
          </a:xfrm>
        </p:spPr>
        <p:txBody>
          <a:bodyPr>
            <a:normAutofit fontScale="70000" lnSpcReduction="20000"/>
          </a:bodyPr>
          <a:lstStyle/>
          <a:p>
            <a:pPr algn="just"/>
            <a:r>
              <a:rPr lang="pt-BR" dirty="0"/>
              <a:t>Criando um projeto novo e com uma classe denominada </a:t>
            </a:r>
            <a:r>
              <a:rPr lang="pt-BR" dirty="0" err="1"/>
              <a:t>AreadoQuadrado</a:t>
            </a:r>
            <a:endParaRPr lang="pt-BR" dirty="0"/>
          </a:p>
          <a:p>
            <a:pPr marL="925830" lvl="1" indent="-514350">
              <a:buFont typeface="+mj-lt"/>
              <a:buAutoNum type="arabicPeriod"/>
            </a:pPr>
            <a:r>
              <a:rPr lang="en-US" b="1" dirty="0"/>
              <a:t>Public </a:t>
            </a:r>
            <a:r>
              <a:rPr lang="en-US" b="1" dirty="0" err="1"/>
              <a:t>classe</a:t>
            </a:r>
            <a:r>
              <a:rPr lang="en-US" b="1" dirty="0"/>
              <a:t> </a:t>
            </a:r>
            <a:r>
              <a:rPr lang="en-US" b="1" dirty="0" err="1"/>
              <a:t>AreadoQuadrado</a:t>
            </a:r>
            <a:r>
              <a:rPr lang="en-US" b="1" dirty="0"/>
              <a:t>{</a:t>
            </a:r>
          </a:p>
          <a:p>
            <a:pPr marL="1161288" lvl="2" indent="-457200">
              <a:buFont typeface="+mj-lt"/>
              <a:buAutoNum type="arabicPeriod"/>
            </a:pPr>
            <a:r>
              <a:rPr lang="en-US" b="1" dirty="0"/>
              <a:t>public static void main(String[] </a:t>
            </a:r>
            <a:r>
              <a:rPr lang="en-US" b="1" dirty="0" err="1"/>
              <a:t>args</a:t>
            </a:r>
            <a:r>
              <a:rPr lang="en-US" b="1" dirty="0"/>
              <a:t>){</a:t>
            </a:r>
          </a:p>
          <a:p>
            <a:pPr marL="1435608" lvl="3" indent="-457200">
              <a:buFont typeface="+mj-lt"/>
              <a:buAutoNum type="arabicPeriod"/>
            </a:pPr>
            <a:r>
              <a:rPr lang="en-US" b="1" dirty="0" err="1"/>
              <a:t>int</a:t>
            </a:r>
            <a:r>
              <a:rPr lang="en-US" b="1" dirty="0"/>
              <a:t> </a:t>
            </a:r>
            <a:r>
              <a:rPr lang="en-US" b="1" dirty="0" err="1"/>
              <a:t>areadoquadrado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t>
            </a:r>
            <a:r>
              <a:rPr lang="en-US" b="1" dirty="0" err="1"/>
              <a:t>Construa</a:t>
            </a:r>
            <a:r>
              <a:rPr lang="en-US" b="1" dirty="0"/>
              <a:t> um </a:t>
            </a:r>
            <a:r>
              <a:rPr lang="en-US" b="1" dirty="0" err="1"/>
              <a:t>objeto</a:t>
            </a:r>
            <a:r>
              <a:rPr lang="en-US" b="1" dirty="0"/>
              <a:t> </a:t>
            </a:r>
            <a:r>
              <a:rPr lang="en-US" b="1" dirty="0" err="1"/>
              <a:t>denominado</a:t>
            </a:r>
            <a:r>
              <a:rPr lang="en-US" b="1" dirty="0"/>
              <a:t> </a:t>
            </a:r>
            <a:r>
              <a:rPr lang="en-US" b="1" dirty="0" err="1"/>
              <a:t>Quadrado</a:t>
            </a:r>
            <a:r>
              <a:rPr lang="en-US" b="1" dirty="0"/>
              <a:t> do </a:t>
            </a:r>
            <a:r>
              <a:rPr lang="en-US" b="1" dirty="0" err="1"/>
              <a:t>tipo</a:t>
            </a:r>
            <a:r>
              <a:rPr lang="en-US" b="1" dirty="0"/>
              <a:t> </a:t>
            </a:r>
            <a:r>
              <a:rPr lang="en-US" b="1" dirty="0" err="1"/>
              <a:t>Dimensao</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Dimensao</a:t>
            </a:r>
            <a:r>
              <a:rPr lang="en-US" b="1" dirty="0"/>
              <a:t> </a:t>
            </a:r>
            <a:r>
              <a:rPr lang="en-US" b="1" dirty="0" err="1"/>
              <a:t>Quadrado</a:t>
            </a:r>
            <a:r>
              <a:rPr lang="en-US" b="1" dirty="0"/>
              <a:t> = new </a:t>
            </a:r>
            <a:r>
              <a:rPr lang="en-US" b="1" dirty="0" err="1"/>
              <a:t>Dimensão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*/Agora use </a:t>
            </a:r>
            <a:r>
              <a:rPr lang="en-US" b="1" dirty="0" err="1"/>
              <a:t>os</a:t>
            </a:r>
            <a:r>
              <a:rPr lang="en-US" b="1" dirty="0"/>
              <a:t> </a:t>
            </a:r>
            <a:r>
              <a:rPr lang="en-US" b="1" dirty="0" err="1"/>
              <a:t>atributos</a:t>
            </a:r>
            <a:r>
              <a:rPr lang="en-US" b="1" dirty="0"/>
              <a:t> </a:t>
            </a:r>
            <a:r>
              <a:rPr lang="en-US" b="1" dirty="0" err="1"/>
              <a:t>da</a:t>
            </a:r>
            <a:r>
              <a:rPr lang="en-US" b="1" dirty="0"/>
              <a:t> </a:t>
            </a:r>
            <a:r>
              <a:rPr lang="en-US" b="1" dirty="0" err="1"/>
              <a:t>classe</a:t>
            </a:r>
            <a:r>
              <a:rPr lang="en-US" b="1" dirty="0"/>
              <a:t> </a:t>
            </a:r>
            <a:r>
              <a:rPr lang="en-US" b="1" dirty="0" err="1"/>
              <a:t>Dimensao</a:t>
            </a:r>
            <a:r>
              <a:rPr lang="en-US" b="1" dirty="0"/>
              <a:t> </a:t>
            </a:r>
            <a:r>
              <a:rPr lang="en-US" b="1" dirty="0" err="1"/>
              <a:t>para</a:t>
            </a:r>
            <a:r>
              <a:rPr lang="en-US" b="1" dirty="0"/>
              <a:t> </a:t>
            </a:r>
            <a:r>
              <a:rPr lang="en-US" b="1" dirty="0" err="1"/>
              <a:t>atribuir</a:t>
            </a:r>
            <a:r>
              <a:rPr lang="en-US" b="1" dirty="0"/>
              <a:t> </a:t>
            </a:r>
            <a:r>
              <a:rPr lang="en-US" b="1" dirty="0" err="1"/>
              <a:t>valores</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Quadrado.base</a:t>
            </a:r>
            <a:r>
              <a:rPr lang="en-US" b="1" dirty="0"/>
              <a:t> = 4;</a:t>
            </a:r>
          </a:p>
          <a:p>
            <a:pPr marL="1435608" lvl="3" indent="-457200">
              <a:buFont typeface="+mj-lt"/>
              <a:buAutoNum type="arabicPeriod"/>
            </a:pPr>
            <a:r>
              <a:rPr lang="en-US" b="1" dirty="0" err="1"/>
              <a:t>Quadrado.altura</a:t>
            </a:r>
            <a:r>
              <a:rPr lang="en-US" b="1" dirty="0"/>
              <a:t> = 5;</a:t>
            </a:r>
          </a:p>
          <a:p>
            <a:pPr marL="1435608" lvl="3" indent="-457200">
              <a:buFont typeface="+mj-lt"/>
              <a:buAutoNum type="arabicPeriod"/>
            </a:pPr>
            <a:r>
              <a:rPr lang="en-US" b="1" dirty="0" err="1"/>
              <a:t>areadoquadrado</a:t>
            </a:r>
            <a:r>
              <a:rPr lang="en-US" b="1" dirty="0"/>
              <a:t> = </a:t>
            </a:r>
            <a:r>
              <a:rPr lang="en-US" b="1" dirty="0" err="1"/>
              <a:t>Quadrado.base</a:t>
            </a:r>
            <a:r>
              <a:rPr lang="en-US" b="1" dirty="0"/>
              <a:t>*</a:t>
            </a:r>
            <a:r>
              <a:rPr lang="en-US" b="1" dirty="0" err="1"/>
              <a:t>Quadrado.altura</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err="1"/>
              <a:t>system.out.printf</a:t>
            </a:r>
            <a:r>
              <a:rPr lang="en-US" b="1" dirty="0"/>
              <a:t>(“%s %d”, “A Area do </a:t>
            </a:r>
            <a:r>
              <a:rPr lang="en-US" b="1" dirty="0" err="1"/>
              <a:t>Quadrado</a:t>
            </a:r>
            <a:r>
              <a:rPr lang="en-US" b="1" dirty="0"/>
              <a:t> é: “, </a:t>
            </a:r>
            <a:r>
              <a:rPr lang="en-US" b="1" dirty="0" err="1"/>
              <a:t>areadoquadrado</a:t>
            </a:r>
            <a:r>
              <a:rPr lang="en-US" b="1" dirty="0"/>
              <a:t>);</a:t>
            </a:r>
          </a:p>
          <a:p>
            <a:pPr marL="1161288" lvl="2" indent="-457200">
              <a:buFont typeface="+mj-lt"/>
              <a:buAutoNum type="arabicPeriod"/>
            </a:pPr>
            <a:r>
              <a:rPr lang="en-US" b="1" dirty="0"/>
              <a:t>}</a:t>
            </a:r>
          </a:p>
          <a:p>
            <a:pPr marL="925830" lvl="1" indent="-514350">
              <a:buFont typeface="+mj-lt"/>
              <a:buAutoNum type="arabicPeriod"/>
            </a:pPr>
            <a:r>
              <a:rPr lang="en-US" b="1" dirty="0"/>
              <a:t>}</a:t>
            </a:r>
            <a:endParaRPr lang="pt-B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066800"/>
          </a:xfrm>
        </p:spPr>
        <p:txBody>
          <a:bodyPr>
            <a:normAutofit fontScale="90000"/>
          </a:bodyPr>
          <a:lstStyle/>
          <a:p>
            <a:pPr algn="ctr"/>
            <a:r>
              <a:rPr lang="pt-BR" dirty="0"/>
              <a:t>Criando Classes e Usando Métodos Públicos</a:t>
            </a:r>
          </a:p>
        </p:txBody>
      </p:sp>
      <p:sp>
        <p:nvSpPr>
          <p:cNvPr id="3" name="Espaço Reservado para Conteúdo 2"/>
          <p:cNvSpPr>
            <a:spLocks noGrp="1"/>
          </p:cNvSpPr>
          <p:nvPr>
            <p:ph idx="1"/>
          </p:nvPr>
        </p:nvSpPr>
        <p:spPr>
          <a:xfrm>
            <a:off x="457200" y="1628800"/>
            <a:ext cx="8435280" cy="4945736"/>
          </a:xfrm>
        </p:spPr>
        <p:txBody>
          <a:bodyPr>
            <a:normAutofit/>
          </a:bodyPr>
          <a:lstStyle/>
          <a:p>
            <a:pPr algn="just"/>
            <a:r>
              <a:rPr lang="pt-BR" dirty="0"/>
              <a:t>Adicionando um método publico na classe Dimensão</a:t>
            </a:r>
          </a:p>
          <a:p>
            <a:pPr marL="925830" lvl="1" indent="-514350">
              <a:buFont typeface="+mj-lt"/>
              <a:buAutoNum type="arabicPeriod"/>
            </a:pPr>
            <a:r>
              <a:rPr lang="en-US" b="1" dirty="0"/>
              <a:t>Public </a:t>
            </a:r>
            <a:r>
              <a:rPr lang="en-US" b="1" dirty="0" err="1"/>
              <a:t>classe</a:t>
            </a:r>
            <a:r>
              <a:rPr lang="en-US" b="1" dirty="0"/>
              <a:t> </a:t>
            </a:r>
            <a:r>
              <a:rPr lang="en-US" b="1" dirty="0" err="1"/>
              <a:t>Dimensao</a:t>
            </a:r>
            <a:r>
              <a:rPr lang="en-US" b="1" dirty="0"/>
              <a:t>{</a:t>
            </a:r>
          </a:p>
          <a:p>
            <a:pPr marL="1161288" lvl="2" indent="-457200">
              <a:buFont typeface="+mj-lt"/>
              <a:buAutoNum type="arabicPeriod"/>
            </a:pPr>
            <a:r>
              <a:rPr lang="en-US" b="1" dirty="0"/>
              <a:t>public </a:t>
            </a:r>
            <a:r>
              <a:rPr lang="en-US" b="1" dirty="0" err="1"/>
              <a:t>int</a:t>
            </a:r>
            <a:r>
              <a:rPr lang="en-US" b="1" dirty="0"/>
              <a:t> base;</a:t>
            </a:r>
          </a:p>
          <a:p>
            <a:pPr marL="1161288" lvl="2" indent="-457200">
              <a:buFont typeface="+mj-lt"/>
              <a:buAutoNum type="arabicPeriod"/>
            </a:pPr>
            <a:r>
              <a:rPr lang="en-US" b="1" dirty="0"/>
              <a:t>public </a:t>
            </a:r>
            <a:r>
              <a:rPr lang="en-US" b="1" dirty="0" err="1"/>
              <a:t>int</a:t>
            </a:r>
            <a:r>
              <a:rPr lang="en-US" b="1" dirty="0"/>
              <a:t> </a:t>
            </a:r>
            <a:r>
              <a:rPr lang="en-US" b="1" dirty="0" err="1"/>
              <a:t>altura</a:t>
            </a:r>
            <a:r>
              <a:rPr lang="en-US" b="1" dirty="0"/>
              <a:t>;</a:t>
            </a:r>
          </a:p>
          <a:p>
            <a:pPr marL="1161288" lvl="2" indent="-457200">
              <a:buFont typeface="+mj-lt"/>
              <a:buAutoNum type="arabicPeriod"/>
            </a:pPr>
            <a:endParaRPr lang="en-US" b="1" dirty="0"/>
          </a:p>
          <a:p>
            <a:pPr marL="1161288" lvl="2" indent="-457200">
              <a:buFont typeface="+mj-lt"/>
              <a:buAutoNum type="arabicPeriod"/>
            </a:pPr>
            <a:r>
              <a:rPr lang="en-US" b="1" dirty="0"/>
              <a:t>public </a:t>
            </a:r>
            <a:r>
              <a:rPr lang="en-US" b="1" dirty="0" err="1"/>
              <a:t>int</a:t>
            </a:r>
            <a:r>
              <a:rPr lang="en-US" b="1" dirty="0"/>
              <a:t> </a:t>
            </a:r>
            <a:r>
              <a:rPr lang="en-US" b="1" dirty="0" err="1"/>
              <a:t>areadoquadrado</a:t>
            </a:r>
            <a:r>
              <a:rPr lang="en-US" b="1" dirty="0"/>
              <a:t>(){</a:t>
            </a:r>
          </a:p>
          <a:p>
            <a:pPr marL="1435608" lvl="3" indent="-457200">
              <a:buFont typeface="+mj-lt"/>
              <a:buAutoNum type="arabicPeriod"/>
            </a:pPr>
            <a:r>
              <a:rPr lang="en-US" b="1" dirty="0"/>
              <a:t>return(base*</a:t>
            </a:r>
            <a:r>
              <a:rPr lang="en-US" b="1" dirty="0" err="1"/>
              <a:t>altura</a:t>
            </a:r>
            <a:r>
              <a:rPr lang="en-US" b="1" dirty="0"/>
              <a:t>);</a:t>
            </a:r>
          </a:p>
          <a:p>
            <a:pPr marL="1435608" lvl="3" indent="-457200">
              <a:buFont typeface="+mj-lt"/>
              <a:buAutoNum type="arabicPeriod"/>
            </a:pPr>
            <a:endParaRPr lang="en-US" b="1" dirty="0"/>
          </a:p>
          <a:p>
            <a:pPr marL="1161288" lvl="2" indent="-457200">
              <a:buFont typeface="+mj-lt"/>
              <a:buAutoNum type="arabicPeriod"/>
            </a:pPr>
            <a:r>
              <a:rPr lang="en-US" b="1" dirty="0"/>
              <a:t>}</a:t>
            </a:r>
          </a:p>
          <a:p>
            <a:pPr marL="925830" lvl="1" indent="-514350">
              <a:buFont typeface="+mj-lt"/>
              <a:buAutoNum type="arabicPeriod"/>
            </a:pPr>
            <a:r>
              <a:rPr lang="en-US" b="1" dirty="0"/>
              <a:t>}</a:t>
            </a:r>
            <a:endParaRPr lang="pt-B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066800"/>
          </a:xfrm>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a:xfrm>
            <a:off x="457200" y="1628800"/>
            <a:ext cx="8435280" cy="4945736"/>
          </a:xfrm>
        </p:spPr>
        <p:txBody>
          <a:bodyPr>
            <a:normAutofit fontScale="70000" lnSpcReduction="20000"/>
          </a:bodyPr>
          <a:lstStyle/>
          <a:p>
            <a:pPr algn="just"/>
            <a:r>
              <a:rPr lang="pt-BR" dirty="0"/>
              <a:t>Criando um projeto novo e com uma classe denominada </a:t>
            </a:r>
            <a:r>
              <a:rPr lang="pt-BR" dirty="0" err="1"/>
              <a:t>AreadoQuadrado</a:t>
            </a:r>
            <a:endParaRPr lang="pt-BR" dirty="0"/>
          </a:p>
          <a:p>
            <a:pPr marL="925830" lvl="1" indent="-514350">
              <a:buFont typeface="+mj-lt"/>
              <a:buAutoNum type="arabicPeriod"/>
            </a:pPr>
            <a:r>
              <a:rPr lang="en-US" b="1" dirty="0"/>
              <a:t>Public </a:t>
            </a:r>
            <a:r>
              <a:rPr lang="en-US" b="1" dirty="0" err="1"/>
              <a:t>classe</a:t>
            </a:r>
            <a:r>
              <a:rPr lang="en-US" b="1" dirty="0"/>
              <a:t> </a:t>
            </a:r>
            <a:r>
              <a:rPr lang="en-US" b="1" dirty="0" err="1"/>
              <a:t>AreadoQuadrado</a:t>
            </a:r>
            <a:r>
              <a:rPr lang="en-US" b="1" dirty="0"/>
              <a:t>{</a:t>
            </a:r>
          </a:p>
          <a:p>
            <a:pPr marL="1161288" lvl="2" indent="-457200">
              <a:buFont typeface="+mj-lt"/>
              <a:buAutoNum type="arabicPeriod"/>
            </a:pPr>
            <a:r>
              <a:rPr lang="en-US" b="1" dirty="0"/>
              <a:t>public static void main(String[] </a:t>
            </a:r>
            <a:r>
              <a:rPr lang="en-US" b="1" dirty="0" err="1"/>
              <a:t>args</a:t>
            </a:r>
            <a:r>
              <a:rPr lang="en-US" b="1" dirty="0"/>
              <a:t>){</a:t>
            </a:r>
          </a:p>
          <a:p>
            <a:pPr marL="1435608" lvl="3" indent="-457200">
              <a:buFont typeface="+mj-lt"/>
              <a:buAutoNum type="arabicPeriod"/>
            </a:pPr>
            <a:r>
              <a:rPr lang="en-US" b="1" dirty="0"/>
              <a:t>//</a:t>
            </a:r>
            <a:r>
              <a:rPr lang="en-US" b="1" dirty="0" err="1"/>
              <a:t>int</a:t>
            </a:r>
            <a:r>
              <a:rPr lang="en-US" b="1" dirty="0"/>
              <a:t> </a:t>
            </a:r>
            <a:r>
              <a:rPr lang="en-US" b="1" dirty="0" err="1"/>
              <a:t>areadoquadrado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t>
            </a:r>
            <a:r>
              <a:rPr lang="en-US" b="1" dirty="0" err="1"/>
              <a:t>Construa</a:t>
            </a:r>
            <a:r>
              <a:rPr lang="en-US" b="1" dirty="0"/>
              <a:t> um </a:t>
            </a:r>
            <a:r>
              <a:rPr lang="en-US" b="1" dirty="0" err="1"/>
              <a:t>objeto</a:t>
            </a:r>
            <a:r>
              <a:rPr lang="en-US" b="1" dirty="0"/>
              <a:t> </a:t>
            </a:r>
            <a:r>
              <a:rPr lang="en-US" b="1" dirty="0" err="1"/>
              <a:t>denominado</a:t>
            </a:r>
            <a:r>
              <a:rPr lang="en-US" b="1" dirty="0"/>
              <a:t> </a:t>
            </a:r>
            <a:r>
              <a:rPr lang="en-US" b="1" dirty="0" err="1"/>
              <a:t>Quadrado</a:t>
            </a:r>
            <a:r>
              <a:rPr lang="en-US" b="1" dirty="0"/>
              <a:t> do </a:t>
            </a:r>
            <a:r>
              <a:rPr lang="en-US" b="1" dirty="0" err="1"/>
              <a:t>tipo</a:t>
            </a:r>
            <a:r>
              <a:rPr lang="en-US" b="1" dirty="0"/>
              <a:t> </a:t>
            </a:r>
            <a:r>
              <a:rPr lang="en-US" b="1" dirty="0" err="1"/>
              <a:t>Dimensao</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Dimensao</a:t>
            </a:r>
            <a:r>
              <a:rPr lang="en-US" b="1" dirty="0"/>
              <a:t> </a:t>
            </a:r>
            <a:r>
              <a:rPr lang="en-US" b="1" dirty="0" err="1"/>
              <a:t>Quadrado</a:t>
            </a:r>
            <a:r>
              <a:rPr lang="en-US" b="1" dirty="0"/>
              <a:t> = new </a:t>
            </a:r>
            <a:r>
              <a:rPr lang="en-US" b="1" dirty="0" err="1"/>
              <a:t>Dimensão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*/Agora use </a:t>
            </a:r>
            <a:r>
              <a:rPr lang="en-US" b="1" dirty="0" err="1"/>
              <a:t>os</a:t>
            </a:r>
            <a:r>
              <a:rPr lang="en-US" b="1" dirty="0"/>
              <a:t> </a:t>
            </a:r>
            <a:r>
              <a:rPr lang="en-US" b="1" dirty="0" err="1"/>
              <a:t>atributos</a:t>
            </a:r>
            <a:r>
              <a:rPr lang="en-US" b="1" dirty="0"/>
              <a:t> </a:t>
            </a:r>
            <a:r>
              <a:rPr lang="en-US" b="1" dirty="0" err="1"/>
              <a:t>da</a:t>
            </a:r>
            <a:r>
              <a:rPr lang="en-US" b="1" dirty="0"/>
              <a:t> </a:t>
            </a:r>
            <a:r>
              <a:rPr lang="en-US" b="1" dirty="0" err="1"/>
              <a:t>classe</a:t>
            </a:r>
            <a:r>
              <a:rPr lang="en-US" b="1" dirty="0"/>
              <a:t> </a:t>
            </a:r>
            <a:r>
              <a:rPr lang="en-US" b="1" dirty="0" err="1"/>
              <a:t>Dimensao</a:t>
            </a:r>
            <a:r>
              <a:rPr lang="en-US" b="1" dirty="0"/>
              <a:t> </a:t>
            </a:r>
            <a:r>
              <a:rPr lang="en-US" b="1" dirty="0" err="1"/>
              <a:t>para</a:t>
            </a:r>
            <a:r>
              <a:rPr lang="en-US" b="1" dirty="0"/>
              <a:t> </a:t>
            </a:r>
            <a:r>
              <a:rPr lang="en-US" b="1" dirty="0" err="1"/>
              <a:t>atribuir</a:t>
            </a:r>
            <a:r>
              <a:rPr lang="en-US" b="1" dirty="0"/>
              <a:t> </a:t>
            </a:r>
            <a:r>
              <a:rPr lang="en-US" b="1" dirty="0" err="1"/>
              <a:t>valores</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Quadrado.base</a:t>
            </a:r>
            <a:r>
              <a:rPr lang="en-US" b="1" dirty="0"/>
              <a:t> = 4;</a:t>
            </a:r>
          </a:p>
          <a:p>
            <a:pPr marL="1435608" lvl="3" indent="-457200">
              <a:buFont typeface="+mj-lt"/>
              <a:buAutoNum type="arabicPeriod"/>
            </a:pPr>
            <a:r>
              <a:rPr lang="en-US" b="1" dirty="0" err="1"/>
              <a:t>Quadrado.altura</a:t>
            </a:r>
            <a:r>
              <a:rPr lang="en-US" b="1" dirty="0"/>
              <a:t> = 5;</a:t>
            </a:r>
          </a:p>
          <a:p>
            <a:pPr marL="1435608" lvl="3" indent="-457200">
              <a:buFont typeface="+mj-lt"/>
              <a:buAutoNum type="arabicPeriod"/>
            </a:pPr>
            <a:r>
              <a:rPr lang="en-US" b="1" dirty="0"/>
              <a:t>//</a:t>
            </a:r>
            <a:r>
              <a:rPr lang="en-US" b="1" dirty="0" err="1"/>
              <a:t>Areadoquadrado</a:t>
            </a:r>
            <a:r>
              <a:rPr lang="en-US" b="1" dirty="0"/>
              <a:t> = </a:t>
            </a:r>
            <a:r>
              <a:rPr lang="en-US" b="1" dirty="0" err="1"/>
              <a:t>Quadrado.base</a:t>
            </a:r>
            <a:r>
              <a:rPr lang="en-US" b="1" dirty="0"/>
              <a:t>*</a:t>
            </a:r>
            <a:r>
              <a:rPr lang="en-US" b="1" dirty="0" err="1"/>
              <a:t>Quadrado.altura</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err="1"/>
              <a:t>System.out.printf</a:t>
            </a:r>
            <a:r>
              <a:rPr lang="en-US" b="1" dirty="0"/>
              <a:t>(“%s %d”, “A Area do </a:t>
            </a:r>
            <a:r>
              <a:rPr lang="en-US" b="1" dirty="0" err="1"/>
              <a:t>Quadrado</a:t>
            </a:r>
            <a:r>
              <a:rPr lang="en-US" b="1" dirty="0"/>
              <a:t> é: “, </a:t>
            </a:r>
            <a:r>
              <a:rPr lang="en-US" b="1" dirty="0" err="1"/>
              <a:t>Dimensao.areadoquadrado</a:t>
            </a:r>
            <a:r>
              <a:rPr lang="en-US" b="1" dirty="0"/>
              <a:t>());</a:t>
            </a:r>
          </a:p>
          <a:p>
            <a:pPr marL="1161288" lvl="2" indent="-457200">
              <a:buFont typeface="+mj-lt"/>
              <a:buAutoNum type="arabicPeriod"/>
            </a:pPr>
            <a:r>
              <a:rPr lang="en-US" b="1" dirty="0"/>
              <a:t>}</a:t>
            </a:r>
          </a:p>
          <a:p>
            <a:pPr marL="925830" lvl="1" indent="-514350">
              <a:buFont typeface="+mj-lt"/>
              <a:buAutoNum type="arabicPeriod"/>
            </a:pPr>
            <a:r>
              <a:rPr lang="en-US" b="1" dirty="0"/>
              <a:t>}</a:t>
            </a:r>
            <a:endParaRPr lang="pt-B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Lista de Atividades</a:t>
            </a:r>
          </a:p>
        </p:txBody>
      </p:sp>
      <p:sp>
        <p:nvSpPr>
          <p:cNvPr id="3" name="Espaço Reservado para Conteúdo 2"/>
          <p:cNvSpPr>
            <a:spLocks noGrp="1"/>
          </p:cNvSpPr>
          <p:nvPr>
            <p:ph idx="1"/>
          </p:nvPr>
        </p:nvSpPr>
        <p:spPr/>
        <p:txBody>
          <a:bodyPr/>
          <a:lstStyle/>
          <a:p>
            <a:r>
              <a:rPr lang="pt-BR" dirty="0"/>
              <a:t>Altere a classe dimensão para calcular a área do triangulo, sabendo que a área do triangulo é calculada por intermédio da base x altura / 2;</a:t>
            </a:r>
          </a:p>
          <a:p>
            <a:r>
              <a:rPr lang="pt-BR" dirty="0"/>
              <a:t>Altere a classe dimensão para calcular a área do trapézio, sabendo que a área do trapézio é calculada pela </a:t>
            </a:r>
            <a:r>
              <a:rPr lang="pt-BR" dirty="0" err="1"/>
              <a:t>Basemaior</a:t>
            </a:r>
            <a:r>
              <a:rPr lang="pt-BR" dirty="0"/>
              <a:t> + </a:t>
            </a:r>
            <a:r>
              <a:rPr lang="pt-BR" dirty="0" err="1"/>
              <a:t>Basemenor</a:t>
            </a:r>
            <a:r>
              <a:rPr lang="pt-BR" dirty="0"/>
              <a:t> / 2 x altura.</a:t>
            </a:r>
          </a:p>
          <a:p>
            <a:endParaRPr lang="pt-B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FAC7511-83AF-4416-9F36-150B0502BDB0}"/>
              </a:ext>
            </a:extLst>
          </p:cNvPr>
          <p:cNvSpPr>
            <a:spLocks noGrp="1"/>
          </p:cNvSpPr>
          <p:nvPr>
            <p:ph type="ctrTitle"/>
          </p:nvPr>
        </p:nvSpPr>
        <p:spPr/>
        <p:txBody>
          <a:bodyPr/>
          <a:lstStyle/>
          <a:p>
            <a:r>
              <a:rPr lang="en-US" dirty="0" err="1"/>
              <a:t>Usando</a:t>
            </a:r>
            <a:r>
              <a:rPr lang="en-US" dirty="0"/>
              <a:t> </a:t>
            </a:r>
            <a:r>
              <a:rPr lang="en-US" dirty="0" err="1"/>
              <a:t>Atributos</a:t>
            </a:r>
            <a:r>
              <a:rPr lang="en-US" dirty="0"/>
              <a:t> Privados</a:t>
            </a:r>
          </a:p>
        </p:txBody>
      </p:sp>
      <p:sp>
        <p:nvSpPr>
          <p:cNvPr id="5" name="Subtítulo 4">
            <a:extLst>
              <a:ext uri="{FF2B5EF4-FFF2-40B4-BE49-F238E27FC236}">
                <a16:creationId xmlns:a16="http://schemas.microsoft.com/office/drawing/2014/main" id="{4D938AC1-8D63-429F-A196-EB98EEF4A0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15260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CF5A-0E70-45F7-BC17-57890ABA9926}"/>
              </a:ext>
            </a:extLst>
          </p:cNvPr>
          <p:cNvSpPr>
            <a:spLocks noGrp="1"/>
          </p:cNvSpPr>
          <p:nvPr>
            <p:ph type="title"/>
          </p:nvPr>
        </p:nvSpPr>
        <p:spPr/>
        <p:txBody>
          <a:bodyPr/>
          <a:lstStyle/>
          <a:p>
            <a:r>
              <a:rPr lang="en-US" dirty="0" err="1"/>
              <a:t>Usando</a:t>
            </a:r>
            <a:r>
              <a:rPr lang="en-US" dirty="0"/>
              <a:t> </a:t>
            </a:r>
            <a:r>
              <a:rPr lang="en-US" dirty="0" err="1"/>
              <a:t>Atributos</a:t>
            </a:r>
            <a:r>
              <a:rPr lang="en-US" dirty="0"/>
              <a:t> Privados</a:t>
            </a:r>
          </a:p>
        </p:txBody>
      </p:sp>
      <p:sp>
        <p:nvSpPr>
          <p:cNvPr id="3" name="Espaço Reservado para Conteúdo 2">
            <a:extLst>
              <a:ext uri="{FF2B5EF4-FFF2-40B4-BE49-F238E27FC236}">
                <a16:creationId xmlns:a16="http://schemas.microsoft.com/office/drawing/2014/main" id="{45DFD215-7C06-4B0F-8636-9725C6A2F13F}"/>
              </a:ext>
            </a:extLst>
          </p:cNvPr>
          <p:cNvSpPr>
            <a:spLocks noGrp="1"/>
          </p:cNvSpPr>
          <p:nvPr>
            <p:ph idx="1"/>
          </p:nvPr>
        </p:nvSpPr>
        <p:spPr/>
        <p:txBody>
          <a:bodyPr/>
          <a:lstStyle/>
          <a:p>
            <a:pPr algn="just"/>
            <a:r>
              <a:rPr lang="en-US" dirty="0"/>
              <a:t>Como </a:t>
            </a:r>
            <a:r>
              <a:rPr lang="en-US" dirty="0" err="1"/>
              <a:t>vimos</a:t>
            </a:r>
            <a:r>
              <a:rPr lang="en-US" dirty="0"/>
              <a:t> </a:t>
            </a:r>
            <a:r>
              <a:rPr lang="en-US" dirty="0" err="1"/>
              <a:t>nos</a:t>
            </a:r>
            <a:r>
              <a:rPr lang="en-US" dirty="0"/>
              <a:t> slides </a:t>
            </a:r>
            <a:r>
              <a:rPr lang="en-US" dirty="0" err="1"/>
              <a:t>anteriores</a:t>
            </a:r>
            <a:r>
              <a:rPr lang="en-US" dirty="0"/>
              <a:t> é </a:t>
            </a:r>
            <a:r>
              <a:rPr lang="en-US" dirty="0" err="1"/>
              <a:t>possível</a:t>
            </a:r>
            <a:r>
              <a:rPr lang="en-US" dirty="0"/>
              <a:t> </a:t>
            </a:r>
            <a:r>
              <a:rPr lang="en-US" dirty="0" err="1"/>
              <a:t>utilizar</a:t>
            </a:r>
            <a:r>
              <a:rPr lang="en-US" dirty="0"/>
              <a:t> </a:t>
            </a:r>
            <a:r>
              <a:rPr lang="en-US" dirty="0" err="1"/>
              <a:t>atributos</a:t>
            </a:r>
            <a:r>
              <a:rPr lang="en-US" dirty="0"/>
              <a:t> </a:t>
            </a:r>
            <a:r>
              <a:rPr lang="en-US" dirty="0" err="1"/>
              <a:t>públicos</a:t>
            </a:r>
            <a:r>
              <a:rPr lang="en-US" dirty="0"/>
              <a:t> (</a:t>
            </a:r>
            <a:r>
              <a:rPr lang="en-US" dirty="0" err="1"/>
              <a:t>visíveis</a:t>
            </a:r>
            <a:r>
              <a:rPr lang="en-US" dirty="0"/>
              <a:t> </a:t>
            </a:r>
            <a:r>
              <a:rPr lang="en-US" dirty="0" err="1"/>
              <a:t>externamente</a:t>
            </a:r>
            <a:r>
              <a:rPr lang="en-US" dirty="0"/>
              <a:t>) </a:t>
            </a:r>
            <a:r>
              <a:rPr lang="en-US" dirty="0" err="1"/>
              <a:t>contudo</a:t>
            </a:r>
            <a:r>
              <a:rPr lang="en-US" dirty="0"/>
              <a:t> </a:t>
            </a:r>
            <a:r>
              <a:rPr lang="en-US" dirty="0" err="1"/>
              <a:t>essa</a:t>
            </a:r>
            <a:r>
              <a:rPr lang="en-US" dirty="0"/>
              <a:t> </a:t>
            </a:r>
            <a:r>
              <a:rPr lang="en-US" dirty="0" err="1"/>
              <a:t>não</a:t>
            </a:r>
            <a:r>
              <a:rPr lang="en-US" dirty="0"/>
              <a:t> é </a:t>
            </a:r>
            <a:r>
              <a:rPr lang="en-US" dirty="0" err="1"/>
              <a:t>considerada</a:t>
            </a:r>
            <a:r>
              <a:rPr lang="en-US" dirty="0"/>
              <a:t> </a:t>
            </a:r>
            <a:r>
              <a:rPr lang="en-US" dirty="0" err="1"/>
              <a:t>uma</a:t>
            </a:r>
            <a:r>
              <a:rPr lang="en-US" dirty="0"/>
              <a:t> boa </a:t>
            </a:r>
            <a:r>
              <a:rPr lang="en-US" dirty="0" err="1"/>
              <a:t>prática</a:t>
            </a:r>
            <a:r>
              <a:rPr lang="en-US" dirty="0"/>
              <a:t> para </a:t>
            </a:r>
            <a:r>
              <a:rPr lang="en-US" dirty="0" err="1"/>
              <a:t>uma</a:t>
            </a:r>
            <a:r>
              <a:rPr lang="en-US" dirty="0"/>
              <a:t> boa </a:t>
            </a:r>
            <a:r>
              <a:rPr lang="en-US" dirty="0" err="1"/>
              <a:t>programação</a:t>
            </a:r>
            <a:r>
              <a:rPr lang="en-US" dirty="0"/>
              <a:t>.</a:t>
            </a:r>
          </a:p>
          <a:p>
            <a:pPr algn="just"/>
            <a:r>
              <a:rPr lang="en-US" dirty="0"/>
              <a:t>O </a:t>
            </a:r>
            <a:r>
              <a:rPr lang="en-US" dirty="0" err="1"/>
              <a:t>primeiro</a:t>
            </a:r>
            <a:r>
              <a:rPr lang="en-US" dirty="0"/>
              <a:t> </a:t>
            </a:r>
            <a:r>
              <a:rPr lang="en-US" dirty="0" err="1"/>
              <a:t>passo</a:t>
            </a:r>
            <a:r>
              <a:rPr lang="en-US" dirty="0"/>
              <a:t> é </a:t>
            </a:r>
            <a:r>
              <a:rPr lang="en-US" dirty="0" err="1"/>
              <a:t>tornar</a:t>
            </a:r>
            <a:r>
              <a:rPr lang="en-US" dirty="0"/>
              <a:t> </a:t>
            </a:r>
            <a:r>
              <a:rPr lang="en-US" dirty="0" err="1"/>
              <a:t>os</a:t>
            </a:r>
            <a:r>
              <a:rPr lang="en-US" dirty="0"/>
              <a:t> </a:t>
            </a:r>
            <a:r>
              <a:rPr lang="en-US" dirty="0" err="1"/>
              <a:t>atributos</a:t>
            </a:r>
            <a:r>
              <a:rPr lang="en-US" dirty="0"/>
              <a:t> privados </a:t>
            </a:r>
            <a:r>
              <a:rPr lang="en-US" dirty="0" err="1"/>
              <a:t>em</a:t>
            </a:r>
            <a:r>
              <a:rPr lang="en-US" dirty="0"/>
              <a:t> </a:t>
            </a:r>
            <a:r>
              <a:rPr lang="en-US" dirty="0" err="1"/>
              <a:t>sua</a:t>
            </a:r>
            <a:r>
              <a:rPr lang="en-US" dirty="0"/>
              <a:t> </a:t>
            </a:r>
            <a:r>
              <a:rPr lang="en-US" dirty="0" err="1"/>
              <a:t>classe</a:t>
            </a:r>
            <a:r>
              <a:rPr lang="en-US" dirty="0"/>
              <a:t>. </a:t>
            </a:r>
            <a:r>
              <a:rPr lang="en-US" dirty="0" err="1"/>
              <a:t>Usando</a:t>
            </a:r>
            <a:r>
              <a:rPr lang="en-US" dirty="0"/>
              <a:t> o </a:t>
            </a:r>
            <a:r>
              <a:rPr lang="en-US" dirty="0" err="1"/>
              <a:t>modificador</a:t>
            </a:r>
            <a:r>
              <a:rPr lang="en-US" dirty="0"/>
              <a:t> private.</a:t>
            </a:r>
          </a:p>
          <a:p>
            <a:pPr algn="just"/>
            <a:endParaRPr lang="en-US" dirty="0"/>
          </a:p>
          <a:p>
            <a:pPr lvl="1" algn="just"/>
            <a:r>
              <a:rPr lang="en-US" dirty="0"/>
              <a:t>Ex.: private int Base;</a:t>
            </a:r>
          </a:p>
        </p:txBody>
      </p:sp>
    </p:spTree>
    <p:extLst>
      <p:ext uri="{BB962C8B-B14F-4D97-AF65-F5344CB8AC3E}">
        <p14:creationId xmlns:p14="http://schemas.microsoft.com/office/powerpoint/2010/main" val="38709906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C9510-5E33-4E63-BA31-217F14E9B52F}"/>
              </a:ext>
            </a:extLst>
          </p:cNvPr>
          <p:cNvSpPr>
            <a:spLocks noGrp="1"/>
          </p:cNvSpPr>
          <p:nvPr>
            <p:ph type="title"/>
          </p:nvPr>
        </p:nvSpPr>
        <p:spPr>
          <a:xfrm>
            <a:off x="457200" y="620688"/>
            <a:ext cx="8229600" cy="1066800"/>
          </a:xfrm>
        </p:spPr>
        <p:txBody>
          <a:bodyPr/>
          <a:lstStyle/>
          <a:p>
            <a:r>
              <a:rPr lang="en-US" dirty="0" err="1"/>
              <a:t>Criando</a:t>
            </a:r>
            <a:r>
              <a:rPr lang="en-US" dirty="0"/>
              <a:t> a </a:t>
            </a:r>
            <a:r>
              <a:rPr lang="en-US" dirty="0" err="1"/>
              <a:t>Classe</a:t>
            </a:r>
            <a:r>
              <a:rPr lang="en-US" dirty="0"/>
              <a:t> Pai</a:t>
            </a:r>
          </a:p>
        </p:txBody>
      </p:sp>
      <p:sp>
        <p:nvSpPr>
          <p:cNvPr id="3" name="Espaço Reservado para Conteúdo 2">
            <a:extLst>
              <a:ext uri="{FF2B5EF4-FFF2-40B4-BE49-F238E27FC236}">
                <a16:creationId xmlns:a16="http://schemas.microsoft.com/office/drawing/2014/main" id="{D41EA772-90FF-4810-A06E-9071C9D62D78}"/>
              </a:ext>
            </a:extLst>
          </p:cNvPr>
          <p:cNvSpPr>
            <a:spLocks noGrp="1"/>
          </p:cNvSpPr>
          <p:nvPr>
            <p:ph idx="1"/>
          </p:nvPr>
        </p:nvSpPr>
        <p:spPr>
          <a:xfrm>
            <a:off x="457200" y="1556792"/>
            <a:ext cx="8229600" cy="5017744"/>
          </a:xfrm>
        </p:spPr>
        <p:txBody>
          <a:bodyPr>
            <a:normAutofit lnSpcReduction="10000"/>
          </a:bodyPr>
          <a:lstStyle/>
          <a:p>
            <a:r>
              <a:rPr lang="en-US" dirty="0" err="1"/>
              <a:t>Defina</a:t>
            </a:r>
            <a:r>
              <a:rPr lang="en-US" dirty="0"/>
              <a:t> o  </a:t>
            </a:r>
            <a:r>
              <a:rPr lang="en-US" dirty="0" err="1"/>
              <a:t>nome</a:t>
            </a:r>
            <a:r>
              <a:rPr lang="en-US" dirty="0"/>
              <a:t> da </a:t>
            </a:r>
            <a:r>
              <a:rPr lang="en-US" dirty="0" err="1"/>
              <a:t>classe</a:t>
            </a:r>
            <a:r>
              <a:rPr lang="en-US" dirty="0"/>
              <a:t> </a:t>
            </a:r>
            <a:r>
              <a:rPr lang="en-US" dirty="0" err="1"/>
              <a:t>como</a:t>
            </a:r>
            <a:r>
              <a:rPr lang="en-US" dirty="0"/>
              <a:t> </a:t>
            </a:r>
            <a:r>
              <a:rPr lang="en-US" dirty="0" err="1"/>
              <a:t>AreadoQuadrado</a:t>
            </a:r>
            <a:endParaRPr lang="en-US" dirty="0"/>
          </a:p>
          <a:p>
            <a:r>
              <a:rPr lang="en-US" b="1" dirty="0"/>
              <a:t>public class </a:t>
            </a:r>
            <a:r>
              <a:rPr lang="en-US" b="1" dirty="0" err="1"/>
              <a:t>AreadoQuadrado</a:t>
            </a:r>
            <a:r>
              <a:rPr lang="en-US" b="1" dirty="0"/>
              <a:t> {</a:t>
            </a:r>
          </a:p>
          <a:p>
            <a:endParaRPr lang="en-US" dirty="0"/>
          </a:p>
          <a:p>
            <a:r>
              <a:rPr lang="en-US" b="1" dirty="0"/>
              <a:t>public static void main(String[] </a:t>
            </a:r>
            <a:r>
              <a:rPr lang="en-US" b="1" dirty="0" err="1"/>
              <a:t>args</a:t>
            </a:r>
            <a:r>
              <a:rPr lang="en-US" b="1" dirty="0"/>
              <a:t>) {</a:t>
            </a:r>
          </a:p>
          <a:p>
            <a:endParaRPr lang="en-US" dirty="0"/>
          </a:p>
          <a:p>
            <a:endParaRPr lang="en-US" dirty="0"/>
          </a:p>
          <a:p>
            <a:r>
              <a:rPr lang="en-US" dirty="0" err="1"/>
              <a:t>Dimensao</a:t>
            </a:r>
            <a:r>
              <a:rPr lang="en-US" dirty="0"/>
              <a:t> </a:t>
            </a:r>
            <a:r>
              <a:rPr lang="en-US" dirty="0" err="1"/>
              <a:t>DimQuadrado</a:t>
            </a:r>
            <a:r>
              <a:rPr lang="en-US" dirty="0"/>
              <a:t> = </a:t>
            </a:r>
            <a:r>
              <a:rPr lang="en-US" b="1" dirty="0"/>
              <a:t>new </a:t>
            </a:r>
            <a:r>
              <a:rPr lang="en-US" b="1" dirty="0" err="1"/>
              <a:t>Dimensao</a:t>
            </a:r>
            <a:r>
              <a:rPr lang="en-US" b="1"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36336208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C9510-5E33-4E63-BA31-217F14E9B52F}"/>
              </a:ext>
            </a:extLst>
          </p:cNvPr>
          <p:cNvSpPr>
            <a:spLocks noGrp="1"/>
          </p:cNvSpPr>
          <p:nvPr>
            <p:ph type="title"/>
          </p:nvPr>
        </p:nvSpPr>
        <p:spPr>
          <a:xfrm>
            <a:off x="457200" y="489992"/>
            <a:ext cx="8229600" cy="1066800"/>
          </a:xfrm>
        </p:spPr>
        <p:txBody>
          <a:bodyPr>
            <a:normAutofit fontScale="90000"/>
          </a:bodyPr>
          <a:lstStyle/>
          <a:p>
            <a:pPr algn="just"/>
            <a:r>
              <a:rPr lang="en-US" dirty="0" err="1"/>
              <a:t>Criando</a:t>
            </a:r>
            <a:r>
              <a:rPr lang="en-US" dirty="0"/>
              <a:t> a </a:t>
            </a:r>
            <a:r>
              <a:rPr lang="en-US" dirty="0" err="1"/>
              <a:t>Classe</a:t>
            </a:r>
            <a:r>
              <a:rPr lang="en-US" dirty="0"/>
              <a:t> com </a:t>
            </a:r>
            <a:r>
              <a:rPr lang="en-US" dirty="0" err="1"/>
              <a:t>os</a:t>
            </a:r>
            <a:r>
              <a:rPr lang="en-US" dirty="0"/>
              <a:t> </a:t>
            </a:r>
            <a:r>
              <a:rPr lang="en-US" dirty="0" err="1"/>
              <a:t>Atributos</a:t>
            </a:r>
            <a:r>
              <a:rPr lang="en-US" dirty="0"/>
              <a:t> Privados</a:t>
            </a:r>
          </a:p>
        </p:txBody>
      </p:sp>
      <p:sp>
        <p:nvSpPr>
          <p:cNvPr id="3" name="Espaço Reservado para Conteúdo 2">
            <a:extLst>
              <a:ext uri="{FF2B5EF4-FFF2-40B4-BE49-F238E27FC236}">
                <a16:creationId xmlns:a16="http://schemas.microsoft.com/office/drawing/2014/main" id="{D41EA772-90FF-4810-A06E-9071C9D62D78}"/>
              </a:ext>
            </a:extLst>
          </p:cNvPr>
          <p:cNvSpPr>
            <a:spLocks noGrp="1"/>
          </p:cNvSpPr>
          <p:nvPr>
            <p:ph idx="1"/>
          </p:nvPr>
        </p:nvSpPr>
        <p:spPr>
          <a:xfrm>
            <a:off x="457200" y="1556792"/>
            <a:ext cx="8229600" cy="5017744"/>
          </a:xfrm>
        </p:spPr>
        <p:txBody>
          <a:bodyPr>
            <a:normAutofit fontScale="62500" lnSpcReduction="20000"/>
          </a:bodyPr>
          <a:lstStyle/>
          <a:p>
            <a:r>
              <a:rPr lang="en-US" dirty="0" err="1"/>
              <a:t>Defina</a:t>
            </a:r>
            <a:r>
              <a:rPr lang="en-US" dirty="0"/>
              <a:t> o  </a:t>
            </a:r>
            <a:r>
              <a:rPr lang="en-US" dirty="0" err="1"/>
              <a:t>nome</a:t>
            </a:r>
            <a:r>
              <a:rPr lang="en-US" dirty="0"/>
              <a:t> da </a:t>
            </a:r>
            <a:r>
              <a:rPr lang="en-US" dirty="0" err="1"/>
              <a:t>classe</a:t>
            </a:r>
            <a:r>
              <a:rPr lang="en-US" dirty="0"/>
              <a:t> </a:t>
            </a:r>
            <a:r>
              <a:rPr lang="en-US" dirty="0" err="1"/>
              <a:t>como</a:t>
            </a:r>
            <a:r>
              <a:rPr lang="en-US" dirty="0"/>
              <a:t> </a:t>
            </a:r>
            <a:r>
              <a:rPr lang="en-US" dirty="0" err="1"/>
              <a:t>Dimensao</a:t>
            </a:r>
            <a:endParaRPr lang="en-US" dirty="0"/>
          </a:p>
          <a:p>
            <a:r>
              <a:rPr lang="en-US" b="1" dirty="0"/>
              <a:t>public class </a:t>
            </a:r>
            <a:r>
              <a:rPr lang="en-US" b="1" dirty="0" err="1"/>
              <a:t>Dimensao</a:t>
            </a:r>
            <a:r>
              <a:rPr lang="en-US" b="1" dirty="0"/>
              <a:t> {</a:t>
            </a:r>
          </a:p>
          <a:p>
            <a:endParaRPr lang="en-US" dirty="0"/>
          </a:p>
          <a:p>
            <a:pPr lvl="1"/>
            <a:r>
              <a:rPr lang="en-US" dirty="0"/>
              <a:t>private int  </a:t>
            </a:r>
            <a:r>
              <a:rPr lang="en-US" dirty="0" err="1"/>
              <a:t>BasePri</a:t>
            </a:r>
            <a:r>
              <a:rPr lang="en-US" dirty="0"/>
              <a:t>;</a:t>
            </a:r>
          </a:p>
          <a:p>
            <a:pPr lvl="1"/>
            <a:r>
              <a:rPr lang="en-US" dirty="0"/>
              <a:t>private int </a:t>
            </a:r>
            <a:r>
              <a:rPr lang="en-US" dirty="0" err="1"/>
              <a:t>AlturaPri</a:t>
            </a:r>
            <a:r>
              <a:rPr lang="en-US" dirty="0"/>
              <a:t>;</a:t>
            </a:r>
          </a:p>
          <a:p>
            <a:pPr lvl="1"/>
            <a:endParaRPr lang="en-US" dirty="0"/>
          </a:p>
          <a:p>
            <a:pPr lvl="1"/>
            <a:r>
              <a:rPr lang="en-US" dirty="0"/>
              <a:t>public void base (int </a:t>
            </a:r>
            <a:r>
              <a:rPr lang="en-US" dirty="0" err="1"/>
              <a:t>intBase</a:t>
            </a:r>
            <a:r>
              <a:rPr lang="en-US" dirty="0"/>
              <a:t>){</a:t>
            </a:r>
          </a:p>
          <a:p>
            <a:pPr lvl="2"/>
            <a:r>
              <a:rPr lang="en-US" dirty="0" err="1"/>
              <a:t>This.BasePri</a:t>
            </a:r>
            <a:r>
              <a:rPr lang="en-US" dirty="0"/>
              <a:t> = </a:t>
            </a:r>
            <a:r>
              <a:rPr lang="en-US" dirty="0" err="1"/>
              <a:t>intBase</a:t>
            </a:r>
            <a:r>
              <a:rPr lang="en-US" dirty="0"/>
              <a:t>;</a:t>
            </a:r>
          </a:p>
          <a:p>
            <a:pPr lvl="1"/>
            <a:r>
              <a:rPr lang="en-US" dirty="0"/>
              <a:t>}</a:t>
            </a:r>
          </a:p>
          <a:p>
            <a:pPr lvl="1"/>
            <a:endParaRPr lang="en-US" dirty="0"/>
          </a:p>
          <a:p>
            <a:pPr lvl="1"/>
            <a:r>
              <a:rPr lang="en-US" dirty="0"/>
              <a:t>public void </a:t>
            </a:r>
            <a:r>
              <a:rPr lang="en-US" dirty="0" err="1"/>
              <a:t>altura</a:t>
            </a:r>
            <a:r>
              <a:rPr lang="en-US" dirty="0"/>
              <a:t> (int </a:t>
            </a:r>
            <a:r>
              <a:rPr lang="en-US" dirty="0" err="1"/>
              <a:t>intAltura</a:t>
            </a:r>
            <a:r>
              <a:rPr lang="en-US" dirty="0"/>
              <a:t>){</a:t>
            </a:r>
          </a:p>
          <a:p>
            <a:pPr lvl="2"/>
            <a:r>
              <a:rPr lang="en-US" dirty="0" err="1"/>
              <a:t>This.AlturaPri</a:t>
            </a:r>
            <a:r>
              <a:rPr lang="en-US" dirty="0"/>
              <a:t> = </a:t>
            </a:r>
            <a:r>
              <a:rPr lang="en-US" dirty="0" err="1"/>
              <a:t>intAltrua</a:t>
            </a:r>
            <a:r>
              <a:rPr lang="en-US" dirty="0"/>
              <a:t>;</a:t>
            </a:r>
          </a:p>
          <a:p>
            <a:pPr lvl="1"/>
            <a:r>
              <a:rPr lang="en-US" dirty="0"/>
              <a:t>}</a:t>
            </a:r>
          </a:p>
          <a:p>
            <a:pPr lvl="1"/>
            <a:endParaRPr lang="en-US" dirty="0"/>
          </a:p>
          <a:p>
            <a:pPr lvl="1"/>
            <a:endParaRPr lang="en-US" dirty="0"/>
          </a:p>
          <a:p>
            <a:pPr lvl="1"/>
            <a:r>
              <a:rPr lang="en-US" dirty="0"/>
              <a:t>public int area(){</a:t>
            </a:r>
          </a:p>
          <a:p>
            <a:pPr lvl="2"/>
            <a:r>
              <a:rPr lang="en-US" dirty="0"/>
              <a:t>return (</a:t>
            </a:r>
            <a:r>
              <a:rPr lang="en-US" dirty="0" err="1"/>
              <a:t>BasePri</a:t>
            </a:r>
            <a:r>
              <a:rPr lang="en-US" dirty="0"/>
              <a:t> * </a:t>
            </a:r>
            <a:r>
              <a:rPr lang="en-US" dirty="0" err="1"/>
              <a:t>AlturaPri</a:t>
            </a:r>
            <a:r>
              <a:rPr lang="en-US" dirty="0"/>
              <a:t>);</a:t>
            </a:r>
          </a:p>
          <a:p>
            <a:pPr lvl="1"/>
            <a:r>
              <a:rPr lang="en-US" dirty="0"/>
              <a:t>}</a:t>
            </a:r>
          </a:p>
          <a:p>
            <a:endParaRPr lang="en-US" dirty="0"/>
          </a:p>
          <a:p>
            <a:r>
              <a:rPr lang="en-US" dirty="0"/>
              <a:t>}</a:t>
            </a:r>
          </a:p>
        </p:txBody>
      </p:sp>
    </p:spTree>
    <p:extLst>
      <p:ext uri="{BB962C8B-B14F-4D97-AF65-F5344CB8AC3E}">
        <p14:creationId xmlns:p14="http://schemas.microsoft.com/office/powerpoint/2010/main" val="29303117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B5597-6EDD-407E-A873-0DD7C0B0E904}"/>
              </a:ext>
            </a:extLst>
          </p:cNvPr>
          <p:cNvSpPr>
            <a:spLocks noGrp="1"/>
          </p:cNvSpPr>
          <p:nvPr>
            <p:ph type="title"/>
          </p:nvPr>
        </p:nvSpPr>
        <p:spPr/>
        <p:txBody>
          <a:bodyPr/>
          <a:lstStyle/>
          <a:p>
            <a:r>
              <a:rPr lang="en-US" dirty="0" err="1"/>
              <a:t>Atividades</a:t>
            </a:r>
            <a:endParaRPr lang="en-US" dirty="0"/>
          </a:p>
        </p:txBody>
      </p:sp>
      <p:sp>
        <p:nvSpPr>
          <p:cNvPr id="3" name="Espaço Reservado para Conteúdo 2">
            <a:extLst>
              <a:ext uri="{FF2B5EF4-FFF2-40B4-BE49-F238E27FC236}">
                <a16:creationId xmlns:a16="http://schemas.microsoft.com/office/drawing/2014/main" id="{5DC641EA-B4F9-4A5C-9B8E-0905942A6E5A}"/>
              </a:ext>
            </a:extLst>
          </p:cNvPr>
          <p:cNvSpPr>
            <a:spLocks noGrp="1"/>
          </p:cNvSpPr>
          <p:nvPr>
            <p:ph idx="1"/>
          </p:nvPr>
        </p:nvSpPr>
        <p:spPr/>
        <p:txBody>
          <a:bodyPr>
            <a:normAutofit fontScale="92500"/>
          </a:bodyPr>
          <a:lstStyle/>
          <a:p>
            <a:pPr algn="just"/>
            <a:r>
              <a:rPr lang="en-US" dirty="0" err="1"/>
              <a:t>Utilizando</a:t>
            </a:r>
            <a:r>
              <a:rPr lang="en-US" dirty="0"/>
              <a:t> </a:t>
            </a:r>
            <a:r>
              <a:rPr lang="en-US" dirty="0" err="1"/>
              <a:t>os</a:t>
            </a:r>
            <a:r>
              <a:rPr lang="en-US" dirty="0"/>
              <a:t> </a:t>
            </a:r>
            <a:r>
              <a:rPr lang="en-US" dirty="0" err="1"/>
              <a:t>conceitos</a:t>
            </a:r>
            <a:r>
              <a:rPr lang="en-US" dirty="0"/>
              <a:t> de classes com </a:t>
            </a:r>
            <a:r>
              <a:rPr lang="en-US" dirty="0" err="1"/>
              <a:t>atributos</a:t>
            </a:r>
            <a:r>
              <a:rPr lang="en-US" dirty="0"/>
              <a:t> privados, </a:t>
            </a:r>
            <a:r>
              <a:rPr lang="en-US" dirty="0" err="1"/>
              <a:t>crie</a:t>
            </a:r>
            <a:r>
              <a:rPr lang="en-US" dirty="0"/>
              <a:t> as </a:t>
            </a:r>
            <a:r>
              <a:rPr lang="en-US" dirty="0" err="1"/>
              <a:t>seguintes</a:t>
            </a:r>
            <a:r>
              <a:rPr lang="en-US" dirty="0"/>
              <a:t> classes:</a:t>
            </a:r>
          </a:p>
          <a:p>
            <a:pPr lvl="1"/>
            <a:r>
              <a:rPr lang="en-US" dirty="0" err="1"/>
              <a:t>Triangulo</a:t>
            </a:r>
            <a:r>
              <a:rPr lang="en-US" dirty="0"/>
              <a:t> (base x </a:t>
            </a:r>
            <a:r>
              <a:rPr lang="en-US" dirty="0" err="1"/>
              <a:t>altura</a:t>
            </a:r>
            <a:r>
              <a:rPr lang="en-US" dirty="0"/>
              <a:t> / 2)</a:t>
            </a:r>
          </a:p>
          <a:p>
            <a:pPr lvl="1"/>
            <a:r>
              <a:rPr lang="en-US" dirty="0" err="1"/>
              <a:t>Trapezio</a:t>
            </a:r>
            <a:r>
              <a:rPr lang="en-US" dirty="0"/>
              <a:t> (</a:t>
            </a:r>
            <a:r>
              <a:rPr lang="en-US" dirty="0" err="1"/>
              <a:t>baseMenor</a:t>
            </a:r>
            <a:r>
              <a:rPr lang="en-US" dirty="0"/>
              <a:t> + </a:t>
            </a:r>
            <a:r>
              <a:rPr lang="en-US" dirty="0" err="1"/>
              <a:t>baseMaior</a:t>
            </a:r>
            <a:r>
              <a:rPr lang="en-US" dirty="0"/>
              <a:t>) x </a:t>
            </a:r>
            <a:r>
              <a:rPr lang="en-US" dirty="0" err="1"/>
              <a:t>altura</a:t>
            </a:r>
            <a:r>
              <a:rPr lang="en-US" dirty="0"/>
              <a:t> / 2</a:t>
            </a:r>
          </a:p>
          <a:p>
            <a:r>
              <a:rPr lang="en-US" dirty="0" err="1"/>
              <a:t>Depois</a:t>
            </a:r>
            <a:r>
              <a:rPr lang="en-US" dirty="0"/>
              <a:t> e </a:t>
            </a:r>
            <a:r>
              <a:rPr lang="en-US" dirty="0" err="1"/>
              <a:t>implementar</a:t>
            </a:r>
            <a:r>
              <a:rPr lang="en-US" dirty="0"/>
              <a:t> </a:t>
            </a:r>
            <a:r>
              <a:rPr lang="en-US" dirty="0" err="1"/>
              <a:t>cada</a:t>
            </a:r>
            <a:r>
              <a:rPr lang="en-US" dirty="0"/>
              <a:t> </a:t>
            </a:r>
            <a:r>
              <a:rPr lang="en-US" dirty="0" err="1"/>
              <a:t>classe</a:t>
            </a:r>
            <a:r>
              <a:rPr lang="en-US" dirty="0"/>
              <a:t> </a:t>
            </a:r>
            <a:r>
              <a:rPr lang="en-US" dirty="0" err="1"/>
              <a:t>melhore</a:t>
            </a:r>
            <a:r>
              <a:rPr lang="en-US" dirty="0"/>
              <a:t> a </a:t>
            </a:r>
            <a:r>
              <a:rPr lang="en-US" dirty="0" err="1"/>
              <a:t>classe</a:t>
            </a:r>
            <a:r>
              <a:rPr lang="en-US" dirty="0"/>
              <a:t> </a:t>
            </a:r>
            <a:r>
              <a:rPr lang="en-US" dirty="0" err="1"/>
              <a:t>dimensão</a:t>
            </a:r>
            <a:r>
              <a:rPr lang="en-US" dirty="0"/>
              <a:t> para que </a:t>
            </a:r>
            <a:r>
              <a:rPr lang="en-US" dirty="0" err="1"/>
              <a:t>possa</a:t>
            </a:r>
            <a:r>
              <a:rPr lang="en-US" dirty="0"/>
              <a:t> ser </a:t>
            </a:r>
            <a:r>
              <a:rPr lang="en-US" dirty="0" err="1"/>
              <a:t>passado</a:t>
            </a:r>
            <a:r>
              <a:rPr lang="en-US" dirty="0"/>
              <a:t> o </a:t>
            </a:r>
            <a:r>
              <a:rPr lang="en-US" dirty="0" err="1"/>
              <a:t>tipo</a:t>
            </a:r>
            <a:r>
              <a:rPr lang="en-US" dirty="0"/>
              <a:t> da </a:t>
            </a:r>
            <a:r>
              <a:rPr lang="en-US" dirty="0" err="1"/>
              <a:t>representação</a:t>
            </a:r>
            <a:r>
              <a:rPr lang="en-US" dirty="0"/>
              <a:t> </a:t>
            </a:r>
            <a:r>
              <a:rPr lang="en-US" dirty="0" err="1"/>
              <a:t>geométrica</a:t>
            </a:r>
            <a:r>
              <a:rPr lang="en-US" dirty="0"/>
              <a:t> de forma que se for </a:t>
            </a:r>
            <a:r>
              <a:rPr lang="en-US" dirty="0" err="1"/>
              <a:t>triangulo</a:t>
            </a:r>
            <a:r>
              <a:rPr lang="en-US" dirty="0"/>
              <a:t> </a:t>
            </a:r>
            <a:r>
              <a:rPr lang="en-US" dirty="0" err="1"/>
              <a:t>ou</a:t>
            </a:r>
            <a:r>
              <a:rPr lang="en-US" dirty="0"/>
              <a:t> </a:t>
            </a:r>
            <a:r>
              <a:rPr lang="en-US" dirty="0" err="1"/>
              <a:t>trapézio</a:t>
            </a:r>
            <a:r>
              <a:rPr lang="en-US" dirty="0"/>
              <a:t> o </a:t>
            </a:r>
            <a:r>
              <a:rPr lang="en-US" dirty="0" err="1"/>
              <a:t>programa</a:t>
            </a:r>
            <a:r>
              <a:rPr lang="en-US" dirty="0"/>
              <a:t> </a:t>
            </a:r>
            <a:r>
              <a:rPr lang="en-US" dirty="0" err="1"/>
              <a:t>deve</a:t>
            </a:r>
            <a:r>
              <a:rPr lang="en-US" dirty="0"/>
              <a:t> </a:t>
            </a:r>
            <a:r>
              <a:rPr lang="en-US" dirty="0" err="1"/>
              <a:t>dividir</a:t>
            </a:r>
            <a:r>
              <a:rPr lang="en-US" dirty="0"/>
              <a:t> a base x </a:t>
            </a:r>
            <a:r>
              <a:rPr lang="en-US" dirty="0" err="1"/>
              <a:t>altura</a:t>
            </a:r>
            <a:r>
              <a:rPr lang="en-US" dirty="0"/>
              <a:t> e </a:t>
            </a:r>
            <a:r>
              <a:rPr lang="en-US" dirty="0" err="1"/>
              <a:t>dividir</a:t>
            </a:r>
            <a:r>
              <a:rPr lang="en-US" dirty="0"/>
              <a:t> por 2. Se a </a:t>
            </a:r>
            <a:r>
              <a:rPr lang="en-US" dirty="0" err="1"/>
              <a:t>figura</a:t>
            </a:r>
            <a:r>
              <a:rPr lang="en-US" dirty="0"/>
              <a:t> </a:t>
            </a:r>
            <a:r>
              <a:rPr lang="en-US" dirty="0" err="1"/>
              <a:t>geométrica</a:t>
            </a:r>
            <a:r>
              <a:rPr lang="en-US" dirty="0"/>
              <a:t> for </a:t>
            </a:r>
            <a:r>
              <a:rPr lang="en-US" dirty="0" err="1"/>
              <a:t>quadrado</a:t>
            </a:r>
            <a:r>
              <a:rPr lang="en-US" dirty="0"/>
              <a:t> </a:t>
            </a:r>
            <a:r>
              <a:rPr lang="en-US" dirty="0" err="1"/>
              <a:t>apenas</a:t>
            </a:r>
            <a:r>
              <a:rPr lang="en-US" dirty="0"/>
              <a:t> </a:t>
            </a:r>
            <a:r>
              <a:rPr lang="en-US" dirty="0" err="1"/>
              <a:t>multiplique</a:t>
            </a:r>
            <a:r>
              <a:rPr lang="en-US" dirty="0"/>
              <a:t> por </a:t>
            </a:r>
            <a:r>
              <a:rPr lang="en-US" dirty="0" err="1"/>
              <a:t>dois</a:t>
            </a:r>
            <a:r>
              <a:rPr lang="en-US" dirty="0"/>
              <a:t>.</a:t>
            </a:r>
          </a:p>
        </p:txBody>
      </p:sp>
    </p:spTree>
    <p:extLst>
      <p:ext uri="{BB962C8B-B14F-4D97-AF65-F5344CB8AC3E}">
        <p14:creationId xmlns:p14="http://schemas.microsoft.com/office/powerpoint/2010/main" val="167443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DF195BE-7D2A-4566-855A-677BCD778C07}"/>
              </a:ext>
            </a:extLst>
          </p:cNvPr>
          <p:cNvSpPr>
            <a:spLocks noGrp="1"/>
          </p:cNvSpPr>
          <p:nvPr>
            <p:ph type="ctrTitle"/>
          </p:nvPr>
        </p:nvSpPr>
        <p:spPr/>
        <p:txBody>
          <a:bodyPr/>
          <a:lstStyle/>
          <a:p>
            <a:r>
              <a:rPr lang="en-US" dirty="0"/>
              <a:t>CONSTRUTORES</a:t>
            </a:r>
          </a:p>
        </p:txBody>
      </p:sp>
      <p:sp>
        <p:nvSpPr>
          <p:cNvPr id="5" name="Subtítulo 4">
            <a:extLst>
              <a:ext uri="{FF2B5EF4-FFF2-40B4-BE49-F238E27FC236}">
                <a16:creationId xmlns:a16="http://schemas.microsoft.com/office/drawing/2014/main" id="{CCA393CB-A7D1-410D-AB04-6C1F1E4423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2635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Classes </a:t>
            </a:r>
          </a:p>
          <a:p>
            <a:pPr marL="916686" lvl="1" indent="-514350" algn="just">
              <a:buFont typeface="+mj-lt"/>
              <a:buAutoNum type="arabicPeriod"/>
            </a:pPr>
            <a:r>
              <a:rPr lang="pt-BR" dirty="0"/>
              <a:t>Representa uma categoria </a:t>
            </a:r>
          </a:p>
          <a:p>
            <a:pPr marL="916686" lvl="1" indent="-514350" algn="just">
              <a:buFont typeface="+mj-lt"/>
              <a:buAutoNum type="arabicPeriod"/>
            </a:pPr>
            <a:r>
              <a:rPr lang="pt-BR" dirty="0"/>
              <a:t>Não é possível trabalhar com a classe apenas com suas instâncias</a:t>
            </a:r>
          </a:p>
          <a:p>
            <a:pPr marL="916686" lvl="1" indent="-514350" algn="just">
              <a:buFont typeface="+mj-lt"/>
              <a:buAutoNum type="arabicPeriod"/>
            </a:pPr>
            <a:r>
              <a:rPr lang="pt-BR" dirty="0"/>
              <a:t>A classe é utilizada para identificar um grupo de objetos.</a:t>
            </a:r>
          </a:p>
          <a:p>
            <a:pPr marL="624078" indent="-514350" algn="just">
              <a:buFont typeface="+mj-lt"/>
              <a:buAutoNum type="arabicPeriod"/>
            </a:pPr>
            <a:r>
              <a:rPr lang="pt-BR" dirty="0"/>
              <a:t>Objetos </a:t>
            </a:r>
          </a:p>
          <a:p>
            <a:pPr marL="916686" lvl="1" indent="-514350" algn="just">
              <a:buFont typeface="+mj-lt"/>
              <a:buAutoNum type="arabicPeriod"/>
            </a:pPr>
            <a:r>
              <a:rPr lang="pt-BR" dirty="0"/>
              <a:t>São os membros ou exemplos dessa categoria</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7307D-A2F7-4241-BE76-FF2B51595271}"/>
              </a:ext>
            </a:extLst>
          </p:cNvPr>
          <p:cNvSpPr>
            <a:spLocks noGrp="1"/>
          </p:cNvSpPr>
          <p:nvPr>
            <p:ph type="title"/>
          </p:nvPr>
        </p:nvSpPr>
        <p:spPr/>
        <p:txBody>
          <a:bodyPr/>
          <a:lstStyle/>
          <a:p>
            <a:r>
              <a:rPr lang="en-US" dirty="0"/>
              <a:t>CONSTRUTORES</a:t>
            </a:r>
          </a:p>
        </p:txBody>
      </p:sp>
      <p:sp>
        <p:nvSpPr>
          <p:cNvPr id="3" name="Espaço Reservado para Conteúdo 2">
            <a:extLst>
              <a:ext uri="{FF2B5EF4-FFF2-40B4-BE49-F238E27FC236}">
                <a16:creationId xmlns:a16="http://schemas.microsoft.com/office/drawing/2014/main" id="{7E60B634-7603-4E17-B1B5-21789642B599}"/>
              </a:ext>
            </a:extLst>
          </p:cNvPr>
          <p:cNvSpPr>
            <a:spLocks noGrp="1"/>
          </p:cNvSpPr>
          <p:nvPr>
            <p:ph idx="1"/>
          </p:nvPr>
        </p:nvSpPr>
        <p:spPr/>
        <p:txBody>
          <a:bodyPr>
            <a:normAutofit fontScale="85000" lnSpcReduction="20000"/>
          </a:bodyPr>
          <a:lstStyle/>
          <a:p>
            <a:pPr algn="just"/>
            <a:r>
              <a:rPr lang="en-US" dirty="0"/>
              <a:t>OS CONSTRUTORES FORAM  CRIADOS PARA INCIALIZAÇÃO DOS OBJETOS CRIADOS. ISSO SIGNIFICA QUE OS ATRIBUTOS DESSE OBJETO SÃO RECEBEM VALORES AUTOMATICAMENTE DURANTE SUA DECLARAÇÃO.</a:t>
            </a:r>
          </a:p>
          <a:p>
            <a:pPr algn="just"/>
            <a:r>
              <a:rPr lang="en-US" dirty="0"/>
              <a:t>ISSO OCORRE QUANDO UMA INSTANCIA DO OBJETO É CRIADA PELO OPERADOR NEW.</a:t>
            </a:r>
          </a:p>
          <a:p>
            <a:pPr algn="just"/>
            <a:r>
              <a:rPr lang="en-US" dirty="0"/>
              <a:t>TODO OBJETO POSSUI UM MÉTODO CONSTRUTOR MESMO QUE NÃO TENHA SIDO DEFINIDO PELO PROGRAMADOR. O COMPILADOR JAVA SE ENCARREGA DE ADICIONAR UM CONSTRUTOR PADRÃO.</a:t>
            </a:r>
          </a:p>
          <a:p>
            <a:pPr algn="just"/>
            <a:r>
              <a:rPr lang="en-US" dirty="0"/>
              <a:t>O CONSTRUTUR SÓ OCORRE UMA VEZ DURANTE TODO O TEMPO DE EXISTÊNCIA DO OBJETO.</a:t>
            </a:r>
          </a:p>
        </p:txBody>
      </p:sp>
    </p:spTree>
    <p:extLst>
      <p:ext uri="{BB962C8B-B14F-4D97-AF65-F5344CB8AC3E}">
        <p14:creationId xmlns:p14="http://schemas.microsoft.com/office/powerpoint/2010/main" val="2736039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57B20-2387-4E69-A924-F182D7D0FB2A}"/>
              </a:ext>
            </a:extLst>
          </p:cNvPr>
          <p:cNvSpPr>
            <a:spLocks noGrp="1"/>
          </p:cNvSpPr>
          <p:nvPr>
            <p:ph type="title"/>
          </p:nvPr>
        </p:nvSpPr>
        <p:spPr>
          <a:xfrm>
            <a:off x="472616" y="620688"/>
            <a:ext cx="8229600" cy="1066800"/>
          </a:xfrm>
        </p:spPr>
        <p:txBody>
          <a:bodyPr>
            <a:normAutofit fontScale="90000"/>
          </a:bodyPr>
          <a:lstStyle/>
          <a:p>
            <a:pPr algn="ctr"/>
            <a:r>
              <a:rPr lang="en-US" dirty="0" err="1"/>
              <a:t>Criando</a:t>
            </a:r>
            <a:r>
              <a:rPr lang="en-US" dirty="0"/>
              <a:t> a </a:t>
            </a:r>
            <a:r>
              <a:rPr lang="en-US" dirty="0" err="1"/>
              <a:t>Classe</a:t>
            </a:r>
            <a:r>
              <a:rPr lang="en-US" dirty="0"/>
              <a:t> que </a:t>
            </a:r>
            <a:r>
              <a:rPr lang="en-US" dirty="0" err="1"/>
              <a:t>vai</a:t>
            </a:r>
            <a:r>
              <a:rPr lang="en-US" dirty="0"/>
              <a:t> </a:t>
            </a:r>
            <a:r>
              <a:rPr lang="en-US" dirty="0" err="1"/>
              <a:t>Instanciar</a:t>
            </a:r>
            <a:r>
              <a:rPr lang="en-US" dirty="0"/>
              <a:t> a </a:t>
            </a:r>
            <a:r>
              <a:rPr lang="en-US" dirty="0" err="1"/>
              <a:t>Classe</a:t>
            </a:r>
            <a:r>
              <a:rPr lang="en-US" dirty="0"/>
              <a:t> com </a:t>
            </a:r>
            <a:r>
              <a:rPr lang="en-US" dirty="0" err="1"/>
              <a:t>Método</a:t>
            </a:r>
            <a:r>
              <a:rPr lang="en-US" dirty="0"/>
              <a:t> </a:t>
            </a:r>
            <a:r>
              <a:rPr lang="en-US" dirty="0" err="1"/>
              <a:t>Construtor</a:t>
            </a:r>
            <a:endParaRPr lang="en-US" dirty="0"/>
          </a:p>
        </p:txBody>
      </p:sp>
      <p:sp>
        <p:nvSpPr>
          <p:cNvPr id="3" name="Espaço Reservado para Conteúdo 2">
            <a:extLst>
              <a:ext uri="{FF2B5EF4-FFF2-40B4-BE49-F238E27FC236}">
                <a16:creationId xmlns:a16="http://schemas.microsoft.com/office/drawing/2014/main" id="{EFC9FA99-EF56-4B1C-B25C-C77916E2B6E3}"/>
              </a:ext>
            </a:extLst>
          </p:cNvPr>
          <p:cNvSpPr>
            <a:spLocks noGrp="1"/>
          </p:cNvSpPr>
          <p:nvPr>
            <p:ph idx="1"/>
          </p:nvPr>
        </p:nvSpPr>
        <p:spPr/>
        <p:txBody>
          <a:bodyPr>
            <a:normAutofit fontScale="55000" lnSpcReduction="20000"/>
          </a:bodyPr>
          <a:lstStyle/>
          <a:p>
            <a:pPr marL="624078" indent="-514350">
              <a:buFont typeface="+mj-lt"/>
              <a:buAutoNum type="arabicPeriod"/>
            </a:pPr>
            <a:r>
              <a:rPr lang="en-US" b="1" dirty="0"/>
              <a:t>public class </a:t>
            </a:r>
            <a:r>
              <a:rPr lang="en-US" b="1" dirty="0" err="1"/>
              <a:t>AreaQuadrado</a:t>
            </a:r>
            <a:r>
              <a:rPr lang="en-US" b="1" dirty="0"/>
              <a:t> {</a:t>
            </a:r>
          </a:p>
          <a:p>
            <a:pPr marL="624078" indent="-514350">
              <a:buFont typeface="+mj-lt"/>
              <a:buAutoNum type="arabicPeriod"/>
            </a:pPr>
            <a:endParaRPr lang="en-US" dirty="0"/>
          </a:p>
          <a:p>
            <a:pPr marL="624078" indent="-514350">
              <a:buFont typeface="+mj-lt"/>
              <a:buAutoNum type="arabicPeriod"/>
            </a:pPr>
            <a:r>
              <a:rPr lang="en-US" b="1" dirty="0"/>
              <a:t>    public static void main(String[] </a:t>
            </a:r>
            <a:r>
              <a:rPr lang="en-US" b="1" dirty="0" err="1"/>
              <a:t>args</a:t>
            </a:r>
            <a:r>
              <a:rPr lang="en-US" b="1" dirty="0"/>
              <a:t>) {</a:t>
            </a:r>
          </a:p>
          <a:p>
            <a:pPr marL="624078" indent="-514350">
              <a:buFont typeface="+mj-lt"/>
              <a:buAutoNum type="arabicPeriod"/>
            </a:pPr>
            <a:endParaRPr lang="en-US" dirty="0"/>
          </a:p>
          <a:p>
            <a:pPr marL="624078" indent="-514350">
              <a:buFont typeface="+mj-lt"/>
              <a:buAutoNum type="arabicPeriod"/>
            </a:pPr>
            <a:r>
              <a:rPr lang="en-US" b="1" dirty="0"/>
              <a:t>           int area = 0;</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r>
              <a:rPr lang="pt-BR" dirty="0"/>
              <a:t>        //AQUI VAMOS INSTANCIAR O OBJETO COM O SEU CONSTRUCTOR – AGORA</a:t>
            </a:r>
          </a:p>
          <a:p>
            <a:pPr marL="624078" indent="-514350">
              <a:buFont typeface="+mj-lt"/>
              <a:buAutoNum type="arabicPeriod"/>
            </a:pPr>
            <a:r>
              <a:rPr lang="pt-BR" dirty="0"/>
              <a:t>       // VAMOS CONSTRUIR A CLASSE COM CONSTRUTOR</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r>
              <a:rPr lang="en-US" dirty="0"/>
              <a:t>         </a:t>
            </a:r>
            <a:r>
              <a:rPr lang="en-US" dirty="0" err="1"/>
              <a:t>System.</a:t>
            </a:r>
            <a:r>
              <a:rPr lang="en-US" b="1" i="1" dirty="0" err="1"/>
              <a:t>out.printf</a:t>
            </a:r>
            <a:r>
              <a:rPr lang="en-US" b="1" i="1" dirty="0"/>
              <a:t>("%s %d", "ARÉA DO TRIANGULO = " , area);</a:t>
            </a:r>
          </a:p>
          <a:p>
            <a:pPr marL="624078" indent="-514350">
              <a:buFont typeface="+mj-lt"/>
              <a:buAutoNum type="arabicPeriod"/>
            </a:pPr>
            <a:endParaRPr lang="en-US" dirty="0"/>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dirty="0"/>
              <a:t>}</a:t>
            </a:r>
          </a:p>
        </p:txBody>
      </p:sp>
    </p:spTree>
    <p:extLst>
      <p:ext uri="{BB962C8B-B14F-4D97-AF65-F5344CB8AC3E}">
        <p14:creationId xmlns:p14="http://schemas.microsoft.com/office/powerpoint/2010/main" val="20544300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57B20-2387-4E69-A924-F182D7D0FB2A}"/>
              </a:ext>
            </a:extLst>
          </p:cNvPr>
          <p:cNvSpPr>
            <a:spLocks noGrp="1"/>
          </p:cNvSpPr>
          <p:nvPr>
            <p:ph type="title"/>
          </p:nvPr>
        </p:nvSpPr>
        <p:spPr>
          <a:xfrm>
            <a:off x="310648" y="404664"/>
            <a:ext cx="8522704" cy="1066800"/>
          </a:xfrm>
        </p:spPr>
        <p:txBody>
          <a:bodyPr>
            <a:normAutofit fontScale="90000"/>
          </a:bodyPr>
          <a:lstStyle/>
          <a:p>
            <a:pPr algn="ctr"/>
            <a:r>
              <a:rPr lang="en-US" dirty="0" err="1"/>
              <a:t>Criando</a:t>
            </a:r>
            <a:r>
              <a:rPr lang="en-US" dirty="0"/>
              <a:t> a </a:t>
            </a:r>
            <a:r>
              <a:rPr lang="en-US" dirty="0" err="1"/>
              <a:t>Classe</a:t>
            </a:r>
            <a:r>
              <a:rPr lang="en-US" dirty="0"/>
              <a:t> com </a:t>
            </a:r>
            <a:r>
              <a:rPr lang="en-US" dirty="0" err="1"/>
              <a:t>Método</a:t>
            </a:r>
            <a:r>
              <a:rPr lang="en-US" dirty="0"/>
              <a:t> </a:t>
            </a:r>
            <a:r>
              <a:rPr lang="en-US" dirty="0" err="1"/>
              <a:t>Construtor</a:t>
            </a:r>
            <a:endParaRPr lang="en-US" dirty="0"/>
          </a:p>
        </p:txBody>
      </p:sp>
      <p:sp>
        <p:nvSpPr>
          <p:cNvPr id="3" name="Espaço Reservado para Conteúdo 2">
            <a:extLst>
              <a:ext uri="{FF2B5EF4-FFF2-40B4-BE49-F238E27FC236}">
                <a16:creationId xmlns:a16="http://schemas.microsoft.com/office/drawing/2014/main" id="{EFC9FA99-EF56-4B1C-B25C-C77916E2B6E3}"/>
              </a:ext>
            </a:extLst>
          </p:cNvPr>
          <p:cNvSpPr>
            <a:spLocks noGrp="1"/>
          </p:cNvSpPr>
          <p:nvPr>
            <p:ph idx="1"/>
          </p:nvPr>
        </p:nvSpPr>
        <p:spPr>
          <a:xfrm>
            <a:off x="457200" y="1471464"/>
            <a:ext cx="8229600" cy="5103072"/>
          </a:xfrm>
        </p:spPr>
        <p:txBody>
          <a:bodyPr>
            <a:normAutofit fontScale="40000" lnSpcReduction="20000"/>
          </a:bodyPr>
          <a:lstStyle/>
          <a:p>
            <a:pPr marL="624078" indent="-514350">
              <a:buFont typeface="+mj-lt"/>
              <a:buAutoNum type="arabicPeriod"/>
            </a:pPr>
            <a:r>
              <a:rPr lang="en-US" b="1" dirty="0"/>
              <a:t>public class </a:t>
            </a:r>
            <a:r>
              <a:rPr lang="en-US" b="1" dirty="0" err="1"/>
              <a:t>FiguraGeometrica</a:t>
            </a:r>
            <a:r>
              <a:rPr lang="en-US" b="1" dirty="0"/>
              <a:t> {</a:t>
            </a:r>
          </a:p>
          <a:p>
            <a:pPr marL="624078" indent="-514350">
              <a:buFont typeface="+mj-lt"/>
              <a:buAutoNum type="arabicPeriod"/>
            </a:pPr>
            <a:endParaRPr lang="en-US" dirty="0"/>
          </a:p>
          <a:p>
            <a:pPr marL="624078" indent="-514350">
              <a:buFont typeface="+mj-lt"/>
              <a:buAutoNum type="arabicPeriod"/>
            </a:pPr>
            <a:r>
              <a:rPr lang="en-US" b="1" dirty="0"/>
              <a:t>           private int Base, Altura;</a:t>
            </a:r>
          </a:p>
          <a:p>
            <a:pPr marL="624078" indent="-514350">
              <a:buFont typeface="+mj-lt"/>
              <a:buAutoNum type="arabicPeriod"/>
            </a:pPr>
            <a:r>
              <a:rPr lang="en-US" b="1" dirty="0"/>
              <a:t>           private String Tipo;</a:t>
            </a:r>
          </a:p>
          <a:p>
            <a:pPr marL="624078" indent="-514350">
              <a:buFont typeface="+mj-lt"/>
              <a:buAutoNum type="arabicPeriod"/>
            </a:pPr>
            <a:endParaRPr lang="en-US" dirty="0"/>
          </a:p>
          <a:p>
            <a:pPr marL="624078" indent="-514350">
              <a:buFont typeface="+mj-lt"/>
              <a:buAutoNum type="arabicPeriod"/>
            </a:pPr>
            <a:r>
              <a:rPr lang="it-IT" b="1" dirty="0"/>
              <a:t>           public FiguraGeometrica(int base, int altura, String tipo) {</a:t>
            </a:r>
            <a:r>
              <a:rPr lang="en-US" dirty="0"/>
              <a:t>                     </a:t>
            </a:r>
            <a:endParaRPr lang="en-US" b="1" dirty="0"/>
          </a:p>
          <a:p>
            <a:pPr marL="624078" indent="-514350">
              <a:buFont typeface="+mj-lt"/>
              <a:buAutoNum type="arabicPeriod"/>
            </a:pPr>
            <a:endParaRPr lang="en-US" dirty="0"/>
          </a:p>
          <a:p>
            <a:pPr marL="624078" indent="-514350">
              <a:buFont typeface="+mj-lt"/>
              <a:buAutoNum type="arabicPeriod"/>
            </a:pPr>
            <a:r>
              <a:rPr lang="en-US" b="1" dirty="0"/>
              <a:t>                   </a:t>
            </a:r>
            <a:r>
              <a:rPr lang="en-US" b="1" dirty="0" err="1"/>
              <a:t>this.Base</a:t>
            </a:r>
            <a:r>
              <a:rPr lang="en-US" b="1" dirty="0"/>
              <a:t> = base;</a:t>
            </a:r>
          </a:p>
          <a:p>
            <a:pPr marL="624078" indent="-514350">
              <a:buFont typeface="+mj-lt"/>
              <a:buAutoNum type="arabicPeriod"/>
            </a:pPr>
            <a:r>
              <a:rPr lang="en-US" b="1" dirty="0"/>
              <a:t>                   </a:t>
            </a:r>
            <a:r>
              <a:rPr lang="en-US" b="1" dirty="0" err="1"/>
              <a:t>this.Altura</a:t>
            </a:r>
            <a:r>
              <a:rPr lang="en-US" b="1" dirty="0"/>
              <a:t> = </a:t>
            </a:r>
            <a:r>
              <a:rPr lang="en-US" b="1" dirty="0" err="1"/>
              <a:t>altura</a:t>
            </a:r>
            <a:r>
              <a:rPr lang="en-US" b="1" dirty="0"/>
              <a:t>;</a:t>
            </a:r>
          </a:p>
          <a:p>
            <a:pPr marL="624078" indent="-514350">
              <a:buFont typeface="+mj-lt"/>
              <a:buAutoNum type="arabicPeriod"/>
            </a:pPr>
            <a:r>
              <a:rPr lang="en-US" b="1" dirty="0"/>
              <a:t>                   </a:t>
            </a:r>
            <a:r>
              <a:rPr lang="en-US" b="1" dirty="0" err="1"/>
              <a:t>this.Tipo</a:t>
            </a:r>
            <a:r>
              <a:rPr lang="en-US" b="1" dirty="0"/>
              <a:t> = </a:t>
            </a:r>
            <a:r>
              <a:rPr lang="en-US" b="1" dirty="0" err="1"/>
              <a:t>tipo</a:t>
            </a:r>
            <a:r>
              <a:rPr lang="en-US" b="1" dirty="0"/>
              <a:t>;</a:t>
            </a:r>
          </a:p>
          <a:p>
            <a:pPr marL="624078" indent="-514350">
              <a:buFont typeface="+mj-lt"/>
              <a:buAutoNum type="arabicPeriod"/>
            </a:pPr>
            <a:endParaRPr lang="en-US" dirty="0"/>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b="1" dirty="0"/>
              <a:t>          public int Area() {</a:t>
            </a:r>
          </a:p>
          <a:p>
            <a:pPr marL="624078" indent="-514350">
              <a:buFont typeface="+mj-lt"/>
              <a:buAutoNum type="arabicPeriod"/>
            </a:pPr>
            <a:r>
              <a:rPr lang="en-US" b="1" dirty="0"/>
              <a:t>                   int </a:t>
            </a:r>
            <a:r>
              <a:rPr lang="en-US" b="1" dirty="0" err="1"/>
              <a:t>entArea</a:t>
            </a:r>
            <a:r>
              <a:rPr lang="en-US" b="1" dirty="0"/>
              <a:t>;</a:t>
            </a:r>
          </a:p>
          <a:p>
            <a:pPr marL="624078" indent="-514350">
              <a:buFont typeface="+mj-lt"/>
              <a:buAutoNum type="arabicPeriod"/>
            </a:pPr>
            <a:endParaRPr lang="en-US" dirty="0"/>
          </a:p>
          <a:p>
            <a:pPr marL="624078" indent="-514350">
              <a:buFont typeface="+mj-lt"/>
              <a:buAutoNum type="arabicPeriod"/>
            </a:pPr>
            <a:r>
              <a:rPr lang="en-US" dirty="0"/>
              <a:t>                    </a:t>
            </a:r>
            <a:r>
              <a:rPr lang="en-US" dirty="0" err="1"/>
              <a:t>entArea</a:t>
            </a:r>
            <a:r>
              <a:rPr lang="en-US" dirty="0"/>
              <a:t> = Base * Altura;</a:t>
            </a:r>
          </a:p>
          <a:p>
            <a:pPr marL="624078" indent="-514350">
              <a:buFont typeface="+mj-lt"/>
              <a:buAutoNum type="arabicPeriod"/>
            </a:pPr>
            <a:endParaRPr lang="en-US" dirty="0"/>
          </a:p>
          <a:p>
            <a:pPr marL="624078" indent="-514350">
              <a:buFont typeface="+mj-lt"/>
              <a:buAutoNum type="arabicPeriod"/>
            </a:pPr>
            <a:r>
              <a:rPr lang="en-US" b="1" dirty="0"/>
              <a:t>                    if ((Tipo == "LOSANGO") || (Tipo == "TRAPEZIO") || (Tipo == "TRIANGULO")) </a:t>
            </a:r>
            <a:r>
              <a:rPr lang="en-US" b="1" dirty="0" err="1"/>
              <a:t>entArea</a:t>
            </a:r>
            <a:r>
              <a:rPr lang="en-US" b="1" dirty="0"/>
              <a:t> =</a:t>
            </a:r>
          </a:p>
          <a:p>
            <a:pPr marL="624078" indent="-514350">
              <a:buFont typeface="+mj-lt"/>
              <a:buAutoNum type="arabicPeriod"/>
            </a:pPr>
            <a:r>
              <a:rPr lang="en-US" b="1" dirty="0"/>
              <a:t>                              </a:t>
            </a:r>
            <a:r>
              <a:rPr lang="en-US" b="1" dirty="0" err="1"/>
              <a:t>entArea</a:t>
            </a:r>
            <a:r>
              <a:rPr lang="en-US" b="1" dirty="0"/>
              <a:t> / 2;</a:t>
            </a:r>
          </a:p>
          <a:p>
            <a:pPr marL="624078" indent="-514350">
              <a:buFont typeface="+mj-lt"/>
              <a:buAutoNum type="arabicPeriod"/>
            </a:pPr>
            <a:endParaRPr lang="en-US" dirty="0"/>
          </a:p>
          <a:p>
            <a:pPr marL="624078" indent="-514350">
              <a:buFont typeface="+mj-lt"/>
              <a:buAutoNum type="arabicPeriod"/>
            </a:pPr>
            <a:r>
              <a:rPr lang="en-US" b="1" dirty="0"/>
              <a:t>                   return (</a:t>
            </a:r>
            <a:r>
              <a:rPr lang="en-US" b="1" dirty="0" err="1"/>
              <a:t>entArea</a:t>
            </a:r>
            <a:r>
              <a:rPr lang="en-US" b="1" dirty="0"/>
              <a:t>);</a:t>
            </a:r>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dirty="0"/>
              <a:t>}</a:t>
            </a:r>
          </a:p>
        </p:txBody>
      </p:sp>
      <p:sp>
        <p:nvSpPr>
          <p:cNvPr id="4" name="CaixaDeTexto 3">
            <a:extLst>
              <a:ext uri="{FF2B5EF4-FFF2-40B4-BE49-F238E27FC236}">
                <a16:creationId xmlns:a16="http://schemas.microsoft.com/office/drawing/2014/main" id="{1C265A52-DE16-452F-A110-D4AA7872E6C9}"/>
              </a:ext>
            </a:extLst>
          </p:cNvPr>
          <p:cNvSpPr txBox="1"/>
          <p:nvPr/>
        </p:nvSpPr>
        <p:spPr>
          <a:xfrm>
            <a:off x="6804248" y="2564904"/>
            <a:ext cx="2029104" cy="369332"/>
          </a:xfrm>
          <a:prstGeom prst="rect">
            <a:avLst/>
          </a:prstGeom>
          <a:noFill/>
        </p:spPr>
        <p:txBody>
          <a:bodyPr wrap="square" rtlCol="0">
            <a:spAutoFit/>
          </a:bodyPr>
          <a:lstStyle/>
          <a:p>
            <a:r>
              <a:rPr lang="en-US" dirty="0" err="1"/>
              <a:t>Construtor</a:t>
            </a:r>
            <a:endParaRPr lang="en-US" dirty="0"/>
          </a:p>
        </p:txBody>
      </p:sp>
      <p:cxnSp>
        <p:nvCxnSpPr>
          <p:cNvPr id="6" name="Conector de Seta Reta 5">
            <a:extLst>
              <a:ext uri="{FF2B5EF4-FFF2-40B4-BE49-F238E27FC236}">
                <a16:creationId xmlns:a16="http://schemas.microsoft.com/office/drawing/2014/main" id="{A50EEE49-4D62-44E1-A0E2-F163E44365CC}"/>
              </a:ext>
            </a:extLst>
          </p:cNvPr>
          <p:cNvCxnSpPr>
            <a:stCxn id="4" idx="1"/>
          </p:cNvCxnSpPr>
          <p:nvPr/>
        </p:nvCxnSpPr>
        <p:spPr>
          <a:xfrm flipH="1" flipV="1">
            <a:off x="3275856" y="2538264"/>
            <a:ext cx="3528392" cy="21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40A4E29-FCC5-4005-9182-34B7F098B963}"/>
              </a:ext>
            </a:extLst>
          </p:cNvPr>
          <p:cNvSpPr txBox="1"/>
          <p:nvPr/>
        </p:nvSpPr>
        <p:spPr>
          <a:xfrm>
            <a:off x="6876256" y="3356992"/>
            <a:ext cx="982758" cy="369332"/>
          </a:xfrm>
          <a:prstGeom prst="rect">
            <a:avLst/>
          </a:prstGeom>
          <a:noFill/>
        </p:spPr>
        <p:txBody>
          <a:bodyPr wrap="square" rtlCol="0">
            <a:spAutoFit/>
          </a:bodyPr>
          <a:lstStyle/>
          <a:p>
            <a:r>
              <a:rPr lang="en-US" dirty="0" err="1"/>
              <a:t>Método</a:t>
            </a:r>
            <a:endParaRPr lang="en-US" dirty="0"/>
          </a:p>
        </p:txBody>
      </p:sp>
      <p:cxnSp>
        <p:nvCxnSpPr>
          <p:cNvPr id="9" name="Conector de Seta Reta 8">
            <a:extLst>
              <a:ext uri="{FF2B5EF4-FFF2-40B4-BE49-F238E27FC236}">
                <a16:creationId xmlns:a16="http://schemas.microsoft.com/office/drawing/2014/main" id="{3714EA74-B1A5-458C-8809-5250098E6229}"/>
              </a:ext>
            </a:extLst>
          </p:cNvPr>
          <p:cNvCxnSpPr>
            <a:stCxn id="7" idx="1"/>
          </p:cNvCxnSpPr>
          <p:nvPr/>
        </p:nvCxnSpPr>
        <p:spPr>
          <a:xfrm flipH="1">
            <a:off x="2915816" y="3541658"/>
            <a:ext cx="3960440" cy="29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2037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18387-9346-499C-991E-0C68A0DBACEA}"/>
              </a:ext>
            </a:extLst>
          </p:cNvPr>
          <p:cNvSpPr>
            <a:spLocks noGrp="1"/>
          </p:cNvSpPr>
          <p:nvPr>
            <p:ph type="title"/>
          </p:nvPr>
        </p:nvSpPr>
        <p:spPr/>
        <p:txBody>
          <a:bodyPr/>
          <a:lstStyle/>
          <a:p>
            <a:r>
              <a:rPr lang="en-US" dirty="0"/>
              <a:t>EXERCÍCIO</a:t>
            </a:r>
          </a:p>
        </p:txBody>
      </p:sp>
      <p:sp>
        <p:nvSpPr>
          <p:cNvPr id="4" name="Retângulo: Cantos Arredondados 3">
            <a:extLst>
              <a:ext uri="{FF2B5EF4-FFF2-40B4-BE49-F238E27FC236}">
                <a16:creationId xmlns:a16="http://schemas.microsoft.com/office/drawing/2014/main" id="{AA3491B6-940B-4061-9AAE-CFBC010684C4}"/>
              </a:ext>
            </a:extLst>
          </p:cNvPr>
          <p:cNvSpPr/>
          <p:nvPr/>
        </p:nvSpPr>
        <p:spPr>
          <a:xfrm>
            <a:off x="5508104" y="3573016"/>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DADOS PESSOAIS</a:t>
            </a:r>
          </a:p>
        </p:txBody>
      </p:sp>
      <p:sp>
        <p:nvSpPr>
          <p:cNvPr id="5" name="Retângulo: Cantos Arredondados 4">
            <a:extLst>
              <a:ext uri="{FF2B5EF4-FFF2-40B4-BE49-F238E27FC236}">
                <a16:creationId xmlns:a16="http://schemas.microsoft.com/office/drawing/2014/main" id="{32405CA2-54C7-4C1B-91D6-0B005ABD88FD}"/>
              </a:ext>
            </a:extLst>
          </p:cNvPr>
          <p:cNvSpPr/>
          <p:nvPr/>
        </p:nvSpPr>
        <p:spPr>
          <a:xfrm>
            <a:off x="1547664" y="4941168"/>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REGISTRO DO CLIENTE</a:t>
            </a:r>
          </a:p>
        </p:txBody>
      </p:sp>
      <p:sp>
        <p:nvSpPr>
          <p:cNvPr id="6" name="Retângulo: Cantos Arredondados 5">
            <a:extLst>
              <a:ext uri="{FF2B5EF4-FFF2-40B4-BE49-F238E27FC236}">
                <a16:creationId xmlns:a16="http://schemas.microsoft.com/office/drawing/2014/main" id="{5267385C-FBE3-45F8-9653-7873D737B3E9}"/>
              </a:ext>
            </a:extLst>
          </p:cNvPr>
          <p:cNvSpPr/>
          <p:nvPr/>
        </p:nvSpPr>
        <p:spPr>
          <a:xfrm>
            <a:off x="3275856" y="1916832"/>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CADASTRO</a:t>
            </a:r>
          </a:p>
        </p:txBody>
      </p:sp>
    </p:spTree>
    <p:extLst>
      <p:ext uri="{BB962C8B-B14F-4D97-AF65-F5344CB8AC3E}">
        <p14:creationId xmlns:p14="http://schemas.microsoft.com/office/powerpoint/2010/main" val="189360055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57B20-2387-4E69-A924-F182D7D0FB2A}"/>
              </a:ext>
            </a:extLst>
          </p:cNvPr>
          <p:cNvSpPr>
            <a:spLocks noGrp="1"/>
          </p:cNvSpPr>
          <p:nvPr>
            <p:ph type="title"/>
          </p:nvPr>
        </p:nvSpPr>
        <p:spPr>
          <a:xfrm>
            <a:off x="472616" y="620688"/>
            <a:ext cx="8229600" cy="1066800"/>
          </a:xfrm>
        </p:spPr>
        <p:txBody>
          <a:bodyPr>
            <a:normAutofit fontScale="90000"/>
          </a:bodyPr>
          <a:lstStyle/>
          <a:p>
            <a:pPr algn="ctr"/>
            <a:r>
              <a:rPr lang="en-US" dirty="0" err="1"/>
              <a:t>Alterando</a:t>
            </a:r>
            <a:r>
              <a:rPr lang="en-US" dirty="0"/>
              <a:t> a </a:t>
            </a:r>
            <a:r>
              <a:rPr lang="en-US" dirty="0" err="1"/>
              <a:t>Classe</a:t>
            </a:r>
            <a:r>
              <a:rPr lang="en-US" dirty="0"/>
              <a:t> que </a:t>
            </a:r>
            <a:r>
              <a:rPr lang="en-US" dirty="0" err="1"/>
              <a:t>vai</a:t>
            </a:r>
            <a:r>
              <a:rPr lang="en-US" dirty="0"/>
              <a:t> </a:t>
            </a:r>
            <a:r>
              <a:rPr lang="en-US" dirty="0" err="1"/>
              <a:t>Instanciar</a:t>
            </a:r>
            <a:r>
              <a:rPr lang="en-US" dirty="0"/>
              <a:t> a </a:t>
            </a:r>
            <a:r>
              <a:rPr lang="en-US" dirty="0" err="1"/>
              <a:t>Classe</a:t>
            </a:r>
            <a:r>
              <a:rPr lang="en-US" dirty="0"/>
              <a:t> com </a:t>
            </a:r>
            <a:r>
              <a:rPr lang="en-US" dirty="0" err="1"/>
              <a:t>Método</a:t>
            </a:r>
            <a:r>
              <a:rPr lang="en-US" dirty="0"/>
              <a:t> </a:t>
            </a:r>
            <a:r>
              <a:rPr lang="en-US" dirty="0" err="1"/>
              <a:t>Construtor</a:t>
            </a:r>
            <a:endParaRPr lang="en-US" dirty="0"/>
          </a:p>
        </p:txBody>
      </p:sp>
      <p:sp>
        <p:nvSpPr>
          <p:cNvPr id="3" name="Espaço Reservado para Conteúdo 2">
            <a:extLst>
              <a:ext uri="{FF2B5EF4-FFF2-40B4-BE49-F238E27FC236}">
                <a16:creationId xmlns:a16="http://schemas.microsoft.com/office/drawing/2014/main" id="{EFC9FA99-EF56-4B1C-B25C-C77916E2B6E3}"/>
              </a:ext>
            </a:extLst>
          </p:cNvPr>
          <p:cNvSpPr>
            <a:spLocks noGrp="1"/>
          </p:cNvSpPr>
          <p:nvPr>
            <p:ph idx="1"/>
          </p:nvPr>
        </p:nvSpPr>
        <p:spPr>
          <a:xfrm>
            <a:off x="472616" y="1844824"/>
            <a:ext cx="8214184" cy="4729712"/>
          </a:xfrm>
        </p:spPr>
        <p:txBody>
          <a:bodyPr>
            <a:normAutofit fontScale="47500" lnSpcReduction="20000"/>
          </a:bodyPr>
          <a:lstStyle/>
          <a:p>
            <a:pPr marL="624078" indent="-514350">
              <a:buFont typeface="+mj-lt"/>
              <a:buAutoNum type="arabicPeriod"/>
            </a:pPr>
            <a:r>
              <a:rPr lang="en-US" b="1" dirty="0"/>
              <a:t>public class </a:t>
            </a:r>
            <a:r>
              <a:rPr lang="en-US" b="1" dirty="0" err="1"/>
              <a:t>AreaQuadrado</a:t>
            </a:r>
            <a:r>
              <a:rPr lang="en-US" b="1" dirty="0"/>
              <a:t> {</a:t>
            </a:r>
          </a:p>
          <a:p>
            <a:pPr marL="624078" indent="-514350">
              <a:buFont typeface="+mj-lt"/>
              <a:buAutoNum type="arabicPeriod"/>
            </a:pPr>
            <a:endParaRPr lang="en-US" dirty="0"/>
          </a:p>
          <a:p>
            <a:pPr marL="624078" indent="-514350">
              <a:buFont typeface="+mj-lt"/>
              <a:buAutoNum type="arabicPeriod"/>
            </a:pPr>
            <a:r>
              <a:rPr lang="en-US" b="1" dirty="0"/>
              <a:t>    public static void main(String[] </a:t>
            </a:r>
            <a:r>
              <a:rPr lang="en-US" b="1" dirty="0" err="1"/>
              <a:t>args</a:t>
            </a:r>
            <a:r>
              <a:rPr lang="en-US" b="1" dirty="0"/>
              <a:t>) {</a:t>
            </a:r>
          </a:p>
          <a:p>
            <a:pPr marL="624078" indent="-514350">
              <a:buFont typeface="+mj-lt"/>
              <a:buAutoNum type="arabicPeriod"/>
            </a:pPr>
            <a:endParaRPr lang="en-US" dirty="0"/>
          </a:p>
          <a:p>
            <a:pPr marL="624078" indent="-514350">
              <a:buFont typeface="+mj-lt"/>
              <a:buAutoNum type="arabicPeriod"/>
            </a:pPr>
            <a:r>
              <a:rPr lang="en-US" b="1" dirty="0"/>
              <a:t>           int area = 0;</a:t>
            </a:r>
          </a:p>
          <a:p>
            <a:pPr marL="624078" indent="-514350">
              <a:buFont typeface="+mj-lt"/>
              <a:buAutoNum type="arabicPeriod"/>
            </a:pPr>
            <a:endParaRPr lang="en-US" dirty="0"/>
          </a:p>
          <a:p>
            <a:pPr marL="624078" indent="-514350">
              <a:buFont typeface="+mj-lt"/>
              <a:buAutoNum type="arabicPeriod"/>
            </a:pPr>
            <a:r>
              <a:rPr lang="pt-BR" dirty="0"/>
              <a:t>        //AQUI VAMOS INSTANCIAR O OBJETO COM O SEU CONSTRUCTOR – AGORA</a:t>
            </a:r>
          </a:p>
          <a:p>
            <a:pPr marL="624078" indent="-514350">
              <a:buFont typeface="+mj-lt"/>
              <a:buAutoNum type="arabicPeriod"/>
            </a:pPr>
            <a:r>
              <a:rPr lang="pt-BR" dirty="0"/>
              <a:t>       // VAMOS CONSTRUIR A CLASSE COM CONSTRUTOR</a:t>
            </a:r>
          </a:p>
          <a:p>
            <a:pPr marL="624078" indent="-514350">
              <a:buFont typeface="+mj-lt"/>
              <a:buAutoNum type="arabicPeriod"/>
            </a:pPr>
            <a:endParaRPr lang="pt-BR" dirty="0"/>
          </a:p>
          <a:p>
            <a:pPr marL="624078" indent="-514350">
              <a:buFont typeface="+mj-lt"/>
              <a:buAutoNum type="arabicPeriod"/>
            </a:pPr>
            <a:r>
              <a:rPr lang="en-US" b="1" dirty="0"/>
              <a:t>      int base = 4;</a:t>
            </a:r>
          </a:p>
          <a:p>
            <a:pPr marL="624078" indent="-514350">
              <a:buFont typeface="+mj-lt"/>
              <a:buAutoNum type="arabicPeriod"/>
            </a:pPr>
            <a:r>
              <a:rPr lang="en-US" b="1" dirty="0"/>
              <a:t>      int </a:t>
            </a:r>
            <a:r>
              <a:rPr lang="en-US" b="1" dirty="0" err="1"/>
              <a:t>altura</a:t>
            </a:r>
            <a:r>
              <a:rPr lang="en-US" b="1" dirty="0"/>
              <a:t> = 4;  </a:t>
            </a:r>
          </a:p>
          <a:p>
            <a:pPr marL="624078" indent="-514350">
              <a:buFont typeface="+mj-lt"/>
              <a:buAutoNum type="arabicPeriod"/>
            </a:pPr>
            <a:r>
              <a:rPr lang="en-US" dirty="0"/>
              <a:t>      String  </a:t>
            </a:r>
            <a:r>
              <a:rPr lang="en-US" dirty="0" err="1"/>
              <a:t>tipo</a:t>
            </a:r>
            <a:r>
              <a:rPr lang="en-US" dirty="0"/>
              <a:t> = "TRIANGULO";</a:t>
            </a:r>
          </a:p>
          <a:p>
            <a:pPr marL="624078" indent="-514350">
              <a:buFont typeface="+mj-lt"/>
              <a:buAutoNum type="arabicPeriod"/>
            </a:pPr>
            <a:endParaRPr lang="en-US" dirty="0"/>
          </a:p>
          <a:p>
            <a:pPr marL="624078" indent="-514350">
              <a:buFont typeface="+mj-lt"/>
              <a:buAutoNum type="arabicPeriod"/>
            </a:pPr>
            <a:r>
              <a:rPr lang="en-US" dirty="0"/>
              <a:t>      </a:t>
            </a:r>
            <a:r>
              <a:rPr lang="en-US" dirty="0" err="1"/>
              <a:t>FiguraGeometrica</a:t>
            </a:r>
            <a:r>
              <a:rPr lang="en-US" dirty="0"/>
              <a:t> Triangulo1 = </a:t>
            </a:r>
            <a:r>
              <a:rPr lang="en-US" b="1" dirty="0"/>
              <a:t>new </a:t>
            </a:r>
            <a:r>
              <a:rPr lang="en-US" b="1" dirty="0" err="1"/>
              <a:t>FiguraGeometrica</a:t>
            </a:r>
            <a:r>
              <a:rPr lang="en-US" b="1" dirty="0"/>
              <a:t>(</a:t>
            </a:r>
            <a:r>
              <a:rPr lang="en-US" b="1" dirty="0" err="1"/>
              <a:t>base,altura</a:t>
            </a:r>
            <a:r>
              <a:rPr lang="en-US" b="1" dirty="0"/>
              <a:t>, </a:t>
            </a:r>
            <a:r>
              <a:rPr lang="en-US" b="1" dirty="0" err="1"/>
              <a:t>tipo</a:t>
            </a:r>
            <a:r>
              <a:rPr lang="en-US" b="1" dirty="0"/>
              <a:t> );</a:t>
            </a:r>
          </a:p>
          <a:p>
            <a:pPr marL="624078" indent="-514350">
              <a:buFont typeface="+mj-lt"/>
              <a:buAutoNum type="arabicPeriod"/>
            </a:pPr>
            <a:endParaRPr lang="en-US" dirty="0"/>
          </a:p>
          <a:p>
            <a:pPr marL="624078" indent="-514350">
              <a:buFont typeface="+mj-lt"/>
              <a:buAutoNum type="arabicPeriod"/>
            </a:pPr>
            <a:r>
              <a:rPr lang="en-US" dirty="0"/>
              <a:t>      area = Triangulo1.Area();</a:t>
            </a:r>
          </a:p>
          <a:p>
            <a:pPr marL="624078" indent="-514350">
              <a:buFont typeface="+mj-lt"/>
              <a:buAutoNum type="arabicPeriod"/>
            </a:pPr>
            <a:endParaRPr lang="en-US" dirty="0"/>
          </a:p>
          <a:p>
            <a:pPr marL="624078" indent="-514350">
              <a:buFont typeface="+mj-lt"/>
              <a:buAutoNum type="arabicPeriod"/>
            </a:pPr>
            <a:r>
              <a:rPr lang="pt-BR" dirty="0"/>
              <a:t>      </a:t>
            </a:r>
            <a:r>
              <a:rPr lang="pt-BR" dirty="0" err="1"/>
              <a:t>System.</a:t>
            </a:r>
            <a:r>
              <a:rPr lang="pt-BR" b="1" i="1" dirty="0" err="1"/>
              <a:t>out.printf</a:t>
            </a:r>
            <a:r>
              <a:rPr lang="pt-BR" b="1" i="1" dirty="0"/>
              <a:t>("%s %s %s %d", " A ARÉA DO", tipo, "=" , </a:t>
            </a:r>
            <a:r>
              <a:rPr lang="pt-BR" b="1" i="1" dirty="0" err="1"/>
              <a:t>area</a:t>
            </a:r>
            <a:r>
              <a:rPr lang="pt-BR" b="1" i="1" dirty="0"/>
              <a:t>);</a:t>
            </a:r>
          </a:p>
          <a:p>
            <a:pPr marL="624078" indent="-514350">
              <a:buFont typeface="+mj-lt"/>
              <a:buAutoNum type="arabicPeriod"/>
            </a:pPr>
            <a:endParaRPr lang="en-US" dirty="0"/>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dirty="0"/>
              <a:t>}</a:t>
            </a:r>
          </a:p>
        </p:txBody>
      </p:sp>
      <p:sp>
        <p:nvSpPr>
          <p:cNvPr id="4" name="CaixaDeTexto 3">
            <a:extLst>
              <a:ext uri="{FF2B5EF4-FFF2-40B4-BE49-F238E27FC236}">
                <a16:creationId xmlns:a16="http://schemas.microsoft.com/office/drawing/2014/main" id="{3C419CA4-11EB-4EE7-BEFC-1A40CFBBD37A}"/>
              </a:ext>
            </a:extLst>
          </p:cNvPr>
          <p:cNvSpPr txBox="1"/>
          <p:nvPr/>
        </p:nvSpPr>
        <p:spPr>
          <a:xfrm>
            <a:off x="7380312" y="3212976"/>
            <a:ext cx="1872208" cy="1169551"/>
          </a:xfrm>
          <a:prstGeom prst="rect">
            <a:avLst/>
          </a:prstGeom>
          <a:noFill/>
        </p:spPr>
        <p:txBody>
          <a:bodyPr wrap="square" rtlCol="0">
            <a:spAutoFit/>
          </a:bodyPr>
          <a:lstStyle/>
          <a:p>
            <a:r>
              <a:rPr lang="en-US" sz="1400" dirty="0" err="1"/>
              <a:t>Criando</a:t>
            </a:r>
            <a:r>
              <a:rPr lang="en-US" sz="1400" dirty="0"/>
              <a:t> um </a:t>
            </a:r>
            <a:r>
              <a:rPr lang="en-US" sz="1400" dirty="0" err="1"/>
              <a:t>objeto</a:t>
            </a:r>
            <a:r>
              <a:rPr lang="en-US" sz="1400" dirty="0"/>
              <a:t> do </a:t>
            </a:r>
            <a:r>
              <a:rPr lang="en-US" sz="1400" dirty="0" err="1"/>
              <a:t>tipo</a:t>
            </a:r>
            <a:r>
              <a:rPr lang="en-US" sz="1400" dirty="0"/>
              <a:t> da </a:t>
            </a:r>
            <a:r>
              <a:rPr lang="en-US" sz="1400" dirty="0" err="1"/>
              <a:t>Classe</a:t>
            </a:r>
            <a:r>
              <a:rPr lang="en-US" sz="1400" dirty="0"/>
              <a:t> </a:t>
            </a:r>
            <a:r>
              <a:rPr lang="en-US" sz="1400" dirty="0" err="1"/>
              <a:t>FiguraGeométrica</a:t>
            </a:r>
            <a:r>
              <a:rPr lang="en-US" sz="1400" dirty="0"/>
              <a:t> </a:t>
            </a:r>
            <a:r>
              <a:rPr lang="en-US" sz="1400" dirty="0" err="1"/>
              <a:t>denominado</a:t>
            </a:r>
            <a:r>
              <a:rPr lang="en-US" sz="1400" dirty="0"/>
              <a:t> </a:t>
            </a:r>
            <a:r>
              <a:rPr lang="en-US" sz="1400" dirty="0" err="1"/>
              <a:t>Triangulo</a:t>
            </a:r>
            <a:endParaRPr lang="en-US" sz="1400" dirty="0"/>
          </a:p>
        </p:txBody>
      </p:sp>
      <p:cxnSp>
        <p:nvCxnSpPr>
          <p:cNvPr id="6" name="Conector de Seta Reta 5">
            <a:extLst>
              <a:ext uri="{FF2B5EF4-FFF2-40B4-BE49-F238E27FC236}">
                <a16:creationId xmlns:a16="http://schemas.microsoft.com/office/drawing/2014/main" id="{F27254A9-7AE5-4A50-8D89-7B7D4094FA88}"/>
              </a:ext>
            </a:extLst>
          </p:cNvPr>
          <p:cNvCxnSpPr/>
          <p:nvPr/>
        </p:nvCxnSpPr>
        <p:spPr>
          <a:xfrm flipH="1">
            <a:off x="3347864" y="3789040"/>
            <a:ext cx="4032448"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F337526C-AFA0-460B-9A14-F13FED1AB523}"/>
              </a:ext>
            </a:extLst>
          </p:cNvPr>
          <p:cNvSpPr txBox="1"/>
          <p:nvPr/>
        </p:nvSpPr>
        <p:spPr>
          <a:xfrm>
            <a:off x="7524328" y="4797152"/>
            <a:ext cx="1512168" cy="523220"/>
          </a:xfrm>
          <a:prstGeom prst="rect">
            <a:avLst/>
          </a:prstGeom>
          <a:noFill/>
        </p:spPr>
        <p:txBody>
          <a:bodyPr wrap="square" rtlCol="0">
            <a:spAutoFit/>
          </a:bodyPr>
          <a:lstStyle/>
          <a:p>
            <a:r>
              <a:rPr lang="en-US" sz="1400" dirty="0" err="1"/>
              <a:t>Usando</a:t>
            </a:r>
            <a:r>
              <a:rPr lang="en-US" sz="1400" dirty="0"/>
              <a:t> o </a:t>
            </a:r>
            <a:r>
              <a:rPr lang="en-US" sz="1400" dirty="0" err="1"/>
              <a:t>método</a:t>
            </a:r>
            <a:r>
              <a:rPr lang="en-US" sz="1400" dirty="0"/>
              <a:t> Area()</a:t>
            </a:r>
          </a:p>
        </p:txBody>
      </p:sp>
      <p:cxnSp>
        <p:nvCxnSpPr>
          <p:cNvPr id="9" name="Conector de Seta Reta 8">
            <a:extLst>
              <a:ext uri="{FF2B5EF4-FFF2-40B4-BE49-F238E27FC236}">
                <a16:creationId xmlns:a16="http://schemas.microsoft.com/office/drawing/2014/main" id="{45A64EE4-4EB1-4BB8-9895-6D56BA81B2A4}"/>
              </a:ext>
            </a:extLst>
          </p:cNvPr>
          <p:cNvCxnSpPr>
            <a:stCxn id="7" idx="1"/>
          </p:cNvCxnSpPr>
          <p:nvPr/>
        </p:nvCxnSpPr>
        <p:spPr>
          <a:xfrm flipH="1" flipV="1">
            <a:off x="3275856" y="4941168"/>
            <a:ext cx="4248472" cy="11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388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D759C-C5A4-4D69-87EE-D60BBA7B25E8}"/>
              </a:ext>
            </a:extLst>
          </p:cNvPr>
          <p:cNvSpPr>
            <a:spLocks noGrp="1"/>
          </p:cNvSpPr>
          <p:nvPr>
            <p:ph type="title"/>
          </p:nvPr>
        </p:nvSpPr>
        <p:spPr>
          <a:xfrm>
            <a:off x="457200" y="548680"/>
            <a:ext cx="8229600" cy="1052804"/>
          </a:xfrm>
        </p:spPr>
        <p:txBody>
          <a:bodyPr/>
          <a:lstStyle/>
          <a:p>
            <a:r>
              <a:rPr lang="en-US" dirty="0"/>
              <a:t>CONSIDERAÇÕES IMPORTANTES</a:t>
            </a:r>
          </a:p>
        </p:txBody>
      </p:sp>
      <p:sp>
        <p:nvSpPr>
          <p:cNvPr id="3" name="Espaço Reservado para Conteúdo 2">
            <a:extLst>
              <a:ext uri="{FF2B5EF4-FFF2-40B4-BE49-F238E27FC236}">
                <a16:creationId xmlns:a16="http://schemas.microsoft.com/office/drawing/2014/main" id="{D2B788EA-341E-4485-A5F2-F844E153496F}"/>
              </a:ext>
            </a:extLst>
          </p:cNvPr>
          <p:cNvSpPr>
            <a:spLocks noGrp="1"/>
          </p:cNvSpPr>
          <p:nvPr>
            <p:ph idx="1"/>
          </p:nvPr>
        </p:nvSpPr>
        <p:spPr>
          <a:xfrm>
            <a:off x="457200" y="1412776"/>
            <a:ext cx="8229600" cy="4297664"/>
          </a:xfrm>
        </p:spPr>
        <p:txBody>
          <a:bodyPr>
            <a:normAutofit fontScale="77500" lnSpcReduction="20000"/>
          </a:bodyPr>
          <a:lstStyle/>
          <a:p>
            <a:r>
              <a:rPr lang="en-US"/>
              <a:t>AS SUBCLASSES NÃO HERDAM OS CONSTRUCTORES DA SUPERCLASSE</a:t>
            </a:r>
          </a:p>
          <a:p>
            <a:r>
              <a:rPr lang="en-US" dirty="0"/>
              <a:t>A DEFINIÇAO DO CONSTRUCTOR OCORRE LOGO APÓS A DECLARAÇÃO DOS ATRIBUTOS</a:t>
            </a:r>
          </a:p>
          <a:p>
            <a:r>
              <a:rPr lang="en-US" dirty="0"/>
              <a:t>OS MÉTODOS QUE POSSUEM A FUNÇÃO DE RETORNAR UM VALOR DA CLASSE POSSUI A EXPRESSÃO: </a:t>
            </a:r>
            <a:r>
              <a:rPr lang="en-US" dirty="0" err="1"/>
              <a:t>get+nomedometodo</a:t>
            </a:r>
            <a:r>
              <a:rPr lang="en-US" dirty="0"/>
              <a:t>(). </a:t>
            </a:r>
          </a:p>
          <a:p>
            <a:r>
              <a:rPr lang="en-US" dirty="0" err="1"/>
              <a:t>Exemplo</a:t>
            </a:r>
            <a:r>
              <a:rPr lang="en-US" dirty="0"/>
              <a:t>: </a:t>
            </a:r>
          </a:p>
          <a:p>
            <a:pPr lvl="1"/>
            <a:r>
              <a:rPr lang="en-US" dirty="0"/>
              <a:t>Public class </a:t>
            </a:r>
            <a:r>
              <a:rPr lang="en-US" dirty="0" err="1"/>
              <a:t>DadosPessoais</a:t>
            </a:r>
            <a:r>
              <a:rPr lang="en-US" dirty="0"/>
              <a:t> {    //</a:t>
            </a:r>
            <a:r>
              <a:rPr lang="en-US" dirty="0" err="1"/>
              <a:t>classe</a:t>
            </a:r>
            <a:endParaRPr lang="en-US" dirty="0"/>
          </a:p>
          <a:p>
            <a:pPr lvl="1"/>
            <a:r>
              <a:rPr lang="en-US" dirty="0"/>
              <a:t>Private String </a:t>
            </a:r>
            <a:r>
              <a:rPr lang="en-US" dirty="0" err="1"/>
              <a:t>strNome</a:t>
            </a:r>
            <a:r>
              <a:rPr lang="en-US" dirty="0"/>
              <a:t>;       // </a:t>
            </a:r>
            <a:r>
              <a:rPr lang="en-US" dirty="0" err="1"/>
              <a:t>atributo</a:t>
            </a:r>
            <a:r>
              <a:rPr lang="en-US" dirty="0"/>
              <a:t> da </a:t>
            </a:r>
            <a:r>
              <a:rPr lang="en-US" dirty="0" err="1"/>
              <a:t>classe</a:t>
            </a:r>
            <a:endParaRPr lang="en-US" dirty="0"/>
          </a:p>
          <a:p>
            <a:pPr lvl="1"/>
            <a:r>
              <a:rPr lang="en-US" dirty="0"/>
              <a:t>Public </a:t>
            </a:r>
            <a:r>
              <a:rPr lang="en-US" dirty="0" err="1"/>
              <a:t>DadosPessoais</a:t>
            </a:r>
            <a:r>
              <a:rPr lang="en-US" dirty="0"/>
              <a:t>(String </a:t>
            </a:r>
            <a:r>
              <a:rPr lang="en-US" dirty="0" err="1"/>
              <a:t>strNome</a:t>
            </a:r>
            <a:r>
              <a:rPr lang="en-US" dirty="0"/>
              <a:t>)   //Constructor</a:t>
            </a:r>
          </a:p>
          <a:p>
            <a:pPr lvl="1"/>
            <a:r>
              <a:rPr lang="en-US" dirty="0"/>
              <a:t>{</a:t>
            </a:r>
          </a:p>
          <a:p>
            <a:pPr lvl="1"/>
            <a:r>
              <a:rPr lang="en-US" dirty="0"/>
              <a:t>       </a:t>
            </a:r>
            <a:r>
              <a:rPr lang="en-US" dirty="0" err="1"/>
              <a:t>this.strNome</a:t>
            </a:r>
            <a:r>
              <a:rPr lang="en-US" dirty="0"/>
              <a:t> = </a:t>
            </a:r>
            <a:r>
              <a:rPr lang="en-US" dirty="0" err="1"/>
              <a:t>strNome</a:t>
            </a:r>
            <a:r>
              <a:rPr lang="en-US" dirty="0"/>
              <a:t>;</a:t>
            </a:r>
          </a:p>
          <a:p>
            <a:pPr lvl="1"/>
            <a:r>
              <a:rPr lang="en-US" dirty="0"/>
              <a:t>}</a:t>
            </a:r>
          </a:p>
        </p:txBody>
      </p:sp>
    </p:spTree>
    <p:extLst>
      <p:ext uri="{BB962C8B-B14F-4D97-AF65-F5344CB8AC3E}">
        <p14:creationId xmlns:p14="http://schemas.microsoft.com/office/powerpoint/2010/main" val="31133609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D759C-C5A4-4D69-87EE-D60BBA7B25E8}"/>
              </a:ext>
            </a:extLst>
          </p:cNvPr>
          <p:cNvSpPr>
            <a:spLocks noGrp="1"/>
          </p:cNvSpPr>
          <p:nvPr>
            <p:ph type="title"/>
          </p:nvPr>
        </p:nvSpPr>
        <p:spPr/>
        <p:txBody>
          <a:bodyPr/>
          <a:lstStyle/>
          <a:p>
            <a:r>
              <a:rPr lang="en-US" dirty="0"/>
              <a:t>CONSIDERAÇÕES IMPORTANTES</a:t>
            </a:r>
          </a:p>
        </p:txBody>
      </p:sp>
      <p:sp>
        <p:nvSpPr>
          <p:cNvPr id="3" name="Espaço Reservado para Conteúdo 2">
            <a:extLst>
              <a:ext uri="{FF2B5EF4-FFF2-40B4-BE49-F238E27FC236}">
                <a16:creationId xmlns:a16="http://schemas.microsoft.com/office/drawing/2014/main" id="{D2B788EA-341E-4485-A5F2-F844E153496F}"/>
              </a:ext>
            </a:extLst>
          </p:cNvPr>
          <p:cNvSpPr>
            <a:spLocks noGrp="1"/>
          </p:cNvSpPr>
          <p:nvPr>
            <p:ph idx="1"/>
          </p:nvPr>
        </p:nvSpPr>
        <p:spPr/>
        <p:txBody>
          <a:bodyPr>
            <a:normAutofit/>
          </a:bodyPr>
          <a:lstStyle/>
          <a:p>
            <a:r>
              <a:rPr lang="en-US" dirty="0" err="1"/>
              <a:t>Exemplo</a:t>
            </a:r>
            <a:r>
              <a:rPr lang="en-US" dirty="0"/>
              <a:t>: </a:t>
            </a:r>
          </a:p>
          <a:p>
            <a:pPr lvl="1"/>
            <a:r>
              <a:rPr lang="en-US" dirty="0"/>
              <a:t> </a:t>
            </a:r>
          </a:p>
          <a:p>
            <a:pPr lvl="1"/>
            <a:r>
              <a:rPr lang="en-US" dirty="0"/>
              <a:t>public String </a:t>
            </a:r>
            <a:r>
              <a:rPr lang="en-US" dirty="0" err="1"/>
              <a:t>getnome</a:t>
            </a:r>
            <a:r>
              <a:rPr lang="en-US" dirty="0"/>
              <a:t>(){     // </a:t>
            </a:r>
            <a:r>
              <a:rPr lang="en-US" dirty="0" err="1"/>
              <a:t>método</a:t>
            </a:r>
            <a:r>
              <a:rPr lang="en-US" dirty="0"/>
              <a:t> que </a:t>
            </a:r>
            <a:r>
              <a:rPr lang="en-US" dirty="0" err="1"/>
              <a:t>retorna</a:t>
            </a:r>
            <a:endParaRPr lang="en-US" dirty="0"/>
          </a:p>
          <a:p>
            <a:pPr lvl="1"/>
            <a:r>
              <a:rPr lang="en-US" dirty="0"/>
              <a:t>         return </a:t>
            </a:r>
            <a:r>
              <a:rPr lang="en-US" dirty="0" err="1"/>
              <a:t>strNome</a:t>
            </a:r>
            <a:r>
              <a:rPr lang="en-US" dirty="0"/>
              <a:t>;</a:t>
            </a:r>
          </a:p>
          <a:p>
            <a:pPr lvl="1"/>
            <a:r>
              <a:rPr lang="en-US" dirty="0"/>
              <a:t>}</a:t>
            </a:r>
          </a:p>
          <a:p>
            <a:r>
              <a:rPr lang="en-US" dirty="0"/>
              <a:t>}          //</a:t>
            </a:r>
            <a:r>
              <a:rPr lang="en-US" dirty="0" err="1"/>
              <a:t>fecha</a:t>
            </a:r>
            <a:r>
              <a:rPr lang="en-US" dirty="0"/>
              <a:t> a </a:t>
            </a:r>
            <a:r>
              <a:rPr lang="en-US" dirty="0" err="1"/>
              <a:t>classe</a:t>
            </a:r>
            <a:r>
              <a:rPr lang="en-US" dirty="0"/>
              <a:t> </a:t>
            </a:r>
            <a:r>
              <a:rPr lang="en-US" dirty="0" err="1"/>
              <a:t>DadosPessoais</a:t>
            </a:r>
            <a:endParaRPr lang="en-US" dirty="0"/>
          </a:p>
        </p:txBody>
      </p:sp>
    </p:spTree>
    <p:extLst>
      <p:ext uri="{BB962C8B-B14F-4D97-AF65-F5344CB8AC3E}">
        <p14:creationId xmlns:p14="http://schemas.microsoft.com/office/powerpoint/2010/main" val="29223299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90763-61C0-42BD-9917-CD09BF2221D6}"/>
              </a:ext>
            </a:extLst>
          </p:cNvPr>
          <p:cNvSpPr>
            <a:spLocks noGrp="1"/>
          </p:cNvSpPr>
          <p:nvPr>
            <p:ph type="title"/>
          </p:nvPr>
        </p:nvSpPr>
        <p:spPr/>
        <p:txBody>
          <a:bodyPr/>
          <a:lstStyle/>
          <a:p>
            <a:r>
              <a:rPr lang="en-US" dirty="0"/>
              <a:t>PALAVRA RESERVADA SUPER</a:t>
            </a:r>
          </a:p>
        </p:txBody>
      </p:sp>
      <p:sp>
        <p:nvSpPr>
          <p:cNvPr id="3" name="Espaço Reservado para Conteúdo 2">
            <a:extLst>
              <a:ext uri="{FF2B5EF4-FFF2-40B4-BE49-F238E27FC236}">
                <a16:creationId xmlns:a16="http://schemas.microsoft.com/office/drawing/2014/main" id="{36277D30-9693-45CD-AED0-47696C32EE45}"/>
              </a:ext>
            </a:extLst>
          </p:cNvPr>
          <p:cNvSpPr>
            <a:spLocks noGrp="1"/>
          </p:cNvSpPr>
          <p:nvPr>
            <p:ph idx="1"/>
          </p:nvPr>
        </p:nvSpPr>
        <p:spPr/>
        <p:txBody>
          <a:bodyPr>
            <a:normAutofit lnSpcReduction="10000"/>
          </a:bodyPr>
          <a:lstStyle/>
          <a:p>
            <a:pPr algn="just"/>
            <a:r>
              <a:rPr lang="en-US" dirty="0"/>
              <a:t>CONSIDERANDO QUE SUBCLASSES NÃO HERDAM OS CONSTRUTORES DA SUPERCLASSE É NECESSÁRIO DEFINIR UM CONSTRUTOR QUE CHAME EXPLICITAMENTE O CONSTRUCTOR DA SUPERCLASSE. O CONSTRUTOR DEFENIDO NA SUBCLASSE UTILIZA A PALAVRA RESERVADA SUPER E SÃO PASSADOS OS PARAMETROS NECESSÁRIOS ENTRE PARENTESES</a:t>
            </a:r>
          </a:p>
        </p:txBody>
      </p:sp>
    </p:spTree>
    <p:extLst>
      <p:ext uri="{BB962C8B-B14F-4D97-AF65-F5344CB8AC3E}">
        <p14:creationId xmlns:p14="http://schemas.microsoft.com/office/powerpoint/2010/main" val="21305281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90763-61C0-42BD-9917-CD09BF2221D6}"/>
              </a:ext>
            </a:extLst>
          </p:cNvPr>
          <p:cNvSpPr>
            <a:spLocks noGrp="1"/>
          </p:cNvSpPr>
          <p:nvPr>
            <p:ph type="title"/>
          </p:nvPr>
        </p:nvSpPr>
        <p:spPr/>
        <p:txBody>
          <a:bodyPr>
            <a:normAutofit fontScale="90000"/>
          </a:bodyPr>
          <a:lstStyle/>
          <a:p>
            <a:r>
              <a:rPr lang="en-US" dirty="0"/>
              <a:t>PALAVRA RESERVADA SUPER - EXEMPLO</a:t>
            </a:r>
          </a:p>
        </p:txBody>
      </p:sp>
      <p:sp>
        <p:nvSpPr>
          <p:cNvPr id="3" name="Espaço Reservado para Conteúdo 2">
            <a:extLst>
              <a:ext uri="{FF2B5EF4-FFF2-40B4-BE49-F238E27FC236}">
                <a16:creationId xmlns:a16="http://schemas.microsoft.com/office/drawing/2014/main" id="{36277D30-9693-45CD-AED0-47696C32EE45}"/>
              </a:ext>
            </a:extLst>
          </p:cNvPr>
          <p:cNvSpPr>
            <a:spLocks noGrp="1"/>
          </p:cNvSpPr>
          <p:nvPr>
            <p:ph idx="1"/>
          </p:nvPr>
        </p:nvSpPr>
        <p:spPr/>
        <p:txBody>
          <a:bodyPr>
            <a:normAutofit fontScale="70000" lnSpcReduction="20000"/>
          </a:bodyPr>
          <a:lstStyle/>
          <a:p>
            <a:r>
              <a:rPr lang="en-US" dirty="0"/>
              <a:t>//CONSTRUCTOR</a:t>
            </a:r>
          </a:p>
          <a:p>
            <a:r>
              <a:rPr lang="en-US" b="1" dirty="0"/>
              <a:t>public </a:t>
            </a:r>
            <a:r>
              <a:rPr lang="en-US" b="1" dirty="0" err="1"/>
              <a:t>RegistroCliente</a:t>
            </a:r>
            <a:r>
              <a:rPr lang="en-US" b="1" dirty="0"/>
              <a:t> (String </a:t>
            </a:r>
            <a:r>
              <a:rPr lang="en-US" b="1" dirty="0" err="1"/>
              <a:t>strNome</a:t>
            </a:r>
            <a:r>
              <a:rPr lang="en-US" b="1" dirty="0"/>
              <a:t>, String </a:t>
            </a:r>
            <a:r>
              <a:rPr lang="en-US" b="1" dirty="0" err="1"/>
              <a:t>strEndereco</a:t>
            </a:r>
            <a:r>
              <a:rPr lang="en-US" b="1" dirty="0"/>
              <a:t>, String </a:t>
            </a:r>
            <a:r>
              <a:rPr lang="en-US" b="1" dirty="0" err="1"/>
              <a:t>strBairro</a:t>
            </a:r>
            <a:r>
              <a:rPr lang="en-US" b="1" dirty="0"/>
              <a:t>, String </a:t>
            </a:r>
            <a:r>
              <a:rPr lang="en-US" b="1" dirty="0" err="1"/>
              <a:t>strCidade</a:t>
            </a:r>
            <a:r>
              <a:rPr lang="en-US" b="1" dirty="0"/>
              <a:t>, String </a:t>
            </a:r>
            <a:r>
              <a:rPr lang="en-US" b="1" dirty="0" err="1"/>
              <a:t>strEstado</a:t>
            </a:r>
            <a:r>
              <a:rPr lang="en-US" b="1" dirty="0"/>
              <a:t>, String </a:t>
            </a:r>
            <a:r>
              <a:rPr lang="en-US" b="1" dirty="0" err="1"/>
              <a:t>strCEP</a:t>
            </a:r>
            <a:r>
              <a:rPr lang="en-US" b="1" dirty="0"/>
              <a:t>, String </a:t>
            </a:r>
            <a:r>
              <a:rPr lang="en-US" b="1" dirty="0" err="1"/>
              <a:t>strTelefone</a:t>
            </a:r>
            <a:r>
              <a:rPr lang="en-US" b="1" dirty="0"/>
              <a:t>, </a:t>
            </a:r>
            <a:r>
              <a:rPr lang="en-US" b="1" dirty="0" err="1"/>
              <a:t>java.util.Date</a:t>
            </a:r>
            <a:r>
              <a:rPr lang="en-US" b="1" dirty="0"/>
              <a:t> </a:t>
            </a:r>
            <a:r>
              <a:rPr lang="en-US" b="1" dirty="0" err="1"/>
              <a:t>dataNascimento</a:t>
            </a:r>
            <a:r>
              <a:rPr lang="en-US" b="1" dirty="0"/>
              <a:t>, double </a:t>
            </a:r>
            <a:r>
              <a:rPr lang="en-US" b="1" dirty="0" err="1"/>
              <a:t>limitedeCredito</a:t>
            </a:r>
            <a:r>
              <a:rPr lang="en-US" b="1" dirty="0"/>
              <a:t>)</a:t>
            </a:r>
          </a:p>
          <a:p>
            <a:r>
              <a:rPr lang="en-US" dirty="0"/>
              <a:t>{</a:t>
            </a:r>
          </a:p>
          <a:p>
            <a:r>
              <a:rPr lang="pt-BR" dirty="0"/>
              <a:t>//SUPER PARA CHAMAR O CONSTRUCTOR DA CLASSE PAI</a:t>
            </a:r>
          </a:p>
          <a:p>
            <a:r>
              <a:rPr lang="en-US" b="1" dirty="0"/>
              <a:t>super(</a:t>
            </a:r>
            <a:r>
              <a:rPr lang="en-US" b="1" dirty="0" err="1"/>
              <a:t>strNome</a:t>
            </a:r>
            <a:r>
              <a:rPr lang="en-US" b="1" dirty="0"/>
              <a:t>, </a:t>
            </a:r>
            <a:r>
              <a:rPr lang="en-US" b="1" dirty="0" err="1"/>
              <a:t>strEndereco</a:t>
            </a:r>
            <a:r>
              <a:rPr lang="en-US" b="1" dirty="0"/>
              <a:t>, </a:t>
            </a:r>
            <a:r>
              <a:rPr lang="en-US" b="1" dirty="0" err="1"/>
              <a:t>strBairro</a:t>
            </a:r>
            <a:r>
              <a:rPr lang="en-US" b="1" dirty="0"/>
              <a:t>, </a:t>
            </a:r>
            <a:r>
              <a:rPr lang="en-US" b="1" dirty="0" err="1"/>
              <a:t>strCidade</a:t>
            </a:r>
            <a:r>
              <a:rPr lang="en-US" b="1" dirty="0"/>
              <a:t>, </a:t>
            </a:r>
            <a:r>
              <a:rPr lang="en-US" b="1" dirty="0" err="1"/>
              <a:t>strEstado</a:t>
            </a:r>
            <a:r>
              <a:rPr lang="en-US" b="1" dirty="0"/>
              <a:t>, </a:t>
            </a:r>
            <a:r>
              <a:rPr lang="en-US" b="1" dirty="0" err="1"/>
              <a:t>strCEP</a:t>
            </a:r>
            <a:r>
              <a:rPr lang="en-US" b="1" dirty="0"/>
              <a:t>, </a:t>
            </a:r>
            <a:r>
              <a:rPr lang="en-US" b="1" dirty="0" err="1"/>
              <a:t>strTelefone</a:t>
            </a:r>
            <a:r>
              <a:rPr lang="en-US" b="1" dirty="0"/>
              <a:t>);</a:t>
            </a:r>
          </a:p>
          <a:p>
            <a:endParaRPr lang="en-US" dirty="0"/>
          </a:p>
          <a:p>
            <a:r>
              <a:rPr lang="en-US" b="1" dirty="0" err="1"/>
              <a:t>this.dataNascimento</a:t>
            </a:r>
            <a:r>
              <a:rPr lang="en-US" b="1" dirty="0"/>
              <a:t> = </a:t>
            </a:r>
            <a:r>
              <a:rPr lang="en-US" b="1" dirty="0" err="1"/>
              <a:t>dataNascimento</a:t>
            </a:r>
            <a:r>
              <a:rPr lang="en-US" b="1" dirty="0"/>
              <a:t>;</a:t>
            </a:r>
          </a:p>
          <a:p>
            <a:r>
              <a:rPr lang="en-US" b="1" dirty="0" err="1"/>
              <a:t>this.limitedeCredito</a:t>
            </a:r>
            <a:r>
              <a:rPr lang="en-US" b="1" dirty="0"/>
              <a:t> = </a:t>
            </a:r>
            <a:r>
              <a:rPr lang="en-US" b="1" dirty="0" err="1"/>
              <a:t>limitedeCredito</a:t>
            </a:r>
            <a:r>
              <a:rPr lang="en-US" b="1" dirty="0"/>
              <a:t>;</a:t>
            </a:r>
          </a:p>
          <a:p>
            <a:r>
              <a:rPr lang="en-US"/>
              <a:t>}</a:t>
            </a:r>
            <a:endParaRPr lang="en-US" dirty="0"/>
          </a:p>
          <a:p>
            <a:pPr algn="just"/>
            <a:endParaRPr lang="en-US" dirty="0"/>
          </a:p>
        </p:txBody>
      </p:sp>
    </p:spTree>
    <p:extLst>
      <p:ext uri="{BB962C8B-B14F-4D97-AF65-F5344CB8AC3E}">
        <p14:creationId xmlns:p14="http://schemas.microsoft.com/office/powerpoint/2010/main" val="2953278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52E1-8FBB-4C3F-B4E3-0B3502865569}"/>
              </a:ext>
            </a:extLst>
          </p:cNvPr>
          <p:cNvSpPr>
            <a:spLocks noGrp="1"/>
          </p:cNvSpPr>
          <p:nvPr>
            <p:ph type="title"/>
          </p:nvPr>
        </p:nvSpPr>
        <p:spPr/>
        <p:txBody>
          <a:bodyPr>
            <a:normAutofit fontScale="90000"/>
          </a:bodyPr>
          <a:lstStyle/>
          <a:p>
            <a:pPr algn="ctr"/>
            <a:r>
              <a:rPr lang="en-US" dirty="0"/>
              <a:t>Segundo </a:t>
            </a:r>
            <a:r>
              <a:rPr lang="en-US" dirty="0" err="1"/>
              <a:t>Exercício</a:t>
            </a:r>
            <a:r>
              <a:rPr lang="en-US" dirty="0"/>
              <a:t> do Segundo </a:t>
            </a:r>
            <a:r>
              <a:rPr lang="en-US" dirty="0" err="1"/>
              <a:t>Trimestre</a:t>
            </a:r>
            <a:endParaRPr lang="en-US" dirty="0"/>
          </a:p>
        </p:txBody>
      </p:sp>
      <p:sp>
        <p:nvSpPr>
          <p:cNvPr id="3" name="Espaço Reservado para Conteúdo 2">
            <a:extLst>
              <a:ext uri="{FF2B5EF4-FFF2-40B4-BE49-F238E27FC236}">
                <a16:creationId xmlns:a16="http://schemas.microsoft.com/office/drawing/2014/main" id="{FD50D641-EC63-4896-ACB5-0C909AAECFC8}"/>
              </a:ext>
            </a:extLst>
          </p:cNvPr>
          <p:cNvSpPr>
            <a:spLocks noGrp="1"/>
          </p:cNvSpPr>
          <p:nvPr>
            <p:ph idx="1"/>
          </p:nvPr>
        </p:nvSpPr>
        <p:spPr/>
        <p:txBody>
          <a:bodyPr>
            <a:normAutofit fontScale="77500" lnSpcReduction="20000"/>
          </a:bodyPr>
          <a:lstStyle/>
          <a:p>
            <a:pPr algn="just"/>
            <a:r>
              <a:rPr lang="en-US" dirty="0" err="1"/>
              <a:t>Utilizando</a:t>
            </a:r>
            <a:r>
              <a:rPr lang="en-US" dirty="0"/>
              <a:t> </a:t>
            </a:r>
            <a:r>
              <a:rPr lang="en-US" dirty="0" err="1"/>
              <a:t>os</a:t>
            </a:r>
            <a:r>
              <a:rPr lang="en-US" dirty="0"/>
              <a:t> </a:t>
            </a:r>
            <a:r>
              <a:rPr lang="en-US" dirty="0" err="1"/>
              <a:t>conceitos</a:t>
            </a:r>
            <a:r>
              <a:rPr lang="en-US" dirty="0"/>
              <a:t> de constructor </a:t>
            </a:r>
            <a:r>
              <a:rPr lang="en-US" dirty="0" err="1"/>
              <a:t>crie</a:t>
            </a:r>
            <a:r>
              <a:rPr lang="en-US" dirty="0"/>
              <a:t> </a:t>
            </a:r>
            <a:r>
              <a:rPr lang="en-US" dirty="0" err="1"/>
              <a:t>uma</a:t>
            </a:r>
            <a:r>
              <a:rPr lang="en-US" dirty="0"/>
              <a:t> </a:t>
            </a:r>
            <a:r>
              <a:rPr lang="en-US" dirty="0" err="1"/>
              <a:t>classe</a:t>
            </a:r>
            <a:r>
              <a:rPr lang="en-US" dirty="0"/>
              <a:t> </a:t>
            </a:r>
            <a:r>
              <a:rPr lang="en-US" dirty="0" err="1"/>
              <a:t>denominada</a:t>
            </a:r>
            <a:r>
              <a:rPr lang="en-US" dirty="0"/>
              <a:t> </a:t>
            </a:r>
            <a:r>
              <a:rPr lang="en-US" b="1" dirty="0" err="1"/>
              <a:t>dadosdoaluno</a:t>
            </a:r>
            <a:r>
              <a:rPr lang="en-US" dirty="0"/>
              <a:t> com </a:t>
            </a:r>
            <a:r>
              <a:rPr lang="en-US" dirty="0" err="1"/>
              <a:t>os</a:t>
            </a:r>
            <a:r>
              <a:rPr lang="en-US" dirty="0"/>
              <a:t> </a:t>
            </a:r>
            <a:r>
              <a:rPr lang="en-US" dirty="0" err="1"/>
              <a:t>seguintes</a:t>
            </a:r>
            <a:r>
              <a:rPr lang="en-US" dirty="0"/>
              <a:t> </a:t>
            </a:r>
            <a:r>
              <a:rPr lang="en-US" dirty="0" err="1"/>
              <a:t>atributos</a:t>
            </a:r>
            <a:r>
              <a:rPr lang="en-US" dirty="0"/>
              <a:t>: matricula, </a:t>
            </a:r>
            <a:r>
              <a:rPr lang="en-US" dirty="0" err="1"/>
              <a:t>nome</a:t>
            </a:r>
            <a:r>
              <a:rPr lang="en-US" dirty="0"/>
              <a:t>, </a:t>
            </a:r>
            <a:r>
              <a:rPr lang="en-US" dirty="0" err="1"/>
              <a:t>bairro</a:t>
            </a:r>
            <a:r>
              <a:rPr lang="en-US" dirty="0"/>
              <a:t>, </a:t>
            </a:r>
            <a:r>
              <a:rPr lang="en-US" dirty="0" err="1"/>
              <a:t>cidade</a:t>
            </a:r>
            <a:r>
              <a:rPr lang="en-US" dirty="0"/>
              <a:t>, CEP, </a:t>
            </a:r>
            <a:r>
              <a:rPr lang="en-US" dirty="0" err="1"/>
              <a:t>telefonefixo</a:t>
            </a:r>
            <a:r>
              <a:rPr lang="en-US" dirty="0"/>
              <a:t> e  </a:t>
            </a:r>
            <a:r>
              <a:rPr lang="en-US" dirty="0" err="1"/>
              <a:t>celular</a:t>
            </a:r>
            <a:r>
              <a:rPr lang="en-US" dirty="0"/>
              <a:t>. </a:t>
            </a:r>
            <a:r>
              <a:rPr lang="en-US" dirty="0" err="1"/>
              <a:t>Construa</a:t>
            </a:r>
            <a:r>
              <a:rPr lang="en-US" dirty="0"/>
              <a:t> um constructor para </a:t>
            </a:r>
            <a:r>
              <a:rPr lang="en-US" dirty="0" err="1"/>
              <a:t>essa</a:t>
            </a:r>
            <a:r>
              <a:rPr lang="en-US" dirty="0"/>
              <a:t> </a:t>
            </a:r>
            <a:r>
              <a:rPr lang="en-US" dirty="0" err="1"/>
              <a:t>classe</a:t>
            </a:r>
            <a:r>
              <a:rPr lang="en-US" dirty="0"/>
              <a:t> </a:t>
            </a:r>
            <a:r>
              <a:rPr lang="en-US" dirty="0" err="1"/>
              <a:t>passando</a:t>
            </a:r>
            <a:r>
              <a:rPr lang="en-US" dirty="0"/>
              <a:t> </a:t>
            </a:r>
            <a:r>
              <a:rPr lang="en-US" dirty="0" err="1"/>
              <a:t>apenas</a:t>
            </a:r>
            <a:r>
              <a:rPr lang="en-US" dirty="0"/>
              <a:t> um </a:t>
            </a:r>
            <a:r>
              <a:rPr lang="en-US" dirty="0" err="1"/>
              <a:t>número</a:t>
            </a:r>
            <a:r>
              <a:rPr lang="en-US" dirty="0"/>
              <a:t> de matricula e </a:t>
            </a:r>
            <a:r>
              <a:rPr lang="en-US" dirty="0" err="1"/>
              <a:t>três</a:t>
            </a:r>
            <a:r>
              <a:rPr lang="en-US" dirty="0"/>
              <a:t> </a:t>
            </a:r>
            <a:r>
              <a:rPr lang="en-US" dirty="0" err="1"/>
              <a:t>notas</a:t>
            </a:r>
            <a:r>
              <a:rPr lang="en-US" dirty="0"/>
              <a:t>. A </a:t>
            </a:r>
            <a:r>
              <a:rPr lang="en-US" dirty="0" err="1"/>
              <a:t>classe</a:t>
            </a:r>
            <a:r>
              <a:rPr lang="en-US" dirty="0"/>
              <a:t> que </a:t>
            </a:r>
            <a:r>
              <a:rPr lang="en-US" dirty="0" err="1"/>
              <a:t>possui</a:t>
            </a:r>
            <a:r>
              <a:rPr lang="en-US" dirty="0"/>
              <a:t> o constructor </a:t>
            </a:r>
            <a:r>
              <a:rPr lang="en-US" dirty="0" err="1"/>
              <a:t>precisar</a:t>
            </a:r>
            <a:r>
              <a:rPr lang="en-US" dirty="0"/>
              <a:t> </a:t>
            </a:r>
            <a:r>
              <a:rPr lang="en-US" dirty="0" err="1"/>
              <a:t>ter</a:t>
            </a:r>
            <a:r>
              <a:rPr lang="en-US" dirty="0"/>
              <a:t> </a:t>
            </a:r>
            <a:r>
              <a:rPr lang="en-US" dirty="0" err="1"/>
              <a:t>dois</a:t>
            </a:r>
            <a:r>
              <a:rPr lang="en-US" dirty="0"/>
              <a:t> </a:t>
            </a:r>
            <a:r>
              <a:rPr lang="en-US" dirty="0" err="1"/>
              <a:t>métodos</a:t>
            </a:r>
            <a:r>
              <a:rPr lang="en-US" dirty="0"/>
              <a:t>: um para </a:t>
            </a:r>
            <a:r>
              <a:rPr lang="en-US" dirty="0" err="1"/>
              <a:t>retornar</a:t>
            </a:r>
            <a:r>
              <a:rPr lang="en-US" dirty="0"/>
              <a:t> um valor do </a:t>
            </a:r>
            <a:r>
              <a:rPr lang="en-US" dirty="0" err="1"/>
              <a:t>tipo</a:t>
            </a:r>
            <a:r>
              <a:rPr lang="en-US" dirty="0"/>
              <a:t> float </a:t>
            </a:r>
            <a:r>
              <a:rPr lang="en-US" dirty="0" err="1"/>
              <a:t>referente</a:t>
            </a:r>
            <a:r>
              <a:rPr lang="en-US" dirty="0"/>
              <a:t> a </a:t>
            </a:r>
            <a:r>
              <a:rPr lang="en-US" dirty="0" err="1"/>
              <a:t>média</a:t>
            </a:r>
            <a:r>
              <a:rPr lang="en-US" dirty="0"/>
              <a:t> do </a:t>
            </a:r>
            <a:r>
              <a:rPr lang="en-US" dirty="0" err="1"/>
              <a:t>aluno</a:t>
            </a:r>
            <a:r>
              <a:rPr lang="en-US" dirty="0"/>
              <a:t>. O outro </a:t>
            </a:r>
            <a:r>
              <a:rPr lang="en-US" dirty="0" err="1"/>
              <a:t>método</a:t>
            </a:r>
            <a:r>
              <a:rPr lang="en-US" dirty="0"/>
              <a:t> para </a:t>
            </a:r>
            <a:r>
              <a:rPr lang="en-US" dirty="0" err="1"/>
              <a:t>retornar</a:t>
            </a:r>
            <a:r>
              <a:rPr lang="en-US" dirty="0"/>
              <a:t> a </a:t>
            </a:r>
            <a:r>
              <a:rPr lang="en-US" dirty="0" err="1"/>
              <a:t>situação</a:t>
            </a:r>
            <a:r>
              <a:rPr lang="en-US" dirty="0"/>
              <a:t> </a:t>
            </a:r>
            <a:r>
              <a:rPr lang="en-US" dirty="0" err="1"/>
              <a:t>como</a:t>
            </a:r>
            <a:r>
              <a:rPr lang="en-US" dirty="0"/>
              <a:t> </a:t>
            </a:r>
            <a:r>
              <a:rPr lang="en-US" dirty="0" err="1"/>
              <a:t>uma</a:t>
            </a:r>
            <a:r>
              <a:rPr lang="en-US" dirty="0"/>
              <a:t> String (“APROVADO, RECUPERAÇÃO OU REPROVADO”). O Sistema </a:t>
            </a:r>
            <a:r>
              <a:rPr lang="en-US" dirty="0" err="1"/>
              <a:t>deve</a:t>
            </a:r>
            <a:r>
              <a:rPr lang="en-US" dirty="0"/>
              <a:t> </a:t>
            </a:r>
            <a:r>
              <a:rPr lang="en-US" dirty="0" err="1"/>
              <a:t>exibir</a:t>
            </a:r>
            <a:r>
              <a:rPr lang="en-US" dirty="0"/>
              <a:t> a </a:t>
            </a:r>
            <a:r>
              <a:rPr lang="en-US" dirty="0" err="1"/>
              <a:t>na</a:t>
            </a:r>
            <a:r>
              <a:rPr lang="en-US" dirty="0"/>
              <a:t> </a:t>
            </a:r>
            <a:r>
              <a:rPr lang="en-US" dirty="0" err="1"/>
              <a:t>tela</a:t>
            </a:r>
            <a:r>
              <a:rPr lang="en-US" dirty="0"/>
              <a:t> a </a:t>
            </a:r>
            <a:r>
              <a:rPr lang="en-US" dirty="0" err="1"/>
              <a:t>média</a:t>
            </a:r>
            <a:r>
              <a:rPr lang="en-US" dirty="0"/>
              <a:t> e a </a:t>
            </a:r>
            <a:r>
              <a:rPr lang="en-US" dirty="0" err="1"/>
              <a:t>situação</a:t>
            </a:r>
            <a:r>
              <a:rPr lang="en-US" dirty="0"/>
              <a:t> do </a:t>
            </a:r>
            <a:r>
              <a:rPr lang="en-US" dirty="0" err="1"/>
              <a:t>aluno</a:t>
            </a:r>
            <a:r>
              <a:rPr lang="en-US" dirty="0"/>
              <a:t> </a:t>
            </a:r>
            <a:r>
              <a:rPr lang="en-US" dirty="0" err="1"/>
              <a:t>quando</a:t>
            </a:r>
            <a:r>
              <a:rPr lang="en-US" dirty="0"/>
              <a:t> </a:t>
            </a:r>
            <a:r>
              <a:rPr lang="en-US" dirty="0" err="1"/>
              <a:t>eu</a:t>
            </a:r>
            <a:r>
              <a:rPr lang="en-US" dirty="0"/>
              <a:t> </a:t>
            </a:r>
            <a:r>
              <a:rPr lang="en-US" dirty="0" err="1"/>
              <a:t>passar</a:t>
            </a:r>
            <a:r>
              <a:rPr lang="en-US" dirty="0"/>
              <a:t> para o constructor a matricula e as </a:t>
            </a:r>
            <a:r>
              <a:rPr lang="en-US" dirty="0" err="1"/>
              <a:t>notas</a:t>
            </a:r>
            <a:r>
              <a:rPr lang="en-US" dirty="0"/>
              <a:t>. Para </a:t>
            </a:r>
            <a:r>
              <a:rPr lang="en-US" dirty="0" err="1"/>
              <a:t>exibir</a:t>
            </a:r>
            <a:r>
              <a:rPr lang="en-US" dirty="0"/>
              <a:t> a </a:t>
            </a:r>
            <a:r>
              <a:rPr lang="en-US" dirty="0" err="1"/>
              <a:t>situação</a:t>
            </a:r>
            <a:r>
              <a:rPr lang="en-US" dirty="0"/>
              <a:t> </a:t>
            </a:r>
            <a:r>
              <a:rPr lang="en-US" dirty="0" err="1"/>
              <a:t>aprovado</a:t>
            </a:r>
            <a:r>
              <a:rPr lang="en-US" dirty="0"/>
              <a:t> a media </a:t>
            </a:r>
            <a:r>
              <a:rPr lang="en-US" dirty="0" err="1"/>
              <a:t>precisa</a:t>
            </a:r>
            <a:r>
              <a:rPr lang="en-US" dirty="0"/>
              <a:t> ser </a:t>
            </a:r>
            <a:r>
              <a:rPr lang="en-US" dirty="0" err="1"/>
              <a:t>maior</a:t>
            </a:r>
            <a:r>
              <a:rPr lang="en-US" dirty="0"/>
              <a:t> </a:t>
            </a:r>
            <a:r>
              <a:rPr lang="en-US" dirty="0" err="1"/>
              <a:t>ou</a:t>
            </a:r>
            <a:r>
              <a:rPr lang="en-US" dirty="0"/>
              <a:t> </a:t>
            </a:r>
            <a:r>
              <a:rPr lang="en-US" dirty="0" err="1"/>
              <a:t>igual</a:t>
            </a:r>
            <a:r>
              <a:rPr lang="en-US" dirty="0"/>
              <a:t> a 7. para a media ser </a:t>
            </a:r>
            <a:r>
              <a:rPr lang="en-US" dirty="0" err="1"/>
              <a:t>recuperação</a:t>
            </a:r>
            <a:r>
              <a:rPr lang="en-US" dirty="0"/>
              <a:t> </a:t>
            </a:r>
            <a:r>
              <a:rPr lang="en-US" dirty="0" err="1"/>
              <a:t>precisa</a:t>
            </a:r>
            <a:r>
              <a:rPr lang="en-US" dirty="0"/>
              <a:t> </a:t>
            </a:r>
            <a:r>
              <a:rPr lang="en-US" dirty="0" err="1"/>
              <a:t>ter</a:t>
            </a:r>
            <a:r>
              <a:rPr lang="en-US" dirty="0"/>
              <a:t> media </a:t>
            </a:r>
            <a:r>
              <a:rPr lang="en-US" dirty="0" err="1"/>
              <a:t>maior</a:t>
            </a:r>
            <a:r>
              <a:rPr lang="en-US" dirty="0"/>
              <a:t> </a:t>
            </a:r>
            <a:r>
              <a:rPr lang="en-US" dirty="0" err="1"/>
              <a:t>ou</a:t>
            </a:r>
            <a:r>
              <a:rPr lang="en-US" dirty="0"/>
              <a:t> </a:t>
            </a:r>
            <a:r>
              <a:rPr lang="en-US" dirty="0" err="1"/>
              <a:t>igual</a:t>
            </a:r>
            <a:r>
              <a:rPr lang="en-US" dirty="0"/>
              <a:t> a 4 e </a:t>
            </a:r>
            <a:r>
              <a:rPr lang="en-US" dirty="0" err="1"/>
              <a:t>menor</a:t>
            </a:r>
            <a:r>
              <a:rPr lang="en-US" dirty="0"/>
              <a:t> que 7. para ser </a:t>
            </a:r>
            <a:r>
              <a:rPr lang="en-US" dirty="0" err="1"/>
              <a:t>reprovado</a:t>
            </a:r>
            <a:r>
              <a:rPr lang="en-US" dirty="0"/>
              <a:t> </a:t>
            </a:r>
            <a:r>
              <a:rPr lang="en-US" dirty="0" err="1"/>
              <a:t>precisa</a:t>
            </a:r>
            <a:r>
              <a:rPr lang="en-US" dirty="0"/>
              <a:t> </a:t>
            </a:r>
            <a:r>
              <a:rPr lang="en-US" dirty="0" err="1"/>
              <a:t>ter</a:t>
            </a:r>
            <a:r>
              <a:rPr lang="en-US" dirty="0"/>
              <a:t> media </a:t>
            </a:r>
            <a:r>
              <a:rPr lang="en-US" dirty="0" err="1"/>
              <a:t>menor</a:t>
            </a:r>
            <a:r>
              <a:rPr lang="en-US" dirty="0"/>
              <a:t> que 4.</a:t>
            </a:r>
          </a:p>
        </p:txBody>
      </p:sp>
    </p:spTree>
    <p:extLst>
      <p:ext uri="{BB962C8B-B14F-4D97-AF65-F5344CB8AC3E}">
        <p14:creationId xmlns:p14="http://schemas.microsoft.com/office/powerpoint/2010/main" val="135901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2"/>
            </a:pPr>
            <a:r>
              <a:rPr lang="pt-BR" dirty="0"/>
              <a:t>Objetos </a:t>
            </a:r>
          </a:p>
          <a:p>
            <a:pPr marL="916686" lvl="1" indent="-514350" algn="just"/>
            <a:r>
              <a:rPr lang="pt-BR" dirty="0"/>
              <a:t>Objetos podem ser:</a:t>
            </a:r>
          </a:p>
          <a:p>
            <a:pPr marL="1181862" lvl="2" indent="-514350" algn="just"/>
            <a:r>
              <a:rPr lang="pt-BR" dirty="0"/>
              <a:t>Entidades Externas (outros sistemas, dispositivos, pessoas) que produzem ou consumem informações a serem usadas por um sistema</a:t>
            </a:r>
          </a:p>
          <a:p>
            <a:pPr marL="1181862" lvl="2" indent="-514350" algn="just"/>
            <a:r>
              <a:rPr lang="pt-BR" dirty="0"/>
              <a:t>Coisas (display) </a:t>
            </a:r>
          </a:p>
          <a:p>
            <a:pPr marL="1181862" lvl="2" indent="-514350" algn="just"/>
            <a:r>
              <a:rPr lang="pt-BR" dirty="0"/>
              <a:t>Papeis (gerentes) desempenhados por pessoas que interagem com o sistema</a:t>
            </a:r>
          </a:p>
          <a:p>
            <a:pPr marL="1181862" lvl="2" indent="-514350" algn="just"/>
            <a:r>
              <a:rPr lang="pt-BR" dirty="0"/>
              <a:t>Unidades Organizacionais (grupo, departamento) </a:t>
            </a:r>
          </a:p>
        </p:txBody>
      </p:sp>
    </p:spTree>
    <p:extLst>
      <p:ext uri="{BB962C8B-B14F-4D97-AF65-F5344CB8AC3E}">
        <p14:creationId xmlns:p14="http://schemas.microsoft.com/office/powerpoint/2010/main" val="18083857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49167D-B38B-486B-AAE7-1111C232D2EF}"/>
              </a:ext>
            </a:extLst>
          </p:cNvPr>
          <p:cNvSpPr>
            <a:spLocks noGrp="1"/>
          </p:cNvSpPr>
          <p:nvPr>
            <p:ph type="ctrTitle"/>
          </p:nvPr>
        </p:nvSpPr>
        <p:spPr/>
        <p:txBody>
          <a:bodyPr/>
          <a:lstStyle/>
          <a:p>
            <a:r>
              <a:rPr lang="en-US" dirty="0"/>
              <a:t>II BIMESTRE</a:t>
            </a:r>
          </a:p>
        </p:txBody>
      </p:sp>
      <p:sp>
        <p:nvSpPr>
          <p:cNvPr id="5" name="Subtítulo 4">
            <a:extLst>
              <a:ext uri="{FF2B5EF4-FFF2-40B4-BE49-F238E27FC236}">
                <a16:creationId xmlns:a16="http://schemas.microsoft.com/office/drawing/2014/main" id="{8601E346-DBEF-4971-A85B-8381A737CE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1509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lstStyle/>
          <a:p>
            <a:r>
              <a:rPr lang="en-US" dirty="0"/>
              <a:t>CLASSES E MÉTODOS FINAIS</a:t>
            </a:r>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lstStyle/>
          <a:p>
            <a:pPr algn="just"/>
            <a:r>
              <a:rPr lang="en-US" dirty="0"/>
              <a:t>USAMOS O RECURSO FINAL QUANDO QUEREMOS DELIMITAR HERANÇA DE CLASSE. USA-SE QUANDO NÃO QUEREMOS PERMITIR QUE UMA CLASSE SEJA DERIVADA POR OUTRA.</a:t>
            </a:r>
          </a:p>
        </p:txBody>
      </p:sp>
    </p:spTree>
    <p:extLst>
      <p:ext uri="{BB962C8B-B14F-4D97-AF65-F5344CB8AC3E}">
        <p14:creationId xmlns:p14="http://schemas.microsoft.com/office/powerpoint/2010/main" val="13209148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lstStyle/>
          <a:p>
            <a:r>
              <a:rPr lang="en-US" dirty="0"/>
              <a:t>CLASSES E MÉTODOS FINAIS</a:t>
            </a:r>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lstStyle/>
          <a:p>
            <a:pPr algn="just"/>
            <a:r>
              <a:rPr lang="en-US" dirty="0"/>
              <a:t>PARA EXEMPLIFICAR ESSA FUNCIONALIDADE VAMOS DEFINIR QUE NENHUMA OUTRA CLASSE SEJA HERDEIRA DE QUADRADO. PARA QUE ISSO SEJA POSSÍVEL BASTA ADICIONAR O MODIFICADOR FINAL NA DECLARAÇÃO DA CLASSE QUADRADO.</a:t>
            </a:r>
          </a:p>
        </p:txBody>
      </p:sp>
    </p:spTree>
    <p:extLst>
      <p:ext uri="{BB962C8B-B14F-4D97-AF65-F5344CB8AC3E}">
        <p14:creationId xmlns:p14="http://schemas.microsoft.com/office/powerpoint/2010/main" val="31654441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normAutofit fontScale="90000"/>
          </a:bodyPr>
          <a:lstStyle/>
          <a:p>
            <a:pPr algn="ctr"/>
            <a:r>
              <a:rPr lang="en-US" dirty="0"/>
              <a:t>EXEMPLO FINAL PARA CLASSE QUADRADO – CLASSE </a:t>
            </a:r>
            <a:r>
              <a:rPr lang="en-US" dirty="0" err="1"/>
              <a:t>FiguraGeometrica</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normAutofit fontScale="70000" lnSpcReduction="20000"/>
          </a:bodyPr>
          <a:lstStyle/>
          <a:p>
            <a:r>
              <a:rPr lang="en-US" b="1" dirty="0"/>
              <a:t>public class </a:t>
            </a:r>
            <a:r>
              <a:rPr lang="en-US" b="1" dirty="0" err="1"/>
              <a:t>FiguraGeometrica</a:t>
            </a:r>
            <a:r>
              <a:rPr lang="en-US" b="1" dirty="0"/>
              <a:t> {</a:t>
            </a:r>
          </a:p>
          <a:p>
            <a:r>
              <a:rPr lang="en-US" dirty="0"/>
              <a:t>   </a:t>
            </a:r>
            <a:r>
              <a:rPr lang="en-US" b="1" dirty="0"/>
              <a:t>private float </a:t>
            </a:r>
            <a:r>
              <a:rPr lang="en-US" b="1" dirty="0" err="1"/>
              <a:t>ftlBase</a:t>
            </a:r>
            <a:r>
              <a:rPr lang="en-US" b="1" dirty="0"/>
              <a:t>, </a:t>
            </a:r>
            <a:r>
              <a:rPr lang="en-US" b="1" dirty="0" err="1"/>
              <a:t>ftlAltura</a:t>
            </a:r>
            <a:r>
              <a:rPr lang="en-US" b="1" dirty="0"/>
              <a:t>;</a:t>
            </a:r>
          </a:p>
          <a:p>
            <a:r>
              <a:rPr lang="en-US" dirty="0"/>
              <a:t>   </a:t>
            </a:r>
            <a:r>
              <a:rPr lang="en-US" b="1" dirty="0"/>
              <a:t>public </a:t>
            </a:r>
            <a:r>
              <a:rPr lang="en-US" b="1" dirty="0" err="1"/>
              <a:t>FiguraGeometrica</a:t>
            </a:r>
            <a:r>
              <a:rPr lang="en-US" b="1" dirty="0"/>
              <a:t>(float Base, float Altura)</a:t>
            </a:r>
          </a:p>
          <a:p>
            <a:r>
              <a:rPr lang="en-US" dirty="0"/>
              <a:t>   {</a:t>
            </a:r>
          </a:p>
          <a:p>
            <a:r>
              <a:rPr lang="en-US" dirty="0"/>
              <a:t>            </a:t>
            </a:r>
            <a:r>
              <a:rPr lang="en-US" b="1" dirty="0" err="1"/>
              <a:t>this.ftlBase</a:t>
            </a:r>
            <a:r>
              <a:rPr lang="en-US" b="1" dirty="0"/>
              <a:t> = Base;</a:t>
            </a:r>
          </a:p>
          <a:p>
            <a:r>
              <a:rPr lang="en-US" dirty="0"/>
              <a:t>            </a:t>
            </a:r>
            <a:r>
              <a:rPr lang="en-US" b="1" dirty="0" err="1"/>
              <a:t>this.ftlAltura</a:t>
            </a:r>
            <a:r>
              <a:rPr lang="en-US" b="1" dirty="0"/>
              <a:t> = Altura;</a:t>
            </a:r>
          </a:p>
          <a:p>
            <a:r>
              <a:rPr lang="en-US" dirty="0"/>
              <a:t>     }</a:t>
            </a:r>
          </a:p>
          <a:p>
            <a:r>
              <a:rPr lang="en-US" dirty="0"/>
              <a:t>     </a:t>
            </a:r>
            <a:r>
              <a:rPr lang="en-US" b="1" dirty="0"/>
              <a:t>public float Area()</a:t>
            </a:r>
          </a:p>
          <a:p>
            <a:r>
              <a:rPr lang="en-US" dirty="0"/>
              <a:t>     {</a:t>
            </a:r>
          </a:p>
          <a:p>
            <a:r>
              <a:rPr lang="en-US" dirty="0"/>
              <a:t>           </a:t>
            </a:r>
            <a:r>
              <a:rPr lang="en-US" b="1" dirty="0"/>
              <a:t>float area;</a:t>
            </a:r>
          </a:p>
          <a:p>
            <a:r>
              <a:rPr lang="en-US" dirty="0"/>
              <a:t>           area = </a:t>
            </a:r>
            <a:r>
              <a:rPr lang="en-US" dirty="0" err="1"/>
              <a:t>ftlBase</a:t>
            </a:r>
            <a:r>
              <a:rPr lang="en-US" dirty="0"/>
              <a:t> * </a:t>
            </a:r>
            <a:r>
              <a:rPr lang="en-US" dirty="0" err="1"/>
              <a:t>ftlAltura</a:t>
            </a:r>
            <a:r>
              <a:rPr lang="en-US" dirty="0"/>
              <a:t>;</a:t>
            </a:r>
          </a:p>
          <a:p>
            <a:r>
              <a:rPr lang="en-US" dirty="0"/>
              <a:t>           </a:t>
            </a:r>
            <a:r>
              <a:rPr lang="en-US" b="1" dirty="0"/>
              <a:t>return area;</a:t>
            </a:r>
          </a:p>
          <a:p>
            <a:r>
              <a:rPr lang="en-US" dirty="0"/>
              <a:t>      }</a:t>
            </a:r>
          </a:p>
          <a:p>
            <a:endParaRPr lang="en-US" dirty="0"/>
          </a:p>
          <a:p>
            <a:r>
              <a:rPr lang="en-US" dirty="0"/>
              <a:t>}</a:t>
            </a:r>
          </a:p>
          <a:p>
            <a:pPr algn="just"/>
            <a:endParaRPr lang="en-US" dirty="0"/>
          </a:p>
        </p:txBody>
      </p:sp>
    </p:spTree>
    <p:extLst>
      <p:ext uri="{BB962C8B-B14F-4D97-AF65-F5344CB8AC3E}">
        <p14:creationId xmlns:p14="http://schemas.microsoft.com/office/powerpoint/2010/main" val="4292431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normAutofit fontScale="90000"/>
          </a:bodyPr>
          <a:lstStyle/>
          <a:p>
            <a:pPr algn="ctr"/>
            <a:r>
              <a:rPr lang="en-US" dirty="0"/>
              <a:t>EXEMPLO FINAL PARA CLASSE QUADRADO – CLASSE </a:t>
            </a:r>
            <a:r>
              <a:rPr lang="en-US" dirty="0" err="1"/>
              <a:t>Quadrado</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normAutofit fontScale="77500" lnSpcReduction="20000"/>
          </a:bodyPr>
          <a:lstStyle/>
          <a:p>
            <a:r>
              <a:rPr lang="en-US" b="1" dirty="0"/>
              <a:t>public final class </a:t>
            </a:r>
            <a:r>
              <a:rPr lang="en-US" b="1" dirty="0" err="1"/>
              <a:t>Quadrado</a:t>
            </a:r>
            <a:r>
              <a:rPr lang="en-US" b="1" dirty="0"/>
              <a:t> extends </a:t>
            </a:r>
            <a:r>
              <a:rPr lang="en-US" b="1" dirty="0" err="1"/>
              <a:t>FiguraGeometrica</a:t>
            </a:r>
            <a:r>
              <a:rPr lang="en-US" b="1" dirty="0"/>
              <a:t> {</a:t>
            </a:r>
          </a:p>
          <a:p>
            <a:endParaRPr lang="en-US" dirty="0"/>
          </a:p>
          <a:p>
            <a:r>
              <a:rPr lang="en-US" dirty="0"/>
              <a:t>    </a:t>
            </a:r>
            <a:r>
              <a:rPr lang="en-US" b="1" dirty="0"/>
              <a:t>public </a:t>
            </a:r>
            <a:r>
              <a:rPr lang="en-US" b="1" dirty="0" err="1"/>
              <a:t>Quadrado</a:t>
            </a:r>
            <a:r>
              <a:rPr lang="en-US" b="1" dirty="0"/>
              <a:t>(float </a:t>
            </a:r>
            <a:r>
              <a:rPr lang="en-US" b="1" dirty="0" err="1"/>
              <a:t>ftlBase</a:t>
            </a:r>
            <a:r>
              <a:rPr lang="en-US" b="1" dirty="0"/>
              <a:t>, float </a:t>
            </a:r>
            <a:r>
              <a:rPr lang="en-US" b="1" dirty="0" err="1"/>
              <a:t>ftlAltura</a:t>
            </a:r>
            <a:r>
              <a:rPr lang="en-US" b="1" dirty="0"/>
              <a:t>)</a:t>
            </a:r>
          </a:p>
          <a:p>
            <a:r>
              <a:rPr lang="en-US" dirty="0"/>
              <a:t>    {</a:t>
            </a:r>
          </a:p>
          <a:p>
            <a:r>
              <a:rPr lang="en-US" dirty="0"/>
              <a:t>             </a:t>
            </a:r>
            <a:r>
              <a:rPr lang="en-US" b="1" dirty="0"/>
              <a:t>super(</a:t>
            </a:r>
            <a:r>
              <a:rPr lang="en-US" b="1" dirty="0" err="1"/>
              <a:t>ftlBase</a:t>
            </a:r>
            <a:r>
              <a:rPr lang="en-US" b="1" dirty="0"/>
              <a:t>, </a:t>
            </a:r>
            <a:r>
              <a:rPr lang="en-US" b="1" dirty="0" err="1"/>
              <a:t>ftlAltura</a:t>
            </a:r>
            <a:r>
              <a:rPr lang="en-US" b="1" dirty="0"/>
              <a:t>);</a:t>
            </a:r>
          </a:p>
          <a:p>
            <a:r>
              <a:rPr lang="en-US" dirty="0"/>
              <a:t>      }</a:t>
            </a:r>
          </a:p>
          <a:p>
            <a:r>
              <a:rPr lang="en-US" dirty="0"/>
              <a:t>      </a:t>
            </a:r>
            <a:r>
              <a:rPr lang="en-US" b="1" dirty="0"/>
              <a:t>public float Area()</a:t>
            </a:r>
          </a:p>
          <a:p>
            <a:r>
              <a:rPr lang="en-US" dirty="0"/>
              <a:t>      {</a:t>
            </a:r>
          </a:p>
          <a:p>
            <a:r>
              <a:rPr lang="en-US" dirty="0"/>
              <a:t>            </a:t>
            </a:r>
            <a:r>
              <a:rPr lang="en-US" b="1" dirty="0"/>
              <a:t>float area;</a:t>
            </a:r>
          </a:p>
          <a:p>
            <a:r>
              <a:rPr lang="en-US" dirty="0"/>
              <a:t>            area = </a:t>
            </a:r>
            <a:r>
              <a:rPr lang="en-US" b="1" dirty="0" err="1"/>
              <a:t>super.Area</a:t>
            </a:r>
            <a:r>
              <a:rPr lang="en-US" b="1" dirty="0"/>
              <a:t>();</a:t>
            </a:r>
          </a:p>
          <a:p>
            <a:r>
              <a:rPr lang="en-US" dirty="0"/>
              <a:t>            </a:t>
            </a:r>
            <a:r>
              <a:rPr lang="en-US" b="1" dirty="0"/>
              <a:t>return area;</a:t>
            </a:r>
          </a:p>
          <a:p>
            <a:r>
              <a:rPr lang="en-US" dirty="0"/>
              <a:t>       }</a:t>
            </a:r>
          </a:p>
          <a:p>
            <a:r>
              <a:rPr lang="en-US" dirty="0"/>
              <a:t>}</a:t>
            </a:r>
          </a:p>
        </p:txBody>
      </p:sp>
    </p:spTree>
    <p:extLst>
      <p:ext uri="{BB962C8B-B14F-4D97-AF65-F5344CB8AC3E}">
        <p14:creationId xmlns:p14="http://schemas.microsoft.com/office/powerpoint/2010/main" val="359278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normAutofit fontScale="90000"/>
          </a:bodyPr>
          <a:lstStyle/>
          <a:p>
            <a:pPr algn="ctr"/>
            <a:r>
              <a:rPr lang="en-US" dirty="0"/>
              <a:t>EXEMPLO FINAL PARA CLASSE QUADRADO – CLASSE </a:t>
            </a:r>
            <a:r>
              <a:rPr lang="en-US" dirty="0" err="1"/>
              <a:t>FiguraTeste</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a:xfrm>
            <a:off x="107504" y="2249424"/>
            <a:ext cx="9036496" cy="4325112"/>
          </a:xfrm>
        </p:spPr>
        <p:txBody>
          <a:bodyPr>
            <a:normAutofit lnSpcReduction="10000"/>
          </a:bodyPr>
          <a:lstStyle/>
          <a:p>
            <a:r>
              <a:rPr lang="en-US" b="1" dirty="0"/>
              <a:t>public class </a:t>
            </a:r>
            <a:r>
              <a:rPr lang="en-US" b="1" dirty="0" err="1"/>
              <a:t>FiguraTeste</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pt-BR" sz="2400" dirty="0"/>
              <a:t>                   </a:t>
            </a:r>
            <a:r>
              <a:rPr lang="pt-BR" sz="1900" dirty="0"/>
              <a:t>Quadrado ObjQuadrado1 = </a:t>
            </a:r>
            <a:r>
              <a:rPr lang="pt-BR" sz="1900" b="1" dirty="0"/>
              <a:t>new Quadrado(4.4f, 4.4f);</a:t>
            </a:r>
          </a:p>
          <a:p>
            <a:endParaRPr lang="en-US" dirty="0"/>
          </a:p>
          <a:p>
            <a:r>
              <a:rPr lang="pt-BR" sz="2400" dirty="0"/>
              <a:t>                   </a:t>
            </a:r>
            <a:r>
              <a:rPr lang="pt-BR" sz="1500" dirty="0" err="1"/>
              <a:t>System.</a:t>
            </a:r>
            <a:r>
              <a:rPr lang="pt-BR" sz="1500" b="1" i="1" dirty="0" err="1"/>
              <a:t>out.println</a:t>
            </a:r>
            <a:r>
              <a:rPr lang="pt-BR" sz="1500" b="1" i="1" dirty="0"/>
              <a:t>("AREA DO QUADRADO 1 "+    ObjQuadrado1.Area());</a:t>
            </a:r>
          </a:p>
          <a:p>
            <a:endParaRPr lang="en-US" sz="1900" dirty="0"/>
          </a:p>
          <a:p>
            <a:r>
              <a:rPr lang="en-US" dirty="0"/>
              <a:t>           }</a:t>
            </a:r>
          </a:p>
          <a:p>
            <a:r>
              <a:rPr lang="en-US" dirty="0"/>
              <a:t>}</a:t>
            </a:r>
          </a:p>
        </p:txBody>
      </p:sp>
    </p:spTree>
    <p:extLst>
      <p:ext uri="{BB962C8B-B14F-4D97-AF65-F5344CB8AC3E}">
        <p14:creationId xmlns:p14="http://schemas.microsoft.com/office/powerpoint/2010/main" val="4486297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a:xfrm>
            <a:off x="510952" y="692696"/>
            <a:ext cx="8229600" cy="1066800"/>
          </a:xfrm>
        </p:spPr>
        <p:txBody>
          <a:bodyPr>
            <a:normAutofit fontScale="90000"/>
          </a:bodyPr>
          <a:lstStyle/>
          <a:p>
            <a:pPr algn="ctr"/>
            <a:r>
              <a:rPr lang="en-US" dirty="0"/>
              <a:t>EXEMPLO FINAL PARA CLASSE QUADRADO – CLASSE </a:t>
            </a:r>
            <a:r>
              <a:rPr lang="en-US" dirty="0" err="1"/>
              <a:t>QuadradoNovo</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a:xfrm>
            <a:off x="107504" y="2249424"/>
            <a:ext cx="9036496" cy="4325112"/>
          </a:xfrm>
        </p:spPr>
        <p:txBody>
          <a:bodyPr>
            <a:normAutofit/>
          </a:bodyPr>
          <a:lstStyle/>
          <a:p>
            <a:r>
              <a:rPr lang="en-US" sz="2400" b="1" dirty="0" err="1"/>
              <a:t>Ocorrerá</a:t>
            </a:r>
            <a:r>
              <a:rPr lang="en-US" sz="2400" b="1" dirty="0"/>
              <a:t> </a:t>
            </a:r>
            <a:r>
              <a:rPr lang="en-US" sz="2400" b="1" dirty="0" err="1"/>
              <a:t>uma</a:t>
            </a:r>
            <a:r>
              <a:rPr lang="en-US" sz="2400" b="1" dirty="0"/>
              <a:t> </a:t>
            </a:r>
            <a:r>
              <a:rPr lang="en-US" sz="2400" b="1" dirty="0" err="1"/>
              <a:t>erro</a:t>
            </a:r>
            <a:r>
              <a:rPr lang="en-US" sz="2400" b="1" dirty="0"/>
              <a:t> </a:t>
            </a:r>
            <a:r>
              <a:rPr lang="en-US" sz="2400" b="1" dirty="0" err="1"/>
              <a:t>em</a:t>
            </a:r>
            <a:r>
              <a:rPr lang="en-US" sz="2400" b="1" dirty="0"/>
              <a:t> </a:t>
            </a:r>
            <a:r>
              <a:rPr lang="en-US" sz="2400" b="1" dirty="0" err="1"/>
              <a:t>nível</a:t>
            </a:r>
            <a:r>
              <a:rPr lang="en-US" sz="2400" b="1" dirty="0"/>
              <a:t> de </a:t>
            </a:r>
            <a:r>
              <a:rPr lang="en-US" sz="2400" b="1" dirty="0" err="1"/>
              <a:t>compilação</a:t>
            </a:r>
            <a:r>
              <a:rPr lang="en-US" sz="2400" b="1" dirty="0"/>
              <a:t> </a:t>
            </a:r>
            <a:r>
              <a:rPr lang="en-US" sz="2400" b="1" dirty="0" err="1"/>
              <a:t>porque</a:t>
            </a:r>
            <a:r>
              <a:rPr lang="en-US" sz="2400" b="1" dirty="0"/>
              <a:t> a </a:t>
            </a:r>
            <a:r>
              <a:rPr lang="en-US" sz="2400" b="1" dirty="0" err="1"/>
              <a:t>classe</a:t>
            </a:r>
            <a:r>
              <a:rPr lang="en-US" sz="2400" b="1" dirty="0"/>
              <a:t> </a:t>
            </a:r>
            <a:r>
              <a:rPr lang="en-US" sz="2400" b="1" dirty="0" err="1"/>
              <a:t>Quadrado</a:t>
            </a:r>
            <a:r>
              <a:rPr lang="en-US" sz="2400" b="1" dirty="0"/>
              <a:t> </a:t>
            </a:r>
            <a:r>
              <a:rPr lang="en-US" sz="2400" b="1" dirty="0" err="1"/>
              <a:t>está</a:t>
            </a:r>
            <a:r>
              <a:rPr lang="en-US" sz="2400" b="1" dirty="0"/>
              <a:t> com o </a:t>
            </a:r>
            <a:r>
              <a:rPr lang="en-US" sz="2400" b="1" dirty="0" err="1"/>
              <a:t>delimitador</a:t>
            </a:r>
            <a:r>
              <a:rPr lang="en-US" sz="2400" b="1" dirty="0"/>
              <a:t> final</a:t>
            </a:r>
          </a:p>
          <a:p>
            <a:r>
              <a:rPr lang="pt-BR" sz="2400" b="1" dirty="0" err="1"/>
              <a:t>public</a:t>
            </a:r>
            <a:r>
              <a:rPr lang="pt-BR" sz="2400" b="1" dirty="0"/>
              <a:t> </a:t>
            </a:r>
            <a:r>
              <a:rPr lang="pt-BR" sz="2400" b="1" dirty="0" err="1"/>
              <a:t>class</a:t>
            </a:r>
            <a:r>
              <a:rPr lang="pt-BR" sz="2400" b="1" dirty="0"/>
              <a:t> </a:t>
            </a:r>
            <a:r>
              <a:rPr lang="pt-BR" sz="2400" b="1" dirty="0" err="1"/>
              <a:t>QuadradoNovo</a:t>
            </a:r>
            <a:r>
              <a:rPr lang="pt-BR" sz="2400" b="1" dirty="0"/>
              <a:t> </a:t>
            </a:r>
            <a:r>
              <a:rPr lang="pt-BR" sz="2400" b="1" dirty="0" err="1"/>
              <a:t>extends</a:t>
            </a:r>
            <a:r>
              <a:rPr lang="pt-BR" sz="2400" b="1" dirty="0"/>
              <a:t>  </a:t>
            </a:r>
            <a:r>
              <a:rPr lang="pt-BR" sz="2400" b="1" u="sng" dirty="0"/>
              <a:t>Quadrado{</a:t>
            </a:r>
          </a:p>
          <a:p>
            <a:endParaRPr lang="en-US" sz="2400" dirty="0"/>
          </a:p>
          <a:p>
            <a:r>
              <a:rPr lang="en-US" sz="2400" b="1" dirty="0"/>
              <a:t>          public </a:t>
            </a:r>
            <a:r>
              <a:rPr lang="en-US" sz="2400" b="1" dirty="0" err="1"/>
              <a:t>QuadradoNovo</a:t>
            </a:r>
            <a:r>
              <a:rPr lang="en-US" sz="2400" b="1" dirty="0"/>
              <a:t>()</a:t>
            </a:r>
          </a:p>
          <a:p>
            <a:r>
              <a:rPr lang="en-US" sz="2400" dirty="0"/>
              <a:t>           {</a:t>
            </a:r>
          </a:p>
          <a:p>
            <a:r>
              <a:rPr lang="en-US" sz="2400" b="1" dirty="0"/>
              <a:t>                  super(1, 1);</a:t>
            </a:r>
          </a:p>
          <a:p>
            <a:r>
              <a:rPr lang="en-US" sz="2400" dirty="0"/>
              <a:t>            }</a:t>
            </a:r>
          </a:p>
          <a:p>
            <a:endParaRPr lang="en-US" sz="2400" dirty="0"/>
          </a:p>
          <a:p>
            <a:r>
              <a:rPr lang="en-US" sz="2400" dirty="0"/>
              <a:t>}</a:t>
            </a:r>
          </a:p>
        </p:txBody>
      </p:sp>
    </p:spTree>
    <p:extLst>
      <p:ext uri="{BB962C8B-B14F-4D97-AF65-F5344CB8AC3E}">
        <p14:creationId xmlns:p14="http://schemas.microsoft.com/office/powerpoint/2010/main" val="17655345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568CC3A-4B31-45F9-871E-A45350E7C208}"/>
              </a:ext>
            </a:extLst>
          </p:cNvPr>
          <p:cNvSpPr>
            <a:spLocks noGrp="1"/>
          </p:cNvSpPr>
          <p:nvPr>
            <p:ph type="ctrTitle"/>
          </p:nvPr>
        </p:nvSpPr>
        <p:spPr/>
        <p:txBody>
          <a:bodyPr/>
          <a:lstStyle/>
          <a:p>
            <a:r>
              <a:rPr lang="en-US" dirty="0"/>
              <a:t>MÉTODOS COMO FINAL</a:t>
            </a:r>
          </a:p>
        </p:txBody>
      </p:sp>
      <p:sp>
        <p:nvSpPr>
          <p:cNvPr id="5" name="Subtítulo 4">
            <a:extLst>
              <a:ext uri="{FF2B5EF4-FFF2-40B4-BE49-F238E27FC236}">
                <a16:creationId xmlns:a16="http://schemas.microsoft.com/office/drawing/2014/main" id="{42B065B8-D33D-42E5-9113-EFF42F5B13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49833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p:txBody>
          <a:bodyPr/>
          <a:lstStyle/>
          <a:p>
            <a:pPr algn="just"/>
            <a:r>
              <a:rPr lang="en-US" dirty="0"/>
              <a:t>É POSSÍVEL DEFINIR MÉTODOS COM O MODIFICARO FINAL, SEJA O MÉTODO CONSTRUCTOR OU NÃO.</a:t>
            </a:r>
          </a:p>
        </p:txBody>
      </p:sp>
    </p:spTree>
    <p:extLst>
      <p:ext uri="{BB962C8B-B14F-4D97-AF65-F5344CB8AC3E}">
        <p14:creationId xmlns:p14="http://schemas.microsoft.com/office/powerpoint/2010/main" val="22922927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 - EXEMPLO</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p:txBody>
          <a:bodyPr>
            <a:normAutofit fontScale="62500" lnSpcReduction="20000"/>
          </a:bodyPr>
          <a:lstStyle/>
          <a:p>
            <a:r>
              <a:rPr lang="en-US" b="1" dirty="0"/>
              <a:t>public class </a:t>
            </a:r>
            <a:r>
              <a:rPr lang="en-US" b="1" dirty="0" err="1"/>
              <a:t>FiguraGeometrica</a:t>
            </a:r>
            <a:r>
              <a:rPr lang="en-US" b="1" dirty="0"/>
              <a:t> {</a:t>
            </a:r>
          </a:p>
          <a:p>
            <a:r>
              <a:rPr lang="en-US" dirty="0"/>
              <a:t>   </a:t>
            </a:r>
            <a:r>
              <a:rPr lang="en-US" b="1" dirty="0"/>
              <a:t>private float </a:t>
            </a:r>
            <a:r>
              <a:rPr lang="en-US" b="1" dirty="0" err="1"/>
              <a:t>ftlBase</a:t>
            </a:r>
            <a:r>
              <a:rPr lang="en-US" b="1" dirty="0"/>
              <a:t>, </a:t>
            </a:r>
            <a:r>
              <a:rPr lang="en-US" b="1" dirty="0" err="1"/>
              <a:t>ftlAltura</a:t>
            </a:r>
            <a:r>
              <a:rPr lang="en-US" b="1" dirty="0"/>
              <a:t>;</a:t>
            </a:r>
          </a:p>
          <a:p>
            <a:r>
              <a:rPr lang="en-US" dirty="0"/>
              <a:t>   </a:t>
            </a:r>
            <a:r>
              <a:rPr lang="en-US" b="1" dirty="0"/>
              <a:t>public </a:t>
            </a:r>
            <a:r>
              <a:rPr lang="en-US" b="1" dirty="0" err="1"/>
              <a:t>FiguraGeometrica</a:t>
            </a:r>
            <a:r>
              <a:rPr lang="en-US" b="1" dirty="0"/>
              <a:t>(float Base, float Altura)</a:t>
            </a:r>
          </a:p>
          <a:p>
            <a:r>
              <a:rPr lang="en-US" dirty="0"/>
              <a:t>   {</a:t>
            </a:r>
          </a:p>
          <a:p>
            <a:r>
              <a:rPr lang="en-US" dirty="0"/>
              <a:t>            </a:t>
            </a:r>
            <a:r>
              <a:rPr lang="en-US" b="1" dirty="0" err="1"/>
              <a:t>this.ftlBase</a:t>
            </a:r>
            <a:r>
              <a:rPr lang="en-US" b="1" dirty="0"/>
              <a:t> = Base;</a:t>
            </a:r>
          </a:p>
          <a:p>
            <a:r>
              <a:rPr lang="en-US" dirty="0"/>
              <a:t>            </a:t>
            </a:r>
            <a:r>
              <a:rPr lang="en-US" b="1" dirty="0" err="1"/>
              <a:t>this.ftlAltura</a:t>
            </a:r>
            <a:r>
              <a:rPr lang="en-US" b="1" dirty="0"/>
              <a:t> = Altura;</a:t>
            </a:r>
          </a:p>
          <a:p>
            <a:r>
              <a:rPr lang="en-US" dirty="0"/>
              <a:t>     }</a:t>
            </a:r>
          </a:p>
          <a:p>
            <a:r>
              <a:rPr lang="en-US" dirty="0"/>
              <a:t>     </a:t>
            </a:r>
            <a:r>
              <a:rPr lang="en-US" b="1" dirty="0"/>
              <a:t>public </a:t>
            </a:r>
            <a:r>
              <a:rPr lang="en-US" b="1" dirty="0">
                <a:solidFill>
                  <a:srgbClr val="FF0000"/>
                </a:solidFill>
              </a:rPr>
              <a:t>final</a:t>
            </a:r>
            <a:r>
              <a:rPr lang="en-US" b="1" dirty="0"/>
              <a:t> float Area()         //SE FOR RETIRADO O FINAL </a:t>
            </a:r>
          </a:p>
          <a:p>
            <a:r>
              <a:rPr lang="en-US" dirty="0"/>
              <a:t>     {                                                         //O MÉTODO PODE SER UTILIZADO </a:t>
            </a:r>
          </a:p>
          <a:p>
            <a:r>
              <a:rPr lang="en-US" dirty="0"/>
              <a:t>           </a:t>
            </a:r>
            <a:r>
              <a:rPr lang="en-US" b="1" dirty="0"/>
              <a:t>float area;                               // NA CLASSE FILHA</a:t>
            </a:r>
          </a:p>
          <a:p>
            <a:r>
              <a:rPr lang="en-US" dirty="0"/>
              <a:t>           area = </a:t>
            </a:r>
            <a:r>
              <a:rPr lang="en-US" dirty="0" err="1"/>
              <a:t>ftlBase</a:t>
            </a:r>
            <a:r>
              <a:rPr lang="en-US" dirty="0"/>
              <a:t> * </a:t>
            </a:r>
            <a:r>
              <a:rPr lang="en-US" dirty="0" err="1"/>
              <a:t>ftlAltura</a:t>
            </a:r>
            <a:r>
              <a:rPr lang="en-US" dirty="0"/>
              <a:t>;</a:t>
            </a:r>
          </a:p>
          <a:p>
            <a:r>
              <a:rPr lang="en-US" dirty="0"/>
              <a:t>           </a:t>
            </a:r>
            <a:r>
              <a:rPr lang="en-US" b="1" dirty="0"/>
              <a:t>return area;</a:t>
            </a:r>
          </a:p>
          <a:p>
            <a:r>
              <a:rPr lang="en-US" dirty="0"/>
              <a:t>      }</a:t>
            </a:r>
          </a:p>
          <a:p>
            <a:endParaRPr lang="en-US" dirty="0"/>
          </a:p>
          <a:p>
            <a:r>
              <a:rPr lang="en-US" dirty="0"/>
              <a:t>}</a:t>
            </a:r>
          </a:p>
        </p:txBody>
      </p:sp>
    </p:spTree>
    <p:extLst>
      <p:ext uri="{BB962C8B-B14F-4D97-AF65-F5344CB8AC3E}">
        <p14:creationId xmlns:p14="http://schemas.microsoft.com/office/powerpoint/2010/main" val="14298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2"/>
            </a:pPr>
            <a:r>
              <a:rPr lang="pt-BR" dirty="0"/>
              <a:t>Objetos </a:t>
            </a:r>
          </a:p>
          <a:p>
            <a:pPr marL="916686" lvl="1" indent="-514350" algn="just"/>
            <a:r>
              <a:rPr lang="pt-BR" dirty="0"/>
              <a:t>Objetos Não podem ser:</a:t>
            </a:r>
          </a:p>
          <a:p>
            <a:pPr marL="1181862" lvl="2" indent="-514350" algn="just"/>
            <a:r>
              <a:rPr lang="pt-BR" dirty="0"/>
              <a:t>Algo que possua um nome procedimental imperativo. Ex.: Inversão da Imagem</a:t>
            </a:r>
          </a:p>
          <a:p>
            <a:pPr marL="667512" lvl="2" indent="0" algn="just">
              <a:buNone/>
            </a:pPr>
            <a:endParaRPr lang="pt-BR" dirty="0"/>
          </a:p>
          <a:p>
            <a:pPr marL="667512" lvl="2" indent="0" algn="ctr">
              <a:buNone/>
            </a:pPr>
            <a:r>
              <a:rPr lang="pt-BR" dirty="0"/>
              <a:t>NÃO DEVEMOS CONFUNDIR NOME DE MÉTODO COM NOME DE OBJETO!</a:t>
            </a:r>
          </a:p>
        </p:txBody>
      </p:sp>
    </p:spTree>
    <p:extLst>
      <p:ext uri="{BB962C8B-B14F-4D97-AF65-F5344CB8AC3E}">
        <p14:creationId xmlns:p14="http://schemas.microsoft.com/office/powerpoint/2010/main" val="39431155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 - EXEMPLO</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a:xfrm>
            <a:off x="0" y="2249424"/>
            <a:ext cx="9108504" cy="4325112"/>
          </a:xfrm>
        </p:spPr>
        <p:txBody>
          <a:bodyPr>
            <a:normAutofit fontScale="77500" lnSpcReduction="20000"/>
          </a:bodyPr>
          <a:lstStyle/>
          <a:p>
            <a:r>
              <a:rPr lang="en-US" b="1" dirty="0"/>
              <a:t>public final class </a:t>
            </a:r>
            <a:r>
              <a:rPr lang="en-US" b="1" dirty="0" err="1"/>
              <a:t>Quadrado</a:t>
            </a:r>
            <a:r>
              <a:rPr lang="en-US" b="1" dirty="0"/>
              <a:t> extends </a:t>
            </a:r>
            <a:r>
              <a:rPr lang="en-US" b="1" dirty="0" err="1"/>
              <a:t>FiguraGeometrica</a:t>
            </a:r>
            <a:r>
              <a:rPr lang="en-US" b="1" dirty="0"/>
              <a:t> {</a:t>
            </a:r>
          </a:p>
          <a:p>
            <a:endParaRPr lang="en-US" dirty="0"/>
          </a:p>
          <a:p>
            <a:r>
              <a:rPr lang="en-US" dirty="0"/>
              <a:t>    </a:t>
            </a:r>
            <a:r>
              <a:rPr lang="en-US" b="1" dirty="0"/>
              <a:t>public </a:t>
            </a:r>
            <a:r>
              <a:rPr lang="en-US" b="1" dirty="0" err="1"/>
              <a:t>Quadrado</a:t>
            </a:r>
            <a:r>
              <a:rPr lang="en-US" b="1" dirty="0"/>
              <a:t>(float </a:t>
            </a:r>
            <a:r>
              <a:rPr lang="en-US" b="1" dirty="0" err="1"/>
              <a:t>ftlBase</a:t>
            </a:r>
            <a:r>
              <a:rPr lang="en-US" b="1" dirty="0"/>
              <a:t>, float </a:t>
            </a:r>
            <a:r>
              <a:rPr lang="en-US" b="1" dirty="0" err="1"/>
              <a:t>ftlAltura</a:t>
            </a:r>
            <a:r>
              <a:rPr lang="en-US" b="1" dirty="0"/>
              <a:t>)</a:t>
            </a:r>
          </a:p>
          <a:p>
            <a:r>
              <a:rPr lang="en-US" dirty="0"/>
              <a:t>    {</a:t>
            </a:r>
          </a:p>
          <a:p>
            <a:r>
              <a:rPr lang="en-US" dirty="0"/>
              <a:t>             </a:t>
            </a:r>
            <a:r>
              <a:rPr lang="en-US" b="1" dirty="0"/>
              <a:t>super(</a:t>
            </a:r>
            <a:r>
              <a:rPr lang="en-US" b="1" dirty="0" err="1"/>
              <a:t>ftlBase</a:t>
            </a:r>
            <a:r>
              <a:rPr lang="en-US" b="1" dirty="0"/>
              <a:t>, </a:t>
            </a:r>
            <a:r>
              <a:rPr lang="en-US" b="1" dirty="0" err="1"/>
              <a:t>ftlAltura</a:t>
            </a:r>
            <a:r>
              <a:rPr lang="en-US" b="1" dirty="0"/>
              <a:t>);</a:t>
            </a:r>
          </a:p>
          <a:p>
            <a:r>
              <a:rPr lang="en-US" dirty="0"/>
              <a:t>      }</a:t>
            </a:r>
          </a:p>
          <a:p>
            <a:r>
              <a:rPr lang="en-US" dirty="0"/>
              <a:t>      </a:t>
            </a:r>
            <a:r>
              <a:rPr lang="en-US" b="1" dirty="0"/>
              <a:t>public float Area()      //</a:t>
            </a:r>
            <a:r>
              <a:rPr lang="en-US" b="1" dirty="0" err="1"/>
              <a:t>Ocorrerá</a:t>
            </a:r>
            <a:r>
              <a:rPr lang="en-US" b="1" dirty="0"/>
              <a:t> um </a:t>
            </a:r>
            <a:r>
              <a:rPr lang="en-US" b="1" dirty="0" err="1"/>
              <a:t>erro</a:t>
            </a:r>
            <a:r>
              <a:rPr lang="en-US" b="1" dirty="0"/>
              <a:t> </a:t>
            </a:r>
            <a:r>
              <a:rPr lang="en-US" b="1" dirty="0" err="1"/>
              <a:t>nesta</a:t>
            </a:r>
            <a:r>
              <a:rPr lang="en-US" b="1" dirty="0"/>
              <a:t> </a:t>
            </a:r>
            <a:r>
              <a:rPr lang="en-US" b="1" dirty="0" err="1"/>
              <a:t>linha</a:t>
            </a:r>
            <a:endParaRPr lang="en-US" b="1" dirty="0"/>
          </a:p>
          <a:p>
            <a:r>
              <a:rPr lang="en-US" dirty="0"/>
              <a:t>      {                                             //</a:t>
            </a:r>
            <a:r>
              <a:rPr lang="en-US" dirty="0" err="1"/>
              <a:t>porque</a:t>
            </a:r>
            <a:r>
              <a:rPr lang="en-US" dirty="0"/>
              <a:t> o </a:t>
            </a:r>
            <a:r>
              <a:rPr lang="en-US" dirty="0" err="1"/>
              <a:t>método</a:t>
            </a:r>
            <a:r>
              <a:rPr lang="en-US" dirty="0"/>
              <a:t> no </a:t>
            </a:r>
            <a:r>
              <a:rPr lang="en-US" dirty="0" err="1"/>
              <a:t>pai</a:t>
            </a:r>
            <a:r>
              <a:rPr lang="en-US" dirty="0"/>
              <a:t> é FINAL</a:t>
            </a:r>
          </a:p>
          <a:p>
            <a:r>
              <a:rPr lang="en-US" dirty="0"/>
              <a:t>            </a:t>
            </a:r>
            <a:r>
              <a:rPr lang="en-US" b="1" dirty="0"/>
              <a:t>float area;</a:t>
            </a:r>
          </a:p>
          <a:p>
            <a:r>
              <a:rPr lang="en-US" dirty="0"/>
              <a:t>            area = </a:t>
            </a:r>
            <a:r>
              <a:rPr lang="en-US" b="1" dirty="0" err="1"/>
              <a:t>super.Area</a:t>
            </a:r>
            <a:r>
              <a:rPr lang="en-US" b="1" dirty="0"/>
              <a:t>();</a:t>
            </a:r>
          </a:p>
          <a:p>
            <a:r>
              <a:rPr lang="en-US" dirty="0"/>
              <a:t>            </a:t>
            </a:r>
            <a:r>
              <a:rPr lang="en-US" b="1" dirty="0"/>
              <a:t>return area;</a:t>
            </a:r>
          </a:p>
          <a:p>
            <a:r>
              <a:rPr lang="en-US" dirty="0"/>
              <a:t>       }</a:t>
            </a:r>
          </a:p>
          <a:p>
            <a:r>
              <a:rPr lang="en-US" dirty="0"/>
              <a:t>}</a:t>
            </a:r>
          </a:p>
        </p:txBody>
      </p:sp>
    </p:spTree>
    <p:extLst>
      <p:ext uri="{BB962C8B-B14F-4D97-AF65-F5344CB8AC3E}">
        <p14:creationId xmlns:p14="http://schemas.microsoft.com/office/powerpoint/2010/main" val="4528007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 - EXEMPLO</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a:xfrm>
            <a:off x="0" y="2249424"/>
            <a:ext cx="9108504" cy="4325112"/>
          </a:xfrm>
        </p:spPr>
        <p:txBody>
          <a:bodyPr>
            <a:normAutofit fontScale="85000" lnSpcReduction="10000"/>
          </a:bodyPr>
          <a:lstStyle/>
          <a:p>
            <a:r>
              <a:rPr lang="en-US" b="1" dirty="0"/>
              <a:t>public class </a:t>
            </a:r>
            <a:r>
              <a:rPr lang="en-US" b="1" dirty="0" err="1"/>
              <a:t>FiguraTeste</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pt-BR" dirty="0"/>
              <a:t>          Quadrado ObjQuadrado1 = </a:t>
            </a:r>
            <a:r>
              <a:rPr lang="pt-BR" b="1" dirty="0"/>
              <a:t>new Quadrado(4.4f, 4.4f);</a:t>
            </a:r>
          </a:p>
          <a:p>
            <a:endParaRPr lang="en-US" dirty="0"/>
          </a:p>
          <a:p>
            <a:r>
              <a:rPr lang="pt-BR" dirty="0"/>
              <a:t>          </a:t>
            </a:r>
            <a:r>
              <a:rPr lang="pt-BR" sz="1900" dirty="0" err="1"/>
              <a:t>System.</a:t>
            </a:r>
            <a:r>
              <a:rPr lang="pt-BR" sz="1900" b="1" i="1" dirty="0" err="1"/>
              <a:t>out.println</a:t>
            </a:r>
            <a:r>
              <a:rPr lang="pt-BR" sz="1900" b="1" i="1" dirty="0"/>
              <a:t>("AREA DO QUADRADO 1 = "+  ObjQuadrado1.Area());</a:t>
            </a:r>
          </a:p>
          <a:p>
            <a:endParaRPr lang="en-US" dirty="0"/>
          </a:p>
          <a:p>
            <a:r>
              <a:rPr lang="en-US" dirty="0"/>
              <a:t>      }</a:t>
            </a:r>
          </a:p>
          <a:p>
            <a:endParaRPr lang="en-US" dirty="0"/>
          </a:p>
          <a:p>
            <a:r>
              <a:rPr lang="en-US" dirty="0"/>
              <a:t>}</a:t>
            </a:r>
          </a:p>
        </p:txBody>
      </p:sp>
    </p:spTree>
    <p:extLst>
      <p:ext uri="{BB962C8B-B14F-4D97-AF65-F5344CB8AC3E}">
        <p14:creationId xmlns:p14="http://schemas.microsoft.com/office/powerpoint/2010/main" val="11664501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D7E44-7618-4A7F-8638-77193191A34F}"/>
              </a:ext>
            </a:extLst>
          </p:cNvPr>
          <p:cNvSpPr>
            <a:spLocks noGrp="1"/>
          </p:cNvSpPr>
          <p:nvPr>
            <p:ph type="title"/>
          </p:nvPr>
        </p:nvSpPr>
        <p:spPr/>
        <p:txBody>
          <a:bodyPr/>
          <a:lstStyle/>
          <a:p>
            <a:r>
              <a:rPr lang="en-US" dirty="0"/>
              <a:t>EXERCÍCIO DE FIXAÇÃO</a:t>
            </a:r>
          </a:p>
        </p:txBody>
      </p:sp>
      <p:sp>
        <p:nvSpPr>
          <p:cNvPr id="3" name="Espaço Reservado para Conteúdo 2">
            <a:extLst>
              <a:ext uri="{FF2B5EF4-FFF2-40B4-BE49-F238E27FC236}">
                <a16:creationId xmlns:a16="http://schemas.microsoft.com/office/drawing/2014/main" id="{BBCDBA70-65DA-4DC0-92BB-7EEEE76FC7DE}"/>
              </a:ext>
            </a:extLst>
          </p:cNvPr>
          <p:cNvSpPr>
            <a:spLocks noGrp="1"/>
          </p:cNvSpPr>
          <p:nvPr>
            <p:ph idx="1"/>
          </p:nvPr>
        </p:nvSpPr>
        <p:spPr/>
        <p:txBody>
          <a:bodyPr>
            <a:normAutofit fontScale="92500" lnSpcReduction="10000"/>
          </a:bodyPr>
          <a:lstStyle/>
          <a:p>
            <a:pPr algn="just"/>
            <a:r>
              <a:rPr lang="en-US" dirty="0"/>
              <a:t>COMPLETE O PROGRAMA ADICIONANDO UMA CLASSE DENOMINADA TRIANGULO E OUTRA CLASSE DENOMINADA TRAPEZIO AMBAS COM MODIFICADOR FINAL E MÉTODO AREA DE CADA CLASSE TAMBÉM COM O MODIFICADOR FINAL. SIMULE UM ERRO UTILIZANDO O METODO DA CLASSE TRIANGULO. AMBAS AS CLASSE DEVEM POSSUIR DOIS CONSTRUCTOR E UM MÉTODO AREA. LEMBRANDO QUE A AREA DO TRIANGULO E DO TRAPEZIO = (BASE * ALURA) / 2</a:t>
            </a:r>
          </a:p>
        </p:txBody>
      </p:sp>
    </p:spTree>
    <p:extLst>
      <p:ext uri="{BB962C8B-B14F-4D97-AF65-F5344CB8AC3E}">
        <p14:creationId xmlns:p14="http://schemas.microsoft.com/office/powerpoint/2010/main" val="22600838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7C951-67DB-4414-AF47-68C191D9CF67}"/>
              </a:ext>
            </a:extLst>
          </p:cNvPr>
          <p:cNvSpPr>
            <a:spLocks noGrp="1"/>
          </p:cNvSpPr>
          <p:nvPr>
            <p:ph type="title"/>
          </p:nvPr>
        </p:nvSpPr>
        <p:spPr/>
        <p:txBody>
          <a:bodyPr>
            <a:normAutofit fontScale="90000"/>
          </a:bodyPr>
          <a:lstStyle/>
          <a:p>
            <a:pPr algn="ctr"/>
            <a:r>
              <a:rPr lang="en-US" dirty="0"/>
              <a:t>EXERCÍCIO VALENDO PARTE DOS 20% DA PROVA</a:t>
            </a:r>
          </a:p>
        </p:txBody>
      </p:sp>
      <p:sp>
        <p:nvSpPr>
          <p:cNvPr id="3" name="Espaço Reservado para Conteúdo 2">
            <a:extLst>
              <a:ext uri="{FF2B5EF4-FFF2-40B4-BE49-F238E27FC236}">
                <a16:creationId xmlns:a16="http://schemas.microsoft.com/office/drawing/2014/main" id="{792D7C5E-B09E-4C13-B60E-481F3607275F}"/>
              </a:ext>
            </a:extLst>
          </p:cNvPr>
          <p:cNvSpPr>
            <a:spLocks noGrp="1"/>
          </p:cNvSpPr>
          <p:nvPr>
            <p:ph idx="1"/>
          </p:nvPr>
        </p:nvSpPr>
        <p:spPr/>
        <p:txBody>
          <a:bodyPr>
            <a:normAutofit fontScale="85000" lnSpcReduction="20000"/>
          </a:bodyPr>
          <a:lstStyle/>
          <a:p>
            <a:pPr algn="just"/>
            <a:r>
              <a:rPr lang="en-US" dirty="0"/>
              <a:t>DESENVOLVA UM PROGRAMA COM UM MENU CONTENDO DUAS OPÇÕES. SENDO UMA OPÇÃO PARA EXIBIR DADOS PESSOAIS E OUTRA OPÇÃO PARA EXIBIR OS DADOS PROFISSIONAIS DO FUNCIONÁRIO UTILIZANDO O MODIFICADOR FINAL. A OPÇÃO 1 DEVE TER OS SEGUINTES ATRIBUTOS: NOME, ENDERECO, CIDADE, BAIRRO, FONE RESIDENCIAL, FONE CELULAR, EMAIL. A OPÇÃO 2 DEVE CONTER: MATRICULA, CARGO, FUNÇÃO, TURNO, SALARIO. ESSE PROGRAMA DEVE CONTER O PARADIGMA ORIENTADO A OBJETOS (HERANÇA</a:t>
            </a:r>
            <a:r>
              <a:rPr lang="en-US"/>
              <a:t>, GETS E SETS ETC) ESTUDADO </a:t>
            </a:r>
            <a:r>
              <a:rPr lang="en-US" dirty="0"/>
              <a:t>ATÉ O MOMENTO EM SALA DE AULA.</a:t>
            </a:r>
          </a:p>
          <a:p>
            <a:endParaRPr lang="en-US" dirty="0"/>
          </a:p>
        </p:txBody>
      </p:sp>
    </p:spTree>
    <p:extLst>
      <p:ext uri="{BB962C8B-B14F-4D97-AF65-F5344CB8AC3E}">
        <p14:creationId xmlns:p14="http://schemas.microsoft.com/office/powerpoint/2010/main" val="2618607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AB9D1E-CEA8-42AF-A335-0DDA04ACE391}"/>
              </a:ext>
            </a:extLst>
          </p:cNvPr>
          <p:cNvSpPr>
            <a:spLocks noGrp="1"/>
          </p:cNvSpPr>
          <p:nvPr>
            <p:ph type="ctrTitle"/>
          </p:nvPr>
        </p:nvSpPr>
        <p:spPr/>
        <p:txBody>
          <a:bodyPr/>
          <a:lstStyle/>
          <a:p>
            <a:r>
              <a:rPr lang="en-US" dirty="0"/>
              <a:t>CLASSE VECTOR </a:t>
            </a:r>
          </a:p>
        </p:txBody>
      </p:sp>
      <p:sp>
        <p:nvSpPr>
          <p:cNvPr id="5" name="Subtítulo 4">
            <a:extLst>
              <a:ext uri="{FF2B5EF4-FFF2-40B4-BE49-F238E27FC236}">
                <a16:creationId xmlns:a16="http://schemas.microsoft.com/office/drawing/2014/main" id="{7823D219-ABA9-4637-A1ED-D1AA756B76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01398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AD1CA-659D-418D-8C6D-DEF2934E43EF}"/>
              </a:ext>
            </a:extLst>
          </p:cNvPr>
          <p:cNvSpPr>
            <a:spLocks noGrp="1"/>
          </p:cNvSpPr>
          <p:nvPr>
            <p:ph type="title"/>
          </p:nvPr>
        </p:nvSpPr>
        <p:spPr>
          <a:xfrm>
            <a:off x="457200" y="692696"/>
            <a:ext cx="8229600" cy="1066800"/>
          </a:xfrm>
        </p:spPr>
        <p:txBody>
          <a:bodyPr/>
          <a:lstStyle/>
          <a:p>
            <a:r>
              <a:rPr lang="en-US" dirty="0"/>
              <a:t>CLASSE VECTOR</a:t>
            </a:r>
          </a:p>
        </p:txBody>
      </p:sp>
      <p:sp>
        <p:nvSpPr>
          <p:cNvPr id="3" name="Espaço Reservado para Conteúdo 2">
            <a:extLst>
              <a:ext uri="{FF2B5EF4-FFF2-40B4-BE49-F238E27FC236}">
                <a16:creationId xmlns:a16="http://schemas.microsoft.com/office/drawing/2014/main" id="{D34C6EDD-DE3F-40AC-BC07-A1EB60BA29D5}"/>
              </a:ext>
            </a:extLst>
          </p:cNvPr>
          <p:cNvSpPr>
            <a:spLocks noGrp="1"/>
          </p:cNvSpPr>
          <p:nvPr>
            <p:ph idx="1"/>
          </p:nvPr>
        </p:nvSpPr>
        <p:spPr/>
        <p:txBody>
          <a:bodyPr/>
          <a:lstStyle/>
          <a:p>
            <a:r>
              <a:rPr lang="en-US" dirty="0"/>
              <a:t>NÃO NATIVA DO JAVA</a:t>
            </a:r>
          </a:p>
          <a:p>
            <a:r>
              <a:rPr lang="en-US" dirty="0"/>
              <a:t>FOI CRIADA E FORNECIDA NA BIBLIOTECA PADRÃO</a:t>
            </a:r>
          </a:p>
          <a:p>
            <a:r>
              <a:rPr lang="en-US" dirty="0"/>
              <a:t>EM VEZ DE USAR A SINTAXE a[], PARA ACESSAR OU ALTERAR OS ELEMENTOS DE UM ARRAY NO VECTOR É NECESSÁRIO UTILIZAR OS MÉTODOS get e set.</a:t>
            </a:r>
          </a:p>
          <a:p>
            <a:endParaRPr lang="en-US" dirty="0"/>
          </a:p>
        </p:txBody>
      </p:sp>
    </p:spTree>
    <p:extLst>
      <p:ext uri="{BB962C8B-B14F-4D97-AF65-F5344CB8AC3E}">
        <p14:creationId xmlns:p14="http://schemas.microsoft.com/office/powerpoint/2010/main" val="63897986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AD1CA-659D-418D-8C6D-DEF2934E43EF}"/>
              </a:ext>
            </a:extLst>
          </p:cNvPr>
          <p:cNvSpPr>
            <a:spLocks noGrp="1"/>
          </p:cNvSpPr>
          <p:nvPr>
            <p:ph type="title"/>
          </p:nvPr>
        </p:nvSpPr>
        <p:spPr/>
        <p:txBody>
          <a:bodyPr>
            <a:normAutofit/>
          </a:bodyPr>
          <a:lstStyle/>
          <a:p>
            <a:r>
              <a:rPr lang="en-US" dirty="0"/>
              <a:t>DIFERENÇA ENTRE ARRAY E VECTOR</a:t>
            </a:r>
          </a:p>
        </p:txBody>
      </p:sp>
      <p:sp>
        <p:nvSpPr>
          <p:cNvPr id="3" name="Espaço Reservado para Conteúdo 2">
            <a:extLst>
              <a:ext uri="{FF2B5EF4-FFF2-40B4-BE49-F238E27FC236}">
                <a16:creationId xmlns:a16="http://schemas.microsoft.com/office/drawing/2014/main" id="{D34C6EDD-DE3F-40AC-BC07-A1EB60BA29D5}"/>
              </a:ext>
            </a:extLst>
          </p:cNvPr>
          <p:cNvSpPr>
            <a:spLocks noGrp="1"/>
          </p:cNvSpPr>
          <p:nvPr>
            <p:ph idx="1"/>
          </p:nvPr>
        </p:nvSpPr>
        <p:spPr/>
        <p:txBody>
          <a:bodyPr/>
          <a:lstStyle/>
          <a:p>
            <a:endParaRPr lang="en-US" dirty="0"/>
          </a:p>
          <a:p>
            <a:endParaRPr lang="en-US" dirty="0"/>
          </a:p>
        </p:txBody>
      </p:sp>
      <p:graphicFrame>
        <p:nvGraphicFramePr>
          <p:cNvPr id="4" name="Tabela 3">
            <a:extLst>
              <a:ext uri="{FF2B5EF4-FFF2-40B4-BE49-F238E27FC236}">
                <a16:creationId xmlns:a16="http://schemas.microsoft.com/office/drawing/2014/main" id="{528276FF-DA3B-4B8F-ABD0-1B92FE6D05E2}"/>
              </a:ext>
            </a:extLst>
          </p:cNvPr>
          <p:cNvGraphicFramePr>
            <a:graphicFrameLocks noGrp="1"/>
          </p:cNvGraphicFramePr>
          <p:nvPr>
            <p:extLst>
              <p:ext uri="{D42A27DB-BD31-4B8C-83A1-F6EECF244321}">
                <p14:modId xmlns:p14="http://schemas.microsoft.com/office/powerpoint/2010/main" val="2005631365"/>
              </p:ext>
            </p:extLst>
          </p:nvPr>
        </p:nvGraphicFramePr>
        <p:xfrm>
          <a:off x="1187624" y="2564904"/>
          <a:ext cx="7283152" cy="111252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906661372"/>
                    </a:ext>
                  </a:extLst>
                </a:gridCol>
                <a:gridCol w="4474840">
                  <a:extLst>
                    <a:ext uri="{9D8B030D-6E8A-4147-A177-3AD203B41FA5}">
                      <a16:colId xmlns:a16="http://schemas.microsoft.com/office/drawing/2014/main" val="2408860829"/>
                    </a:ext>
                  </a:extLst>
                </a:gridCol>
              </a:tblGrid>
              <a:tr h="370840">
                <a:tc>
                  <a:txBody>
                    <a:bodyPr/>
                    <a:lstStyle/>
                    <a:p>
                      <a:r>
                        <a:rPr lang="en-US" dirty="0"/>
                        <a:t>Array</a:t>
                      </a:r>
                    </a:p>
                  </a:txBody>
                  <a:tcPr/>
                </a:tc>
                <a:tc>
                  <a:txBody>
                    <a:bodyPr/>
                    <a:lstStyle/>
                    <a:p>
                      <a:r>
                        <a:rPr lang="en-US" dirty="0"/>
                        <a:t>Vector</a:t>
                      </a:r>
                    </a:p>
                  </a:txBody>
                  <a:tcPr/>
                </a:tc>
                <a:extLst>
                  <a:ext uri="{0D108BD9-81ED-4DB2-BD59-A6C34878D82A}">
                    <a16:rowId xmlns:a16="http://schemas.microsoft.com/office/drawing/2014/main" val="4018330158"/>
                  </a:ext>
                </a:extLst>
              </a:tr>
              <a:tr h="370840">
                <a:tc>
                  <a:txBody>
                    <a:bodyPr/>
                    <a:lstStyle/>
                    <a:p>
                      <a:r>
                        <a:rPr lang="en-US" dirty="0"/>
                        <a:t>X = a[</a:t>
                      </a:r>
                      <a:r>
                        <a:rPr lang="en-US" dirty="0" err="1"/>
                        <a:t>i</a:t>
                      </a:r>
                      <a:r>
                        <a:rPr lang="en-US" dirty="0"/>
                        <a:t>];</a:t>
                      </a:r>
                    </a:p>
                  </a:txBody>
                  <a:tcPr/>
                </a:tc>
                <a:tc>
                  <a:txBody>
                    <a:bodyPr/>
                    <a:lstStyle/>
                    <a:p>
                      <a:r>
                        <a:rPr lang="en-US" dirty="0"/>
                        <a:t>X = </a:t>
                      </a:r>
                      <a:r>
                        <a:rPr lang="en-US" dirty="0" err="1"/>
                        <a:t>v.elementAt</a:t>
                      </a:r>
                      <a:r>
                        <a:rPr lang="en-US" dirty="0"/>
                        <a:t>(</a:t>
                      </a:r>
                      <a:r>
                        <a:rPr lang="en-US" dirty="0" err="1"/>
                        <a:t>i</a:t>
                      </a:r>
                      <a:r>
                        <a:rPr lang="en-US" dirty="0"/>
                        <a:t>); </a:t>
                      </a:r>
                      <a:r>
                        <a:rPr lang="en-US" dirty="0" err="1"/>
                        <a:t>ou</a:t>
                      </a:r>
                      <a:r>
                        <a:rPr lang="en-US" dirty="0"/>
                        <a:t> X = </a:t>
                      </a:r>
                      <a:r>
                        <a:rPr lang="en-US" dirty="0" err="1"/>
                        <a:t>v.get</a:t>
                      </a:r>
                      <a:r>
                        <a:rPr lang="en-US" dirty="0"/>
                        <a:t>(</a:t>
                      </a:r>
                      <a:r>
                        <a:rPr lang="en-US" dirty="0" err="1"/>
                        <a:t>i</a:t>
                      </a:r>
                      <a:r>
                        <a:rPr lang="en-US" dirty="0"/>
                        <a:t>);</a:t>
                      </a:r>
                    </a:p>
                  </a:txBody>
                  <a:tcPr/>
                </a:tc>
                <a:extLst>
                  <a:ext uri="{0D108BD9-81ED-4DB2-BD59-A6C34878D82A}">
                    <a16:rowId xmlns:a16="http://schemas.microsoft.com/office/drawing/2014/main" val="851440439"/>
                  </a:ext>
                </a:extLst>
              </a:tr>
              <a:tr h="370840">
                <a:tc>
                  <a:txBody>
                    <a:bodyPr/>
                    <a:lstStyle/>
                    <a:p>
                      <a:r>
                        <a:rPr lang="en-US" dirty="0"/>
                        <a:t>A[</a:t>
                      </a:r>
                      <a:r>
                        <a:rPr lang="en-US" dirty="0" err="1"/>
                        <a:t>i</a:t>
                      </a:r>
                      <a:r>
                        <a:rPr lang="en-US" dirty="0"/>
                        <a:t>] = x;</a:t>
                      </a:r>
                    </a:p>
                  </a:txBody>
                  <a:tcPr/>
                </a:tc>
                <a:tc>
                  <a:txBody>
                    <a:bodyPr/>
                    <a:lstStyle/>
                    <a:p>
                      <a:r>
                        <a:rPr lang="en-US" dirty="0" err="1"/>
                        <a:t>V.setElementAt</a:t>
                      </a:r>
                      <a:r>
                        <a:rPr lang="en-US" dirty="0"/>
                        <a:t>(x, </a:t>
                      </a:r>
                      <a:r>
                        <a:rPr lang="en-US" dirty="0" err="1"/>
                        <a:t>i</a:t>
                      </a:r>
                      <a:r>
                        <a:rPr lang="en-US" dirty="0"/>
                        <a:t>); </a:t>
                      </a:r>
                      <a:r>
                        <a:rPr lang="en-US" dirty="0" err="1"/>
                        <a:t>ou</a:t>
                      </a:r>
                      <a:r>
                        <a:rPr lang="en-US" dirty="0"/>
                        <a:t> </a:t>
                      </a:r>
                      <a:r>
                        <a:rPr lang="en-US" dirty="0" err="1"/>
                        <a:t>v.set</a:t>
                      </a:r>
                      <a:r>
                        <a:rPr lang="en-US" dirty="0"/>
                        <a:t>(</a:t>
                      </a:r>
                      <a:r>
                        <a:rPr lang="en-US" dirty="0" err="1"/>
                        <a:t>i</a:t>
                      </a:r>
                      <a:r>
                        <a:rPr lang="en-US" dirty="0"/>
                        <a:t>, x);</a:t>
                      </a:r>
                    </a:p>
                  </a:txBody>
                  <a:tcPr/>
                </a:tc>
                <a:extLst>
                  <a:ext uri="{0D108BD9-81ED-4DB2-BD59-A6C34878D82A}">
                    <a16:rowId xmlns:a16="http://schemas.microsoft.com/office/drawing/2014/main" val="3619094844"/>
                  </a:ext>
                </a:extLst>
              </a:tr>
            </a:tbl>
          </a:graphicData>
        </a:graphic>
      </p:graphicFrame>
    </p:spTree>
    <p:extLst>
      <p:ext uri="{BB962C8B-B14F-4D97-AF65-F5344CB8AC3E}">
        <p14:creationId xmlns:p14="http://schemas.microsoft.com/office/powerpoint/2010/main" val="22340888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B540C-C694-4825-9D83-219DFF2C510D}"/>
              </a:ext>
            </a:extLst>
          </p:cNvPr>
          <p:cNvSpPr>
            <a:spLocks noGrp="1"/>
          </p:cNvSpPr>
          <p:nvPr>
            <p:ph type="title"/>
          </p:nvPr>
        </p:nvSpPr>
        <p:spPr/>
        <p:txBody>
          <a:bodyPr/>
          <a:lstStyle/>
          <a:p>
            <a:r>
              <a:rPr lang="en-US" dirty="0"/>
              <a:t>EXPLORANDO OUTROS MÉTODOS</a:t>
            </a:r>
          </a:p>
        </p:txBody>
      </p:sp>
      <p:sp>
        <p:nvSpPr>
          <p:cNvPr id="3" name="Espaço Reservado para Conteúdo 2">
            <a:extLst>
              <a:ext uri="{FF2B5EF4-FFF2-40B4-BE49-F238E27FC236}">
                <a16:creationId xmlns:a16="http://schemas.microsoft.com/office/drawing/2014/main" id="{844BC0C4-3398-4C5A-8AD7-9C983EEDA7A7}"/>
              </a:ext>
            </a:extLst>
          </p:cNvPr>
          <p:cNvSpPr>
            <a:spLocks noGrp="1"/>
          </p:cNvSpPr>
          <p:nvPr>
            <p:ph idx="1"/>
          </p:nvPr>
        </p:nvSpPr>
        <p:spPr/>
        <p:txBody>
          <a:bodyPr/>
          <a:lstStyle/>
          <a:p>
            <a:r>
              <a:rPr lang="en-US" dirty="0" err="1"/>
              <a:t>itens.get</a:t>
            </a:r>
            <a:r>
              <a:rPr lang="en-US" dirty="0"/>
              <a:t>(</a:t>
            </a:r>
            <a:r>
              <a:rPr lang="en-US" dirty="0" err="1"/>
              <a:t>i</a:t>
            </a:r>
            <a:r>
              <a:rPr lang="en-US" dirty="0"/>
              <a:t>).</a:t>
            </a:r>
            <a:r>
              <a:rPr lang="en-US" dirty="0" err="1"/>
              <a:t>toString</a:t>
            </a:r>
            <a:r>
              <a:rPr lang="en-US" dirty="0"/>
              <a:t>().</a:t>
            </a:r>
            <a:r>
              <a:rPr lang="en-US" dirty="0" err="1"/>
              <a:t>charAt</a:t>
            </a:r>
            <a:r>
              <a:rPr lang="en-US" dirty="0"/>
              <a:t>(0);</a:t>
            </a:r>
          </a:p>
          <a:p>
            <a:pPr lvl="1"/>
            <a:r>
              <a:rPr lang="en-US" dirty="0" err="1"/>
              <a:t>Itens.get</a:t>
            </a:r>
            <a:r>
              <a:rPr lang="en-US" dirty="0"/>
              <a:t>(</a:t>
            </a:r>
            <a:r>
              <a:rPr lang="en-US" dirty="0" err="1"/>
              <a:t>i</a:t>
            </a:r>
            <a:r>
              <a:rPr lang="en-US" dirty="0"/>
              <a:t>) </a:t>
            </a:r>
            <a:r>
              <a:rPr lang="en-US" dirty="0" err="1"/>
              <a:t>pegar</a:t>
            </a:r>
            <a:r>
              <a:rPr lang="en-US" dirty="0"/>
              <a:t> um </a:t>
            </a:r>
            <a:r>
              <a:rPr lang="en-US" dirty="0" err="1"/>
              <a:t>objeto</a:t>
            </a:r>
            <a:r>
              <a:rPr lang="en-US" dirty="0"/>
              <a:t> de Vector</a:t>
            </a:r>
          </a:p>
          <a:p>
            <a:pPr lvl="1"/>
            <a:r>
              <a:rPr lang="en-US" dirty="0" err="1"/>
              <a:t>toString</a:t>
            </a:r>
            <a:r>
              <a:rPr lang="en-US" dirty="0"/>
              <a:t>() </a:t>
            </a:r>
            <a:r>
              <a:rPr lang="en-US" dirty="0" err="1"/>
              <a:t>transforma</a:t>
            </a:r>
            <a:r>
              <a:rPr lang="en-US" dirty="0"/>
              <a:t> </a:t>
            </a:r>
            <a:r>
              <a:rPr lang="en-US" dirty="0" err="1"/>
              <a:t>em</a:t>
            </a:r>
            <a:r>
              <a:rPr lang="en-US" dirty="0"/>
              <a:t> String</a:t>
            </a:r>
          </a:p>
          <a:p>
            <a:pPr lvl="1"/>
            <a:r>
              <a:rPr lang="en-US" dirty="0" err="1"/>
              <a:t>charAt</a:t>
            </a:r>
            <a:r>
              <a:rPr lang="en-US" dirty="0"/>
              <a:t>() </a:t>
            </a:r>
            <a:r>
              <a:rPr lang="en-US" dirty="0" err="1"/>
              <a:t>pegar</a:t>
            </a:r>
            <a:r>
              <a:rPr lang="en-US" dirty="0"/>
              <a:t> um element </a:t>
            </a:r>
            <a:r>
              <a:rPr lang="en-US" dirty="0" err="1"/>
              <a:t>especificando</a:t>
            </a:r>
            <a:r>
              <a:rPr lang="en-US" dirty="0"/>
              <a:t> a </a:t>
            </a:r>
            <a:r>
              <a:rPr lang="en-US" dirty="0" err="1"/>
              <a:t>posição</a:t>
            </a:r>
            <a:endParaRPr lang="en-US" dirty="0"/>
          </a:p>
        </p:txBody>
      </p:sp>
    </p:spTree>
    <p:extLst>
      <p:ext uri="{BB962C8B-B14F-4D97-AF65-F5344CB8AC3E}">
        <p14:creationId xmlns:p14="http://schemas.microsoft.com/office/powerpoint/2010/main" val="111486733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INSTANCIANDO UM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784976" cy="4815040"/>
          </a:xfrm>
        </p:spPr>
        <p:txBody>
          <a:bodyPr>
            <a:normAutofit/>
          </a:bodyPr>
          <a:lstStyle/>
          <a:p>
            <a:r>
              <a:rPr lang="en-US" sz="2000" b="1" dirty="0"/>
              <a:t>import </a:t>
            </a:r>
            <a:r>
              <a:rPr lang="en-US" sz="2000" b="1" dirty="0" err="1"/>
              <a:t>java.util</a:t>
            </a:r>
            <a:r>
              <a:rPr lang="en-US" sz="2000" b="1" dirty="0"/>
              <a:t>.*;            </a:t>
            </a:r>
            <a:r>
              <a:rPr lang="en-US" sz="1600" b="1" dirty="0"/>
              <a:t>//PACOTE QUE CONTEM A CLASSE VECTOR</a:t>
            </a:r>
          </a:p>
          <a:p>
            <a:r>
              <a:rPr lang="en-US" sz="2000" b="1" dirty="0"/>
              <a:t>public class </a:t>
            </a:r>
            <a:r>
              <a:rPr lang="en-US" sz="2000" b="1" dirty="0" err="1"/>
              <a:t>ClasseVector</a:t>
            </a:r>
            <a:r>
              <a:rPr lang="en-US" sz="2000" b="1" dirty="0"/>
              <a:t> {</a:t>
            </a:r>
          </a:p>
          <a:p>
            <a:endParaRPr lang="en-US" sz="2000" dirty="0"/>
          </a:p>
          <a:p>
            <a:r>
              <a:rPr lang="en-US" sz="2000" b="1" dirty="0"/>
              <a:t>        public static void main(String[] </a:t>
            </a:r>
            <a:r>
              <a:rPr lang="en-US" sz="2000" b="1" dirty="0" err="1"/>
              <a:t>args</a:t>
            </a:r>
            <a:r>
              <a:rPr lang="en-US" sz="2000" b="1" dirty="0"/>
              <a:t>) {</a:t>
            </a:r>
          </a:p>
          <a:p>
            <a:r>
              <a:rPr lang="en-US" sz="1600" b="1" dirty="0"/>
              <a:t>          </a:t>
            </a:r>
          </a:p>
          <a:p>
            <a:r>
              <a:rPr lang="en-US" sz="1600" b="1" dirty="0"/>
              <a:t>                     //INSTANCIANDO UM OBJETO DA CLASSE VECTOR</a:t>
            </a:r>
            <a:endParaRPr lang="en-US" sz="2000" dirty="0"/>
          </a:p>
          <a:p>
            <a:r>
              <a:rPr lang="en-US" sz="2000" dirty="0"/>
              <a:t>                 Vector </a:t>
            </a:r>
            <a:r>
              <a:rPr lang="en-US" sz="2000" dirty="0" err="1"/>
              <a:t>itens</a:t>
            </a:r>
            <a:r>
              <a:rPr lang="en-US" sz="2000" dirty="0"/>
              <a:t> = </a:t>
            </a:r>
            <a:r>
              <a:rPr lang="en-US" sz="2000" b="1" dirty="0"/>
              <a:t>new Vector();  </a:t>
            </a:r>
          </a:p>
          <a:p>
            <a:r>
              <a:rPr lang="en-US" sz="2000" dirty="0"/>
              <a:t>         }</a:t>
            </a:r>
          </a:p>
          <a:p>
            <a:endParaRPr lang="en-US" sz="2000" dirty="0"/>
          </a:p>
          <a:p>
            <a:r>
              <a:rPr lang="en-US" sz="2000" dirty="0"/>
              <a:t>}</a:t>
            </a:r>
          </a:p>
          <a:p>
            <a:endParaRPr lang="en-US" sz="2000" dirty="0"/>
          </a:p>
        </p:txBody>
      </p:sp>
    </p:spTree>
    <p:extLst>
      <p:ext uri="{BB962C8B-B14F-4D97-AF65-F5344CB8AC3E}">
        <p14:creationId xmlns:p14="http://schemas.microsoft.com/office/powerpoint/2010/main" val="23522317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ADICIONANDO DADOS NO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856984" cy="4815040"/>
          </a:xfrm>
        </p:spPr>
        <p:txBody>
          <a:bodyPr>
            <a:normAutofit fontScale="77500" lnSpcReduction="20000"/>
          </a:bodyPr>
          <a:lstStyle/>
          <a:p>
            <a:r>
              <a:rPr lang="en-US" b="1" dirty="0"/>
              <a:t>import </a:t>
            </a:r>
            <a:r>
              <a:rPr lang="en-US" b="1" dirty="0" err="1"/>
              <a:t>java.util</a:t>
            </a:r>
            <a:r>
              <a:rPr lang="en-US" b="1" dirty="0"/>
              <a:t>.*;      </a:t>
            </a:r>
            <a:r>
              <a:rPr lang="en-US" sz="1900" b="1" dirty="0"/>
              <a:t>//PACOTE QUE CONTEM A CLASSE VECTOR</a:t>
            </a:r>
          </a:p>
          <a:p>
            <a:r>
              <a:rPr lang="en-US" b="1" dirty="0"/>
              <a:t>public class </a:t>
            </a:r>
            <a:r>
              <a:rPr lang="en-US" b="1" dirty="0" err="1"/>
              <a:t>ClasseVector</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sz="1800" dirty="0"/>
              <a:t>                      Vector </a:t>
            </a:r>
            <a:r>
              <a:rPr lang="en-US" sz="1800" dirty="0" err="1"/>
              <a:t>itens</a:t>
            </a:r>
            <a:r>
              <a:rPr lang="en-US" sz="1800" dirty="0"/>
              <a:t> = </a:t>
            </a:r>
            <a:r>
              <a:rPr lang="en-US" sz="1800" b="1" dirty="0"/>
              <a:t>new Vector();       //INSTANCIANDO UM OBJETO DA CLASSE</a:t>
            </a:r>
          </a:p>
          <a:p>
            <a:r>
              <a:rPr lang="en-US" sz="1800" b="1" dirty="0"/>
              <a:t>                                                                                      VECTOR</a:t>
            </a:r>
          </a:p>
          <a:p>
            <a:endParaRPr lang="en-US" dirty="0"/>
          </a:p>
          <a:p>
            <a:r>
              <a:rPr lang="en-US" dirty="0"/>
              <a:t>                </a:t>
            </a:r>
            <a:r>
              <a:rPr lang="en-US" dirty="0" err="1"/>
              <a:t>itens.add</a:t>
            </a:r>
            <a:r>
              <a:rPr lang="en-US" dirty="0"/>
              <a:t>(“MARIA");     //</a:t>
            </a:r>
            <a:r>
              <a:rPr lang="en-US" dirty="0" err="1"/>
              <a:t>adicionando</a:t>
            </a:r>
            <a:r>
              <a:rPr lang="en-US" dirty="0"/>
              <a:t> </a:t>
            </a:r>
            <a:r>
              <a:rPr lang="en-US" dirty="0" err="1"/>
              <a:t>sequencia</a:t>
            </a:r>
            <a:r>
              <a:rPr lang="en-US" dirty="0"/>
              <a:t> de</a:t>
            </a:r>
          </a:p>
          <a:p>
            <a:r>
              <a:rPr lang="en-US" dirty="0"/>
              <a:t>                                                                //</a:t>
            </a:r>
            <a:r>
              <a:rPr lang="en-US" dirty="0" err="1"/>
              <a:t>objetos</a:t>
            </a:r>
            <a:r>
              <a:rPr lang="en-US" dirty="0"/>
              <a:t> </a:t>
            </a:r>
          </a:p>
          <a:p>
            <a:r>
              <a:rPr lang="en-US" dirty="0"/>
              <a:t>                </a:t>
            </a:r>
            <a:r>
              <a:rPr lang="en-US" dirty="0" err="1"/>
              <a:t>itens.add</a:t>
            </a:r>
            <a:r>
              <a:rPr lang="en-US" dirty="0"/>
              <a:t>(“JOSE");</a:t>
            </a:r>
          </a:p>
          <a:p>
            <a:r>
              <a:rPr lang="en-US" dirty="0"/>
              <a:t>                </a:t>
            </a:r>
            <a:r>
              <a:rPr lang="en-US" dirty="0" err="1"/>
              <a:t>itens.add</a:t>
            </a:r>
            <a:r>
              <a:rPr lang="en-US" dirty="0"/>
              <a:t>(22);</a:t>
            </a:r>
          </a:p>
          <a:p>
            <a:endParaRPr lang="en-US" dirty="0"/>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74429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Atributos ou Propriedade </a:t>
            </a:r>
          </a:p>
          <a:p>
            <a:pPr marL="916686" lvl="1" indent="-514350" algn="just">
              <a:buFont typeface="+mj-lt"/>
              <a:buAutoNum type="arabicPeriod"/>
            </a:pPr>
            <a:r>
              <a:rPr lang="pt-BR" dirty="0"/>
              <a:t>Representa as características de uma classe que permita diferenciar um objeto de outro.</a:t>
            </a:r>
          </a:p>
          <a:p>
            <a:pPr marL="916686" lvl="1" indent="-514350" algn="just">
              <a:buFont typeface="+mj-lt"/>
              <a:buAutoNum type="arabicPeriod"/>
            </a:pPr>
            <a:r>
              <a:rPr lang="pt-BR" dirty="0"/>
              <a:t>Os atributos possui um nome que o identifica e o tipo de dado que armazena</a:t>
            </a:r>
          </a:p>
          <a:p>
            <a:pPr marL="624078" indent="-514350" algn="just">
              <a:buFont typeface="+mj-lt"/>
              <a:buAutoNum type="arabicPeriod"/>
            </a:pPr>
            <a:r>
              <a:rPr lang="pt-BR" dirty="0"/>
              <a:t>Métodos , Operações ou Comportamentos</a:t>
            </a:r>
          </a:p>
          <a:p>
            <a:pPr marL="916686" lvl="1" indent="-514350" algn="just">
              <a:buFont typeface="+mj-lt"/>
              <a:buAutoNum type="arabicPeriod"/>
            </a:pPr>
            <a:r>
              <a:rPr lang="pt-BR" dirty="0"/>
              <a:t>São as operações ou comportamentos </a:t>
            </a:r>
          </a:p>
          <a:p>
            <a:pPr marL="916686" lvl="1" indent="-514350" algn="just">
              <a:buFont typeface="+mj-lt"/>
              <a:buAutoNum type="arabicPeriod"/>
            </a:pPr>
            <a:r>
              <a:rPr lang="pt-BR" dirty="0"/>
              <a:t>Representa uma atividade que um objeto de uma classe pode executar</a:t>
            </a:r>
          </a:p>
          <a:p>
            <a:pPr marL="916686" lvl="1" indent="-514350" algn="just">
              <a:buFont typeface="+mj-lt"/>
              <a:buAutoNum type="arabicPeriod"/>
            </a:pPr>
            <a:r>
              <a:rPr lang="pt-BR" dirty="0"/>
              <a:t>Mudam o Objeto de </a:t>
            </a:r>
            <a:r>
              <a:rPr lang="pt-BR" dirty="0" err="1"/>
              <a:t>algua</a:t>
            </a:r>
            <a:r>
              <a:rPr lang="pt-BR" dirty="0"/>
              <a:t>  forma. Muda valores contidos no objeto.</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VERIFICANDO A QUANTIDADE DE DADOS NO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988840"/>
            <a:ext cx="8784976" cy="4585696"/>
          </a:xfrm>
        </p:spPr>
        <p:txBody>
          <a:bodyPr>
            <a:normAutofit fontScale="55000" lnSpcReduction="20000"/>
          </a:bodyPr>
          <a:lstStyle/>
          <a:p>
            <a:endParaRPr lang="en-US" b="1" dirty="0"/>
          </a:p>
          <a:p>
            <a:r>
              <a:rPr lang="en-US" b="1" dirty="0"/>
              <a:t>import </a:t>
            </a:r>
            <a:r>
              <a:rPr lang="en-US" b="1" dirty="0" err="1"/>
              <a:t>java.util</a:t>
            </a:r>
            <a:r>
              <a:rPr lang="en-US" b="1" dirty="0"/>
              <a:t>.*;                    //PACOTE QUE CONTEM A CLASSE VECTOR</a:t>
            </a:r>
          </a:p>
          <a:p>
            <a:r>
              <a:rPr lang="en-US" b="1" dirty="0"/>
              <a:t>public class </a:t>
            </a:r>
            <a:r>
              <a:rPr lang="en-US" b="1" dirty="0" err="1"/>
              <a:t>ClasseVector</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dirty="0"/>
              <a:t>                  Vector </a:t>
            </a:r>
            <a:r>
              <a:rPr lang="en-US" dirty="0" err="1"/>
              <a:t>itens</a:t>
            </a:r>
            <a:r>
              <a:rPr lang="en-US" dirty="0"/>
              <a:t> = </a:t>
            </a:r>
            <a:r>
              <a:rPr lang="en-US" b="1" dirty="0"/>
              <a:t>new Vector();              </a:t>
            </a:r>
            <a:r>
              <a:rPr lang="en-US" sz="22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(“JOSE");</a:t>
            </a:r>
          </a:p>
          <a:p>
            <a:r>
              <a:rPr lang="pt-BR" dirty="0"/>
              <a:t>                   </a:t>
            </a:r>
            <a:r>
              <a:rPr lang="pt-BR" dirty="0" err="1"/>
              <a:t>System.</a:t>
            </a:r>
            <a:r>
              <a:rPr lang="pt-BR" b="1" i="1" dirty="0" err="1"/>
              <a:t>out.println</a:t>
            </a:r>
            <a:r>
              <a:rPr lang="pt-BR" b="1" i="1" dirty="0"/>
              <a:t>(</a:t>
            </a:r>
            <a:r>
              <a:rPr lang="pt-BR" b="1" i="1" dirty="0" err="1"/>
              <a:t>itens.size</a:t>
            </a:r>
            <a:r>
              <a:rPr lang="pt-BR" b="1" i="1" dirty="0"/>
              <a:t>());     //é o método equivalente a </a:t>
            </a:r>
            <a:r>
              <a:rPr lang="pt-BR" b="1" i="1" dirty="0" err="1"/>
              <a:t>array.length</a:t>
            </a:r>
            <a:endParaRPr lang="en-US" dirty="0"/>
          </a:p>
          <a:p>
            <a:endParaRPr lang="en-US" dirty="0"/>
          </a:p>
          <a:p>
            <a:endParaRPr lang="en-US" dirty="0"/>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26908075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EXIBINDO OS DADOS DO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712968" cy="4815040"/>
          </a:xfrm>
        </p:spPr>
        <p:txBody>
          <a:bodyPr>
            <a:normAutofit fontScale="70000" lnSpcReduction="20000"/>
          </a:bodyPr>
          <a:lstStyle/>
          <a:p>
            <a:r>
              <a:rPr lang="en-US" b="1" dirty="0"/>
              <a:t>import </a:t>
            </a:r>
            <a:r>
              <a:rPr lang="en-US" b="1" dirty="0" err="1"/>
              <a:t>java.util</a:t>
            </a:r>
            <a:r>
              <a:rPr lang="en-US" b="1" dirty="0"/>
              <a:t>.*;        </a:t>
            </a:r>
            <a:r>
              <a:rPr lang="en-US" sz="1900" b="1" dirty="0"/>
              <a:t>//PACOTE QUE CONTEM A CLASSE VECTOR</a:t>
            </a:r>
          </a:p>
          <a:p>
            <a:r>
              <a:rPr lang="en-US" b="1" dirty="0"/>
              <a:t>public class </a:t>
            </a:r>
            <a:r>
              <a:rPr lang="en-US" b="1" dirty="0" err="1"/>
              <a:t>ClasseVector</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(“JOSE");</a:t>
            </a:r>
          </a:p>
          <a:p>
            <a:endParaRPr lang="en-US" dirty="0"/>
          </a:p>
          <a:p>
            <a:r>
              <a:rPr lang="en-US" dirty="0"/>
              <a:t>                    </a:t>
            </a:r>
            <a:r>
              <a:rPr lang="en-US" dirty="0" err="1"/>
              <a:t>System.</a:t>
            </a:r>
            <a:r>
              <a:rPr lang="en-US" b="1" i="1" dirty="0" err="1"/>
              <a:t>out.println</a:t>
            </a:r>
            <a:r>
              <a:rPr lang="en-US" b="1" i="1" dirty="0"/>
              <a:t>(</a:t>
            </a:r>
            <a:r>
              <a:rPr lang="en-US" b="1" i="1" dirty="0" err="1"/>
              <a:t>itens.elementAt</a:t>
            </a:r>
            <a:r>
              <a:rPr lang="en-US" b="1" i="1" dirty="0"/>
              <a:t>(0));  //</a:t>
            </a:r>
            <a:r>
              <a:rPr lang="en-US" b="1" i="1" dirty="0" err="1"/>
              <a:t>Exibindo</a:t>
            </a:r>
            <a:endParaRPr lang="en-US" b="1" i="1" dirty="0"/>
          </a:p>
          <a:p>
            <a:r>
              <a:rPr lang="en-US" dirty="0"/>
              <a:t>                    </a:t>
            </a:r>
            <a:r>
              <a:rPr lang="en-US" dirty="0" err="1"/>
              <a:t>System.</a:t>
            </a:r>
            <a:r>
              <a:rPr lang="en-US" b="1" i="1" dirty="0" err="1"/>
              <a:t>out.println</a:t>
            </a:r>
            <a:r>
              <a:rPr lang="en-US" b="1" i="1" dirty="0"/>
              <a:t>(</a:t>
            </a:r>
            <a:r>
              <a:rPr lang="en-US" b="1" i="1" dirty="0" err="1"/>
              <a:t>itens.elementAt</a:t>
            </a:r>
            <a:r>
              <a:rPr lang="en-US" b="1" i="1" dirty="0"/>
              <a:t>(1));</a:t>
            </a:r>
            <a:endParaRPr lang="en-US" dirty="0"/>
          </a:p>
          <a:p>
            <a:endParaRPr lang="en-US" dirty="0"/>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258036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COPIANDO OS DADOS DO VECTOR PARA UM ARRAY</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712968" cy="4815040"/>
          </a:xfrm>
        </p:spPr>
        <p:txBody>
          <a:bodyPr>
            <a:normAutofit fontScale="775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(“JOSE");</a:t>
            </a:r>
          </a:p>
          <a:p>
            <a:endParaRPr lang="en-US" dirty="0"/>
          </a:p>
          <a:p>
            <a:r>
              <a:rPr lang="en-US" sz="2300" dirty="0"/>
              <a:t>                         String[] a = </a:t>
            </a:r>
            <a:r>
              <a:rPr lang="en-US" sz="2300" b="1" dirty="0"/>
              <a:t>new String[</a:t>
            </a:r>
            <a:r>
              <a:rPr lang="en-US" sz="2300" b="1" dirty="0" err="1"/>
              <a:t>itens.size</a:t>
            </a:r>
            <a:r>
              <a:rPr lang="en-US" sz="2300" b="1" dirty="0"/>
              <a:t>()];       //</a:t>
            </a:r>
            <a:r>
              <a:rPr lang="en-US" sz="2300" b="1" dirty="0" err="1"/>
              <a:t>criando</a:t>
            </a:r>
            <a:r>
              <a:rPr lang="en-US" sz="2300" b="1" dirty="0"/>
              <a:t> o array</a:t>
            </a:r>
          </a:p>
          <a:p>
            <a:r>
              <a:rPr lang="en-US" dirty="0"/>
              <a:t>                    </a:t>
            </a:r>
            <a:r>
              <a:rPr lang="en-US" sz="2300" dirty="0"/>
              <a:t> </a:t>
            </a:r>
            <a:r>
              <a:rPr lang="en-US" sz="2300" dirty="0" err="1"/>
              <a:t>itens.copyInto</a:t>
            </a:r>
            <a:r>
              <a:rPr lang="en-US" sz="2300" dirty="0"/>
              <a:t>(a);             //COPIANDO</a:t>
            </a:r>
          </a:p>
          <a:p>
            <a:r>
              <a:rPr lang="en-US" sz="2300" dirty="0"/>
              <a:t>              }</a:t>
            </a:r>
          </a:p>
          <a:p>
            <a:endParaRPr lang="en-US" sz="2300" dirty="0"/>
          </a:p>
          <a:p>
            <a:r>
              <a:rPr lang="en-US" sz="2300" dirty="0"/>
              <a:t>}</a:t>
            </a:r>
          </a:p>
          <a:p>
            <a:endParaRPr lang="en-US" dirty="0"/>
          </a:p>
        </p:txBody>
      </p:sp>
    </p:spTree>
    <p:extLst>
      <p:ext uri="{BB962C8B-B14F-4D97-AF65-F5344CB8AC3E}">
        <p14:creationId xmlns:p14="http://schemas.microsoft.com/office/powerpoint/2010/main" val="424482963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COPIANDO OS DADOS DO VECTOR COM DADOS DE TIPOS DIFERENTES PARA UM ARRAY</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712968" cy="4369672"/>
          </a:xfrm>
        </p:spPr>
        <p:txBody>
          <a:bodyPr>
            <a:normAutofit fontScale="625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endParaRPr lang="en-US" dirty="0"/>
          </a:p>
          <a:p>
            <a:r>
              <a:rPr lang="en-US" sz="2300" dirty="0"/>
              <a:t>                         String[] a = </a:t>
            </a:r>
            <a:r>
              <a:rPr lang="en-US" sz="2300" b="1" dirty="0"/>
              <a:t>new String[</a:t>
            </a:r>
            <a:r>
              <a:rPr lang="en-US" sz="2300" b="1" dirty="0" err="1"/>
              <a:t>itens.size</a:t>
            </a:r>
            <a:r>
              <a:rPr lang="en-US" sz="2300" b="1" dirty="0"/>
              <a:t>()];       //</a:t>
            </a:r>
            <a:r>
              <a:rPr lang="en-US" sz="2300" b="1" dirty="0" err="1"/>
              <a:t>criando</a:t>
            </a:r>
            <a:r>
              <a:rPr lang="en-US" sz="2300" b="1" dirty="0"/>
              <a:t> o array</a:t>
            </a:r>
          </a:p>
          <a:p>
            <a:r>
              <a:rPr lang="en-US" b="1" dirty="0"/>
              <a:t>                  </a:t>
            </a:r>
            <a:r>
              <a:rPr lang="en-US" sz="2300" b="1" dirty="0" err="1"/>
              <a:t>itens.copyInto</a:t>
            </a:r>
            <a:r>
              <a:rPr lang="en-US" sz="2300" b="1" dirty="0"/>
              <a:t>(a);             </a:t>
            </a:r>
            <a:r>
              <a:rPr lang="en-US" sz="2300" dirty="0"/>
              <a:t>//OCORRERAR UM ERRO NA COPIA PORQUE O </a:t>
            </a:r>
          </a:p>
          <a:p>
            <a:r>
              <a:rPr lang="en-US" sz="2300" dirty="0"/>
              <a:t>                                                                          //ARRAY É DO TIPO STRING E O VECTOR TEM UMA </a:t>
            </a:r>
          </a:p>
          <a:p>
            <a:r>
              <a:rPr lang="en-US" sz="2300" dirty="0"/>
              <a:t>                                                                          //STRING E UM INTEIRO ARMAZENADO</a:t>
            </a:r>
          </a:p>
          <a:p>
            <a:r>
              <a:rPr lang="en-US" sz="2300" dirty="0"/>
              <a:t>              }</a:t>
            </a:r>
          </a:p>
          <a:p>
            <a:endParaRPr lang="en-US" sz="2300" dirty="0"/>
          </a:p>
          <a:p>
            <a:r>
              <a:rPr lang="en-US" sz="2300" dirty="0"/>
              <a:t>}</a:t>
            </a:r>
          </a:p>
          <a:p>
            <a:endParaRPr lang="en-US" dirty="0"/>
          </a:p>
        </p:txBody>
      </p:sp>
    </p:spTree>
    <p:extLst>
      <p:ext uri="{BB962C8B-B14F-4D97-AF65-F5344CB8AC3E}">
        <p14:creationId xmlns:p14="http://schemas.microsoft.com/office/powerpoint/2010/main" val="38847891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REMOVENDO DADOS DO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712968" cy="4369672"/>
          </a:xfrm>
        </p:spPr>
        <p:txBody>
          <a:bodyPr>
            <a:normAutofit fontScale="625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itens.remove</a:t>
            </a:r>
            <a:r>
              <a:rPr lang="en-US" dirty="0"/>
              <a:t>(1);       //</a:t>
            </a:r>
            <a:r>
              <a:rPr lang="en-US" dirty="0" err="1"/>
              <a:t>método</a:t>
            </a:r>
            <a:r>
              <a:rPr lang="en-US" dirty="0"/>
              <a:t> remove </a:t>
            </a:r>
            <a:r>
              <a:rPr lang="en-US" dirty="0" err="1"/>
              <a:t>pelo</a:t>
            </a:r>
            <a:r>
              <a:rPr lang="en-US" dirty="0"/>
              <a:t> </a:t>
            </a:r>
            <a:r>
              <a:rPr lang="en-US" dirty="0" err="1"/>
              <a:t>indice</a:t>
            </a:r>
            <a:endParaRPr lang="en-US" dirty="0"/>
          </a:p>
          <a:p>
            <a:r>
              <a:rPr lang="en-US" dirty="0"/>
              <a:t>                     </a:t>
            </a:r>
            <a:r>
              <a:rPr lang="en-US" dirty="0" err="1"/>
              <a:t>itens.add</a:t>
            </a:r>
            <a:r>
              <a:rPr lang="en-US" dirty="0"/>
              <a:t>(99);</a:t>
            </a:r>
          </a:p>
          <a:p>
            <a:endParaRPr lang="en-US" dirty="0"/>
          </a:p>
          <a:p>
            <a:r>
              <a:rPr lang="en-US" dirty="0"/>
              <a:t>                     </a:t>
            </a:r>
            <a:r>
              <a:rPr lang="en-US" dirty="0" err="1"/>
              <a:t>System.</a:t>
            </a:r>
            <a:r>
              <a:rPr lang="en-US" b="1" i="1" dirty="0" err="1"/>
              <a:t>out.println</a:t>
            </a:r>
            <a:r>
              <a:rPr lang="en-US" b="1" i="1" dirty="0"/>
              <a:t>(</a:t>
            </a:r>
            <a:r>
              <a:rPr lang="en-US" b="1" i="1" dirty="0" err="1"/>
              <a:t>itens.elementAt</a:t>
            </a:r>
            <a:r>
              <a:rPr lang="en-US" b="1" i="1" dirty="0"/>
              <a:t>(0));</a:t>
            </a:r>
          </a:p>
          <a:p>
            <a:r>
              <a:rPr lang="en-US" dirty="0"/>
              <a:t>                     </a:t>
            </a:r>
            <a:r>
              <a:rPr lang="en-US" dirty="0" err="1"/>
              <a:t>System.</a:t>
            </a:r>
            <a:r>
              <a:rPr lang="en-US" b="1" i="1" dirty="0" err="1"/>
              <a:t>out.println</a:t>
            </a:r>
            <a:r>
              <a:rPr lang="en-US" b="1" i="1" dirty="0"/>
              <a:t>(</a:t>
            </a:r>
            <a:r>
              <a:rPr lang="en-US" b="1" i="1" dirty="0" err="1"/>
              <a:t>itens.elementAt</a:t>
            </a:r>
            <a:r>
              <a:rPr lang="en-US" b="1" i="1" dirty="0"/>
              <a:t>(1));</a:t>
            </a:r>
            <a:endParaRPr lang="en-US" dirty="0"/>
          </a:p>
          <a:p>
            <a:r>
              <a:rPr lang="en-US" sz="2300" dirty="0"/>
              <a:t>               }</a:t>
            </a:r>
          </a:p>
          <a:p>
            <a:endParaRPr lang="en-US" sz="2300" dirty="0"/>
          </a:p>
          <a:p>
            <a:r>
              <a:rPr lang="en-US" sz="2300" dirty="0"/>
              <a:t>}</a:t>
            </a:r>
          </a:p>
          <a:p>
            <a:endParaRPr lang="en-US" dirty="0"/>
          </a:p>
        </p:txBody>
      </p:sp>
    </p:spTree>
    <p:extLst>
      <p:ext uri="{BB962C8B-B14F-4D97-AF65-F5344CB8AC3E}">
        <p14:creationId xmlns:p14="http://schemas.microsoft.com/office/powerpoint/2010/main" val="16839763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CAPITURANDO UM PONTO FLUTUANTE NO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856984" cy="4369672"/>
          </a:xfrm>
        </p:spPr>
        <p:txBody>
          <a:bodyPr>
            <a:normAutofit fontScale="550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itens.add</a:t>
            </a:r>
            <a:r>
              <a:rPr lang="en-US" dirty="0"/>
              <a:t>(3.20);       //</a:t>
            </a:r>
            <a:r>
              <a:rPr lang="en-US" dirty="0" err="1"/>
              <a:t>adicionando</a:t>
            </a:r>
            <a:r>
              <a:rPr lang="en-US" dirty="0"/>
              <a:t> </a:t>
            </a:r>
            <a:r>
              <a:rPr lang="en-US" dirty="0" err="1"/>
              <a:t>ponto</a:t>
            </a:r>
            <a:r>
              <a:rPr lang="en-US" dirty="0"/>
              <a:t> </a:t>
            </a:r>
            <a:r>
              <a:rPr lang="en-US" dirty="0" err="1"/>
              <a:t>flutuante</a:t>
            </a:r>
            <a:endParaRPr lang="en-US" dirty="0"/>
          </a:p>
          <a:p>
            <a:r>
              <a:rPr lang="en-US" dirty="0"/>
              <a:t>                     </a:t>
            </a:r>
            <a:r>
              <a:rPr lang="en-US" dirty="0" err="1"/>
              <a:t>itens.add</a:t>
            </a:r>
            <a:r>
              <a:rPr lang="en-US" dirty="0"/>
              <a:t>(99);</a:t>
            </a:r>
          </a:p>
          <a:p>
            <a:r>
              <a:rPr lang="en-US" dirty="0"/>
              <a:t> </a:t>
            </a:r>
          </a:p>
          <a:p>
            <a:r>
              <a:rPr lang="en-US" dirty="0"/>
              <a:t>                     </a:t>
            </a:r>
            <a:r>
              <a:rPr lang="fr-FR" b="1" dirty="0"/>
              <a:t>double aux = ((Double)itens.</a:t>
            </a:r>
            <a:r>
              <a:rPr lang="fr-FR" b="1"/>
              <a:t>get(2)).</a:t>
            </a:r>
            <a:r>
              <a:rPr lang="fr-FR" b="1" dirty="0"/>
              <a:t>doubleValue();        //pegando o double</a:t>
            </a:r>
          </a:p>
          <a:p>
            <a:endParaRPr lang="en-US" dirty="0"/>
          </a:p>
          <a:p>
            <a:r>
              <a:rPr lang="en-US" dirty="0"/>
              <a:t>                     </a:t>
            </a:r>
            <a:r>
              <a:rPr lang="en-US" dirty="0" err="1"/>
              <a:t>System.</a:t>
            </a:r>
            <a:r>
              <a:rPr lang="en-US" b="1" i="1" dirty="0" err="1"/>
              <a:t>out.println</a:t>
            </a:r>
            <a:r>
              <a:rPr lang="en-US" b="1" i="1" dirty="0"/>
              <a:t>(aux);</a:t>
            </a:r>
          </a:p>
          <a:p>
            <a:r>
              <a:rPr lang="en-US" dirty="0"/>
              <a:t>                     </a:t>
            </a:r>
          </a:p>
          <a:p>
            <a:endParaRPr lang="en-US" dirty="0"/>
          </a:p>
          <a:p>
            <a:r>
              <a:rPr lang="en-US" sz="2300" dirty="0"/>
              <a:t>               }</a:t>
            </a:r>
          </a:p>
          <a:p>
            <a:endParaRPr lang="en-US" sz="2300" dirty="0"/>
          </a:p>
          <a:p>
            <a:r>
              <a:rPr lang="en-US" sz="2300" dirty="0"/>
              <a:t>}</a:t>
            </a:r>
            <a:endParaRPr lang="en-US" dirty="0"/>
          </a:p>
        </p:txBody>
      </p:sp>
    </p:spTree>
    <p:extLst>
      <p:ext uri="{BB962C8B-B14F-4D97-AF65-F5344CB8AC3E}">
        <p14:creationId xmlns:p14="http://schemas.microsoft.com/office/powerpoint/2010/main" val="21187949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CAPITURANDO UM INTEIRO NO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856984" cy="4369672"/>
          </a:xfrm>
        </p:spPr>
        <p:txBody>
          <a:bodyPr>
            <a:normAutofit fontScale="550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itens.add</a:t>
            </a:r>
            <a:r>
              <a:rPr lang="en-US" dirty="0"/>
              <a:t>(3.20);       //</a:t>
            </a:r>
            <a:r>
              <a:rPr lang="en-US" dirty="0" err="1"/>
              <a:t>adicionando</a:t>
            </a:r>
            <a:r>
              <a:rPr lang="en-US" dirty="0"/>
              <a:t> </a:t>
            </a:r>
            <a:r>
              <a:rPr lang="en-US" dirty="0" err="1"/>
              <a:t>ponto</a:t>
            </a:r>
            <a:r>
              <a:rPr lang="en-US" dirty="0"/>
              <a:t> </a:t>
            </a:r>
            <a:r>
              <a:rPr lang="en-US" dirty="0" err="1"/>
              <a:t>flutuante</a:t>
            </a:r>
            <a:endParaRPr lang="en-US" dirty="0"/>
          </a:p>
          <a:p>
            <a:r>
              <a:rPr lang="en-US" dirty="0"/>
              <a:t>                     </a:t>
            </a:r>
            <a:r>
              <a:rPr lang="en-US" dirty="0" err="1"/>
              <a:t>itens.add</a:t>
            </a:r>
            <a:r>
              <a:rPr lang="en-US" dirty="0"/>
              <a:t>(99);</a:t>
            </a:r>
          </a:p>
          <a:p>
            <a:r>
              <a:rPr lang="en-US" dirty="0"/>
              <a:t> </a:t>
            </a:r>
          </a:p>
          <a:p>
            <a:r>
              <a:rPr lang="en-US" dirty="0"/>
              <a:t>                     int</a:t>
            </a:r>
            <a:r>
              <a:rPr lang="fr-FR" b="1" dirty="0"/>
              <a:t> auxint = (int) itens.get(1);        //pegando um inteiro</a:t>
            </a:r>
          </a:p>
          <a:p>
            <a:endParaRPr lang="en-US" dirty="0"/>
          </a:p>
          <a:p>
            <a:r>
              <a:rPr lang="en-US" dirty="0"/>
              <a:t>                     </a:t>
            </a:r>
            <a:r>
              <a:rPr lang="en-US" dirty="0" err="1"/>
              <a:t>System.</a:t>
            </a:r>
            <a:r>
              <a:rPr lang="en-US" b="1" i="1" dirty="0" err="1"/>
              <a:t>out.println</a:t>
            </a:r>
            <a:r>
              <a:rPr lang="en-US" b="1" i="1" dirty="0"/>
              <a:t>(</a:t>
            </a:r>
            <a:r>
              <a:rPr lang="en-US" b="1" i="1" dirty="0" err="1"/>
              <a:t>auxint</a:t>
            </a:r>
            <a:r>
              <a:rPr lang="en-US" b="1" i="1" dirty="0"/>
              <a:t>);</a:t>
            </a:r>
          </a:p>
          <a:p>
            <a:r>
              <a:rPr lang="en-US" dirty="0"/>
              <a:t>                     </a:t>
            </a:r>
          </a:p>
          <a:p>
            <a:endParaRPr lang="en-US" dirty="0"/>
          </a:p>
          <a:p>
            <a:r>
              <a:rPr lang="en-US" sz="2300" dirty="0"/>
              <a:t>               }</a:t>
            </a:r>
          </a:p>
          <a:p>
            <a:endParaRPr lang="en-US" sz="2300" dirty="0"/>
          </a:p>
          <a:p>
            <a:r>
              <a:rPr lang="en-US" sz="2300" dirty="0"/>
              <a:t>}</a:t>
            </a:r>
            <a:endParaRPr lang="en-US" dirty="0"/>
          </a:p>
        </p:txBody>
      </p:sp>
    </p:spTree>
    <p:extLst>
      <p:ext uri="{BB962C8B-B14F-4D97-AF65-F5344CB8AC3E}">
        <p14:creationId xmlns:p14="http://schemas.microsoft.com/office/powerpoint/2010/main" val="8057568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CAPITURANDO UMA STRING NO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856984" cy="4369672"/>
          </a:xfrm>
        </p:spPr>
        <p:txBody>
          <a:bodyPr>
            <a:normAutofit fontScale="550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itens.add</a:t>
            </a:r>
            <a:r>
              <a:rPr lang="en-US" dirty="0"/>
              <a:t>(3.20);       //</a:t>
            </a:r>
            <a:r>
              <a:rPr lang="en-US" dirty="0" err="1"/>
              <a:t>adicionando</a:t>
            </a:r>
            <a:r>
              <a:rPr lang="en-US" dirty="0"/>
              <a:t> </a:t>
            </a:r>
            <a:r>
              <a:rPr lang="en-US" dirty="0" err="1"/>
              <a:t>ponto</a:t>
            </a:r>
            <a:r>
              <a:rPr lang="en-US" dirty="0"/>
              <a:t> </a:t>
            </a:r>
            <a:r>
              <a:rPr lang="en-US" dirty="0" err="1"/>
              <a:t>flutuante</a:t>
            </a:r>
            <a:endParaRPr lang="en-US" dirty="0"/>
          </a:p>
          <a:p>
            <a:r>
              <a:rPr lang="en-US" dirty="0"/>
              <a:t>                     </a:t>
            </a:r>
            <a:r>
              <a:rPr lang="en-US" dirty="0" err="1"/>
              <a:t>itens.add</a:t>
            </a:r>
            <a:r>
              <a:rPr lang="en-US" dirty="0"/>
              <a:t>(99);</a:t>
            </a:r>
          </a:p>
          <a:p>
            <a:r>
              <a:rPr lang="en-US" dirty="0"/>
              <a:t> </a:t>
            </a:r>
          </a:p>
          <a:p>
            <a:r>
              <a:rPr lang="en-US" dirty="0"/>
              <a:t>                     String</a:t>
            </a:r>
            <a:r>
              <a:rPr lang="fr-FR" b="1" dirty="0"/>
              <a:t> auxstring = (String) itens.get(0);        //pegando uma String</a:t>
            </a:r>
          </a:p>
          <a:p>
            <a:endParaRPr lang="en-US" dirty="0"/>
          </a:p>
          <a:p>
            <a:r>
              <a:rPr lang="en-US" dirty="0"/>
              <a:t>                     </a:t>
            </a:r>
            <a:r>
              <a:rPr lang="en-US" dirty="0" err="1"/>
              <a:t>System.</a:t>
            </a:r>
            <a:r>
              <a:rPr lang="en-US" b="1" i="1" dirty="0" err="1"/>
              <a:t>out.println</a:t>
            </a:r>
            <a:r>
              <a:rPr lang="en-US" b="1" i="1" dirty="0"/>
              <a:t>(</a:t>
            </a:r>
            <a:r>
              <a:rPr lang="en-US" b="1" i="1" dirty="0" err="1"/>
              <a:t>auxstring</a:t>
            </a:r>
            <a:r>
              <a:rPr lang="en-US" b="1" i="1" dirty="0"/>
              <a:t>);</a:t>
            </a:r>
          </a:p>
          <a:p>
            <a:r>
              <a:rPr lang="en-US" dirty="0"/>
              <a:t>                     </a:t>
            </a:r>
          </a:p>
          <a:p>
            <a:endParaRPr lang="en-US" dirty="0"/>
          </a:p>
          <a:p>
            <a:r>
              <a:rPr lang="en-US" sz="2300" dirty="0"/>
              <a:t>               }</a:t>
            </a:r>
          </a:p>
          <a:p>
            <a:endParaRPr lang="en-US" sz="2300" dirty="0"/>
          </a:p>
          <a:p>
            <a:r>
              <a:rPr lang="en-US" sz="2300" dirty="0"/>
              <a:t>}</a:t>
            </a:r>
            <a:endParaRPr lang="en-US" dirty="0"/>
          </a:p>
        </p:txBody>
      </p:sp>
    </p:spTree>
    <p:extLst>
      <p:ext uri="{BB962C8B-B14F-4D97-AF65-F5344CB8AC3E}">
        <p14:creationId xmlns:p14="http://schemas.microsoft.com/office/powerpoint/2010/main" val="34858932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6C9F1-85C6-468D-B0F1-6E4BB37D5E44}"/>
              </a:ext>
            </a:extLst>
          </p:cNvPr>
          <p:cNvSpPr>
            <a:spLocks noGrp="1"/>
          </p:cNvSpPr>
          <p:nvPr>
            <p:ph type="title"/>
          </p:nvPr>
        </p:nvSpPr>
        <p:spPr/>
        <p:txBody>
          <a:bodyPr/>
          <a:lstStyle/>
          <a:p>
            <a:r>
              <a:rPr lang="en-US" dirty="0"/>
              <a:t>ATIVIDADE DE FIXAÇÃO</a:t>
            </a:r>
          </a:p>
        </p:txBody>
      </p:sp>
      <p:sp>
        <p:nvSpPr>
          <p:cNvPr id="3" name="Espaço Reservado para Conteúdo 2">
            <a:extLst>
              <a:ext uri="{FF2B5EF4-FFF2-40B4-BE49-F238E27FC236}">
                <a16:creationId xmlns:a16="http://schemas.microsoft.com/office/drawing/2014/main" id="{430A5366-68BE-41E2-9745-FF2009A4C28D}"/>
              </a:ext>
            </a:extLst>
          </p:cNvPr>
          <p:cNvSpPr>
            <a:spLocks noGrp="1"/>
          </p:cNvSpPr>
          <p:nvPr>
            <p:ph idx="1"/>
          </p:nvPr>
        </p:nvSpPr>
        <p:spPr/>
        <p:txBody>
          <a:bodyPr>
            <a:normAutofit lnSpcReduction="10000"/>
          </a:bodyPr>
          <a:lstStyle/>
          <a:p>
            <a:r>
              <a:rPr lang="en-US" dirty="0"/>
              <a:t>CRIE UM OBJETO DA CLASSE VECTOR E ADICIONE DUAS STRING, </a:t>
            </a:r>
            <a:r>
              <a:rPr lang="en-US" strike="sngStrike" dirty="0">
                <a:solidFill>
                  <a:srgbClr val="FF0000"/>
                </a:solidFill>
              </a:rPr>
              <a:t>DOIS PONTOS FLUTUANTES E</a:t>
            </a:r>
            <a:r>
              <a:rPr lang="en-US" dirty="0"/>
              <a:t> DOIS INTEIROS. SEU PROGRAMA DEVE VARRER O OBJETO DA CLASSE VECTOR E IDENTIFICAR O TIPO E ADICIONAR NO ARRAY DE CADA TIPO, A SABER STRING NO ARRAY DE STRING, </a:t>
            </a:r>
            <a:r>
              <a:rPr lang="en-US" strike="sngStrike" dirty="0">
                <a:solidFill>
                  <a:srgbClr val="FF0000"/>
                </a:solidFill>
              </a:rPr>
              <a:t>PONTO FLUTUANTE NO ARRAY DE PONTO FLUTUANTE E </a:t>
            </a:r>
            <a:r>
              <a:rPr lang="en-US" dirty="0"/>
              <a:t>INTEIRO NO ARRAY DE INTEIRO.</a:t>
            </a:r>
          </a:p>
        </p:txBody>
      </p:sp>
    </p:spTree>
    <p:extLst>
      <p:ext uri="{BB962C8B-B14F-4D97-AF65-F5344CB8AC3E}">
        <p14:creationId xmlns:p14="http://schemas.microsoft.com/office/powerpoint/2010/main" val="4515328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4DA61E-DF82-4ED3-A8CA-15E59C4AEFB0}"/>
              </a:ext>
            </a:extLst>
          </p:cNvPr>
          <p:cNvSpPr>
            <a:spLocks noGrp="1"/>
          </p:cNvSpPr>
          <p:nvPr>
            <p:ph type="ctrTitle"/>
          </p:nvPr>
        </p:nvSpPr>
        <p:spPr/>
        <p:txBody>
          <a:bodyPr/>
          <a:lstStyle/>
          <a:p>
            <a:r>
              <a:rPr lang="en-US" dirty="0"/>
              <a:t>MÉTODOS DE CLASSE OU STATIC</a:t>
            </a:r>
          </a:p>
        </p:txBody>
      </p:sp>
      <p:sp>
        <p:nvSpPr>
          <p:cNvPr id="5" name="Subtítulo 4">
            <a:extLst>
              <a:ext uri="{FF2B5EF4-FFF2-40B4-BE49-F238E27FC236}">
                <a16:creationId xmlns:a16="http://schemas.microsoft.com/office/drawing/2014/main" id="{E1BB1E76-806A-4C05-ABF7-DFC3246C39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82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Visibilidade</a:t>
            </a:r>
          </a:p>
          <a:p>
            <a:pPr marL="916686" lvl="1" indent="-514350" algn="just">
              <a:buFont typeface="+mj-lt"/>
              <a:buAutoNum type="arabicPeriod"/>
            </a:pPr>
            <a:r>
              <a:rPr lang="pt-BR" dirty="0"/>
              <a:t>Representa o nível de acessibilidade de um determinado atributo ou método.</a:t>
            </a:r>
          </a:p>
          <a:p>
            <a:pPr marL="916686" lvl="1" indent="-514350" algn="just">
              <a:buFont typeface="+mj-lt"/>
              <a:buAutoNum type="arabicPeriod"/>
            </a:pPr>
            <a:r>
              <a:rPr lang="pt-BR" dirty="0"/>
              <a:t>Modos de visibilidade:</a:t>
            </a:r>
          </a:p>
          <a:p>
            <a:pPr marL="1181862" lvl="2" indent="-514350" algn="just">
              <a:buFont typeface="+mj-lt"/>
              <a:buAutoNum type="arabicPeriod"/>
            </a:pPr>
            <a:r>
              <a:rPr lang="pt-BR" dirty="0"/>
              <a:t>Publico (representado por sinal de + )</a:t>
            </a:r>
          </a:p>
          <a:p>
            <a:pPr marL="1181862" lvl="2" indent="-514350" algn="just">
              <a:buFont typeface="+mj-lt"/>
              <a:buAutoNum type="arabicPeriod"/>
            </a:pPr>
            <a:r>
              <a:rPr lang="pt-BR" dirty="0"/>
              <a:t>Protegido  (representado por sinal de # )</a:t>
            </a:r>
          </a:p>
          <a:p>
            <a:pPr marL="1437894" lvl="3" indent="-514350" algn="just">
              <a:buFont typeface="+mj-lt"/>
              <a:buAutoNum type="arabicPeriod"/>
            </a:pPr>
            <a:r>
              <a:rPr lang="pt-BR" dirty="0"/>
              <a:t>Além dos objetos de sua classe detentora dos atributos e métodos suas subclasses também podem acessá-los.</a:t>
            </a:r>
          </a:p>
          <a:p>
            <a:pPr marL="1181862" lvl="2" indent="-514350" algn="just">
              <a:buFont typeface="+mj-lt"/>
              <a:buAutoNum type="arabicPeriod"/>
            </a:pPr>
            <a:r>
              <a:rPr lang="pt-BR" dirty="0"/>
              <a:t>Privado (representado com sinal de - )</a:t>
            </a:r>
          </a:p>
          <a:p>
            <a:pPr marL="1437894" lvl="3" indent="-514350" algn="just">
              <a:buFont typeface="+mj-lt"/>
              <a:buAutoNum type="arabicPeriod"/>
            </a:pPr>
            <a:r>
              <a:rPr lang="pt-BR" dirty="0"/>
              <a:t>Apenas os objetos da classe detentora do atributo ou método poderão enxergá-lo ou utilizar.</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p:txBody>
          <a:bodyPr/>
          <a:lstStyle/>
          <a:p>
            <a:r>
              <a:rPr lang="en-US" dirty="0"/>
              <a:t>MÉTODOS DE CLASSE OU STATIC</a:t>
            </a:r>
          </a:p>
        </p:txBody>
      </p:sp>
      <p:sp>
        <p:nvSpPr>
          <p:cNvPr id="3" name="Espaço Reservado para Conteúdo 2">
            <a:extLst>
              <a:ext uri="{FF2B5EF4-FFF2-40B4-BE49-F238E27FC236}">
                <a16:creationId xmlns:a16="http://schemas.microsoft.com/office/drawing/2014/main" id="{3F4077DB-D8BD-4DC8-BEDA-3F5340304865}"/>
              </a:ext>
            </a:extLst>
          </p:cNvPr>
          <p:cNvSpPr>
            <a:spLocks noGrp="1"/>
          </p:cNvSpPr>
          <p:nvPr>
            <p:ph idx="1"/>
          </p:nvPr>
        </p:nvSpPr>
        <p:spPr/>
        <p:txBody>
          <a:bodyPr/>
          <a:lstStyle/>
          <a:p>
            <a:r>
              <a:rPr lang="en-US" dirty="0"/>
              <a:t>REALIZA TAREFAS COMUNS NA CLASSE</a:t>
            </a:r>
          </a:p>
          <a:p>
            <a:r>
              <a:rPr lang="en-US" dirty="0"/>
              <a:t>É DECLARADO NA PRÓPRIA CLASSE</a:t>
            </a:r>
          </a:p>
          <a:p>
            <a:pPr algn="just"/>
            <a:r>
              <a:rPr lang="en-US" dirty="0"/>
              <a:t>PODE SER CHAMADO ESPECIFICANDO O </a:t>
            </a:r>
            <a:r>
              <a:rPr lang="en-US" b="1" dirty="0"/>
              <a:t>NOME DA CLASSE </a:t>
            </a:r>
            <a:r>
              <a:rPr lang="en-US" dirty="0"/>
              <a:t>PONTO O NOME DO MÉTODO.</a:t>
            </a:r>
          </a:p>
          <a:p>
            <a:pPr algn="just"/>
            <a:r>
              <a:rPr lang="en-US" dirty="0"/>
              <a:t>EXEMPLO: </a:t>
            </a:r>
            <a:r>
              <a:rPr lang="en-US" dirty="0" err="1"/>
              <a:t>NomedaClasse.nomedometodo</a:t>
            </a:r>
            <a:r>
              <a:rPr lang="en-US" dirty="0"/>
              <a:t>;</a:t>
            </a:r>
          </a:p>
        </p:txBody>
      </p:sp>
    </p:spTree>
    <p:extLst>
      <p:ext uri="{BB962C8B-B14F-4D97-AF65-F5344CB8AC3E}">
        <p14:creationId xmlns:p14="http://schemas.microsoft.com/office/powerpoint/2010/main" val="7582492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a:xfrm>
            <a:off x="457200" y="764704"/>
            <a:ext cx="8229600" cy="1066800"/>
          </a:xfrm>
        </p:spPr>
        <p:txBody>
          <a:bodyPr>
            <a:normAutofit fontScale="90000"/>
          </a:bodyPr>
          <a:lstStyle/>
          <a:p>
            <a:pPr algn="ctr"/>
            <a:r>
              <a:rPr lang="en-US" dirty="0"/>
              <a:t>MÉTODOS DE CLASSE OU STATIC – EXEMPLO DE MÉTODOS JÁ DEFINIDOS NA LINGUAGEM</a:t>
            </a:r>
          </a:p>
        </p:txBody>
      </p:sp>
      <p:sp>
        <p:nvSpPr>
          <p:cNvPr id="3" name="Espaço Reservado para Conteúdo 2">
            <a:extLst>
              <a:ext uri="{FF2B5EF4-FFF2-40B4-BE49-F238E27FC236}">
                <a16:creationId xmlns:a16="http://schemas.microsoft.com/office/drawing/2014/main" id="{3F4077DB-D8BD-4DC8-BEDA-3F5340304865}"/>
              </a:ext>
            </a:extLst>
          </p:cNvPr>
          <p:cNvSpPr>
            <a:spLocks noGrp="1"/>
          </p:cNvSpPr>
          <p:nvPr>
            <p:ph idx="1"/>
          </p:nvPr>
        </p:nvSpPr>
        <p:spPr/>
        <p:txBody>
          <a:bodyPr>
            <a:normAutofit lnSpcReduction="10000"/>
          </a:bodyPr>
          <a:lstStyle/>
          <a:p>
            <a:r>
              <a:rPr lang="en-US" b="1" dirty="0"/>
              <a:t>public class </a:t>
            </a:r>
            <a:r>
              <a:rPr lang="en-US" b="1" dirty="0" err="1"/>
              <a:t>GradeCursoTest</a:t>
            </a:r>
            <a:r>
              <a:rPr lang="en-US" b="1" dirty="0"/>
              <a:t> {</a:t>
            </a:r>
          </a:p>
          <a:p>
            <a:endParaRPr lang="en-US" dirty="0"/>
          </a:p>
          <a:p>
            <a:r>
              <a:rPr lang="en-US" b="1" dirty="0"/>
              <a:t>public static void main(String[] </a:t>
            </a:r>
            <a:r>
              <a:rPr lang="en-US" b="1" dirty="0" err="1"/>
              <a:t>args</a:t>
            </a:r>
            <a:r>
              <a:rPr lang="en-US" b="1" dirty="0"/>
              <a:t>) {</a:t>
            </a:r>
          </a:p>
          <a:p>
            <a:endParaRPr lang="en-US" dirty="0"/>
          </a:p>
          <a:p>
            <a:r>
              <a:rPr lang="en-US" b="1" dirty="0"/>
              <a:t>          int 9;</a:t>
            </a:r>
          </a:p>
          <a:p>
            <a:endParaRPr lang="en-US" dirty="0"/>
          </a:p>
          <a:p>
            <a:r>
              <a:rPr lang="en-US" dirty="0"/>
              <a:t>          </a:t>
            </a:r>
            <a:r>
              <a:rPr lang="en-US" dirty="0" err="1"/>
              <a:t>System.out.println</a:t>
            </a:r>
            <a:r>
              <a:rPr lang="en-US" dirty="0"/>
              <a:t>(</a:t>
            </a:r>
            <a:r>
              <a:rPr lang="en-US" dirty="0" err="1"/>
              <a:t>Math.sqrt</a:t>
            </a:r>
            <a:r>
              <a:rPr lang="en-US" dirty="0"/>
              <a:t>(9));</a:t>
            </a:r>
            <a:endParaRPr lang="en-US" i="1" dirty="0"/>
          </a:p>
          <a:p>
            <a:r>
              <a:rPr lang="en-US" i="1" dirty="0"/>
              <a:t>}</a:t>
            </a:r>
          </a:p>
          <a:p>
            <a:endParaRPr lang="en-US" i="1" dirty="0"/>
          </a:p>
          <a:p>
            <a:r>
              <a:rPr lang="en-US" i="1" dirty="0"/>
              <a:t>//</a:t>
            </a:r>
            <a:r>
              <a:rPr lang="en-US" i="1" dirty="0" err="1"/>
              <a:t>resposta</a:t>
            </a:r>
            <a:r>
              <a:rPr lang="en-US" i="1" dirty="0"/>
              <a:t> 3.0</a:t>
            </a:r>
            <a:endParaRPr lang="en-US" dirty="0"/>
          </a:p>
        </p:txBody>
      </p:sp>
    </p:spTree>
    <p:extLst>
      <p:ext uri="{BB962C8B-B14F-4D97-AF65-F5344CB8AC3E}">
        <p14:creationId xmlns:p14="http://schemas.microsoft.com/office/powerpoint/2010/main" val="413149087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a:xfrm>
            <a:off x="457200" y="548680"/>
            <a:ext cx="8229600" cy="1066800"/>
          </a:xfrm>
        </p:spPr>
        <p:txBody>
          <a:bodyPr>
            <a:normAutofit fontScale="90000"/>
          </a:bodyPr>
          <a:lstStyle/>
          <a:p>
            <a:pPr algn="ctr"/>
            <a:r>
              <a:rPr lang="en-US" dirty="0"/>
              <a:t>MÉTODOS DE CLASSE OU STATIC – EXEMPLO DE MÉTODOS DA CLASSE Math</a:t>
            </a:r>
          </a:p>
        </p:txBody>
      </p:sp>
      <p:graphicFrame>
        <p:nvGraphicFramePr>
          <p:cNvPr id="4" name="Espaço Reservado para Conteúdo 3">
            <a:extLst>
              <a:ext uri="{FF2B5EF4-FFF2-40B4-BE49-F238E27FC236}">
                <a16:creationId xmlns:a16="http://schemas.microsoft.com/office/drawing/2014/main" id="{277442C7-0A0B-488E-A86C-F7B26D00A7AF}"/>
              </a:ext>
            </a:extLst>
          </p:cNvPr>
          <p:cNvGraphicFramePr>
            <a:graphicFrameLocks noGrp="1"/>
          </p:cNvGraphicFramePr>
          <p:nvPr>
            <p:ph idx="1"/>
          </p:nvPr>
        </p:nvGraphicFramePr>
        <p:xfrm>
          <a:off x="179512" y="1628800"/>
          <a:ext cx="8784976" cy="5040564"/>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477945862"/>
                    </a:ext>
                  </a:extLst>
                </a:gridCol>
                <a:gridCol w="4464496">
                  <a:extLst>
                    <a:ext uri="{9D8B030D-6E8A-4147-A177-3AD203B41FA5}">
                      <a16:colId xmlns:a16="http://schemas.microsoft.com/office/drawing/2014/main" val="1717047311"/>
                    </a:ext>
                  </a:extLst>
                </a:gridCol>
                <a:gridCol w="2520280">
                  <a:extLst>
                    <a:ext uri="{9D8B030D-6E8A-4147-A177-3AD203B41FA5}">
                      <a16:colId xmlns:a16="http://schemas.microsoft.com/office/drawing/2014/main" val="2477591114"/>
                    </a:ext>
                  </a:extLst>
                </a:gridCol>
              </a:tblGrid>
              <a:tr h="382099">
                <a:tc>
                  <a:txBody>
                    <a:bodyPr/>
                    <a:lstStyle/>
                    <a:p>
                      <a:pPr algn="ctr"/>
                      <a:r>
                        <a:rPr lang="en-US" dirty="0"/>
                        <a:t>MÉTODO</a:t>
                      </a:r>
                    </a:p>
                  </a:txBody>
                  <a:tcPr/>
                </a:tc>
                <a:tc>
                  <a:txBody>
                    <a:bodyPr/>
                    <a:lstStyle/>
                    <a:p>
                      <a:pPr algn="ctr"/>
                      <a:r>
                        <a:rPr lang="en-US" dirty="0"/>
                        <a:t>DESCRIÇÃO</a:t>
                      </a:r>
                    </a:p>
                  </a:txBody>
                  <a:tcPr/>
                </a:tc>
                <a:tc>
                  <a:txBody>
                    <a:bodyPr/>
                    <a:lstStyle/>
                    <a:p>
                      <a:pPr algn="ctr"/>
                      <a:r>
                        <a:rPr lang="en-US" dirty="0"/>
                        <a:t>EXEMPLO</a:t>
                      </a:r>
                    </a:p>
                  </a:txBody>
                  <a:tcPr/>
                </a:tc>
                <a:extLst>
                  <a:ext uri="{0D108BD9-81ED-4DB2-BD59-A6C34878D82A}">
                    <a16:rowId xmlns:a16="http://schemas.microsoft.com/office/drawing/2014/main" val="1377229634"/>
                  </a:ext>
                </a:extLst>
              </a:tr>
              <a:tr h="382099">
                <a:tc>
                  <a:txBody>
                    <a:bodyPr/>
                    <a:lstStyle/>
                    <a:p>
                      <a:r>
                        <a:rPr lang="en-US" sz="1400" dirty="0" err="1"/>
                        <a:t>Math.abs</a:t>
                      </a:r>
                      <a:r>
                        <a:rPr lang="en-US" sz="1400" dirty="0"/>
                        <a:t>(x)</a:t>
                      </a:r>
                    </a:p>
                  </a:txBody>
                  <a:tcPr/>
                </a:tc>
                <a:tc>
                  <a:txBody>
                    <a:bodyPr/>
                    <a:lstStyle/>
                    <a:p>
                      <a:r>
                        <a:rPr lang="en-US" sz="1400" dirty="0"/>
                        <a:t>Valor absolute de x</a:t>
                      </a:r>
                    </a:p>
                  </a:txBody>
                  <a:tcPr/>
                </a:tc>
                <a:tc>
                  <a:txBody>
                    <a:bodyPr/>
                    <a:lstStyle/>
                    <a:p>
                      <a:r>
                        <a:rPr lang="en-US" sz="1400" dirty="0"/>
                        <a:t>abs(22.3) é 22.3</a:t>
                      </a:r>
                    </a:p>
                  </a:txBody>
                  <a:tcPr/>
                </a:tc>
                <a:extLst>
                  <a:ext uri="{0D108BD9-81ED-4DB2-BD59-A6C34878D82A}">
                    <a16:rowId xmlns:a16="http://schemas.microsoft.com/office/drawing/2014/main" val="2664121290"/>
                  </a:ext>
                </a:extLst>
              </a:tr>
              <a:tr h="533891">
                <a:tc>
                  <a:txBody>
                    <a:bodyPr/>
                    <a:lstStyle/>
                    <a:p>
                      <a:r>
                        <a:rPr lang="en-US" sz="1400" dirty="0" err="1"/>
                        <a:t>Math.ceil</a:t>
                      </a:r>
                      <a:r>
                        <a:rPr lang="en-US" sz="1400" dirty="0"/>
                        <a:t>(x)</a:t>
                      </a:r>
                    </a:p>
                  </a:txBody>
                  <a:tcPr/>
                </a:tc>
                <a:tc>
                  <a:txBody>
                    <a:bodyPr/>
                    <a:lstStyle/>
                    <a:p>
                      <a:r>
                        <a:rPr lang="en-US" sz="1400" dirty="0" err="1"/>
                        <a:t>Arredonda</a:t>
                      </a:r>
                      <a:r>
                        <a:rPr lang="en-US" sz="1400" dirty="0"/>
                        <a:t> x para o </a:t>
                      </a:r>
                      <a:r>
                        <a:rPr lang="en-US" sz="1400" dirty="0" err="1"/>
                        <a:t>maior</a:t>
                      </a:r>
                      <a:r>
                        <a:rPr lang="en-US" sz="1400" dirty="0"/>
                        <a:t> </a:t>
                      </a:r>
                      <a:r>
                        <a:rPr lang="en-US" sz="1400" dirty="0" err="1"/>
                        <a:t>inteiro</a:t>
                      </a:r>
                      <a:r>
                        <a:rPr lang="en-US" sz="1400" dirty="0"/>
                        <a:t> </a:t>
                      </a:r>
                      <a:r>
                        <a:rPr lang="en-US" sz="1400" dirty="0" err="1"/>
                        <a:t>não</a:t>
                      </a:r>
                      <a:r>
                        <a:rPr lang="en-US" sz="1400" dirty="0"/>
                        <a:t> </a:t>
                      </a:r>
                      <a:r>
                        <a:rPr lang="en-US" sz="1400" dirty="0" err="1"/>
                        <a:t>menor</a:t>
                      </a:r>
                      <a:r>
                        <a:rPr lang="en-US" sz="1400" dirty="0"/>
                        <a:t> que x</a:t>
                      </a:r>
                    </a:p>
                  </a:txBody>
                  <a:tcPr/>
                </a:tc>
                <a:tc>
                  <a:txBody>
                    <a:bodyPr/>
                    <a:lstStyle/>
                    <a:p>
                      <a:r>
                        <a:rPr lang="en-US" sz="1400" dirty="0"/>
                        <a:t>ceil(22.3) é 24.0</a:t>
                      </a:r>
                    </a:p>
                  </a:txBody>
                  <a:tcPr/>
                </a:tc>
                <a:extLst>
                  <a:ext uri="{0D108BD9-81ED-4DB2-BD59-A6C34878D82A}">
                    <a16:rowId xmlns:a16="http://schemas.microsoft.com/office/drawing/2014/main" val="1241597569"/>
                  </a:ext>
                </a:extLst>
              </a:tr>
              <a:tr h="382099">
                <a:tc>
                  <a:txBody>
                    <a:bodyPr/>
                    <a:lstStyle/>
                    <a:p>
                      <a:r>
                        <a:rPr lang="en-US" sz="1400" dirty="0" err="1"/>
                        <a:t>Math.cos</a:t>
                      </a:r>
                      <a:r>
                        <a:rPr lang="en-US" sz="1400" dirty="0"/>
                        <a:t>(x)</a:t>
                      </a:r>
                    </a:p>
                  </a:txBody>
                  <a:tcPr/>
                </a:tc>
                <a:tc>
                  <a:txBody>
                    <a:bodyPr/>
                    <a:lstStyle/>
                    <a:p>
                      <a:r>
                        <a:rPr lang="en-US" sz="1400" dirty="0"/>
                        <a:t>Co-</a:t>
                      </a:r>
                      <a:r>
                        <a:rPr lang="en-US" sz="1400" dirty="0" err="1"/>
                        <a:t>seno</a:t>
                      </a:r>
                      <a:r>
                        <a:rPr lang="en-US" sz="1400" dirty="0"/>
                        <a:t> </a:t>
                      </a:r>
                      <a:r>
                        <a:rPr lang="en-US" sz="1400" dirty="0" err="1"/>
                        <a:t>trigonométrico</a:t>
                      </a:r>
                      <a:r>
                        <a:rPr lang="en-US" sz="1400" dirty="0"/>
                        <a:t> de  (x </a:t>
                      </a:r>
                      <a:r>
                        <a:rPr lang="en-US" sz="1400" dirty="0" err="1"/>
                        <a:t>em</a:t>
                      </a:r>
                      <a:r>
                        <a:rPr lang="en-US" sz="1400" dirty="0"/>
                        <a:t> </a:t>
                      </a:r>
                      <a:r>
                        <a:rPr lang="en-US" sz="1400" dirty="0" err="1"/>
                        <a:t>raianos</a:t>
                      </a:r>
                      <a:r>
                        <a:rPr lang="en-US" sz="1400" dirty="0"/>
                        <a:t>)</a:t>
                      </a:r>
                    </a:p>
                  </a:txBody>
                  <a:tcPr/>
                </a:tc>
                <a:tc>
                  <a:txBody>
                    <a:bodyPr/>
                    <a:lstStyle/>
                    <a:p>
                      <a:r>
                        <a:rPr lang="en-US" sz="1400" dirty="0"/>
                        <a:t>cos(0) é 1.0</a:t>
                      </a:r>
                    </a:p>
                  </a:txBody>
                  <a:tcPr/>
                </a:tc>
                <a:extLst>
                  <a:ext uri="{0D108BD9-81ED-4DB2-BD59-A6C34878D82A}">
                    <a16:rowId xmlns:a16="http://schemas.microsoft.com/office/drawing/2014/main" val="1626003898"/>
                  </a:ext>
                </a:extLst>
              </a:tr>
              <a:tr h="382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Math.exp</a:t>
                      </a:r>
                      <a:r>
                        <a:rPr lang="en-US" sz="1400" dirty="0"/>
                        <a:t>(x)</a:t>
                      </a:r>
                    </a:p>
                  </a:txBody>
                  <a:tcPr/>
                </a:tc>
                <a:tc>
                  <a:txBody>
                    <a:bodyPr/>
                    <a:lstStyle/>
                    <a:p>
                      <a:r>
                        <a:rPr lang="en-US" sz="1400" dirty="0" err="1"/>
                        <a:t>Método</a:t>
                      </a:r>
                      <a:r>
                        <a:rPr lang="en-US" sz="1400" dirty="0"/>
                        <a:t> </a:t>
                      </a:r>
                      <a:r>
                        <a:rPr lang="en-US" sz="1400" dirty="0" err="1"/>
                        <a:t>exponencial</a:t>
                      </a:r>
                      <a:r>
                        <a:rPr lang="en-US" sz="1400" dirty="0"/>
                        <a:t> e</a:t>
                      </a:r>
                      <a:r>
                        <a:rPr lang="en-US" sz="1400" baseline="30000" dirty="0"/>
                        <a:t>x</a:t>
                      </a:r>
                    </a:p>
                  </a:txBody>
                  <a:tcPr/>
                </a:tc>
                <a:tc>
                  <a:txBody>
                    <a:bodyPr/>
                    <a:lstStyle/>
                    <a:p>
                      <a:r>
                        <a:rPr lang="en-US" sz="1400" dirty="0"/>
                        <a:t>exp(2) é </a:t>
                      </a:r>
                      <a:r>
                        <a:rPr kumimoji="0" lang="en-US" sz="1400" kern="1200" dirty="0">
                          <a:solidFill>
                            <a:schemeClr val="dk1"/>
                          </a:solidFill>
                          <a:latin typeface="+mn-lt"/>
                          <a:ea typeface="+mn-ea"/>
                          <a:cs typeface="+mn-cs"/>
                        </a:rPr>
                        <a:t>7.38905609893065</a:t>
                      </a:r>
                      <a:endParaRPr lang="en-US" sz="1400" dirty="0"/>
                    </a:p>
                  </a:txBody>
                  <a:tcPr/>
                </a:tc>
                <a:extLst>
                  <a:ext uri="{0D108BD9-81ED-4DB2-BD59-A6C34878D82A}">
                    <a16:rowId xmlns:a16="http://schemas.microsoft.com/office/drawing/2014/main" val="974891332"/>
                  </a:ext>
                </a:extLst>
              </a:tr>
              <a:tr h="533891">
                <a:tc>
                  <a:txBody>
                    <a:bodyPr/>
                    <a:lstStyle/>
                    <a:p>
                      <a:r>
                        <a:rPr lang="en-US" sz="1400" dirty="0" err="1"/>
                        <a:t>Math.floor</a:t>
                      </a:r>
                      <a:r>
                        <a:rPr lang="en-US" sz="1400" dirty="0"/>
                        <a:t>(x)</a:t>
                      </a:r>
                    </a:p>
                  </a:txBody>
                  <a:tcPr/>
                </a:tc>
                <a:tc>
                  <a:txBody>
                    <a:bodyPr/>
                    <a:lstStyle/>
                    <a:p>
                      <a:r>
                        <a:rPr lang="en-US" sz="1400" dirty="0" err="1"/>
                        <a:t>Arredonda</a:t>
                      </a:r>
                      <a:r>
                        <a:rPr lang="en-US" sz="1400" dirty="0"/>
                        <a:t> x para o </a:t>
                      </a:r>
                      <a:r>
                        <a:rPr lang="en-US" sz="1400" dirty="0" err="1"/>
                        <a:t>menor</a:t>
                      </a:r>
                      <a:r>
                        <a:rPr lang="en-US" sz="1400" dirty="0"/>
                        <a:t> </a:t>
                      </a:r>
                      <a:r>
                        <a:rPr lang="en-US" sz="1400" dirty="0" err="1"/>
                        <a:t>inteiro</a:t>
                      </a:r>
                      <a:r>
                        <a:rPr lang="en-US" sz="1400" dirty="0"/>
                        <a:t> </a:t>
                      </a:r>
                      <a:r>
                        <a:rPr lang="en-US" sz="1400" dirty="0" err="1"/>
                        <a:t>não</a:t>
                      </a:r>
                      <a:r>
                        <a:rPr lang="en-US" sz="1400" dirty="0"/>
                        <a:t> </a:t>
                      </a:r>
                      <a:r>
                        <a:rPr lang="en-US" sz="1400" dirty="0" err="1"/>
                        <a:t>maior</a:t>
                      </a:r>
                      <a:r>
                        <a:rPr lang="en-US" sz="1400" dirty="0"/>
                        <a:t> que x</a:t>
                      </a:r>
                    </a:p>
                  </a:txBody>
                  <a:tcPr/>
                </a:tc>
                <a:tc>
                  <a:txBody>
                    <a:bodyPr/>
                    <a:lstStyle/>
                    <a:p>
                      <a:r>
                        <a:rPr lang="en-US" sz="1400" dirty="0"/>
                        <a:t>floor(23.3) é 23.0</a:t>
                      </a:r>
                    </a:p>
                  </a:txBody>
                  <a:tcPr/>
                </a:tc>
                <a:extLst>
                  <a:ext uri="{0D108BD9-81ED-4DB2-BD59-A6C34878D82A}">
                    <a16:rowId xmlns:a16="http://schemas.microsoft.com/office/drawing/2014/main" val="3966412464"/>
                  </a:ext>
                </a:extLst>
              </a:tr>
              <a:tr h="382099">
                <a:tc>
                  <a:txBody>
                    <a:bodyPr/>
                    <a:lstStyle/>
                    <a:p>
                      <a:r>
                        <a:rPr lang="en-US" sz="1400" dirty="0"/>
                        <a:t>Math.log(x)</a:t>
                      </a:r>
                    </a:p>
                  </a:txBody>
                  <a:tcPr/>
                </a:tc>
                <a:tc>
                  <a:txBody>
                    <a:bodyPr/>
                    <a:lstStyle/>
                    <a:p>
                      <a:r>
                        <a:rPr lang="en-US" sz="1400" dirty="0" err="1"/>
                        <a:t>Logaritmo</a:t>
                      </a:r>
                      <a:r>
                        <a:rPr lang="en-US" sz="1400" dirty="0"/>
                        <a:t> natural de x (base e)</a:t>
                      </a:r>
                    </a:p>
                  </a:txBody>
                  <a:tcPr/>
                </a:tc>
                <a:tc>
                  <a:txBody>
                    <a:bodyPr/>
                    <a:lstStyle/>
                    <a:p>
                      <a:r>
                        <a:rPr lang="en-US" sz="1400" dirty="0"/>
                        <a:t>log(1) é 0.0</a:t>
                      </a:r>
                    </a:p>
                  </a:txBody>
                  <a:tcPr/>
                </a:tc>
                <a:extLst>
                  <a:ext uri="{0D108BD9-81ED-4DB2-BD59-A6C34878D82A}">
                    <a16:rowId xmlns:a16="http://schemas.microsoft.com/office/drawing/2014/main" val="3960951536"/>
                  </a:ext>
                </a:extLst>
              </a:tr>
              <a:tr h="382099">
                <a:tc>
                  <a:txBody>
                    <a:bodyPr/>
                    <a:lstStyle/>
                    <a:p>
                      <a:r>
                        <a:rPr lang="en-US" sz="1400" dirty="0" err="1"/>
                        <a:t>Math.max</a:t>
                      </a:r>
                      <a:r>
                        <a:rPr lang="en-US" sz="1400" dirty="0"/>
                        <a:t>(x, y)</a:t>
                      </a:r>
                    </a:p>
                  </a:txBody>
                  <a:tcPr/>
                </a:tc>
                <a:tc>
                  <a:txBody>
                    <a:bodyPr/>
                    <a:lstStyle/>
                    <a:p>
                      <a:r>
                        <a:rPr lang="en-US" sz="1400" dirty="0" err="1"/>
                        <a:t>Maior</a:t>
                      </a:r>
                      <a:r>
                        <a:rPr lang="en-US" sz="1400" dirty="0"/>
                        <a:t> valor de x e y</a:t>
                      </a:r>
                    </a:p>
                  </a:txBody>
                  <a:tcPr/>
                </a:tc>
                <a:tc>
                  <a:txBody>
                    <a:bodyPr/>
                    <a:lstStyle/>
                    <a:p>
                      <a:r>
                        <a:rPr lang="en-US" sz="1400" dirty="0"/>
                        <a:t>max(9,8) é 9</a:t>
                      </a:r>
                    </a:p>
                  </a:txBody>
                  <a:tcPr/>
                </a:tc>
                <a:extLst>
                  <a:ext uri="{0D108BD9-81ED-4DB2-BD59-A6C34878D82A}">
                    <a16:rowId xmlns:a16="http://schemas.microsoft.com/office/drawing/2014/main" val="155285955"/>
                  </a:ext>
                </a:extLst>
              </a:tr>
              <a:tr h="382099">
                <a:tc>
                  <a:txBody>
                    <a:bodyPr/>
                    <a:lstStyle/>
                    <a:p>
                      <a:r>
                        <a:rPr lang="en-US" sz="1400" dirty="0" err="1"/>
                        <a:t>Math.min</a:t>
                      </a:r>
                      <a:r>
                        <a:rPr lang="en-US" sz="1400" dirty="0"/>
                        <a:t>(x, y)</a:t>
                      </a:r>
                    </a:p>
                  </a:txBody>
                  <a:tcPr/>
                </a:tc>
                <a:tc>
                  <a:txBody>
                    <a:bodyPr/>
                    <a:lstStyle/>
                    <a:p>
                      <a:r>
                        <a:rPr lang="en-US" sz="1400" dirty="0" err="1"/>
                        <a:t>Menor</a:t>
                      </a:r>
                      <a:r>
                        <a:rPr lang="en-US" sz="1400" dirty="0"/>
                        <a:t> valor de x e y</a:t>
                      </a:r>
                    </a:p>
                  </a:txBody>
                  <a:tcPr/>
                </a:tc>
                <a:tc>
                  <a:txBody>
                    <a:bodyPr/>
                    <a:lstStyle/>
                    <a:p>
                      <a:r>
                        <a:rPr lang="en-US" sz="1400" dirty="0"/>
                        <a:t>min(9,8) é 8</a:t>
                      </a:r>
                    </a:p>
                  </a:txBody>
                  <a:tcPr/>
                </a:tc>
                <a:extLst>
                  <a:ext uri="{0D108BD9-81ED-4DB2-BD59-A6C34878D82A}">
                    <a16:rowId xmlns:a16="http://schemas.microsoft.com/office/drawing/2014/main" val="267561883"/>
                  </a:ext>
                </a:extLst>
              </a:tr>
              <a:tr h="382099">
                <a:tc>
                  <a:txBody>
                    <a:bodyPr/>
                    <a:lstStyle/>
                    <a:p>
                      <a:r>
                        <a:rPr lang="en-US" sz="1400" dirty="0" err="1"/>
                        <a:t>Math.pow</a:t>
                      </a:r>
                      <a:r>
                        <a:rPr lang="en-US" sz="1400" dirty="0"/>
                        <a:t>(x, y)</a:t>
                      </a:r>
                    </a:p>
                  </a:txBody>
                  <a:tcPr/>
                </a:tc>
                <a:tc>
                  <a:txBody>
                    <a:bodyPr/>
                    <a:lstStyle/>
                    <a:p>
                      <a:r>
                        <a:rPr lang="en-US" sz="1400" dirty="0"/>
                        <a:t>x </a:t>
                      </a:r>
                      <a:r>
                        <a:rPr lang="en-US" sz="1400" dirty="0" err="1"/>
                        <a:t>elevado</a:t>
                      </a:r>
                      <a:r>
                        <a:rPr lang="en-US" sz="1400" dirty="0"/>
                        <a:t> a </a:t>
                      </a:r>
                      <a:r>
                        <a:rPr lang="en-US" sz="1400" dirty="0" err="1"/>
                        <a:t>potência</a:t>
                      </a:r>
                      <a:r>
                        <a:rPr lang="en-US" sz="1400" dirty="0"/>
                        <a:t> de y (</a:t>
                      </a:r>
                      <a:r>
                        <a:rPr lang="en-US" sz="1400" dirty="0" err="1"/>
                        <a:t>x</a:t>
                      </a:r>
                      <a:r>
                        <a:rPr lang="en-US" sz="1400" baseline="30000" dirty="0" err="1"/>
                        <a:t>y</a:t>
                      </a:r>
                      <a:r>
                        <a:rPr lang="en-US" sz="1400" dirty="0"/>
                        <a:t>)</a:t>
                      </a:r>
                    </a:p>
                  </a:txBody>
                  <a:tcPr/>
                </a:tc>
                <a:tc>
                  <a:txBody>
                    <a:bodyPr/>
                    <a:lstStyle/>
                    <a:p>
                      <a:r>
                        <a:rPr lang="en-US" sz="1400" dirty="0"/>
                        <a:t>pow(7, 2) é 49.0</a:t>
                      </a:r>
                    </a:p>
                  </a:txBody>
                  <a:tcPr/>
                </a:tc>
                <a:extLst>
                  <a:ext uri="{0D108BD9-81ED-4DB2-BD59-A6C34878D82A}">
                    <a16:rowId xmlns:a16="http://schemas.microsoft.com/office/drawing/2014/main" val="2305899908"/>
                  </a:ext>
                </a:extLst>
              </a:tr>
              <a:tr h="382099">
                <a:tc>
                  <a:txBody>
                    <a:bodyPr/>
                    <a:lstStyle/>
                    <a:p>
                      <a:r>
                        <a:rPr lang="en-US" sz="1400" dirty="0" err="1"/>
                        <a:t>Math.sin</a:t>
                      </a:r>
                      <a:r>
                        <a:rPr lang="en-US" sz="1400" dirty="0"/>
                        <a:t>(x)</a:t>
                      </a:r>
                    </a:p>
                  </a:txBody>
                  <a:tcPr/>
                </a:tc>
                <a:tc>
                  <a:txBody>
                    <a:bodyPr/>
                    <a:lstStyle/>
                    <a:p>
                      <a:r>
                        <a:rPr lang="en-US" sz="1400" dirty="0"/>
                        <a:t>Seno </a:t>
                      </a:r>
                      <a:r>
                        <a:rPr lang="en-US" sz="1400" dirty="0" err="1"/>
                        <a:t>trigonométrico</a:t>
                      </a:r>
                      <a:r>
                        <a:rPr lang="en-US" sz="1400" dirty="0"/>
                        <a:t> de x (x </a:t>
                      </a:r>
                      <a:r>
                        <a:rPr lang="en-US" sz="1400" dirty="0" err="1"/>
                        <a:t>em</a:t>
                      </a:r>
                      <a:r>
                        <a:rPr lang="en-US" sz="1400" dirty="0"/>
                        <a:t> </a:t>
                      </a:r>
                      <a:r>
                        <a:rPr lang="en-US" sz="1400" dirty="0" err="1"/>
                        <a:t>radianos</a:t>
                      </a:r>
                      <a:endParaRPr lang="en-US" sz="1400" dirty="0"/>
                    </a:p>
                  </a:txBody>
                  <a:tcPr/>
                </a:tc>
                <a:tc>
                  <a:txBody>
                    <a:bodyPr/>
                    <a:lstStyle/>
                    <a:p>
                      <a:r>
                        <a:rPr lang="en-US" sz="1400" dirty="0"/>
                        <a:t>sin(0) é 0.0</a:t>
                      </a:r>
                    </a:p>
                  </a:txBody>
                  <a:tcPr/>
                </a:tc>
                <a:extLst>
                  <a:ext uri="{0D108BD9-81ED-4DB2-BD59-A6C34878D82A}">
                    <a16:rowId xmlns:a16="http://schemas.microsoft.com/office/drawing/2014/main" val="3074226778"/>
                  </a:ext>
                </a:extLst>
              </a:tr>
              <a:tr h="533891">
                <a:tc>
                  <a:txBody>
                    <a:bodyPr/>
                    <a:lstStyle/>
                    <a:p>
                      <a:r>
                        <a:rPr lang="en-US" sz="1400" dirty="0" err="1"/>
                        <a:t>Math.tan</a:t>
                      </a:r>
                      <a:endParaRPr lang="en-US" sz="1400" dirty="0"/>
                    </a:p>
                  </a:txBody>
                  <a:tcPr/>
                </a:tc>
                <a:tc>
                  <a:txBody>
                    <a:bodyPr/>
                    <a:lstStyle/>
                    <a:p>
                      <a:r>
                        <a:rPr lang="en-US" sz="1400" dirty="0" err="1"/>
                        <a:t>Tangente</a:t>
                      </a:r>
                      <a:r>
                        <a:rPr lang="en-US" sz="1400" dirty="0"/>
                        <a:t> </a:t>
                      </a:r>
                      <a:r>
                        <a:rPr lang="en-US" sz="1400" dirty="0" err="1"/>
                        <a:t>trigonométrica</a:t>
                      </a:r>
                      <a:r>
                        <a:rPr lang="en-US" sz="1400" dirty="0"/>
                        <a:t> de x (x </a:t>
                      </a:r>
                      <a:r>
                        <a:rPr lang="en-US" sz="1400" dirty="0" err="1"/>
                        <a:t>em</a:t>
                      </a:r>
                      <a:r>
                        <a:rPr lang="en-US" sz="1400" dirty="0"/>
                        <a:t> </a:t>
                      </a:r>
                      <a:r>
                        <a:rPr lang="en-US" sz="1400" dirty="0" err="1"/>
                        <a:t>radianos</a:t>
                      </a:r>
                      <a:endParaRPr lang="en-US" sz="1400" dirty="0"/>
                    </a:p>
                  </a:txBody>
                  <a:tcPr/>
                </a:tc>
                <a:tc>
                  <a:txBody>
                    <a:bodyPr/>
                    <a:lstStyle/>
                    <a:p>
                      <a:r>
                        <a:rPr lang="en-US" sz="1400" dirty="0"/>
                        <a:t>tan(0) é 0.0</a:t>
                      </a:r>
                    </a:p>
                  </a:txBody>
                  <a:tcPr/>
                </a:tc>
                <a:extLst>
                  <a:ext uri="{0D108BD9-81ED-4DB2-BD59-A6C34878D82A}">
                    <a16:rowId xmlns:a16="http://schemas.microsoft.com/office/drawing/2014/main" val="3349612258"/>
                  </a:ext>
                </a:extLst>
              </a:tr>
            </a:tbl>
          </a:graphicData>
        </a:graphic>
      </p:graphicFrame>
    </p:spTree>
    <p:extLst>
      <p:ext uri="{BB962C8B-B14F-4D97-AF65-F5344CB8AC3E}">
        <p14:creationId xmlns:p14="http://schemas.microsoft.com/office/powerpoint/2010/main" val="337396297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a:xfrm>
            <a:off x="457200" y="764704"/>
            <a:ext cx="8229600" cy="1066800"/>
          </a:xfrm>
        </p:spPr>
        <p:txBody>
          <a:bodyPr>
            <a:normAutofit fontScale="90000"/>
          </a:bodyPr>
          <a:lstStyle/>
          <a:p>
            <a:pPr algn="ctr"/>
            <a:r>
              <a:rPr lang="en-US" dirty="0"/>
              <a:t>MÉTODOS DE CLASSE OU STATIC – EXEMPLO – MÉTODO CRIADO PELO PROGRAMADOR</a:t>
            </a:r>
          </a:p>
        </p:txBody>
      </p:sp>
      <p:sp>
        <p:nvSpPr>
          <p:cNvPr id="3" name="Espaço Reservado para Conteúdo 2">
            <a:extLst>
              <a:ext uri="{FF2B5EF4-FFF2-40B4-BE49-F238E27FC236}">
                <a16:creationId xmlns:a16="http://schemas.microsoft.com/office/drawing/2014/main" id="{3F4077DB-D8BD-4DC8-BEDA-3F5340304865}"/>
              </a:ext>
            </a:extLst>
          </p:cNvPr>
          <p:cNvSpPr>
            <a:spLocks noGrp="1"/>
          </p:cNvSpPr>
          <p:nvPr>
            <p:ph idx="1"/>
          </p:nvPr>
        </p:nvSpPr>
        <p:spPr/>
        <p:txBody>
          <a:bodyPr>
            <a:normAutofit fontScale="62500" lnSpcReduction="20000"/>
          </a:bodyPr>
          <a:lstStyle/>
          <a:p>
            <a:r>
              <a:rPr lang="en-US" b="1" dirty="0"/>
              <a:t>public class </a:t>
            </a:r>
            <a:r>
              <a:rPr lang="en-US" b="1" dirty="0" err="1"/>
              <a:t>GradeCursoTest</a:t>
            </a:r>
            <a:r>
              <a:rPr lang="en-US" b="1" dirty="0"/>
              <a:t> {</a:t>
            </a:r>
          </a:p>
          <a:p>
            <a:endParaRPr lang="en-US" dirty="0"/>
          </a:p>
          <a:p>
            <a:r>
              <a:rPr lang="en-US" b="1" dirty="0"/>
              <a:t>public static void </a:t>
            </a:r>
            <a:r>
              <a:rPr lang="en-US" b="1" dirty="0" err="1"/>
              <a:t>invertmat</a:t>
            </a:r>
            <a:r>
              <a:rPr lang="en-US" b="1" dirty="0"/>
              <a:t>(int[] aux) {</a:t>
            </a:r>
          </a:p>
          <a:p>
            <a:r>
              <a:rPr lang="en-US" b="1" dirty="0"/>
              <a:t>          for (int k = aux.length-1; k &gt;= 0; k--) {</a:t>
            </a:r>
          </a:p>
          <a:p>
            <a:r>
              <a:rPr lang="fr-FR" dirty="0"/>
              <a:t>                  System.</a:t>
            </a:r>
            <a:r>
              <a:rPr lang="fr-FR" b="1" i="1" dirty="0"/>
              <a:t>out.printf("%d ", aux[k]);</a:t>
            </a:r>
          </a:p>
          <a:p>
            <a:r>
              <a:rPr lang="en-US" dirty="0"/>
              <a:t>                 // </a:t>
            </a:r>
            <a:r>
              <a:rPr lang="en-US" dirty="0" err="1"/>
              <a:t>System.</a:t>
            </a:r>
            <a:r>
              <a:rPr lang="en-US" b="1" i="1" dirty="0" err="1"/>
              <a:t>out.println</a:t>
            </a:r>
            <a:r>
              <a:rPr lang="en-US" b="1" i="1" dirty="0"/>
              <a:t>();</a:t>
            </a:r>
          </a:p>
          <a:p>
            <a:r>
              <a:rPr lang="en-US" dirty="0"/>
              <a:t>           }</a:t>
            </a:r>
          </a:p>
          <a:p>
            <a:r>
              <a:rPr lang="en-US" dirty="0"/>
              <a:t>}</a:t>
            </a:r>
          </a:p>
          <a:p>
            <a:endParaRPr lang="en-US" dirty="0"/>
          </a:p>
          <a:p>
            <a:r>
              <a:rPr lang="en-US" b="1" dirty="0"/>
              <a:t>public static void main(String[] </a:t>
            </a:r>
            <a:r>
              <a:rPr lang="en-US" b="1" dirty="0" err="1"/>
              <a:t>args</a:t>
            </a:r>
            <a:r>
              <a:rPr lang="en-US" b="1" dirty="0"/>
              <a:t>) {</a:t>
            </a:r>
          </a:p>
          <a:p>
            <a:endParaRPr lang="en-US" dirty="0"/>
          </a:p>
          <a:p>
            <a:r>
              <a:rPr lang="en-US" b="1" dirty="0"/>
              <a:t>          int[] vet = {2,3,4,5,6,7,8,8,9,10};</a:t>
            </a:r>
          </a:p>
          <a:p>
            <a:endParaRPr lang="en-US" dirty="0"/>
          </a:p>
          <a:p>
            <a:r>
              <a:rPr lang="en-US" dirty="0"/>
              <a:t>          </a:t>
            </a:r>
            <a:r>
              <a:rPr lang="en-US" dirty="0" err="1"/>
              <a:t>GradeCursoTest.</a:t>
            </a:r>
            <a:r>
              <a:rPr lang="en-US" i="1" dirty="0" err="1"/>
              <a:t>invertmat</a:t>
            </a:r>
            <a:r>
              <a:rPr lang="en-US" i="1" dirty="0"/>
              <a:t>(vet);</a:t>
            </a:r>
          </a:p>
          <a:p>
            <a:r>
              <a:rPr lang="en-US" i="1" dirty="0"/>
              <a:t>}</a:t>
            </a:r>
          </a:p>
          <a:p>
            <a:r>
              <a:rPr lang="en-US" b="1" i="1" dirty="0"/>
              <a:t>//RESPOSTA: 10 9 8 8 7 6 5 4 3  2</a:t>
            </a:r>
            <a:endParaRPr lang="en-US" b="1" dirty="0"/>
          </a:p>
        </p:txBody>
      </p:sp>
    </p:spTree>
    <p:extLst>
      <p:ext uri="{BB962C8B-B14F-4D97-AF65-F5344CB8AC3E}">
        <p14:creationId xmlns:p14="http://schemas.microsoft.com/office/powerpoint/2010/main" val="13413813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A5D82F-4CDD-4AF0-AA75-83B3FAC890F3}"/>
              </a:ext>
            </a:extLst>
          </p:cNvPr>
          <p:cNvSpPr>
            <a:spLocks noGrp="1"/>
          </p:cNvSpPr>
          <p:nvPr>
            <p:ph type="ctrTitle"/>
          </p:nvPr>
        </p:nvSpPr>
        <p:spPr/>
        <p:txBody>
          <a:bodyPr/>
          <a:lstStyle/>
          <a:p>
            <a:r>
              <a:rPr lang="en-US" dirty="0"/>
              <a:t>PASSAGEM DE ARGUMENTOS USANDO ARGS</a:t>
            </a:r>
          </a:p>
        </p:txBody>
      </p:sp>
      <p:sp>
        <p:nvSpPr>
          <p:cNvPr id="5" name="Subtítulo 4">
            <a:extLst>
              <a:ext uri="{FF2B5EF4-FFF2-40B4-BE49-F238E27FC236}">
                <a16:creationId xmlns:a16="http://schemas.microsoft.com/office/drawing/2014/main" id="{397598E6-3BC8-4495-8F63-512736BFB0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2803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p:txBody>
          <a:bodyPr>
            <a:normAutofit fontScale="90000"/>
          </a:bodyPr>
          <a:lstStyle/>
          <a:p>
            <a:pPr algn="ctr"/>
            <a:r>
              <a:rPr lang="en-US" dirty="0"/>
              <a:t>COMO PASSAR PARAMETROS NO ECLIPSE</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475860" y="2220686"/>
            <a:ext cx="8210939" cy="4353850"/>
          </a:xfrm>
        </p:spPr>
        <p:txBody>
          <a:bodyPr/>
          <a:lstStyle/>
          <a:p>
            <a:pPr algn="just"/>
            <a:r>
              <a:rPr lang="en-US" dirty="0"/>
              <a:t>CLIQUE NA OPÇÃO DO MENU PRINCIPAL </a:t>
            </a:r>
            <a:r>
              <a:rPr lang="en-US" b="1" dirty="0"/>
              <a:t>RUN</a:t>
            </a:r>
          </a:p>
          <a:p>
            <a:pPr algn="just"/>
            <a:r>
              <a:rPr lang="en-US" dirty="0"/>
              <a:t>CLIQUE NA OPÇÃO </a:t>
            </a:r>
            <a:r>
              <a:rPr lang="en-US" b="1" dirty="0"/>
              <a:t>RUN CONFIGURATIONS</a:t>
            </a:r>
          </a:p>
          <a:p>
            <a:pPr algn="just"/>
            <a:r>
              <a:rPr lang="en-US" dirty="0"/>
              <a:t>CLIQUE NA </a:t>
            </a:r>
            <a:r>
              <a:rPr lang="en-US" b="1" dirty="0"/>
              <a:t>PALETA ARGUMENTS</a:t>
            </a:r>
          </a:p>
          <a:p>
            <a:pPr algn="just"/>
            <a:r>
              <a:rPr lang="en-US" dirty="0"/>
              <a:t>EM </a:t>
            </a:r>
            <a:r>
              <a:rPr lang="en-US" b="1" dirty="0"/>
              <a:t>PROGRAM ARGUMENTS</a:t>
            </a:r>
            <a:r>
              <a:rPr lang="en-US" dirty="0"/>
              <a:t>, DIGITE OS ARGUMENTOS </a:t>
            </a:r>
          </a:p>
        </p:txBody>
      </p:sp>
    </p:spTree>
    <p:extLst>
      <p:ext uri="{BB962C8B-B14F-4D97-AF65-F5344CB8AC3E}">
        <p14:creationId xmlns:p14="http://schemas.microsoft.com/office/powerpoint/2010/main" val="14157597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fontScale="55000" lnSpcReduction="20000"/>
          </a:bodyPr>
          <a:lstStyle/>
          <a:p>
            <a:r>
              <a:rPr lang="en-US" b="1" dirty="0"/>
              <a:t>public class </a:t>
            </a:r>
            <a:r>
              <a:rPr lang="en-US" b="1" dirty="0" err="1"/>
              <a:t>ClassPassagemdeParametronoArgs</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b="1" dirty="0"/>
              <a:t>          int </a:t>
            </a:r>
            <a:r>
              <a:rPr lang="en-US" b="1" dirty="0" err="1"/>
              <a:t>inttamanho</a:t>
            </a:r>
            <a:r>
              <a:rPr lang="en-US" b="1" dirty="0"/>
              <a:t> = </a:t>
            </a:r>
            <a:r>
              <a:rPr lang="en-US" b="1" dirty="0" err="1"/>
              <a:t>args.length</a:t>
            </a:r>
            <a:r>
              <a:rPr lang="en-US" b="1" dirty="0"/>
              <a:t>, </a:t>
            </a:r>
            <a:r>
              <a:rPr lang="en-US" b="1" dirty="0" err="1"/>
              <a:t>intcont</a:t>
            </a:r>
            <a:r>
              <a:rPr lang="en-US" b="1" dirty="0"/>
              <a:t>;</a:t>
            </a:r>
          </a:p>
          <a:p>
            <a:r>
              <a:rPr lang="en-US" b="1" dirty="0"/>
              <a:t>          if(</a:t>
            </a:r>
            <a:r>
              <a:rPr lang="en-US" b="1" dirty="0" err="1"/>
              <a:t>args.length</a:t>
            </a:r>
            <a:r>
              <a:rPr lang="en-US" b="1" dirty="0"/>
              <a:t> == 0)</a:t>
            </a:r>
          </a:p>
          <a:p>
            <a:r>
              <a:rPr lang="en-US" dirty="0"/>
              <a:t>          {</a:t>
            </a:r>
          </a:p>
          <a:p>
            <a:r>
              <a:rPr lang="pt-BR" dirty="0"/>
              <a:t>               </a:t>
            </a:r>
            <a:r>
              <a:rPr lang="pt-BR" dirty="0" err="1"/>
              <a:t>System.</a:t>
            </a:r>
            <a:r>
              <a:rPr lang="pt-BR" b="1" i="1" dirty="0" err="1"/>
              <a:t>out.println</a:t>
            </a:r>
            <a:r>
              <a:rPr lang="pt-BR" b="1" i="1" dirty="0"/>
              <a:t>("NENHUM PARAMETRO FOI PASSADO");</a:t>
            </a:r>
          </a:p>
          <a:p>
            <a:r>
              <a:rPr lang="en-US" dirty="0"/>
              <a:t>          }</a:t>
            </a:r>
          </a:p>
          <a:p>
            <a:r>
              <a:rPr lang="en-US" b="1" dirty="0"/>
              <a:t>          else {</a:t>
            </a:r>
          </a:p>
          <a:p>
            <a:r>
              <a:rPr lang="pt-BR" dirty="0"/>
              <a:t>                     </a:t>
            </a:r>
            <a:r>
              <a:rPr lang="pt-BR" sz="2200" dirty="0" err="1"/>
              <a:t>System.</a:t>
            </a:r>
            <a:r>
              <a:rPr lang="pt-BR" sz="2200" b="1" i="1" dirty="0" err="1"/>
              <a:t>out.println</a:t>
            </a:r>
            <a:r>
              <a:rPr lang="pt-BR" sz="2200" b="1" i="1" dirty="0"/>
              <a:t>("NÚMERO TOTAL DE PARAMETROS RECEBIDOS: "+</a:t>
            </a:r>
            <a:r>
              <a:rPr lang="pt-BR" sz="2200" b="1" i="1" dirty="0" err="1"/>
              <a:t>inttamanho</a:t>
            </a:r>
            <a:r>
              <a:rPr lang="pt-BR" sz="2200" b="1" i="1" dirty="0"/>
              <a:t>);</a:t>
            </a:r>
          </a:p>
          <a:p>
            <a:r>
              <a:rPr lang="en-US" b="1" dirty="0"/>
              <a:t>                    for(</a:t>
            </a:r>
            <a:r>
              <a:rPr lang="en-US" b="1" dirty="0" err="1"/>
              <a:t>intcont</a:t>
            </a:r>
            <a:r>
              <a:rPr lang="en-US" b="1" dirty="0"/>
              <a:t> = 0; </a:t>
            </a:r>
            <a:r>
              <a:rPr lang="en-US" b="1" dirty="0" err="1"/>
              <a:t>intcont</a:t>
            </a:r>
            <a:r>
              <a:rPr lang="en-US" b="1" dirty="0"/>
              <a:t> &lt; </a:t>
            </a:r>
            <a:r>
              <a:rPr lang="en-US" b="1" dirty="0" err="1"/>
              <a:t>args.length</a:t>
            </a:r>
            <a:r>
              <a:rPr lang="en-US" b="1" dirty="0"/>
              <a:t>; </a:t>
            </a:r>
            <a:r>
              <a:rPr lang="en-US" b="1" dirty="0" err="1"/>
              <a:t>intcont</a:t>
            </a:r>
            <a:r>
              <a:rPr lang="en-US" b="1" dirty="0"/>
              <a:t>++)</a:t>
            </a:r>
          </a:p>
          <a:p>
            <a:r>
              <a:rPr lang="en-US" dirty="0"/>
              <a:t>                    {</a:t>
            </a:r>
          </a:p>
          <a:p>
            <a:r>
              <a:rPr lang="en-US" dirty="0"/>
              <a:t>                         </a:t>
            </a:r>
            <a:r>
              <a:rPr lang="en-US" dirty="0" err="1"/>
              <a:t>System.</a:t>
            </a:r>
            <a:r>
              <a:rPr lang="en-US" b="1" i="1" dirty="0" err="1"/>
              <a:t>out.println</a:t>
            </a:r>
            <a:r>
              <a:rPr lang="en-US" b="1" i="1" dirty="0"/>
              <a:t>("PARAMETRO "+(intcont+1)+" = "+</a:t>
            </a:r>
            <a:r>
              <a:rPr lang="en-US" b="1" i="1" dirty="0" err="1"/>
              <a:t>args</a:t>
            </a:r>
            <a:r>
              <a:rPr lang="en-US" b="1" i="1" dirty="0"/>
              <a:t>[</a:t>
            </a:r>
            <a:r>
              <a:rPr lang="en-US" b="1" i="1" dirty="0" err="1"/>
              <a:t>intcont</a:t>
            </a:r>
            <a:r>
              <a:rPr lang="en-US" b="1" i="1" dirty="0"/>
              <a:t>]);</a:t>
            </a:r>
          </a:p>
          <a:p>
            <a:r>
              <a:rPr lang="en-US" dirty="0"/>
              <a:t>                    }</a:t>
            </a:r>
          </a:p>
          <a:p>
            <a:r>
              <a:rPr lang="en-US" dirty="0"/>
              <a:t>           }</a:t>
            </a:r>
          </a:p>
          <a:p>
            <a:r>
              <a:rPr lang="en-US" dirty="0"/>
              <a:t>     }</a:t>
            </a:r>
          </a:p>
          <a:p>
            <a:endParaRPr lang="en-US" dirty="0"/>
          </a:p>
          <a:p>
            <a:r>
              <a:rPr lang="en-US" dirty="0"/>
              <a:t>}</a:t>
            </a:r>
          </a:p>
        </p:txBody>
      </p:sp>
    </p:spTree>
    <p:extLst>
      <p:ext uri="{BB962C8B-B14F-4D97-AF65-F5344CB8AC3E}">
        <p14:creationId xmlns:p14="http://schemas.microsoft.com/office/powerpoint/2010/main" val="10503228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 – EXEMPLO 2</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a:bodyPr>
          <a:lstStyle/>
          <a:p>
            <a:r>
              <a:rPr lang="en-US" sz="2000" b="1" dirty="0"/>
              <a:t>//</a:t>
            </a:r>
            <a:r>
              <a:rPr lang="en-US" sz="2000" b="1" dirty="0" err="1"/>
              <a:t>Início</a:t>
            </a:r>
            <a:r>
              <a:rPr lang="en-US" sz="2000" b="1" dirty="0"/>
              <a:t> de </a:t>
            </a:r>
            <a:r>
              <a:rPr lang="en-US" sz="2000" b="1" dirty="0" err="1"/>
              <a:t>programa</a:t>
            </a:r>
            <a:r>
              <a:rPr lang="en-US" sz="2000" b="1" dirty="0"/>
              <a:t> e </a:t>
            </a:r>
            <a:r>
              <a:rPr lang="en-US" sz="2000" b="1" dirty="0" err="1"/>
              <a:t>declaração</a:t>
            </a:r>
            <a:r>
              <a:rPr lang="en-US" sz="2000" b="1" dirty="0"/>
              <a:t> de </a:t>
            </a:r>
            <a:r>
              <a:rPr lang="en-US" sz="2000" b="1" dirty="0" err="1"/>
              <a:t>atributos</a:t>
            </a:r>
            <a:endParaRPr lang="en-US" sz="2000" b="1" dirty="0"/>
          </a:p>
          <a:p>
            <a:r>
              <a:rPr lang="en-US" sz="2000" b="1" dirty="0"/>
              <a:t>import java.io.*;</a:t>
            </a:r>
          </a:p>
          <a:p>
            <a:r>
              <a:rPr lang="en-US" sz="2000" b="1" dirty="0"/>
              <a:t>public class </a:t>
            </a:r>
            <a:r>
              <a:rPr lang="en-US" sz="2000" b="1" dirty="0" err="1"/>
              <a:t>ClassPassagemdeParmatrocomTryCatch</a:t>
            </a:r>
            <a:r>
              <a:rPr lang="en-US" sz="2000" b="1" dirty="0"/>
              <a:t> {</a:t>
            </a:r>
          </a:p>
          <a:p>
            <a:endParaRPr lang="en-US" sz="2000" dirty="0"/>
          </a:p>
          <a:p>
            <a:r>
              <a:rPr lang="en-US" sz="2000" b="1" dirty="0"/>
              <a:t>public static void main(String[] </a:t>
            </a:r>
            <a:r>
              <a:rPr lang="en-US" sz="2000" b="1" dirty="0" err="1"/>
              <a:t>args</a:t>
            </a:r>
            <a:r>
              <a:rPr lang="en-US" sz="2000" b="1" dirty="0"/>
              <a:t>) {</a:t>
            </a:r>
          </a:p>
          <a:p>
            <a:r>
              <a:rPr lang="en-US" sz="2000" b="1" dirty="0"/>
              <a:t>int </a:t>
            </a:r>
            <a:r>
              <a:rPr lang="en-US" sz="2000" b="1" dirty="0" err="1"/>
              <a:t>intNumero</a:t>
            </a:r>
            <a:r>
              <a:rPr lang="en-US" sz="2000" b="1" dirty="0"/>
              <a:t>, </a:t>
            </a:r>
            <a:r>
              <a:rPr lang="en-US" sz="2000" b="1" dirty="0" err="1"/>
              <a:t>intContador</a:t>
            </a:r>
            <a:r>
              <a:rPr lang="en-US" sz="2000" b="1" dirty="0"/>
              <a:t>, </a:t>
            </a:r>
            <a:r>
              <a:rPr lang="en-US" sz="2000" b="1" dirty="0" err="1"/>
              <a:t>intFatorial</a:t>
            </a:r>
            <a:r>
              <a:rPr lang="en-US" sz="2000" b="1" dirty="0"/>
              <a:t>;</a:t>
            </a:r>
          </a:p>
          <a:p>
            <a:endParaRPr lang="en-US" sz="2000" dirty="0"/>
          </a:p>
          <a:p>
            <a:r>
              <a:rPr lang="en-US" sz="2000" dirty="0" err="1"/>
              <a:t>intNumero</a:t>
            </a:r>
            <a:r>
              <a:rPr lang="en-US" sz="2000" dirty="0"/>
              <a:t> = 0;</a:t>
            </a:r>
          </a:p>
          <a:p>
            <a:endParaRPr lang="en-US" sz="2000" dirty="0"/>
          </a:p>
          <a:p>
            <a:r>
              <a:rPr lang="en-US" sz="2000" dirty="0" err="1"/>
              <a:t>System.</a:t>
            </a:r>
            <a:r>
              <a:rPr lang="en-US" sz="2000" b="1" i="1" dirty="0" err="1"/>
              <a:t>out.println</a:t>
            </a:r>
            <a:r>
              <a:rPr lang="en-US" sz="2000" b="1" i="1" dirty="0"/>
              <a:t>("FATORIAL");</a:t>
            </a:r>
          </a:p>
          <a:p>
            <a:r>
              <a:rPr lang="en-US" sz="2000" dirty="0" err="1"/>
              <a:t>System.</a:t>
            </a:r>
            <a:r>
              <a:rPr lang="en-US" sz="2000" b="1" i="1" dirty="0" err="1"/>
              <a:t>out.println</a:t>
            </a:r>
            <a:r>
              <a:rPr lang="en-US" sz="2000" b="1" i="1" dirty="0"/>
              <a:t>("");</a:t>
            </a:r>
          </a:p>
        </p:txBody>
      </p:sp>
    </p:spTree>
    <p:extLst>
      <p:ext uri="{BB962C8B-B14F-4D97-AF65-F5344CB8AC3E}">
        <p14:creationId xmlns:p14="http://schemas.microsoft.com/office/powerpoint/2010/main" val="327507034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 – EXEMPLO 2</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fontScale="62500" lnSpcReduction="20000"/>
          </a:bodyPr>
          <a:lstStyle/>
          <a:p>
            <a:r>
              <a:rPr lang="en-US" sz="2000" b="1" dirty="0"/>
              <a:t>//Teste do </a:t>
            </a:r>
            <a:r>
              <a:rPr lang="en-US" sz="2000" b="1" dirty="0" err="1"/>
              <a:t>vetor</a:t>
            </a:r>
            <a:r>
              <a:rPr lang="en-US" sz="2000" b="1" dirty="0"/>
              <a:t> de String </a:t>
            </a:r>
            <a:r>
              <a:rPr lang="en-US" sz="2000" b="1" dirty="0" err="1"/>
              <a:t>args</a:t>
            </a:r>
            <a:r>
              <a:rPr lang="en-US" sz="2000" b="1" dirty="0"/>
              <a:t> </a:t>
            </a:r>
            <a:r>
              <a:rPr lang="en-US" sz="2000" b="1" dirty="0" err="1"/>
              <a:t>está</a:t>
            </a:r>
            <a:r>
              <a:rPr lang="en-US" sz="2000" b="1" dirty="0"/>
              <a:t> </a:t>
            </a:r>
            <a:r>
              <a:rPr lang="en-US" sz="2000" b="1" dirty="0" err="1"/>
              <a:t>vazio</a:t>
            </a:r>
            <a:endParaRPr lang="en-US" sz="2000" b="1" dirty="0"/>
          </a:p>
          <a:p>
            <a:r>
              <a:rPr lang="en-US" b="1" dirty="0"/>
              <a:t>if (</a:t>
            </a:r>
            <a:r>
              <a:rPr lang="en-US" b="1" dirty="0" err="1"/>
              <a:t>args.length</a:t>
            </a:r>
            <a:r>
              <a:rPr lang="en-US" b="1" dirty="0"/>
              <a:t> == 0)</a:t>
            </a:r>
          </a:p>
          <a:p>
            <a:r>
              <a:rPr lang="en-US" dirty="0"/>
              <a:t>{</a:t>
            </a:r>
          </a:p>
          <a:p>
            <a:r>
              <a:rPr lang="en-US" b="1" dirty="0"/>
              <a:t>byte </a:t>
            </a:r>
            <a:r>
              <a:rPr lang="en-US" b="1" dirty="0" err="1"/>
              <a:t>btvalor</a:t>
            </a:r>
            <a:r>
              <a:rPr lang="en-US" b="1" dirty="0"/>
              <a:t>[] = new byte[10];</a:t>
            </a:r>
          </a:p>
          <a:p>
            <a:r>
              <a:rPr lang="pt-BR" dirty="0" err="1"/>
              <a:t>System.</a:t>
            </a:r>
            <a:r>
              <a:rPr lang="pt-BR" b="1" i="1" dirty="0" err="1"/>
              <a:t>out.print</a:t>
            </a:r>
            <a:r>
              <a:rPr lang="pt-BR" b="1" i="1" dirty="0"/>
              <a:t>("ENTRE COM O NÚMERO DESEJADO: ");</a:t>
            </a:r>
          </a:p>
          <a:p>
            <a:endParaRPr lang="en-US" dirty="0"/>
          </a:p>
          <a:p>
            <a:r>
              <a:rPr lang="en-US" b="1" dirty="0"/>
              <a:t>try {</a:t>
            </a:r>
          </a:p>
          <a:p>
            <a:r>
              <a:rPr lang="en-US" dirty="0" err="1"/>
              <a:t>System.</a:t>
            </a:r>
            <a:r>
              <a:rPr lang="en-US" b="1" i="1" dirty="0" err="1"/>
              <a:t>in.read</a:t>
            </a:r>
            <a:r>
              <a:rPr lang="en-US" b="1" i="1" dirty="0"/>
              <a:t>(</a:t>
            </a:r>
            <a:r>
              <a:rPr lang="en-US" b="1" i="1" dirty="0" err="1"/>
              <a:t>btvalor</a:t>
            </a:r>
            <a:r>
              <a:rPr lang="en-US" b="1" i="1" dirty="0"/>
              <a:t>);          //</a:t>
            </a:r>
            <a:r>
              <a:rPr lang="en-US" b="1" i="1" dirty="0" err="1"/>
              <a:t>pegar</a:t>
            </a:r>
            <a:r>
              <a:rPr lang="en-US" b="1" i="1" dirty="0"/>
              <a:t> o valor </a:t>
            </a:r>
            <a:r>
              <a:rPr lang="en-US" b="1" i="1" dirty="0" err="1"/>
              <a:t>digitado</a:t>
            </a:r>
            <a:r>
              <a:rPr lang="en-US" b="1" i="1" dirty="0"/>
              <a:t> </a:t>
            </a:r>
            <a:r>
              <a:rPr lang="en-US" b="1" i="1" dirty="0" err="1"/>
              <a:t>pelo</a:t>
            </a:r>
            <a:r>
              <a:rPr lang="en-US" b="1" i="1" dirty="0"/>
              <a:t> </a:t>
            </a:r>
            <a:r>
              <a:rPr lang="en-US" b="1" i="1" dirty="0" err="1"/>
              <a:t>usuário</a:t>
            </a:r>
            <a:endParaRPr lang="en-US" b="1" i="1" dirty="0"/>
          </a:p>
          <a:p>
            <a:r>
              <a:rPr lang="en-US" dirty="0"/>
              <a:t>String </a:t>
            </a:r>
            <a:r>
              <a:rPr lang="en-US" dirty="0" err="1"/>
              <a:t>strBuffer</a:t>
            </a:r>
            <a:r>
              <a:rPr lang="en-US" dirty="0"/>
              <a:t> = </a:t>
            </a:r>
            <a:r>
              <a:rPr lang="en-US" b="1" dirty="0"/>
              <a:t>new String(</a:t>
            </a:r>
            <a:r>
              <a:rPr lang="en-US" b="1" dirty="0" err="1"/>
              <a:t>btvalor</a:t>
            </a:r>
            <a:r>
              <a:rPr lang="en-US" b="1" dirty="0"/>
              <a:t>);</a:t>
            </a:r>
          </a:p>
          <a:p>
            <a:r>
              <a:rPr lang="en-US" dirty="0"/>
              <a:t>String </a:t>
            </a:r>
            <a:r>
              <a:rPr lang="en-US" dirty="0" err="1"/>
              <a:t>strValor</a:t>
            </a:r>
            <a:r>
              <a:rPr lang="en-US" dirty="0"/>
              <a:t> = </a:t>
            </a:r>
            <a:r>
              <a:rPr lang="en-US" b="1" dirty="0"/>
              <a:t>new String(</a:t>
            </a:r>
            <a:r>
              <a:rPr lang="en-US" b="1" dirty="0" err="1"/>
              <a:t>strBuffer.trim</a:t>
            </a:r>
            <a:r>
              <a:rPr lang="en-US" b="1" dirty="0"/>
              <a:t>());</a:t>
            </a:r>
          </a:p>
          <a:p>
            <a:r>
              <a:rPr lang="en-US" dirty="0" err="1"/>
              <a:t>intNumero</a:t>
            </a:r>
            <a:r>
              <a:rPr lang="en-US" dirty="0"/>
              <a:t> = </a:t>
            </a:r>
            <a:r>
              <a:rPr lang="en-US" dirty="0" err="1"/>
              <a:t>Integer.</a:t>
            </a:r>
            <a:r>
              <a:rPr lang="en-US" i="1" dirty="0" err="1"/>
              <a:t>parseInt</a:t>
            </a:r>
            <a:r>
              <a:rPr lang="en-US" i="1" dirty="0"/>
              <a:t>(</a:t>
            </a:r>
            <a:r>
              <a:rPr lang="en-US" i="1" dirty="0" err="1"/>
              <a:t>strValor</a:t>
            </a:r>
            <a:r>
              <a:rPr lang="en-US" i="1" dirty="0"/>
              <a:t>);</a:t>
            </a:r>
          </a:p>
          <a:p>
            <a:r>
              <a:rPr lang="en-US" dirty="0"/>
              <a:t>}</a:t>
            </a:r>
          </a:p>
          <a:p>
            <a:r>
              <a:rPr lang="en-US" b="1" dirty="0"/>
              <a:t>catch (</a:t>
            </a:r>
            <a:r>
              <a:rPr lang="en-US" b="1" dirty="0" err="1"/>
              <a:t>IOException</a:t>
            </a:r>
            <a:r>
              <a:rPr lang="en-US" b="1" dirty="0"/>
              <a:t> </a:t>
            </a:r>
            <a:r>
              <a:rPr lang="en-US" b="1" dirty="0" err="1"/>
              <a:t>Excecao</a:t>
            </a:r>
            <a:r>
              <a:rPr lang="en-US" b="1" dirty="0"/>
              <a:t>){</a:t>
            </a:r>
          </a:p>
          <a:p>
            <a:r>
              <a:rPr lang="en-US" dirty="0" err="1"/>
              <a:t>Excecao.printStackTrace</a:t>
            </a:r>
            <a:r>
              <a:rPr lang="en-US" dirty="0"/>
              <a:t>();</a:t>
            </a:r>
          </a:p>
          <a:p>
            <a:r>
              <a:rPr lang="en-US" dirty="0"/>
              <a:t>}</a:t>
            </a:r>
          </a:p>
          <a:p>
            <a:r>
              <a:rPr lang="en-US" dirty="0"/>
              <a:t>}</a:t>
            </a:r>
          </a:p>
          <a:p>
            <a:r>
              <a:rPr lang="en-US" b="1" dirty="0"/>
              <a:t>else </a:t>
            </a:r>
            <a:r>
              <a:rPr lang="en-US" b="1" dirty="0" err="1"/>
              <a:t>intNumero</a:t>
            </a:r>
            <a:r>
              <a:rPr lang="en-US" b="1" dirty="0"/>
              <a:t> = </a:t>
            </a:r>
            <a:r>
              <a:rPr lang="en-US" b="1" dirty="0" err="1"/>
              <a:t>Integer.</a:t>
            </a:r>
            <a:r>
              <a:rPr lang="en-US" b="1" i="1" dirty="0" err="1"/>
              <a:t>parseInt</a:t>
            </a:r>
            <a:r>
              <a:rPr lang="en-US" b="1" i="1" dirty="0"/>
              <a:t>(</a:t>
            </a:r>
            <a:r>
              <a:rPr lang="en-US" b="1" i="1" dirty="0" err="1"/>
              <a:t>args</a:t>
            </a:r>
            <a:r>
              <a:rPr lang="en-US" b="1" i="1" dirty="0"/>
              <a:t>[0]);</a:t>
            </a:r>
            <a:endParaRPr lang="en-US" sz="2000" b="1" i="1" dirty="0"/>
          </a:p>
        </p:txBody>
      </p:sp>
    </p:spTree>
    <p:extLst>
      <p:ext uri="{BB962C8B-B14F-4D97-AF65-F5344CB8AC3E}">
        <p14:creationId xmlns:p14="http://schemas.microsoft.com/office/powerpoint/2010/main" val="2028469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 – EXEMPLO 2</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fontScale="92500" lnSpcReduction="20000"/>
          </a:bodyPr>
          <a:lstStyle/>
          <a:p>
            <a:r>
              <a:rPr lang="en-US" sz="2000" b="1" dirty="0"/>
              <a:t>//Se a String </a:t>
            </a:r>
            <a:r>
              <a:rPr lang="en-US" sz="2000" b="1" dirty="0" err="1"/>
              <a:t>args</a:t>
            </a:r>
            <a:r>
              <a:rPr lang="en-US" sz="2000" b="1" dirty="0"/>
              <a:t> </a:t>
            </a:r>
            <a:r>
              <a:rPr lang="en-US" sz="2000" b="1" dirty="0" err="1"/>
              <a:t>não</a:t>
            </a:r>
            <a:r>
              <a:rPr lang="en-US" sz="2000" b="1" dirty="0"/>
              <a:t> </a:t>
            </a:r>
            <a:r>
              <a:rPr lang="en-US" sz="2000" b="1" dirty="0" err="1"/>
              <a:t>estiver</a:t>
            </a:r>
            <a:r>
              <a:rPr lang="en-US" sz="2000" b="1" dirty="0"/>
              <a:t> </a:t>
            </a:r>
            <a:r>
              <a:rPr lang="en-US" sz="2000" b="1" dirty="0" err="1"/>
              <a:t>vazia</a:t>
            </a:r>
            <a:endParaRPr lang="en-US" sz="2000" b="1" dirty="0"/>
          </a:p>
          <a:p>
            <a:r>
              <a:rPr lang="en-US" dirty="0" err="1"/>
              <a:t>intFatorial</a:t>
            </a:r>
            <a:r>
              <a:rPr lang="en-US" dirty="0"/>
              <a:t> = 1;</a:t>
            </a:r>
          </a:p>
          <a:p>
            <a:r>
              <a:rPr lang="en-US" b="1" dirty="0"/>
              <a:t>if(</a:t>
            </a:r>
            <a:r>
              <a:rPr lang="en-US" b="1" dirty="0" err="1"/>
              <a:t>intNumero</a:t>
            </a:r>
            <a:r>
              <a:rPr lang="en-US" b="1" dirty="0"/>
              <a:t> &gt; 0)</a:t>
            </a:r>
          </a:p>
          <a:p>
            <a:r>
              <a:rPr lang="en-US" dirty="0"/>
              <a:t>{</a:t>
            </a:r>
          </a:p>
          <a:p>
            <a:r>
              <a:rPr lang="pt-BR" b="1" dirty="0"/>
              <a:t>for(</a:t>
            </a:r>
            <a:r>
              <a:rPr lang="pt-BR" b="1" dirty="0" err="1"/>
              <a:t>intContador</a:t>
            </a:r>
            <a:r>
              <a:rPr lang="pt-BR" b="1" dirty="0"/>
              <a:t> = 1; </a:t>
            </a:r>
            <a:r>
              <a:rPr lang="pt-BR" b="1" dirty="0" err="1"/>
              <a:t>intContador</a:t>
            </a:r>
            <a:r>
              <a:rPr lang="pt-BR" b="1" dirty="0"/>
              <a:t> &lt;= </a:t>
            </a:r>
            <a:r>
              <a:rPr lang="pt-BR" b="1" dirty="0" err="1"/>
              <a:t>intNumero</a:t>
            </a:r>
            <a:r>
              <a:rPr lang="pt-BR" b="1" dirty="0"/>
              <a:t>; </a:t>
            </a:r>
            <a:r>
              <a:rPr lang="pt-BR" b="1" dirty="0" err="1"/>
              <a:t>intContador</a:t>
            </a:r>
            <a:r>
              <a:rPr lang="pt-BR" b="1" dirty="0"/>
              <a:t>++)</a:t>
            </a:r>
          </a:p>
          <a:p>
            <a:r>
              <a:rPr lang="en-US" dirty="0" err="1"/>
              <a:t>intFatorial</a:t>
            </a:r>
            <a:r>
              <a:rPr lang="en-US" dirty="0"/>
              <a:t> = </a:t>
            </a:r>
            <a:r>
              <a:rPr lang="en-US" dirty="0" err="1"/>
              <a:t>intFatorial</a:t>
            </a:r>
            <a:r>
              <a:rPr lang="en-US" dirty="0"/>
              <a:t> * </a:t>
            </a:r>
            <a:r>
              <a:rPr lang="en-US" dirty="0" err="1"/>
              <a:t>intContador</a:t>
            </a:r>
            <a:r>
              <a:rPr lang="en-US" dirty="0"/>
              <a:t>;</a:t>
            </a:r>
          </a:p>
          <a:p>
            <a:r>
              <a:rPr lang="en-US" dirty="0"/>
              <a:t>}</a:t>
            </a:r>
          </a:p>
          <a:p>
            <a:r>
              <a:rPr lang="pt-BR" dirty="0" err="1"/>
              <a:t>System.</a:t>
            </a:r>
            <a:r>
              <a:rPr lang="pt-BR" b="1" i="1" dirty="0" err="1"/>
              <a:t>out.println</a:t>
            </a:r>
            <a:r>
              <a:rPr lang="pt-BR" b="1" i="1" dirty="0"/>
              <a:t>("O FATORIAL DE "+</a:t>
            </a:r>
            <a:r>
              <a:rPr lang="pt-BR" b="1" i="1" dirty="0" err="1"/>
              <a:t>intNumero</a:t>
            </a:r>
            <a:r>
              <a:rPr lang="pt-BR" b="1" i="1" dirty="0"/>
              <a:t>+" e "+</a:t>
            </a:r>
            <a:r>
              <a:rPr lang="pt-BR" b="1" i="1" dirty="0" err="1"/>
              <a:t>intFatorial</a:t>
            </a:r>
            <a:r>
              <a:rPr lang="pt-BR" b="1" i="1" dirty="0"/>
              <a:t>);</a:t>
            </a:r>
          </a:p>
          <a:p>
            <a:r>
              <a:rPr lang="en-US" dirty="0"/>
              <a:t>}         //</a:t>
            </a:r>
            <a:r>
              <a:rPr lang="en-US" dirty="0" err="1"/>
              <a:t>fim</a:t>
            </a:r>
            <a:r>
              <a:rPr lang="en-US" dirty="0"/>
              <a:t> do main</a:t>
            </a:r>
          </a:p>
          <a:p>
            <a:r>
              <a:rPr lang="en-US" dirty="0"/>
              <a:t>}        //</a:t>
            </a:r>
            <a:r>
              <a:rPr lang="en-US" dirty="0" err="1"/>
              <a:t>fim</a:t>
            </a:r>
            <a:r>
              <a:rPr lang="en-US" dirty="0"/>
              <a:t> do </a:t>
            </a:r>
            <a:r>
              <a:rPr lang="en-US" dirty="0" err="1"/>
              <a:t>programa</a:t>
            </a:r>
            <a:endParaRPr lang="en-US" sz="2000" b="1" i="1" dirty="0"/>
          </a:p>
        </p:txBody>
      </p:sp>
    </p:spTree>
    <p:extLst>
      <p:ext uri="{BB962C8B-B14F-4D97-AF65-F5344CB8AC3E}">
        <p14:creationId xmlns:p14="http://schemas.microsoft.com/office/powerpoint/2010/main" val="209285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Visibilidade</a:t>
            </a:r>
          </a:p>
          <a:p>
            <a:pPr marL="916686" lvl="1" indent="-514350" algn="just">
              <a:buFont typeface="+mj-lt"/>
              <a:buAutoNum type="arabicPeriod"/>
            </a:pPr>
            <a:endParaRPr lang="pt-BR" dirty="0"/>
          </a:p>
        </p:txBody>
      </p:sp>
      <p:sp>
        <p:nvSpPr>
          <p:cNvPr id="4" name="Retângulo de cantos arredondados 3"/>
          <p:cNvSpPr/>
          <p:nvPr/>
        </p:nvSpPr>
        <p:spPr>
          <a:xfrm>
            <a:off x="3131840" y="2564904"/>
            <a:ext cx="3528392" cy="2520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CARRO</a:t>
            </a:r>
          </a:p>
          <a:p>
            <a:pPr algn="ctr"/>
            <a:endParaRPr lang="pt-BR" dirty="0"/>
          </a:p>
          <a:p>
            <a:r>
              <a:rPr lang="pt-BR" dirty="0"/>
              <a:t>- COR</a:t>
            </a:r>
          </a:p>
          <a:p>
            <a:r>
              <a:rPr lang="pt-BR" dirty="0"/>
              <a:t>- PORTAS</a:t>
            </a:r>
          </a:p>
          <a:p>
            <a:pPr algn="ctr"/>
            <a:endParaRPr lang="pt-BR" dirty="0"/>
          </a:p>
          <a:p>
            <a:pPr algn="ctr"/>
            <a:endParaRPr lang="pt-BR" dirty="0"/>
          </a:p>
          <a:p>
            <a:r>
              <a:rPr lang="pt-BR" dirty="0"/>
              <a:t>+ TRANSPORTARPESSOAS()</a:t>
            </a:r>
          </a:p>
          <a:p>
            <a:pPr algn="ctr"/>
            <a:endParaRPr lang="pt-BR" dirty="0"/>
          </a:p>
          <a:p>
            <a:pPr algn="ctr"/>
            <a:endParaRPr lang="pt-BR" dirty="0"/>
          </a:p>
        </p:txBody>
      </p:sp>
      <p:cxnSp>
        <p:nvCxnSpPr>
          <p:cNvPr id="6" name="Conector reto 5"/>
          <p:cNvCxnSpPr/>
          <p:nvPr/>
        </p:nvCxnSpPr>
        <p:spPr>
          <a:xfrm>
            <a:off x="3203848" y="3068960"/>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3203848" y="3933056"/>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43E92B-C81D-487D-8A3D-7AA978614469}"/>
              </a:ext>
            </a:extLst>
          </p:cNvPr>
          <p:cNvSpPr>
            <a:spLocks noGrp="1"/>
          </p:cNvSpPr>
          <p:nvPr>
            <p:ph type="ctrTitle"/>
          </p:nvPr>
        </p:nvSpPr>
        <p:spPr/>
        <p:txBody>
          <a:bodyPr/>
          <a:lstStyle/>
          <a:p>
            <a:r>
              <a:rPr lang="en-US" dirty="0"/>
              <a:t>PASSANDO UM ARQUIVO COMO PARAMETRO</a:t>
            </a:r>
          </a:p>
        </p:txBody>
      </p:sp>
      <p:sp>
        <p:nvSpPr>
          <p:cNvPr id="5" name="Subtítulo 4">
            <a:extLst>
              <a:ext uri="{FF2B5EF4-FFF2-40B4-BE49-F238E27FC236}">
                <a16:creationId xmlns:a16="http://schemas.microsoft.com/office/drawing/2014/main" id="{4ACEFECF-B9C6-450C-8314-C5BC75DD88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76162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a:bodyPr>
          <a:lstStyle/>
          <a:p>
            <a:pPr algn="ctr"/>
            <a:r>
              <a:rPr lang="en-US" dirty="0"/>
              <a:t>CRIAR UM ARQUIVO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457200" y="2249424"/>
            <a:ext cx="8229600" cy="4325112"/>
          </a:xfrm>
        </p:spPr>
        <p:txBody>
          <a:bodyPr>
            <a:normAutofit/>
          </a:bodyPr>
          <a:lstStyle/>
          <a:p>
            <a:r>
              <a:rPr lang="en-US" sz="2000" b="1" dirty="0"/>
              <a:t>NO EXEMPLO APRESENTADO</a:t>
            </a:r>
          </a:p>
          <a:p>
            <a:pPr lvl="1"/>
            <a:r>
              <a:rPr lang="en-US" sz="1800" b="1" dirty="0"/>
              <a:t>FOI CRIADO UMA PASTA COM NOME TESTE</a:t>
            </a:r>
          </a:p>
          <a:p>
            <a:pPr lvl="1"/>
            <a:r>
              <a:rPr lang="en-US" sz="1800" b="1" dirty="0"/>
              <a:t>FOI CRIADO UM ARQUIVO COM O EDITOR DE TEXTO WORD PAD</a:t>
            </a:r>
          </a:p>
          <a:p>
            <a:pPr lvl="1"/>
            <a:r>
              <a:rPr lang="en-US" sz="1800" b="1" dirty="0"/>
              <a:t>ADICIONADO UM CONTEÚDO DE TEXTO </a:t>
            </a:r>
          </a:p>
          <a:p>
            <a:pPr lvl="1"/>
            <a:r>
              <a:rPr lang="en-US" sz="1800" b="1" dirty="0"/>
              <a:t>SALVO O ARQUIVO COM O NOME TESTE</a:t>
            </a:r>
            <a:endParaRPr lang="en-US" sz="1800" dirty="0"/>
          </a:p>
          <a:p>
            <a:endParaRPr lang="en-US" sz="2000" dirty="0"/>
          </a:p>
        </p:txBody>
      </p:sp>
    </p:spTree>
    <p:extLst>
      <p:ext uri="{BB962C8B-B14F-4D97-AF65-F5344CB8AC3E}">
        <p14:creationId xmlns:p14="http://schemas.microsoft.com/office/powerpoint/2010/main" val="7974174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fontScale="90000"/>
          </a:bodyPr>
          <a:lstStyle/>
          <a:p>
            <a:pPr algn="ctr"/>
            <a:r>
              <a:rPr lang="en-US" dirty="0"/>
              <a:t>PASSANDO UM ARQUIVO COMO PARAMETRO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107504" y="2249424"/>
            <a:ext cx="8856984" cy="4325112"/>
          </a:xfrm>
        </p:spPr>
        <p:txBody>
          <a:bodyPr>
            <a:normAutofit/>
          </a:bodyPr>
          <a:lstStyle/>
          <a:p>
            <a:r>
              <a:rPr lang="en-US" sz="2000" b="1" dirty="0"/>
              <a:t>import java.io.*;</a:t>
            </a:r>
          </a:p>
          <a:p>
            <a:r>
              <a:rPr lang="en-US" sz="2000" b="1" dirty="0"/>
              <a:t>public class </a:t>
            </a:r>
            <a:r>
              <a:rPr lang="en-US" sz="2000" b="1" dirty="0" err="1"/>
              <a:t>ClassFile</a:t>
            </a:r>
            <a:r>
              <a:rPr lang="en-US" sz="2000" b="1" dirty="0"/>
              <a:t> {</a:t>
            </a:r>
          </a:p>
          <a:p>
            <a:endParaRPr lang="en-US" sz="2000" dirty="0"/>
          </a:p>
          <a:p>
            <a:r>
              <a:rPr lang="en-US" sz="2000" b="1" dirty="0"/>
              <a:t>public static void main(String[] </a:t>
            </a:r>
            <a:r>
              <a:rPr lang="en-US" sz="2000" b="1" dirty="0" err="1"/>
              <a:t>args</a:t>
            </a:r>
            <a:r>
              <a:rPr lang="en-US" sz="2000" b="1" dirty="0"/>
              <a:t>) {</a:t>
            </a:r>
          </a:p>
          <a:p>
            <a:r>
              <a:rPr lang="pt-BR" sz="2000" dirty="0" err="1"/>
              <a:t>String</a:t>
            </a:r>
            <a:r>
              <a:rPr lang="pt-BR" sz="2000" dirty="0"/>
              <a:t> </a:t>
            </a:r>
            <a:r>
              <a:rPr lang="pt-BR" sz="2000" dirty="0" err="1"/>
              <a:t>nomearquivo</a:t>
            </a:r>
            <a:r>
              <a:rPr lang="pt-BR" sz="2000" dirty="0"/>
              <a:t>;  //atributo que vai receber o caminho do</a:t>
            </a:r>
          </a:p>
          <a:p>
            <a:r>
              <a:rPr lang="pt-BR" sz="2000" dirty="0"/>
              <a:t>                                           //arquivo por parâmetro = "D:/</a:t>
            </a:r>
            <a:r>
              <a:rPr lang="pt-BR" sz="2000" u="sng" dirty="0"/>
              <a:t>teste/teste.txt";</a:t>
            </a:r>
          </a:p>
          <a:p>
            <a:endParaRPr lang="en-US" sz="2000" dirty="0"/>
          </a:p>
          <a:p>
            <a:r>
              <a:rPr lang="en-US" sz="2000" b="1" dirty="0"/>
              <a:t>if(</a:t>
            </a:r>
            <a:r>
              <a:rPr lang="en-US" sz="2000" b="1" dirty="0" err="1"/>
              <a:t>args.length</a:t>
            </a:r>
            <a:r>
              <a:rPr lang="en-US" sz="2000" b="1" dirty="0"/>
              <a:t> == 0)      //</a:t>
            </a:r>
            <a:r>
              <a:rPr lang="en-US" sz="2000" b="1" dirty="0" err="1"/>
              <a:t>testa</a:t>
            </a:r>
            <a:r>
              <a:rPr lang="en-US" sz="2000" b="1" dirty="0"/>
              <a:t> se o </a:t>
            </a:r>
            <a:r>
              <a:rPr lang="en-US" sz="2000" b="1" dirty="0" err="1"/>
              <a:t>argumento</a:t>
            </a:r>
            <a:r>
              <a:rPr lang="en-US" sz="2000" b="1" dirty="0"/>
              <a:t> </a:t>
            </a:r>
            <a:r>
              <a:rPr lang="en-US" sz="2000" b="1" dirty="0" err="1"/>
              <a:t>está</a:t>
            </a:r>
            <a:r>
              <a:rPr lang="en-US" sz="2000" b="1" dirty="0"/>
              <a:t> </a:t>
            </a:r>
            <a:r>
              <a:rPr lang="en-US" sz="2000" b="1" dirty="0" err="1"/>
              <a:t>vazio</a:t>
            </a:r>
            <a:endParaRPr lang="en-US" sz="2000" b="1" dirty="0"/>
          </a:p>
          <a:p>
            <a:r>
              <a:rPr lang="en-US" sz="2000" dirty="0"/>
              <a:t>{</a:t>
            </a:r>
          </a:p>
          <a:p>
            <a:r>
              <a:rPr lang="pt-BR" sz="2000" dirty="0" err="1"/>
              <a:t>System.</a:t>
            </a:r>
            <a:r>
              <a:rPr lang="pt-BR" sz="2000" b="1" i="1" dirty="0" err="1"/>
              <a:t>out.println</a:t>
            </a:r>
            <a:r>
              <a:rPr lang="pt-BR" sz="2000" b="1" i="1" dirty="0"/>
              <a:t>("NÃO FOI ESPECIFICADO O NOME DO ARQUIVO");</a:t>
            </a:r>
          </a:p>
          <a:p>
            <a:r>
              <a:rPr lang="en-US" sz="2000" dirty="0"/>
              <a:t>}</a:t>
            </a:r>
          </a:p>
          <a:p>
            <a:endParaRPr lang="en-US" sz="2000" dirty="0"/>
          </a:p>
        </p:txBody>
      </p:sp>
    </p:spTree>
    <p:extLst>
      <p:ext uri="{BB962C8B-B14F-4D97-AF65-F5344CB8AC3E}">
        <p14:creationId xmlns:p14="http://schemas.microsoft.com/office/powerpoint/2010/main" val="154706280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fontScale="90000"/>
          </a:bodyPr>
          <a:lstStyle/>
          <a:p>
            <a:pPr algn="ctr"/>
            <a:r>
              <a:rPr lang="en-US" dirty="0"/>
              <a:t>PASSANDO UM ARQUIVO COMO PARAMETRO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107504" y="2249424"/>
            <a:ext cx="8856984" cy="4325112"/>
          </a:xfrm>
        </p:spPr>
        <p:txBody>
          <a:bodyPr>
            <a:normAutofit fontScale="70000" lnSpcReduction="20000"/>
          </a:bodyPr>
          <a:lstStyle/>
          <a:p>
            <a:r>
              <a:rPr lang="en-US" b="1" dirty="0"/>
              <a:t>//se o </a:t>
            </a:r>
            <a:r>
              <a:rPr lang="en-US" b="1" dirty="0" err="1"/>
              <a:t>argumento</a:t>
            </a:r>
            <a:r>
              <a:rPr lang="en-US" b="1" dirty="0"/>
              <a:t> </a:t>
            </a:r>
            <a:r>
              <a:rPr lang="en-US" b="1" dirty="0" err="1"/>
              <a:t>não</a:t>
            </a:r>
            <a:r>
              <a:rPr lang="en-US" b="1" dirty="0"/>
              <a:t> </a:t>
            </a:r>
            <a:r>
              <a:rPr lang="en-US" b="1" dirty="0" err="1"/>
              <a:t>estiver</a:t>
            </a:r>
            <a:r>
              <a:rPr lang="en-US" b="1" dirty="0"/>
              <a:t> </a:t>
            </a:r>
            <a:r>
              <a:rPr lang="en-US" b="1" dirty="0" err="1"/>
              <a:t>vazio</a:t>
            </a:r>
            <a:r>
              <a:rPr lang="en-US" b="1" dirty="0"/>
              <a:t> </a:t>
            </a:r>
          </a:p>
          <a:p>
            <a:r>
              <a:rPr lang="en-US" b="1" dirty="0"/>
              <a:t>else {</a:t>
            </a:r>
          </a:p>
          <a:p>
            <a:r>
              <a:rPr lang="en-US" dirty="0" err="1"/>
              <a:t>nomearquivo</a:t>
            </a:r>
            <a:r>
              <a:rPr lang="en-US" dirty="0"/>
              <a:t> = </a:t>
            </a:r>
            <a:r>
              <a:rPr lang="en-US" dirty="0" err="1"/>
              <a:t>args</a:t>
            </a:r>
            <a:r>
              <a:rPr lang="en-US" dirty="0"/>
              <a:t>[0];</a:t>
            </a:r>
          </a:p>
          <a:p>
            <a:endParaRPr lang="en-US" dirty="0"/>
          </a:p>
          <a:p>
            <a:r>
              <a:rPr lang="en-US" b="1" dirty="0"/>
              <a:t>try {</a:t>
            </a:r>
          </a:p>
          <a:p>
            <a:r>
              <a:rPr lang="pt-BR" dirty="0" err="1"/>
              <a:t>FileReader</a:t>
            </a:r>
            <a:r>
              <a:rPr lang="pt-BR" dirty="0"/>
              <a:t> arquivo = </a:t>
            </a:r>
            <a:r>
              <a:rPr lang="pt-BR" b="1" dirty="0"/>
              <a:t>new </a:t>
            </a:r>
            <a:r>
              <a:rPr lang="pt-BR" b="1" dirty="0" err="1"/>
              <a:t>FileReader</a:t>
            </a:r>
            <a:r>
              <a:rPr lang="pt-BR" b="1" dirty="0"/>
              <a:t>(</a:t>
            </a:r>
            <a:r>
              <a:rPr lang="pt-BR" b="1" dirty="0" err="1"/>
              <a:t>nomearquivo</a:t>
            </a:r>
            <a:r>
              <a:rPr lang="pt-BR" b="1" dirty="0"/>
              <a:t>);</a:t>
            </a:r>
          </a:p>
          <a:p>
            <a:r>
              <a:rPr lang="en-US" b="1" dirty="0"/>
              <a:t>char </a:t>
            </a:r>
            <a:r>
              <a:rPr lang="en-US" b="1" dirty="0" err="1"/>
              <a:t>caracter</a:t>
            </a:r>
            <a:r>
              <a:rPr lang="en-US" b="1" dirty="0"/>
              <a:t>[] = new char[255];</a:t>
            </a:r>
          </a:p>
          <a:p>
            <a:r>
              <a:rPr lang="en-US" b="1" dirty="0"/>
              <a:t>int </a:t>
            </a:r>
            <a:r>
              <a:rPr lang="en-US" b="1" u="sng" dirty="0" err="1"/>
              <a:t>intlido</a:t>
            </a:r>
            <a:r>
              <a:rPr lang="en-US" b="1" u="sng" dirty="0"/>
              <a:t> = 0;</a:t>
            </a:r>
          </a:p>
          <a:p>
            <a:r>
              <a:rPr lang="en-US" dirty="0"/>
              <a:t>//abri o </a:t>
            </a:r>
            <a:r>
              <a:rPr lang="en-US" dirty="0" err="1"/>
              <a:t>arquivo</a:t>
            </a:r>
            <a:r>
              <a:rPr lang="en-US" dirty="0"/>
              <a:t> para </a:t>
            </a:r>
            <a:r>
              <a:rPr lang="en-US" dirty="0" err="1"/>
              <a:t>leitura</a:t>
            </a:r>
            <a:endParaRPr lang="en-US" dirty="0"/>
          </a:p>
          <a:p>
            <a:r>
              <a:rPr lang="en-US" b="1" dirty="0"/>
              <a:t>while ((</a:t>
            </a:r>
            <a:r>
              <a:rPr lang="en-US" b="1" dirty="0" err="1"/>
              <a:t>intlido</a:t>
            </a:r>
            <a:r>
              <a:rPr lang="en-US" b="1" dirty="0"/>
              <a:t> = </a:t>
            </a:r>
            <a:r>
              <a:rPr lang="en-US" b="1" dirty="0" err="1"/>
              <a:t>arquivo.read</a:t>
            </a:r>
            <a:r>
              <a:rPr lang="en-US" b="1" dirty="0"/>
              <a:t>(</a:t>
            </a:r>
            <a:r>
              <a:rPr lang="en-US" b="1" dirty="0" err="1"/>
              <a:t>caracter</a:t>
            </a:r>
            <a:r>
              <a:rPr lang="en-US" b="1" dirty="0"/>
              <a:t>))!= -1)</a:t>
            </a:r>
          </a:p>
          <a:p>
            <a:r>
              <a:rPr lang="en-US" dirty="0"/>
              <a:t>{</a:t>
            </a:r>
          </a:p>
          <a:p>
            <a:r>
              <a:rPr lang="en-US" dirty="0" err="1"/>
              <a:t>System.</a:t>
            </a:r>
            <a:r>
              <a:rPr lang="en-US" b="1" i="1" dirty="0" err="1"/>
              <a:t>out.print</a:t>
            </a:r>
            <a:r>
              <a:rPr lang="en-US" b="1" i="1" dirty="0"/>
              <a:t>(</a:t>
            </a:r>
            <a:r>
              <a:rPr lang="en-US" b="1" i="1" dirty="0" err="1"/>
              <a:t>caracter</a:t>
            </a:r>
            <a:r>
              <a:rPr lang="en-US" b="1" i="1" dirty="0"/>
              <a:t>);</a:t>
            </a:r>
          </a:p>
          <a:p>
            <a:r>
              <a:rPr lang="en-US" dirty="0"/>
              <a:t>}</a:t>
            </a:r>
          </a:p>
          <a:p>
            <a:r>
              <a:rPr lang="en-US" dirty="0" err="1"/>
              <a:t>arquivo.close</a:t>
            </a:r>
            <a:r>
              <a:rPr lang="en-US" dirty="0"/>
              <a:t>();       //</a:t>
            </a:r>
            <a:r>
              <a:rPr lang="en-US" dirty="0" err="1"/>
              <a:t>fecha</a:t>
            </a:r>
            <a:r>
              <a:rPr lang="en-US" dirty="0"/>
              <a:t> o </a:t>
            </a:r>
            <a:r>
              <a:rPr lang="en-US" dirty="0" err="1"/>
              <a:t>arquivo</a:t>
            </a:r>
            <a:endParaRPr lang="en-US" dirty="0"/>
          </a:p>
          <a:p>
            <a:r>
              <a:rPr lang="en-US" dirty="0"/>
              <a:t>}</a:t>
            </a:r>
          </a:p>
          <a:p>
            <a:endParaRPr lang="en-US" sz="2000" dirty="0"/>
          </a:p>
        </p:txBody>
      </p:sp>
    </p:spTree>
    <p:extLst>
      <p:ext uri="{BB962C8B-B14F-4D97-AF65-F5344CB8AC3E}">
        <p14:creationId xmlns:p14="http://schemas.microsoft.com/office/powerpoint/2010/main" val="29362367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fontScale="90000"/>
          </a:bodyPr>
          <a:lstStyle/>
          <a:p>
            <a:pPr algn="ctr"/>
            <a:r>
              <a:rPr lang="en-US" dirty="0"/>
              <a:t>PASSANDO UM ARQUIVO COMO PARAMETRO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107504" y="2249424"/>
            <a:ext cx="8856984" cy="4325112"/>
          </a:xfrm>
        </p:spPr>
        <p:txBody>
          <a:bodyPr>
            <a:normAutofit/>
          </a:bodyPr>
          <a:lstStyle/>
          <a:p>
            <a:r>
              <a:rPr lang="en-US" b="1" dirty="0"/>
              <a:t>          //se o </a:t>
            </a:r>
            <a:r>
              <a:rPr lang="en-US" b="1" dirty="0" err="1"/>
              <a:t>argumento</a:t>
            </a:r>
            <a:r>
              <a:rPr lang="en-US" b="1" dirty="0"/>
              <a:t> </a:t>
            </a:r>
            <a:r>
              <a:rPr lang="en-US" b="1" dirty="0" err="1"/>
              <a:t>não</a:t>
            </a:r>
            <a:r>
              <a:rPr lang="en-US" b="1" dirty="0"/>
              <a:t> </a:t>
            </a:r>
            <a:r>
              <a:rPr lang="en-US" b="1" dirty="0" err="1"/>
              <a:t>estiver</a:t>
            </a:r>
            <a:r>
              <a:rPr lang="en-US" b="1" dirty="0"/>
              <a:t> </a:t>
            </a:r>
            <a:r>
              <a:rPr lang="en-US" b="1" dirty="0" err="1"/>
              <a:t>vazio</a:t>
            </a:r>
            <a:r>
              <a:rPr lang="en-US" b="1" dirty="0"/>
              <a:t> </a:t>
            </a:r>
          </a:p>
          <a:p>
            <a:r>
              <a:rPr lang="en-US" b="1" dirty="0"/>
              <a:t>         catch (</a:t>
            </a:r>
            <a:r>
              <a:rPr lang="en-US" b="1" dirty="0" err="1"/>
              <a:t>IOException</a:t>
            </a:r>
            <a:r>
              <a:rPr lang="en-US" b="1" dirty="0"/>
              <a:t> </a:t>
            </a:r>
            <a:r>
              <a:rPr lang="en-US" b="1" dirty="0" err="1"/>
              <a:t>Excecao</a:t>
            </a:r>
            <a:r>
              <a:rPr lang="en-US" b="1" dirty="0"/>
              <a:t>)</a:t>
            </a:r>
          </a:p>
          <a:p>
            <a:r>
              <a:rPr lang="en-US" dirty="0"/>
              <a:t>         {</a:t>
            </a:r>
          </a:p>
          <a:p>
            <a:r>
              <a:rPr lang="en-US" dirty="0"/>
              <a:t>               </a:t>
            </a:r>
            <a:r>
              <a:rPr lang="en-US" dirty="0" err="1"/>
              <a:t>Excecao.printStackTrace</a:t>
            </a:r>
            <a:r>
              <a:rPr lang="en-US" dirty="0"/>
              <a:t>();</a:t>
            </a:r>
          </a:p>
          <a:p>
            <a:r>
              <a:rPr lang="en-US" dirty="0"/>
              <a:t>          }</a:t>
            </a:r>
          </a:p>
          <a:p>
            <a:r>
              <a:rPr lang="en-US" dirty="0"/>
              <a:t>      }        //</a:t>
            </a:r>
            <a:r>
              <a:rPr lang="en-US" dirty="0" err="1"/>
              <a:t>fim</a:t>
            </a:r>
            <a:r>
              <a:rPr lang="en-US" dirty="0"/>
              <a:t> do else</a:t>
            </a:r>
          </a:p>
          <a:p>
            <a:r>
              <a:rPr lang="en-US" dirty="0"/>
              <a:t>   }           //</a:t>
            </a:r>
            <a:r>
              <a:rPr lang="en-US" dirty="0" err="1"/>
              <a:t>fim</a:t>
            </a:r>
            <a:r>
              <a:rPr lang="en-US" dirty="0"/>
              <a:t> do main</a:t>
            </a:r>
          </a:p>
          <a:p>
            <a:endParaRPr lang="en-US" dirty="0"/>
          </a:p>
          <a:p>
            <a:r>
              <a:rPr lang="en-US" dirty="0"/>
              <a:t>}              //</a:t>
            </a:r>
            <a:r>
              <a:rPr lang="en-US" dirty="0" err="1"/>
              <a:t>fim</a:t>
            </a:r>
            <a:r>
              <a:rPr lang="en-US" dirty="0"/>
              <a:t> do </a:t>
            </a:r>
            <a:r>
              <a:rPr lang="en-US" dirty="0" err="1"/>
              <a:t>programa</a:t>
            </a:r>
            <a:endParaRPr lang="en-US" dirty="0"/>
          </a:p>
          <a:p>
            <a:endParaRPr lang="en-US" sz="2000" dirty="0"/>
          </a:p>
        </p:txBody>
      </p:sp>
    </p:spTree>
    <p:extLst>
      <p:ext uri="{BB962C8B-B14F-4D97-AF65-F5344CB8AC3E}">
        <p14:creationId xmlns:p14="http://schemas.microsoft.com/office/powerpoint/2010/main" val="38879673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p:txBody>
          <a:bodyPr>
            <a:normAutofit fontScale="90000"/>
          </a:bodyPr>
          <a:lstStyle/>
          <a:p>
            <a:pPr algn="ctr"/>
            <a:r>
              <a:rPr lang="en-US" dirty="0"/>
              <a:t>PASSAR O ARQUIVO POR PARAMETRO NO ECLIPSE</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475860" y="2220686"/>
            <a:ext cx="8210939" cy="4353850"/>
          </a:xfrm>
        </p:spPr>
        <p:txBody>
          <a:bodyPr/>
          <a:lstStyle/>
          <a:p>
            <a:pPr algn="just"/>
            <a:r>
              <a:rPr lang="en-US" dirty="0"/>
              <a:t>CLIQUE NA OPÇÃO DO MENU PRINCIPAL </a:t>
            </a:r>
            <a:r>
              <a:rPr lang="en-US" b="1" dirty="0"/>
              <a:t>RUN</a:t>
            </a:r>
          </a:p>
          <a:p>
            <a:pPr algn="just"/>
            <a:r>
              <a:rPr lang="en-US" dirty="0"/>
              <a:t>CLIQUE NA OPÇÃO </a:t>
            </a:r>
            <a:r>
              <a:rPr lang="en-US" b="1" dirty="0"/>
              <a:t>RUN CONFIGURATIONS</a:t>
            </a:r>
          </a:p>
          <a:p>
            <a:pPr algn="just"/>
            <a:r>
              <a:rPr lang="en-US" dirty="0"/>
              <a:t>CLIQUE NA </a:t>
            </a:r>
            <a:r>
              <a:rPr lang="en-US" b="1" dirty="0"/>
              <a:t>PALETA ARGUMENTS</a:t>
            </a:r>
          </a:p>
          <a:p>
            <a:pPr algn="just"/>
            <a:r>
              <a:rPr lang="en-US" dirty="0"/>
              <a:t>EM </a:t>
            </a:r>
            <a:r>
              <a:rPr lang="en-US" b="1" dirty="0"/>
              <a:t>PROGRAM ARGUMENTS</a:t>
            </a:r>
            <a:r>
              <a:rPr lang="en-US" dirty="0"/>
              <a:t>, DIGITE OS ARGUMENTOS. EXEMPLO: D:/TESTE/TESTE.TXT</a:t>
            </a:r>
          </a:p>
        </p:txBody>
      </p:sp>
    </p:spTree>
    <p:extLst>
      <p:ext uri="{BB962C8B-B14F-4D97-AF65-F5344CB8AC3E}">
        <p14:creationId xmlns:p14="http://schemas.microsoft.com/office/powerpoint/2010/main" val="121350934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43E92B-C81D-487D-8A3D-7AA978614469}"/>
              </a:ext>
            </a:extLst>
          </p:cNvPr>
          <p:cNvSpPr>
            <a:spLocks noGrp="1"/>
          </p:cNvSpPr>
          <p:nvPr>
            <p:ph type="ctrTitle"/>
          </p:nvPr>
        </p:nvSpPr>
        <p:spPr/>
        <p:txBody>
          <a:bodyPr/>
          <a:lstStyle/>
          <a:p>
            <a:r>
              <a:rPr lang="en-US" dirty="0"/>
              <a:t>OPERADOR THIS</a:t>
            </a:r>
          </a:p>
        </p:txBody>
      </p:sp>
      <p:sp>
        <p:nvSpPr>
          <p:cNvPr id="5" name="Subtítulo 4">
            <a:extLst>
              <a:ext uri="{FF2B5EF4-FFF2-40B4-BE49-F238E27FC236}">
                <a16:creationId xmlns:a16="http://schemas.microsoft.com/office/drawing/2014/main" id="{4ACEFECF-B9C6-450C-8314-C5BC75DD88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77749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0DC6E-0A40-4C8F-AC29-3284F6C84939}"/>
              </a:ext>
            </a:extLst>
          </p:cNvPr>
          <p:cNvSpPr>
            <a:spLocks noGrp="1"/>
          </p:cNvSpPr>
          <p:nvPr>
            <p:ph type="title"/>
          </p:nvPr>
        </p:nvSpPr>
        <p:spPr/>
        <p:txBody>
          <a:bodyPr/>
          <a:lstStyle/>
          <a:p>
            <a:r>
              <a:rPr lang="en-US" dirty="0"/>
              <a:t>OPERADOR THIS</a:t>
            </a:r>
          </a:p>
        </p:txBody>
      </p:sp>
      <p:sp>
        <p:nvSpPr>
          <p:cNvPr id="3" name="Espaço Reservado para Conteúdo 2">
            <a:extLst>
              <a:ext uri="{FF2B5EF4-FFF2-40B4-BE49-F238E27FC236}">
                <a16:creationId xmlns:a16="http://schemas.microsoft.com/office/drawing/2014/main" id="{6A6E64C7-251B-4CFD-8F2E-74166C728755}"/>
              </a:ext>
            </a:extLst>
          </p:cNvPr>
          <p:cNvSpPr>
            <a:spLocks noGrp="1"/>
          </p:cNvSpPr>
          <p:nvPr>
            <p:ph idx="1"/>
          </p:nvPr>
        </p:nvSpPr>
        <p:spPr/>
        <p:txBody>
          <a:bodyPr/>
          <a:lstStyle/>
          <a:p>
            <a:pPr algn="just"/>
            <a:r>
              <a:rPr lang="en-US" dirty="0"/>
              <a:t>É UTILIZADO QUANDO OS PARAMETROS DAS FUNÇÕES-MEMBRO POSSUIREM OS MESMOS NOMES DAS VARIÁVEIS MEMBRO</a:t>
            </a:r>
          </a:p>
          <a:p>
            <a:pPr algn="just"/>
            <a:r>
              <a:rPr lang="en-US" dirty="0"/>
              <a:t>É UTILIZADO PARA FORÇAR UMA REFERÊNCIA AO PRÓPRIA OBJETO </a:t>
            </a:r>
          </a:p>
          <a:p>
            <a:pPr algn="just"/>
            <a:r>
              <a:rPr lang="en-US" dirty="0"/>
              <a:t>SE NÃO QUISER UTILIZAR BASTA DAR OUTROS NOMES AOS PARAMETROS DA FUNÇÃO MEMBRO.</a:t>
            </a:r>
          </a:p>
        </p:txBody>
      </p:sp>
    </p:spTree>
    <p:extLst>
      <p:ext uri="{BB962C8B-B14F-4D97-AF65-F5344CB8AC3E}">
        <p14:creationId xmlns:p14="http://schemas.microsoft.com/office/powerpoint/2010/main" val="25168923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0DC6E-0A40-4C8F-AC29-3284F6C84939}"/>
              </a:ext>
            </a:extLst>
          </p:cNvPr>
          <p:cNvSpPr>
            <a:spLocks noGrp="1"/>
          </p:cNvSpPr>
          <p:nvPr>
            <p:ph type="title"/>
          </p:nvPr>
        </p:nvSpPr>
        <p:spPr/>
        <p:txBody>
          <a:bodyPr/>
          <a:lstStyle/>
          <a:p>
            <a:r>
              <a:rPr lang="en-US" dirty="0"/>
              <a:t>OPERADOR THIS - EXEMPLO</a:t>
            </a:r>
          </a:p>
        </p:txBody>
      </p:sp>
      <p:sp>
        <p:nvSpPr>
          <p:cNvPr id="3" name="Espaço Reservado para Conteúdo 2">
            <a:extLst>
              <a:ext uri="{FF2B5EF4-FFF2-40B4-BE49-F238E27FC236}">
                <a16:creationId xmlns:a16="http://schemas.microsoft.com/office/drawing/2014/main" id="{6A6E64C7-251B-4CFD-8F2E-74166C728755}"/>
              </a:ext>
            </a:extLst>
          </p:cNvPr>
          <p:cNvSpPr>
            <a:spLocks noGrp="1"/>
          </p:cNvSpPr>
          <p:nvPr>
            <p:ph idx="1"/>
          </p:nvPr>
        </p:nvSpPr>
        <p:spPr/>
        <p:txBody>
          <a:bodyPr>
            <a:normAutofit fontScale="92500" lnSpcReduction="20000"/>
          </a:bodyPr>
          <a:lstStyle/>
          <a:p>
            <a:r>
              <a:rPr lang="en-US" dirty="0"/>
              <a:t>Public class </a:t>
            </a:r>
            <a:r>
              <a:rPr lang="en-US" dirty="0" err="1"/>
              <a:t>Dimensão</a:t>
            </a:r>
            <a:r>
              <a:rPr lang="en-US" dirty="0"/>
              <a:t>{</a:t>
            </a:r>
          </a:p>
          <a:p>
            <a:r>
              <a:rPr lang="en-US" dirty="0"/>
              <a:t>       private int </a:t>
            </a:r>
            <a:r>
              <a:rPr lang="en-US" dirty="0" err="1"/>
              <a:t>intBase</a:t>
            </a:r>
            <a:r>
              <a:rPr lang="en-US" dirty="0"/>
              <a:t>, </a:t>
            </a:r>
            <a:r>
              <a:rPr lang="en-US" dirty="0" err="1"/>
              <a:t>intAltura</a:t>
            </a:r>
            <a:r>
              <a:rPr lang="en-US" dirty="0"/>
              <a:t>;</a:t>
            </a:r>
          </a:p>
          <a:p>
            <a:r>
              <a:rPr lang="en-US" dirty="0"/>
              <a:t>       public void base(int </a:t>
            </a:r>
            <a:r>
              <a:rPr lang="en-US" dirty="0" err="1"/>
              <a:t>intBAse</a:t>
            </a:r>
            <a:r>
              <a:rPr lang="en-US" dirty="0"/>
              <a:t>){</a:t>
            </a:r>
          </a:p>
          <a:p>
            <a:r>
              <a:rPr lang="en-US" dirty="0"/>
              <a:t>               </a:t>
            </a:r>
            <a:r>
              <a:rPr lang="en-US" dirty="0" err="1"/>
              <a:t>this.intBase</a:t>
            </a:r>
            <a:r>
              <a:rPr lang="en-US" dirty="0"/>
              <a:t> = </a:t>
            </a:r>
            <a:r>
              <a:rPr lang="en-US" dirty="0" err="1"/>
              <a:t>intBase</a:t>
            </a:r>
            <a:r>
              <a:rPr lang="en-US" dirty="0"/>
              <a:t>;</a:t>
            </a:r>
          </a:p>
          <a:p>
            <a:r>
              <a:rPr lang="en-US" dirty="0"/>
              <a:t>       } </a:t>
            </a:r>
          </a:p>
          <a:p>
            <a:r>
              <a:rPr lang="en-US" dirty="0"/>
              <a:t>       public void </a:t>
            </a:r>
            <a:r>
              <a:rPr lang="en-US" dirty="0" err="1"/>
              <a:t>altura</a:t>
            </a:r>
            <a:r>
              <a:rPr lang="en-US" dirty="0"/>
              <a:t>(int </a:t>
            </a:r>
            <a:r>
              <a:rPr lang="en-US" dirty="0" err="1"/>
              <a:t>intAltura</a:t>
            </a:r>
            <a:r>
              <a:rPr lang="en-US" dirty="0"/>
              <a:t>){</a:t>
            </a:r>
          </a:p>
          <a:p>
            <a:r>
              <a:rPr lang="en-US" dirty="0"/>
              <a:t>               </a:t>
            </a:r>
            <a:r>
              <a:rPr lang="en-US" dirty="0" err="1"/>
              <a:t>this.intAltura</a:t>
            </a:r>
            <a:r>
              <a:rPr lang="en-US" dirty="0"/>
              <a:t> = </a:t>
            </a:r>
            <a:r>
              <a:rPr lang="en-US" dirty="0" err="1"/>
              <a:t>intAltura</a:t>
            </a:r>
            <a:r>
              <a:rPr lang="en-US" dirty="0"/>
              <a:t>;</a:t>
            </a:r>
          </a:p>
          <a:p>
            <a:r>
              <a:rPr lang="en-US" dirty="0"/>
              <a:t>       } </a:t>
            </a:r>
          </a:p>
          <a:p>
            <a:r>
              <a:rPr lang="en-US" dirty="0"/>
              <a:t>       public int area(){</a:t>
            </a:r>
          </a:p>
          <a:p>
            <a:r>
              <a:rPr lang="en-US" dirty="0"/>
              <a:t>               return (</a:t>
            </a:r>
            <a:r>
              <a:rPr lang="en-US" dirty="0" err="1"/>
              <a:t>intBAse</a:t>
            </a:r>
            <a:r>
              <a:rPr lang="en-US" dirty="0"/>
              <a:t> * </a:t>
            </a:r>
            <a:r>
              <a:rPr lang="en-US" dirty="0" err="1"/>
              <a:t>intAltura</a:t>
            </a:r>
            <a:r>
              <a:rPr lang="en-US" dirty="0"/>
              <a:t>);</a:t>
            </a:r>
          </a:p>
          <a:p>
            <a:r>
              <a:rPr lang="en-US" dirty="0"/>
              <a:t>       } </a:t>
            </a:r>
          </a:p>
          <a:p>
            <a:r>
              <a:rPr lang="en-US" dirty="0"/>
              <a:t>}</a:t>
            </a:r>
          </a:p>
          <a:p>
            <a:endParaRPr lang="en-US" dirty="0"/>
          </a:p>
          <a:p>
            <a:endParaRPr lang="en-US" dirty="0"/>
          </a:p>
        </p:txBody>
      </p:sp>
      <p:sp>
        <p:nvSpPr>
          <p:cNvPr id="4" name="Fluxograma: Documento 3">
            <a:extLst>
              <a:ext uri="{FF2B5EF4-FFF2-40B4-BE49-F238E27FC236}">
                <a16:creationId xmlns:a16="http://schemas.microsoft.com/office/drawing/2014/main" id="{6345FE2C-B462-4A20-A11C-1361828C0ECD}"/>
              </a:ext>
            </a:extLst>
          </p:cNvPr>
          <p:cNvSpPr/>
          <p:nvPr/>
        </p:nvSpPr>
        <p:spPr>
          <a:xfrm>
            <a:off x="7308304" y="1700808"/>
            <a:ext cx="1656184" cy="151216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Variáveis</a:t>
            </a:r>
            <a:r>
              <a:rPr lang="en-US" dirty="0"/>
              <a:t> </a:t>
            </a:r>
            <a:r>
              <a:rPr lang="en-US" dirty="0" err="1"/>
              <a:t>membro</a:t>
            </a:r>
            <a:endParaRPr lang="en-US" dirty="0"/>
          </a:p>
        </p:txBody>
      </p:sp>
      <p:cxnSp>
        <p:nvCxnSpPr>
          <p:cNvPr id="6" name="Conector de Seta Reta 5">
            <a:extLst>
              <a:ext uri="{FF2B5EF4-FFF2-40B4-BE49-F238E27FC236}">
                <a16:creationId xmlns:a16="http://schemas.microsoft.com/office/drawing/2014/main" id="{D5DF4E18-1354-4623-B4B8-319B25460856}"/>
              </a:ext>
            </a:extLst>
          </p:cNvPr>
          <p:cNvCxnSpPr>
            <a:stCxn id="4" idx="1"/>
          </p:cNvCxnSpPr>
          <p:nvPr/>
        </p:nvCxnSpPr>
        <p:spPr>
          <a:xfrm flipH="1">
            <a:off x="5580112" y="2456892"/>
            <a:ext cx="1728192"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de Seta Reta 7">
            <a:extLst>
              <a:ext uri="{FF2B5EF4-FFF2-40B4-BE49-F238E27FC236}">
                <a16:creationId xmlns:a16="http://schemas.microsoft.com/office/drawing/2014/main" id="{2F13BFCF-1189-4685-AD09-7217D9375551}"/>
              </a:ext>
            </a:extLst>
          </p:cNvPr>
          <p:cNvCxnSpPr>
            <a:cxnSpLocks/>
          </p:cNvCxnSpPr>
          <p:nvPr/>
        </p:nvCxnSpPr>
        <p:spPr>
          <a:xfrm flipH="1">
            <a:off x="4067944" y="2481944"/>
            <a:ext cx="4212468" cy="26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uxograma: Documento 8">
            <a:extLst>
              <a:ext uri="{FF2B5EF4-FFF2-40B4-BE49-F238E27FC236}">
                <a16:creationId xmlns:a16="http://schemas.microsoft.com/office/drawing/2014/main" id="{2BAF9E07-1A09-4479-B0ED-F47E92448414}"/>
              </a:ext>
            </a:extLst>
          </p:cNvPr>
          <p:cNvSpPr/>
          <p:nvPr/>
        </p:nvSpPr>
        <p:spPr>
          <a:xfrm>
            <a:off x="7452320" y="4504634"/>
            <a:ext cx="1656184" cy="151216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Parametro</a:t>
            </a:r>
            <a:r>
              <a:rPr lang="en-US" dirty="0"/>
              <a:t> da </a:t>
            </a:r>
            <a:r>
              <a:rPr lang="en-US" dirty="0" err="1"/>
              <a:t>função</a:t>
            </a:r>
            <a:endParaRPr lang="en-US" dirty="0"/>
          </a:p>
        </p:txBody>
      </p:sp>
      <p:cxnSp>
        <p:nvCxnSpPr>
          <p:cNvPr id="11" name="Conector de Seta Reta 10">
            <a:extLst>
              <a:ext uri="{FF2B5EF4-FFF2-40B4-BE49-F238E27FC236}">
                <a16:creationId xmlns:a16="http://schemas.microsoft.com/office/drawing/2014/main" id="{E7170925-AE6A-4A32-8884-B9D212436121}"/>
              </a:ext>
            </a:extLst>
          </p:cNvPr>
          <p:cNvCxnSpPr>
            <a:cxnSpLocks/>
            <a:stCxn id="9" idx="1"/>
          </p:cNvCxnSpPr>
          <p:nvPr/>
        </p:nvCxnSpPr>
        <p:spPr>
          <a:xfrm flipH="1" flipV="1">
            <a:off x="5580112" y="3252600"/>
            <a:ext cx="1872208" cy="200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0DFF016F-7FB4-4099-998A-02610F18D2A2}"/>
              </a:ext>
            </a:extLst>
          </p:cNvPr>
          <p:cNvCxnSpPr>
            <a:cxnSpLocks/>
            <a:stCxn id="9" idx="1"/>
          </p:cNvCxnSpPr>
          <p:nvPr/>
        </p:nvCxnSpPr>
        <p:spPr>
          <a:xfrm flipH="1" flipV="1">
            <a:off x="6012160" y="4361051"/>
            <a:ext cx="1440160" cy="899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AutoShape 2" descr="https://brc-powerpoint.officeapps.live.com/pods/GetClipboardImage.ashx?Id=012e9785-cb3d-466c-a7fd-abfb3a9072db&amp;DC=GBR1&amp;pkey=a2e3519b-0a90-4649-b2c9-faad6ac336b3&amp;wdwaccluster=GBR1">
            <a:extLst>
              <a:ext uri="{FF2B5EF4-FFF2-40B4-BE49-F238E27FC236}">
                <a16:creationId xmlns:a16="http://schemas.microsoft.com/office/drawing/2014/main" id="{28077814-4E4B-4112-9B19-0FF562B443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brc-powerpoint.officeapps.live.com/pods/GetClipboardImage.ashx?Id=86125f4b-dbad-4299-968b-4cd4be26a9f4&amp;DC=GBR1&amp;pkey=605c6fda-e5f7-41d7-9070-d6bd751df6e6&amp;wdwaccluster=GBR1">
            <a:extLst>
              <a:ext uri="{FF2B5EF4-FFF2-40B4-BE49-F238E27FC236}">
                <a16:creationId xmlns:a16="http://schemas.microsoft.com/office/drawing/2014/main" id="{213543E2-3AC3-4588-B3C4-559F8001149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brc-powerpoint.officeapps.live.com/pods/GetClipboardImage.ashx?Id=86125f4b-dbad-4299-968b-4cd4be26a9f4&amp;DC=GBR1&amp;pkey=605c6fda-e5f7-41d7-9070-d6bd751df6e6&amp;wdwaccluster=GBR1">
            <a:extLst>
              <a:ext uri="{FF2B5EF4-FFF2-40B4-BE49-F238E27FC236}">
                <a16:creationId xmlns:a16="http://schemas.microsoft.com/office/drawing/2014/main" id="{65A7799F-8D48-41CF-B768-89637AD59988}"/>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https://brc-powerpoint.officeapps.live.com/pods/GetClipboardImage.ashx?Id=86125f4b-dbad-4299-968b-4cd4be26a9f4&amp;DC=GBR1&amp;pkey=605c6fda-e5f7-41d7-9070-d6bd751df6e6&amp;wdwaccluster=GBR1">
            <a:extLst>
              <a:ext uri="{FF2B5EF4-FFF2-40B4-BE49-F238E27FC236}">
                <a16:creationId xmlns:a16="http://schemas.microsoft.com/office/drawing/2014/main" id="{42C47633-AB65-4AE4-9658-EFFDA39CE826}"/>
              </a:ext>
            </a:extLst>
          </p:cNvPr>
          <p:cNvSpPr>
            <a:spLocks noChangeAspect="1" noChangeArrowheads="1"/>
          </p:cNvSpPr>
          <p:nvPr/>
        </p:nvSpPr>
        <p:spPr bwMode="auto">
          <a:xfrm>
            <a:off x="4876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78773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p:txBody>
          <a:bodyPr/>
          <a:lstStyle/>
          <a:p>
            <a:endParaRPr lang="en-US" dirty="0"/>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413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Recomendação </a:t>
            </a:r>
          </a:p>
          <a:p>
            <a:pPr marL="916686" lvl="1" indent="-514350" algn="just"/>
            <a:r>
              <a:rPr lang="pt-BR" dirty="0"/>
              <a:t>Para identificar possíveis classes em um determinado problema, deve-se procurar substantivos.</a:t>
            </a:r>
          </a:p>
          <a:p>
            <a:pPr marL="916686" lvl="1" indent="-514350" algn="just"/>
            <a:r>
              <a:rPr lang="pt-BR" dirty="0"/>
              <a:t>Para identificar possíveis métodos, deve-se procurar os verbos.</a:t>
            </a:r>
          </a:p>
          <a:p>
            <a:pPr marL="916686" lvl="1" indent="-514350" algn="just">
              <a:buFont typeface="+mj-lt"/>
              <a:buAutoNum type="arabicPeriod"/>
            </a:pP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Características Relevantes de um Objeto</a:t>
            </a:r>
          </a:p>
          <a:p>
            <a:pPr marL="916686" lvl="1" indent="-514350" algn="just"/>
            <a:r>
              <a:rPr lang="pt-BR" dirty="0"/>
              <a:t>Comportamento</a:t>
            </a:r>
          </a:p>
          <a:p>
            <a:pPr marL="1181862" lvl="2" indent="-514350" algn="just"/>
            <a:endParaRPr lang="pt-BR" dirty="0"/>
          </a:p>
          <a:p>
            <a:pPr marL="916686" lvl="1" indent="-514350" algn="just"/>
            <a:r>
              <a:rPr lang="pt-BR" dirty="0"/>
              <a:t>Estado</a:t>
            </a:r>
          </a:p>
          <a:p>
            <a:pPr marL="916686" lvl="1" indent="-514350" algn="just"/>
            <a:r>
              <a:rPr lang="pt-BR" dirty="0"/>
              <a:t>identidade</a:t>
            </a:r>
          </a:p>
          <a:p>
            <a:pPr marL="916686" lvl="1" indent="-514350" algn="just">
              <a:buFont typeface="+mj-lt"/>
              <a:buAutoNum type="arabicPeriod"/>
            </a:pP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p:txBody>
          <a:bodyPr/>
          <a:lstStyle/>
          <a:p>
            <a:r>
              <a:rPr lang="pt-BR" dirty="0"/>
              <a:t>Introdução e Contextualização</a:t>
            </a:r>
          </a:p>
          <a:p>
            <a:r>
              <a:rPr lang="pt-BR" dirty="0"/>
              <a:t>Por que Orientação a Objetos</a:t>
            </a:r>
          </a:p>
          <a:p>
            <a:r>
              <a:rPr lang="pt-BR" dirty="0"/>
              <a:t>Entendendo Orientação a Objetos</a:t>
            </a:r>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FDCCD-4EE3-F3CD-C1D8-0AD398C61E42}"/>
              </a:ext>
            </a:extLst>
          </p:cNvPr>
          <p:cNvSpPr>
            <a:spLocks noGrp="1"/>
          </p:cNvSpPr>
          <p:nvPr>
            <p:ph type="title"/>
          </p:nvPr>
        </p:nvSpPr>
        <p:spPr/>
        <p:txBody>
          <a:bodyPr>
            <a:normAutofit fontScale="90000"/>
          </a:bodyPr>
          <a:lstStyle/>
          <a:p>
            <a:r>
              <a:rPr lang="en-US" dirty="0"/>
              <a:t>PROCEDURAL x ORIENTAÇÃO A OBJETOS</a:t>
            </a:r>
          </a:p>
        </p:txBody>
      </p:sp>
      <p:sp>
        <p:nvSpPr>
          <p:cNvPr id="3" name="Espaço Reservado para Conteúdo 2">
            <a:extLst>
              <a:ext uri="{FF2B5EF4-FFF2-40B4-BE49-F238E27FC236}">
                <a16:creationId xmlns:a16="http://schemas.microsoft.com/office/drawing/2014/main" id="{91A5DE76-7536-5F9A-C97D-2331C95401F3}"/>
              </a:ext>
            </a:extLst>
          </p:cNvPr>
          <p:cNvSpPr>
            <a:spLocks noGrp="1"/>
          </p:cNvSpPr>
          <p:nvPr>
            <p:ph idx="1"/>
          </p:nvPr>
        </p:nvSpPr>
        <p:spPr/>
        <p:txBody>
          <a:bodyPr/>
          <a:lstStyle/>
          <a:p>
            <a:pPr lvl="1"/>
            <a:endParaRPr lang="en-US" dirty="0"/>
          </a:p>
          <a:p>
            <a:endParaRPr lang="en-US" dirty="0"/>
          </a:p>
        </p:txBody>
      </p:sp>
      <p:pic>
        <p:nvPicPr>
          <p:cNvPr id="5" name="Imagem 4">
            <a:extLst>
              <a:ext uri="{FF2B5EF4-FFF2-40B4-BE49-F238E27FC236}">
                <a16:creationId xmlns:a16="http://schemas.microsoft.com/office/drawing/2014/main" id="{7C2782DC-CDF7-D9B7-ACD2-F42041C191DF}"/>
              </a:ext>
            </a:extLst>
          </p:cNvPr>
          <p:cNvPicPr>
            <a:picLocks noChangeAspect="1"/>
          </p:cNvPicPr>
          <p:nvPr/>
        </p:nvPicPr>
        <p:blipFill>
          <a:blip r:embed="rId2"/>
          <a:stretch>
            <a:fillRect/>
          </a:stretch>
        </p:blipFill>
        <p:spPr>
          <a:xfrm>
            <a:off x="2113114" y="2343150"/>
            <a:ext cx="4763633" cy="2500511"/>
          </a:xfrm>
          <a:prstGeom prst="rect">
            <a:avLst/>
          </a:prstGeom>
        </p:spPr>
      </p:pic>
      <p:sp>
        <p:nvSpPr>
          <p:cNvPr id="6" name="Texto Explicativo: Linha 5">
            <a:extLst>
              <a:ext uri="{FF2B5EF4-FFF2-40B4-BE49-F238E27FC236}">
                <a16:creationId xmlns:a16="http://schemas.microsoft.com/office/drawing/2014/main" id="{23B85761-07B2-1028-A1BF-87121AFFCF4E}"/>
              </a:ext>
            </a:extLst>
          </p:cNvPr>
          <p:cNvSpPr/>
          <p:nvPr/>
        </p:nvSpPr>
        <p:spPr>
          <a:xfrm>
            <a:off x="180671" y="2343149"/>
            <a:ext cx="1511467" cy="713133"/>
          </a:xfrm>
          <a:prstGeom prst="borderCallout1">
            <a:avLst>
              <a:gd name="adj1" fmla="val 27808"/>
              <a:gd name="adj2" fmla="val 97392"/>
              <a:gd name="adj3" fmla="val 90081"/>
              <a:gd name="adj4" fmla="val 128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Times </a:t>
            </a:r>
            <a:r>
              <a:rPr lang="en-US" sz="1350" dirty="0" err="1"/>
              <a:t>pequenos</a:t>
            </a:r>
            <a:r>
              <a:rPr lang="en-US" sz="1350" dirty="0"/>
              <a:t> (</a:t>
            </a:r>
            <a:r>
              <a:rPr lang="en-US" sz="1350" dirty="0" err="1"/>
              <a:t>Década</a:t>
            </a:r>
            <a:r>
              <a:rPr lang="en-US" sz="1350" dirty="0"/>
              <a:t> de 90)</a:t>
            </a:r>
          </a:p>
        </p:txBody>
      </p:sp>
      <p:sp>
        <p:nvSpPr>
          <p:cNvPr id="7" name="Texto Explicativo: Linha 6">
            <a:extLst>
              <a:ext uri="{FF2B5EF4-FFF2-40B4-BE49-F238E27FC236}">
                <a16:creationId xmlns:a16="http://schemas.microsoft.com/office/drawing/2014/main" id="{6EC3DB79-0B85-7009-E026-CA2BE3EB8292}"/>
              </a:ext>
            </a:extLst>
          </p:cNvPr>
          <p:cNvSpPr/>
          <p:nvPr/>
        </p:nvSpPr>
        <p:spPr>
          <a:xfrm>
            <a:off x="180671" y="3429000"/>
            <a:ext cx="1511467" cy="983974"/>
          </a:xfrm>
          <a:prstGeom prst="borderCallout1">
            <a:avLst>
              <a:gd name="adj1" fmla="val 27808"/>
              <a:gd name="adj2" fmla="val 97392"/>
              <a:gd name="adj3" fmla="val 7572"/>
              <a:gd name="adj4" fmla="val 129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Tudo </a:t>
            </a:r>
            <a:r>
              <a:rPr lang="en-US" sz="1350" dirty="0" err="1"/>
              <a:t>concentrado</a:t>
            </a:r>
            <a:r>
              <a:rPr lang="en-US" sz="1350" dirty="0"/>
              <a:t> e </a:t>
            </a:r>
            <a:r>
              <a:rPr lang="en-US" sz="1350" dirty="0" err="1"/>
              <a:t>uma</a:t>
            </a:r>
            <a:r>
              <a:rPr lang="en-US" sz="1350" dirty="0"/>
              <a:t> </a:t>
            </a:r>
            <a:r>
              <a:rPr lang="en-US" sz="1350" dirty="0" err="1"/>
              <a:t>única</a:t>
            </a:r>
            <a:r>
              <a:rPr lang="en-US" sz="1350" dirty="0"/>
              <a:t> </a:t>
            </a:r>
            <a:r>
              <a:rPr lang="en-US" sz="1350" dirty="0" err="1"/>
              <a:t>pessoa</a:t>
            </a:r>
            <a:endParaRPr lang="en-US" sz="1350" dirty="0"/>
          </a:p>
        </p:txBody>
      </p:sp>
      <p:sp>
        <p:nvSpPr>
          <p:cNvPr id="8" name="Texto Explicativo: Linha 7">
            <a:extLst>
              <a:ext uri="{FF2B5EF4-FFF2-40B4-BE49-F238E27FC236}">
                <a16:creationId xmlns:a16="http://schemas.microsoft.com/office/drawing/2014/main" id="{79B17AE4-ADED-32BC-1EE6-0CAAC5243BE4}"/>
              </a:ext>
            </a:extLst>
          </p:cNvPr>
          <p:cNvSpPr/>
          <p:nvPr/>
        </p:nvSpPr>
        <p:spPr>
          <a:xfrm>
            <a:off x="7856883" y="2226469"/>
            <a:ext cx="1106447" cy="539094"/>
          </a:xfrm>
          <a:prstGeom prst="borderCallout1">
            <a:avLst>
              <a:gd name="adj1" fmla="val 18750"/>
              <a:gd name="adj2" fmla="val -8333"/>
              <a:gd name="adj3" fmla="val 95907"/>
              <a:gd name="adj4" fmla="val -90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Cuidava</a:t>
            </a:r>
            <a:r>
              <a:rPr lang="en-US" sz="1350" dirty="0"/>
              <a:t> do BD</a:t>
            </a:r>
          </a:p>
        </p:txBody>
      </p:sp>
      <p:sp>
        <p:nvSpPr>
          <p:cNvPr id="9" name="Texto Explicativo: Linha 8">
            <a:extLst>
              <a:ext uri="{FF2B5EF4-FFF2-40B4-BE49-F238E27FC236}">
                <a16:creationId xmlns:a16="http://schemas.microsoft.com/office/drawing/2014/main" id="{48914821-5667-EDF5-61AF-D0306145B977}"/>
              </a:ext>
            </a:extLst>
          </p:cNvPr>
          <p:cNvSpPr/>
          <p:nvPr/>
        </p:nvSpPr>
        <p:spPr>
          <a:xfrm>
            <a:off x="7856883" y="3159453"/>
            <a:ext cx="1106447" cy="539094"/>
          </a:xfrm>
          <a:prstGeom prst="borderCallout1">
            <a:avLst>
              <a:gd name="adj1" fmla="val 18750"/>
              <a:gd name="adj2" fmla="val -8333"/>
              <a:gd name="adj3" fmla="val 95907"/>
              <a:gd name="adj4" fmla="val -90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Cuidava</a:t>
            </a:r>
            <a:r>
              <a:rPr lang="en-US" sz="1350" dirty="0"/>
              <a:t> do Front</a:t>
            </a:r>
          </a:p>
        </p:txBody>
      </p:sp>
      <p:sp>
        <p:nvSpPr>
          <p:cNvPr id="10" name="Texto Explicativo: Linha 9">
            <a:extLst>
              <a:ext uri="{FF2B5EF4-FFF2-40B4-BE49-F238E27FC236}">
                <a16:creationId xmlns:a16="http://schemas.microsoft.com/office/drawing/2014/main" id="{1357C92B-7C98-C5FA-172C-1D56EB8CB552}"/>
              </a:ext>
            </a:extLst>
          </p:cNvPr>
          <p:cNvSpPr/>
          <p:nvPr/>
        </p:nvSpPr>
        <p:spPr>
          <a:xfrm>
            <a:off x="7829881" y="4242818"/>
            <a:ext cx="1106447" cy="539094"/>
          </a:xfrm>
          <a:prstGeom prst="borderCallout1">
            <a:avLst>
              <a:gd name="adj1" fmla="val 18750"/>
              <a:gd name="adj2" fmla="val -8333"/>
              <a:gd name="adj3" fmla="val -25775"/>
              <a:gd name="adj4" fmla="val -84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Cuidava</a:t>
            </a:r>
            <a:r>
              <a:rPr lang="en-US" sz="1350" dirty="0"/>
              <a:t> do Back</a:t>
            </a:r>
          </a:p>
        </p:txBody>
      </p:sp>
    </p:spTree>
    <p:extLst>
      <p:ext uri="{BB962C8B-B14F-4D97-AF65-F5344CB8AC3E}">
        <p14:creationId xmlns:p14="http://schemas.microsoft.com/office/powerpoint/2010/main" val="1973211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0A339-F63D-0375-5EF8-D2F746AB8797}"/>
              </a:ext>
            </a:extLst>
          </p:cNvPr>
          <p:cNvSpPr>
            <a:spLocks noGrp="1"/>
          </p:cNvSpPr>
          <p:nvPr>
            <p:ph type="title"/>
          </p:nvPr>
        </p:nvSpPr>
        <p:spPr/>
        <p:txBody>
          <a:bodyPr>
            <a:normAutofit fontScale="90000"/>
          </a:bodyPr>
          <a:lstStyle/>
          <a:p>
            <a:pPr algn="ctr"/>
            <a:r>
              <a:rPr lang="en-US" dirty="0"/>
              <a:t>COMO OS SOFTWARE ERAM CRIADOS NO MÉTODO PROCEDIMENTAL</a:t>
            </a:r>
          </a:p>
        </p:txBody>
      </p:sp>
      <p:sp>
        <p:nvSpPr>
          <p:cNvPr id="3" name="Espaço Reservado para Conteúdo 2">
            <a:extLst>
              <a:ext uri="{FF2B5EF4-FFF2-40B4-BE49-F238E27FC236}">
                <a16:creationId xmlns:a16="http://schemas.microsoft.com/office/drawing/2014/main" id="{96A73C5A-251D-0E07-7090-7112D4B9ADDA}"/>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D946C475-0D93-CD5F-E9C1-4B1D967D7ACE}"/>
              </a:ext>
            </a:extLst>
          </p:cNvPr>
          <p:cNvPicPr>
            <a:picLocks noChangeAspect="1"/>
          </p:cNvPicPr>
          <p:nvPr/>
        </p:nvPicPr>
        <p:blipFill>
          <a:blip r:embed="rId2"/>
          <a:stretch>
            <a:fillRect/>
          </a:stretch>
        </p:blipFill>
        <p:spPr>
          <a:xfrm>
            <a:off x="628650" y="2226469"/>
            <a:ext cx="3857625" cy="1835944"/>
          </a:xfrm>
          <a:prstGeom prst="rect">
            <a:avLst/>
          </a:prstGeom>
        </p:spPr>
      </p:pic>
      <p:pic>
        <p:nvPicPr>
          <p:cNvPr id="9" name="Imagem 8">
            <a:extLst>
              <a:ext uri="{FF2B5EF4-FFF2-40B4-BE49-F238E27FC236}">
                <a16:creationId xmlns:a16="http://schemas.microsoft.com/office/drawing/2014/main" id="{5C22C9FB-82A5-D7DE-2B81-A87AF0F24ACC}"/>
              </a:ext>
            </a:extLst>
          </p:cNvPr>
          <p:cNvPicPr>
            <a:picLocks noChangeAspect="1"/>
          </p:cNvPicPr>
          <p:nvPr/>
        </p:nvPicPr>
        <p:blipFill>
          <a:blip r:embed="rId3"/>
          <a:stretch>
            <a:fillRect/>
          </a:stretch>
        </p:blipFill>
        <p:spPr>
          <a:xfrm>
            <a:off x="4864894" y="2425303"/>
            <a:ext cx="3600450" cy="821531"/>
          </a:xfrm>
          <a:prstGeom prst="rect">
            <a:avLst/>
          </a:prstGeom>
        </p:spPr>
      </p:pic>
      <p:sp>
        <p:nvSpPr>
          <p:cNvPr id="10" name="Texto Explicativo: Linha 9">
            <a:extLst>
              <a:ext uri="{FF2B5EF4-FFF2-40B4-BE49-F238E27FC236}">
                <a16:creationId xmlns:a16="http://schemas.microsoft.com/office/drawing/2014/main" id="{B44DE9C2-7BDC-2700-6324-9AF7D39D4A9D}"/>
              </a:ext>
            </a:extLst>
          </p:cNvPr>
          <p:cNvSpPr/>
          <p:nvPr/>
        </p:nvSpPr>
        <p:spPr>
          <a:xfrm>
            <a:off x="6665119" y="4843463"/>
            <a:ext cx="1800225" cy="821531"/>
          </a:xfrm>
          <a:prstGeom prst="borderCallout1">
            <a:avLst>
              <a:gd name="adj1" fmla="val 18750"/>
              <a:gd name="adj2" fmla="val -8333"/>
              <a:gd name="adj3" fmla="val -202772"/>
              <a:gd name="adj4" fmla="val -35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 </a:t>
            </a:r>
            <a:r>
              <a:rPr lang="en-US" sz="1350" dirty="0" err="1"/>
              <a:t>houvesse</a:t>
            </a:r>
            <a:r>
              <a:rPr lang="en-US" sz="1350" dirty="0"/>
              <a:t> a </a:t>
            </a:r>
            <a:r>
              <a:rPr lang="en-US" sz="1350" dirty="0" err="1"/>
              <a:t>necessidade</a:t>
            </a:r>
            <a:r>
              <a:rPr lang="en-US" sz="1350" dirty="0"/>
              <a:t> de </a:t>
            </a:r>
            <a:r>
              <a:rPr lang="en-US" sz="1350" dirty="0" err="1"/>
              <a:t>validar</a:t>
            </a:r>
            <a:r>
              <a:rPr lang="en-US" sz="1350" dirty="0"/>
              <a:t> o CPF?</a:t>
            </a:r>
          </a:p>
        </p:txBody>
      </p:sp>
    </p:spTree>
    <p:extLst>
      <p:ext uri="{BB962C8B-B14F-4D97-AF65-F5344CB8AC3E}">
        <p14:creationId xmlns:p14="http://schemas.microsoft.com/office/powerpoint/2010/main" val="2604311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0A339-F63D-0375-5EF8-D2F746AB8797}"/>
              </a:ext>
            </a:extLst>
          </p:cNvPr>
          <p:cNvSpPr>
            <a:spLocks noGrp="1"/>
          </p:cNvSpPr>
          <p:nvPr>
            <p:ph type="title"/>
          </p:nvPr>
        </p:nvSpPr>
        <p:spPr/>
        <p:txBody>
          <a:bodyPr>
            <a:normAutofit fontScale="90000"/>
          </a:bodyPr>
          <a:lstStyle/>
          <a:p>
            <a:pPr algn="ctr"/>
            <a:r>
              <a:rPr lang="en-US" dirty="0"/>
              <a:t>COMO OS SOFTWARE ERAM CRIADOS NO MÉTODO PROCEDIMENTAL</a:t>
            </a:r>
          </a:p>
        </p:txBody>
      </p:sp>
      <p:sp>
        <p:nvSpPr>
          <p:cNvPr id="3" name="Espaço Reservado para Conteúdo 2">
            <a:extLst>
              <a:ext uri="{FF2B5EF4-FFF2-40B4-BE49-F238E27FC236}">
                <a16:creationId xmlns:a16="http://schemas.microsoft.com/office/drawing/2014/main" id="{96A73C5A-251D-0E07-7090-7112D4B9ADDA}"/>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D946C475-0D93-CD5F-E9C1-4B1D967D7ACE}"/>
              </a:ext>
            </a:extLst>
          </p:cNvPr>
          <p:cNvPicPr>
            <a:picLocks noChangeAspect="1"/>
          </p:cNvPicPr>
          <p:nvPr/>
        </p:nvPicPr>
        <p:blipFill>
          <a:blip r:embed="rId2"/>
          <a:stretch>
            <a:fillRect/>
          </a:stretch>
        </p:blipFill>
        <p:spPr>
          <a:xfrm>
            <a:off x="628650" y="2226469"/>
            <a:ext cx="3857625" cy="1835944"/>
          </a:xfrm>
          <a:prstGeom prst="rect">
            <a:avLst/>
          </a:prstGeom>
        </p:spPr>
      </p:pic>
      <p:pic>
        <p:nvPicPr>
          <p:cNvPr id="7" name="Imagem 6">
            <a:extLst>
              <a:ext uri="{FF2B5EF4-FFF2-40B4-BE49-F238E27FC236}">
                <a16:creationId xmlns:a16="http://schemas.microsoft.com/office/drawing/2014/main" id="{D347BCBE-8779-8A94-1E00-38C3AC6A8DEA}"/>
              </a:ext>
            </a:extLst>
          </p:cNvPr>
          <p:cNvPicPr>
            <a:picLocks noChangeAspect="1"/>
          </p:cNvPicPr>
          <p:nvPr/>
        </p:nvPicPr>
        <p:blipFill>
          <a:blip r:embed="rId3"/>
          <a:stretch>
            <a:fillRect/>
          </a:stretch>
        </p:blipFill>
        <p:spPr>
          <a:xfrm>
            <a:off x="4775702" y="2178134"/>
            <a:ext cx="3593306" cy="2357438"/>
          </a:xfrm>
          <a:prstGeom prst="rect">
            <a:avLst/>
          </a:prstGeom>
        </p:spPr>
      </p:pic>
      <p:sp>
        <p:nvSpPr>
          <p:cNvPr id="4" name="Texto Explicativo: Linha 3">
            <a:extLst>
              <a:ext uri="{FF2B5EF4-FFF2-40B4-BE49-F238E27FC236}">
                <a16:creationId xmlns:a16="http://schemas.microsoft.com/office/drawing/2014/main" id="{5A27B4A2-307A-D293-AC62-76B583DFA903}"/>
              </a:ext>
            </a:extLst>
          </p:cNvPr>
          <p:cNvSpPr/>
          <p:nvPr/>
        </p:nvSpPr>
        <p:spPr>
          <a:xfrm>
            <a:off x="7410635" y="4852201"/>
            <a:ext cx="1285043" cy="965447"/>
          </a:xfrm>
          <a:prstGeom prst="borderCallout1">
            <a:avLst>
              <a:gd name="adj1" fmla="val 18750"/>
              <a:gd name="adj2" fmla="val -8333"/>
              <a:gd name="adj3" fmla="val -75776"/>
              <a:gd name="adj4" fmla="val -48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Chamado</a:t>
            </a:r>
            <a:r>
              <a:rPr lang="en-US" sz="1350" dirty="0"/>
              <a:t> o </a:t>
            </a:r>
            <a:r>
              <a:rPr lang="en-US" sz="1350" dirty="0" err="1"/>
              <a:t>método</a:t>
            </a:r>
            <a:r>
              <a:rPr lang="en-US" sz="1350" dirty="0"/>
              <a:t> para </a:t>
            </a:r>
            <a:r>
              <a:rPr lang="en-US" sz="1350" dirty="0" err="1"/>
              <a:t>armazenar</a:t>
            </a:r>
            <a:r>
              <a:rPr lang="en-US" sz="1350" dirty="0"/>
              <a:t> </a:t>
            </a:r>
            <a:r>
              <a:rPr lang="en-US" sz="1350" dirty="0" err="1"/>
              <a:t>os</a:t>
            </a:r>
            <a:r>
              <a:rPr lang="en-US" sz="1350" dirty="0"/>
              <a:t> dados</a:t>
            </a:r>
          </a:p>
        </p:txBody>
      </p:sp>
    </p:spTree>
    <p:extLst>
      <p:ext uri="{BB962C8B-B14F-4D97-AF65-F5344CB8AC3E}">
        <p14:creationId xmlns:p14="http://schemas.microsoft.com/office/powerpoint/2010/main" val="127352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37-3D87-D030-56D8-099793E0E04B}"/>
              </a:ext>
            </a:extLst>
          </p:cNvPr>
          <p:cNvSpPr>
            <a:spLocks noGrp="1"/>
          </p:cNvSpPr>
          <p:nvPr>
            <p:ph type="title"/>
          </p:nvPr>
        </p:nvSpPr>
        <p:spPr/>
        <p:txBody>
          <a:bodyPr>
            <a:normAutofit fontScale="90000"/>
          </a:bodyPr>
          <a:lstStyle/>
          <a:p>
            <a:r>
              <a:rPr lang="en-US" dirty="0"/>
              <a:t>SE O PROGRAMA TIVESSE OUTRA FUNCIONALIDADE?</a:t>
            </a:r>
          </a:p>
        </p:txBody>
      </p:sp>
      <p:sp>
        <p:nvSpPr>
          <p:cNvPr id="3" name="Espaço Reservado para Conteúdo 2">
            <a:extLst>
              <a:ext uri="{FF2B5EF4-FFF2-40B4-BE49-F238E27FC236}">
                <a16:creationId xmlns:a16="http://schemas.microsoft.com/office/drawing/2014/main" id="{AB50FB5B-5380-4A2F-DE91-A403D9395422}"/>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A3F20884-E879-7BED-F694-F69175B32320}"/>
              </a:ext>
            </a:extLst>
          </p:cNvPr>
          <p:cNvPicPr>
            <a:picLocks noChangeAspect="1"/>
          </p:cNvPicPr>
          <p:nvPr/>
        </p:nvPicPr>
        <p:blipFill>
          <a:blip r:embed="rId2"/>
          <a:stretch>
            <a:fillRect/>
          </a:stretch>
        </p:blipFill>
        <p:spPr>
          <a:xfrm>
            <a:off x="528637" y="2203848"/>
            <a:ext cx="3729038" cy="370171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Tinta 5">
                <a:extLst>
                  <a:ext uri="{FF2B5EF4-FFF2-40B4-BE49-F238E27FC236}">
                    <a16:creationId xmlns:a16="http://schemas.microsoft.com/office/drawing/2014/main" id="{DAAAB8C3-556A-FAB7-3B12-62685972C834}"/>
                  </a:ext>
                </a:extLst>
              </p14:cNvPr>
              <p14:cNvContentPartPr/>
              <p14:nvPr/>
            </p14:nvContentPartPr>
            <p14:xfrm>
              <a:off x="685395" y="4035848"/>
              <a:ext cx="3688200" cy="1665090"/>
            </p14:xfrm>
          </p:contentPart>
        </mc:Choice>
        <mc:Fallback xmlns="">
          <p:pic>
            <p:nvPicPr>
              <p:cNvPr id="6" name="Tinta 5">
                <a:extLst>
                  <a:ext uri="{FF2B5EF4-FFF2-40B4-BE49-F238E27FC236}">
                    <a16:creationId xmlns:a16="http://schemas.microsoft.com/office/drawing/2014/main" id="{DAAAB8C3-556A-FAB7-3B12-62685972C834}"/>
                  </a:ext>
                </a:extLst>
              </p:cNvPr>
              <p:cNvPicPr/>
              <p:nvPr/>
            </p:nvPicPr>
            <p:blipFill>
              <a:blip r:embed="rId4"/>
              <a:stretch>
                <a:fillRect/>
              </a:stretch>
            </p:blipFill>
            <p:spPr>
              <a:xfrm>
                <a:off x="622395" y="3972858"/>
                <a:ext cx="3813840" cy="1790710"/>
              </a:xfrm>
              <a:prstGeom prst="rect">
                <a:avLst/>
              </a:prstGeom>
            </p:spPr>
          </p:pic>
        </mc:Fallback>
      </mc:AlternateContent>
      <p:pic>
        <p:nvPicPr>
          <p:cNvPr id="9" name="Imagem 8">
            <a:extLst>
              <a:ext uri="{FF2B5EF4-FFF2-40B4-BE49-F238E27FC236}">
                <a16:creationId xmlns:a16="http://schemas.microsoft.com/office/drawing/2014/main" id="{F2C0D8AF-5A85-F902-ABCA-D726182CB6ED}"/>
              </a:ext>
            </a:extLst>
          </p:cNvPr>
          <p:cNvPicPr>
            <a:picLocks noChangeAspect="1"/>
          </p:cNvPicPr>
          <p:nvPr/>
        </p:nvPicPr>
        <p:blipFill>
          <a:blip r:embed="rId5"/>
          <a:stretch>
            <a:fillRect/>
          </a:stretch>
        </p:blipFill>
        <p:spPr>
          <a:xfrm>
            <a:off x="5479662" y="4054706"/>
            <a:ext cx="2978944" cy="828675"/>
          </a:xfrm>
          <a:prstGeom prst="rect">
            <a:avLst/>
          </a:prstGeom>
        </p:spPr>
      </p:pic>
    </p:spTree>
    <p:extLst>
      <p:ext uri="{BB962C8B-B14F-4D97-AF65-F5344CB8AC3E}">
        <p14:creationId xmlns:p14="http://schemas.microsoft.com/office/powerpoint/2010/main" val="3877948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37-3D87-D030-56D8-099793E0E04B}"/>
              </a:ext>
            </a:extLst>
          </p:cNvPr>
          <p:cNvSpPr>
            <a:spLocks noGrp="1"/>
          </p:cNvSpPr>
          <p:nvPr>
            <p:ph type="title"/>
          </p:nvPr>
        </p:nvSpPr>
        <p:spPr/>
        <p:txBody>
          <a:bodyPr>
            <a:normAutofit fontScale="90000"/>
          </a:bodyPr>
          <a:lstStyle/>
          <a:p>
            <a:pPr algn="ctr"/>
            <a:r>
              <a:rPr lang="en-US" dirty="0"/>
              <a:t>SE O PROGRAMA TIVESSE QUE VALIDAR O CPF NA BUSCA?</a:t>
            </a:r>
          </a:p>
        </p:txBody>
      </p:sp>
      <p:sp>
        <p:nvSpPr>
          <p:cNvPr id="3" name="Espaço Reservado para Conteúdo 2">
            <a:extLst>
              <a:ext uri="{FF2B5EF4-FFF2-40B4-BE49-F238E27FC236}">
                <a16:creationId xmlns:a16="http://schemas.microsoft.com/office/drawing/2014/main" id="{AB50FB5B-5380-4A2F-DE91-A403D9395422}"/>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A3F20884-E879-7BED-F694-F69175B32320}"/>
              </a:ext>
            </a:extLst>
          </p:cNvPr>
          <p:cNvPicPr>
            <a:picLocks noChangeAspect="1"/>
          </p:cNvPicPr>
          <p:nvPr/>
        </p:nvPicPr>
        <p:blipFill>
          <a:blip r:embed="rId2"/>
          <a:stretch>
            <a:fillRect/>
          </a:stretch>
        </p:blipFill>
        <p:spPr>
          <a:xfrm>
            <a:off x="528637" y="2203848"/>
            <a:ext cx="3729038" cy="370171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Tinta 5">
                <a:extLst>
                  <a:ext uri="{FF2B5EF4-FFF2-40B4-BE49-F238E27FC236}">
                    <a16:creationId xmlns:a16="http://schemas.microsoft.com/office/drawing/2014/main" id="{DAAAB8C3-556A-FAB7-3B12-62685972C834}"/>
                  </a:ext>
                </a:extLst>
              </p14:cNvPr>
              <p14:cNvContentPartPr/>
              <p14:nvPr/>
            </p14:nvContentPartPr>
            <p14:xfrm>
              <a:off x="685395" y="4035848"/>
              <a:ext cx="3688200" cy="1665090"/>
            </p14:xfrm>
          </p:contentPart>
        </mc:Choice>
        <mc:Fallback xmlns="">
          <p:pic>
            <p:nvPicPr>
              <p:cNvPr id="6" name="Tinta 5">
                <a:extLst>
                  <a:ext uri="{FF2B5EF4-FFF2-40B4-BE49-F238E27FC236}">
                    <a16:creationId xmlns:a16="http://schemas.microsoft.com/office/drawing/2014/main" id="{DAAAB8C3-556A-FAB7-3B12-62685972C834}"/>
                  </a:ext>
                </a:extLst>
              </p:cNvPr>
              <p:cNvPicPr/>
              <p:nvPr/>
            </p:nvPicPr>
            <p:blipFill>
              <a:blip r:embed="rId4"/>
              <a:stretch>
                <a:fillRect/>
              </a:stretch>
            </p:blipFill>
            <p:spPr>
              <a:xfrm>
                <a:off x="622395" y="3972858"/>
                <a:ext cx="3813840" cy="1790710"/>
              </a:xfrm>
              <a:prstGeom prst="rect">
                <a:avLst/>
              </a:prstGeom>
            </p:spPr>
          </p:pic>
        </mc:Fallback>
      </mc:AlternateContent>
      <p:pic>
        <p:nvPicPr>
          <p:cNvPr id="8" name="Imagem 7">
            <a:extLst>
              <a:ext uri="{FF2B5EF4-FFF2-40B4-BE49-F238E27FC236}">
                <a16:creationId xmlns:a16="http://schemas.microsoft.com/office/drawing/2014/main" id="{2062EF32-E01E-DE3E-294D-6C4BE6C59ECF}"/>
              </a:ext>
            </a:extLst>
          </p:cNvPr>
          <p:cNvPicPr>
            <a:picLocks noChangeAspect="1"/>
          </p:cNvPicPr>
          <p:nvPr/>
        </p:nvPicPr>
        <p:blipFill>
          <a:blip r:embed="rId5"/>
          <a:stretch>
            <a:fillRect/>
          </a:stretch>
        </p:blipFill>
        <p:spPr>
          <a:xfrm>
            <a:off x="5593557" y="2641634"/>
            <a:ext cx="3021806" cy="1914525"/>
          </a:xfrm>
          <a:prstGeom prst="rect">
            <a:avLst/>
          </a:prstGeom>
        </p:spPr>
      </p:pic>
      <p:sp>
        <p:nvSpPr>
          <p:cNvPr id="10" name="Texto Explicativo: Linha 9">
            <a:extLst>
              <a:ext uri="{FF2B5EF4-FFF2-40B4-BE49-F238E27FC236}">
                <a16:creationId xmlns:a16="http://schemas.microsoft.com/office/drawing/2014/main" id="{13430A3D-4408-6A56-DF54-4AB3F380E74C}"/>
              </a:ext>
            </a:extLst>
          </p:cNvPr>
          <p:cNvSpPr/>
          <p:nvPr/>
        </p:nvSpPr>
        <p:spPr>
          <a:xfrm>
            <a:off x="5066931" y="5121276"/>
            <a:ext cx="1305017" cy="784291"/>
          </a:xfrm>
          <a:prstGeom prst="borderCallout1">
            <a:avLst>
              <a:gd name="adj1" fmla="val 18750"/>
              <a:gd name="adj2" fmla="val -8333"/>
              <a:gd name="adj3" fmla="val -212649"/>
              <a:gd name="adj4" fmla="val 139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Validando</a:t>
            </a:r>
            <a:r>
              <a:rPr lang="en-US" sz="1350" dirty="0"/>
              <a:t> CPF </a:t>
            </a:r>
            <a:r>
              <a:rPr lang="en-US" sz="1350" dirty="0" err="1"/>
              <a:t>na</a:t>
            </a:r>
            <a:r>
              <a:rPr lang="en-US" sz="1350" dirty="0"/>
              <a:t> </a:t>
            </a:r>
            <a:r>
              <a:rPr lang="en-US" sz="1350" dirty="0" err="1"/>
              <a:t>busca</a:t>
            </a:r>
            <a:endParaRPr lang="en-US" sz="1350" dirty="0"/>
          </a:p>
        </p:txBody>
      </p:sp>
    </p:spTree>
    <p:extLst>
      <p:ext uri="{BB962C8B-B14F-4D97-AF65-F5344CB8AC3E}">
        <p14:creationId xmlns:p14="http://schemas.microsoft.com/office/powerpoint/2010/main" val="3185803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37-3D87-D030-56D8-099793E0E04B}"/>
              </a:ext>
            </a:extLst>
          </p:cNvPr>
          <p:cNvSpPr>
            <a:spLocks noGrp="1"/>
          </p:cNvSpPr>
          <p:nvPr>
            <p:ph type="title"/>
          </p:nvPr>
        </p:nvSpPr>
        <p:spPr/>
        <p:txBody>
          <a:bodyPr>
            <a:normAutofit fontScale="90000"/>
          </a:bodyPr>
          <a:lstStyle/>
          <a:p>
            <a:pPr algn="ctr"/>
            <a:r>
              <a:rPr lang="en-US" dirty="0"/>
              <a:t>SE O PROGRAMA TIVESSE QUE VALIDAR O CPF NA BUSCA?</a:t>
            </a:r>
          </a:p>
        </p:txBody>
      </p:sp>
      <p:sp>
        <p:nvSpPr>
          <p:cNvPr id="3" name="Espaço Reservado para Conteúdo 2">
            <a:extLst>
              <a:ext uri="{FF2B5EF4-FFF2-40B4-BE49-F238E27FC236}">
                <a16:creationId xmlns:a16="http://schemas.microsoft.com/office/drawing/2014/main" id="{AB50FB5B-5380-4A2F-DE91-A403D9395422}"/>
              </a:ext>
            </a:extLst>
          </p:cNvPr>
          <p:cNvSpPr>
            <a:spLocks noGrp="1"/>
          </p:cNvSpPr>
          <p:nvPr>
            <p:ph idx="1"/>
          </p:nvPr>
        </p:nvSpPr>
        <p:spPr/>
        <p:txBody>
          <a:bodyPr/>
          <a:lstStyle/>
          <a:p>
            <a:endParaRPr lang="en-US" dirty="0"/>
          </a:p>
        </p:txBody>
      </p:sp>
      <p:sp>
        <p:nvSpPr>
          <p:cNvPr id="10" name="Texto Explicativo: Linha 9">
            <a:extLst>
              <a:ext uri="{FF2B5EF4-FFF2-40B4-BE49-F238E27FC236}">
                <a16:creationId xmlns:a16="http://schemas.microsoft.com/office/drawing/2014/main" id="{13430A3D-4408-6A56-DF54-4AB3F380E74C}"/>
              </a:ext>
            </a:extLst>
          </p:cNvPr>
          <p:cNvSpPr/>
          <p:nvPr/>
        </p:nvSpPr>
        <p:spPr>
          <a:xfrm>
            <a:off x="6019060" y="3692201"/>
            <a:ext cx="2610035" cy="1812510"/>
          </a:xfrm>
          <a:prstGeom prst="borderCallout1">
            <a:avLst>
              <a:gd name="adj1" fmla="val 18750"/>
              <a:gd name="adj2" fmla="val -8333"/>
              <a:gd name="adj3" fmla="val -24814"/>
              <a:gd name="adj4" fmla="val -88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VAI CHEGAR UM PESSOAL NOVO NA EMPRESA E VAI DEENVOLVER ALGO NOVO QUE PRECISA DE CPF, MAS ESSA PESSOA NÃO SABE QUE PRECISA VALIDAR O CPF .</a:t>
            </a:r>
          </a:p>
        </p:txBody>
      </p:sp>
      <p:sp>
        <p:nvSpPr>
          <p:cNvPr id="4" name="Retângulo 3">
            <a:extLst>
              <a:ext uri="{FF2B5EF4-FFF2-40B4-BE49-F238E27FC236}">
                <a16:creationId xmlns:a16="http://schemas.microsoft.com/office/drawing/2014/main" id="{F6F1DA89-61C6-0801-5C56-95B5A62D2303}"/>
              </a:ext>
            </a:extLst>
          </p:cNvPr>
          <p:cNvSpPr/>
          <p:nvPr/>
        </p:nvSpPr>
        <p:spPr>
          <a:xfrm>
            <a:off x="1867952" y="2768169"/>
            <a:ext cx="2536795" cy="346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ixaDeTexto 6">
            <a:extLst>
              <a:ext uri="{FF2B5EF4-FFF2-40B4-BE49-F238E27FC236}">
                <a16:creationId xmlns:a16="http://schemas.microsoft.com/office/drawing/2014/main" id="{D345EC71-31FF-40DB-20CE-458CFDC8703F}"/>
              </a:ext>
            </a:extLst>
          </p:cNvPr>
          <p:cNvSpPr txBox="1"/>
          <p:nvPr/>
        </p:nvSpPr>
        <p:spPr>
          <a:xfrm>
            <a:off x="968949" y="2802783"/>
            <a:ext cx="798990" cy="300082"/>
          </a:xfrm>
          <a:prstGeom prst="rect">
            <a:avLst/>
          </a:prstGeom>
          <a:noFill/>
        </p:spPr>
        <p:txBody>
          <a:bodyPr wrap="square" rtlCol="0">
            <a:spAutoFit/>
          </a:bodyPr>
          <a:lstStyle/>
          <a:p>
            <a:r>
              <a:rPr lang="en-US" sz="1350" dirty="0"/>
              <a:t>CPF</a:t>
            </a:r>
          </a:p>
        </p:txBody>
      </p:sp>
      <mc:AlternateContent xmlns:mc="http://schemas.openxmlformats.org/markup-compatibility/2006" xmlns:p14="http://schemas.microsoft.com/office/powerpoint/2010/main">
        <mc:Choice Requires="p14">
          <p:contentPart p14:bwMode="auto" r:id="rId2">
            <p14:nvContentPartPr>
              <p14:cNvPr id="9" name="Tinta 8">
                <a:extLst>
                  <a:ext uri="{FF2B5EF4-FFF2-40B4-BE49-F238E27FC236}">
                    <a16:creationId xmlns:a16="http://schemas.microsoft.com/office/drawing/2014/main" id="{25DADA03-8250-2601-E24B-255CE420604C}"/>
                  </a:ext>
                </a:extLst>
              </p14:cNvPr>
              <p14:cNvContentPartPr/>
              <p14:nvPr/>
            </p14:nvContentPartPr>
            <p14:xfrm>
              <a:off x="597985" y="2094951"/>
              <a:ext cx="4082670" cy="1812510"/>
            </p14:xfrm>
          </p:contentPart>
        </mc:Choice>
        <mc:Fallback xmlns="">
          <p:pic>
            <p:nvPicPr>
              <p:cNvPr id="9" name="Tinta 8">
                <a:extLst>
                  <a:ext uri="{FF2B5EF4-FFF2-40B4-BE49-F238E27FC236}">
                    <a16:creationId xmlns:a16="http://schemas.microsoft.com/office/drawing/2014/main" id="{25DADA03-8250-2601-E24B-255CE420604C}"/>
                  </a:ext>
                </a:extLst>
              </p:cNvPr>
              <p:cNvPicPr/>
              <p:nvPr/>
            </p:nvPicPr>
            <p:blipFill>
              <a:blip r:embed="rId3"/>
              <a:stretch>
                <a:fillRect/>
              </a:stretch>
            </p:blipFill>
            <p:spPr>
              <a:xfrm>
                <a:off x="534986" y="2031967"/>
                <a:ext cx="4208307" cy="1938119"/>
              </a:xfrm>
              <a:prstGeom prst="rect">
                <a:avLst/>
              </a:prstGeom>
            </p:spPr>
          </p:pic>
        </mc:Fallback>
      </mc:AlternateContent>
    </p:spTree>
    <p:extLst>
      <p:ext uri="{BB962C8B-B14F-4D97-AF65-F5344CB8AC3E}">
        <p14:creationId xmlns:p14="http://schemas.microsoft.com/office/powerpoint/2010/main" val="2329824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0A3B5-B0B6-BB0F-B3AD-472296DE63A2}"/>
              </a:ext>
            </a:extLst>
          </p:cNvPr>
          <p:cNvSpPr>
            <a:spLocks noGrp="1"/>
          </p:cNvSpPr>
          <p:nvPr>
            <p:ph type="title"/>
          </p:nvPr>
        </p:nvSpPr>
        <p:spPr/>
        <p:txBody>
          <a:bodyPr/>
          <a:lstStyle/>
          <a:p>
            <a:r>
              <a:rPr lang="en-US" dirty="0"/>
              <a:t>SOFTWARE DE CONTA BANCÁRIA</a:t>
            </a:r>
          </a:p>
        </p:txBody>
      </p:sp>
      <p:sp>
        <p:nvSpPr>
          <p:cNvPr id="3" name="Espaço Reservado para Conteúdo 2">
            <a:extLst>
              <a:ext uri="{FF2B5EF4-FFF2-40B4-BE49-F238E27FC236}">
                <a16:creationId xmlns:a16="http://schemas.microsoft.com/office/drawing/2014/main" id="{F584EED1-EA87-5DE4-9FE0-1E52BB918F14}"/>
              </a:ext>
            </a:extLst>
          </p:cNvPr>
          <p:cNvSpPr>
            <a:spLocks noGrp="1"/>
          </p:cNvSpPr>
          <p:nvPr>
            <p:ph idx="1"/>
          </p:nvPr>
        </p:nvSpPr>
        <p:spPr/>
        <p:txBody>
          <a:bodyPr>
            <a:normAutofit fontScale="92500" lnSpcReduction="20000"/>
          </a:bodyPr>
          <a:lstStyle/>
          <a:p>
            <a:r>
              <a:rPr lang="en-US" dirty="0"/>
              <a:t>O QUE PRECISO SABER PARA FAZER ISSO?</a:t>
            </a:r>
          </a:p>
          <a:p>
            <a:r>
              <a:rPr lang="en-US" dirty="0"/>
              <a:t>CAPTUREI QUATRO CARACTERÍSTICAS QUE PODEMOS ENCONTRAR EM UM BANCO</a:t>
            </a:r>
          </a:p>
          <a:p>
            <a:r>
              <a:rPr lang="en-US" dirty="0"/>
              <a:t>REQUISITOS</a:t>
            </a:r>
          </a:p>
          <a:p>
            <a:pPr lvl="1"/>
            <a:r>
              <a:rPr lang="en-US" dirty="0"/>
              <a:t>SALDO</a:t>
            </a:r>
          </a:p>
          <a:p>
            <a:pPr lvl="1"/>
            <a:r>
              <a:rPr lang="en-US" dirty="0"/>
              <a:t>AGENCIA</a:t>
            </a:r>
          </a:p>
          <a:p>
            <a:pPr lvl="1"/>
            <a:r>
              <a:rPr lang="en-US" dirty="0"/>
              <a:t>NUMERO </a:t>
            </a:r>
          </a:p>
          <a:p>
            <a:pPr lvl="1"/>
            <a:r>
              <a:rPr lang="en-US" dirty="0"/>
              <a:t>TITULAR</a:t>
            </a:r>
          </a:p>
          <a:p>
            <a:r>
              <a:rPr lang="en-US" dirty="0"/>
              <a:t>QUAIS OS COMPORTAMENTOS DE UMA CONTA</a:t>
            </a:r>
          </a:p>
          <a:p>
            <a:pPr lvl="1"/>
            <a:r>
              <a:rPr lang="en-US" dirty="0"/>
              <a:t>SACAR</a:t>
            </a:r>
          </a:p>
          <a:p>
            <a:pPr lvl="1"/>
            <a:r>
              <a:rPr lang="en-US" dirty="0"/>
              <a:t>DEPOSITAR</a:t>
            </a:r>
          </a:p>
          <a:p>
            <a:pPr lvl="1"/>
            <a:r>
              <a:rPr lang="en-US" dirty="0"/>
              <a:t>TRANSFERE</a:t>
            </a:r>
          </a:p>
        </p:txBody>
      </p:sp>
      <p:sp>
        <p:nvSpPr>
          <p:cNvPr id="4" name="Texto Explicativo: Seta para Cima 3">
            <a:extLst>
              <a:ext uri="{FF2B5EF4-FFF2-40B4-BE49-F238E27FC236}">
                <a16:creationId xmlns:a16="http://schemas.microsoft.com/office/drawing/2014/main" id="{65CCCBBB-E57D-6F27-3507-200C2F2C2914}"/>
              </a:ext>
            </a:extLst>
          </p:cNvPr>
          <p:cNvSpPr/>
          <p:nvPr/>
        </p:nvSpPr>
        <p:spPr>
          <a:xfrm>
            <a:off x="3275856" y="5877272"/>
            <a:ext cx="3588798" cy="83561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ISSO NÃO É UMA CONTA? </a:t>
            </a:r>
          </a:p>
        </p:txBody>
      </p:sp>
      <p:sp>
        <p:nvSpPr>
          <p:cNvPr id="5" name="Texto Explicativo: Seta para Cima 4">
            <a:extLst>
              <a:ext uri="{FF2B5EF4-FFF2-40B4-BE49-F238E27FC236}">
                <a16:creationId xmlns:a16="http://schemas.microsoft.com/office/drawing/2014/main" id="{C854B097-97DD-B675-1312-F6EF68B27E37}"/>
              </a:ext>
            </a:extLst>
          </p:cNvPr>
          <p:cNvSpPr/>
          <p:nvPr/>
        </p:nvSpPr>
        <p:spPr>
          <a:xfrm rot="16200000">
            <a:off x="6795808" y="3365433"/>
            <a:ext cx="3588798" cy="83561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ISSO É UMA ESPECIFICAÇÃO DE UMA CONTA</a:t>
            </a:r>
          </a:p>
        </p:txBody>
      </p:sp>
    </p:spTree>
    <p:extLst>
      <p:ext uri="{BB962C8B-B14F-4D97-AF65-F5344CB8AC3E}">
        <p14:creationId xmlns:p14="http://schemas.microsoft.com/office/powerpoint/2010/main" val="74363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0A3B5-B0B6-BB0F-B3AD-472296DE63A2}"/>
              </a:ext>
            </a:extLst>
          </p:cNvPr>
          <p:cNvSpPr>
            <a:spLocks noGrp="1"/>
          </p:cNvSpPr>
          <p:nvPr>
            <p:ph type="title"/>
          </p:nvPr>
        </p:nvSpPr>
        <p:spPr>
          <a:xfrm>
            <a:off x="688574" y="1131094"/>
            <a:ext cx="7886700" cy="994172"/>
          </a:xfrm>
        </p:spPr>
        <p:txBody>
          <a:bodyPr/>
          <a:lstStyle/>
          <a:p>
            <a:r>
              <a:rPr lang="en-US" dirty="0"/>
              <a:t>CRIANDO O TIPO CONTA</a:t>
            </a:r>
          </a:p>
        </p:txBody>
      </p:sp>
      <p:sp>
        <p:nvSpPr>
          <p:cNvPr id="3" name="Espaço Reservado para Conteúdo 2">
            <a:extLst>
              <a:ext uri="{FF2B5EF4-FFF2-40B4-BE49-F238E27FC236}">
                <a16:creationId xmlns:a16="http://schemas.microsoft.com/office/drawing/2014/main" id="{F584EED1-EA87-5DE4-9FE0-1E52BB918F14}"/>
              </a:ext>
            </a:extLst>
          </p:cNvPr>
          <p:cNvSpPr>
            <a:spLocks noGrp="1"/>
          </p:cNvSpPr>
          <p:nvPr>
            <p:ph idx="1"/>
          </p:nvPr>
        </p:nvSpPr>
        <p:spPr/>
        <p:txBody>
          <a:bodyPr>
            <a:normAutofit/>
          </a:bodyPr>
          <a:lstStyle/>
          <a:p>
            <a:r>
              <a:rPr lang="en-US" dirty="0"/>
              <a:t>TIPO CONTA</a:t>
            </a:r>
          </a:p>
          <a:p>
            <a:pPr lvl="1"/>
            <a:r>
              <a:rPr lang="en-US" dirty="0"/>
              <a:t>SALDO</a:t>
            </a:r>
          </a:p>
          <a:p>
            <a:pPr lvl="1"/>
            <a:r>
              <a:rPr lang="en-US" dirty="0"/>
              <a:t>AGENCIA</a:t>
            </a:r>
          </a:p>
          <a:p>
            <a:pPr lvl="1"/>
            <a:r>
              <a:rPr lang="en-US" dirty="0"/>
              <a:t>NUMERO</a:t>
            </a:r>
          </a:p>
          <a:p>
            <a:pPr lvl="1"/>
            <a:r>
              <a:rPr lang="en-US" dirty="0"/>
              <a:t>TITULAR</a:t>
            </a:r>
          </a:p>
        </p:txBody>
      </p:sp>
      <p:sp>
        <p:nvSpPr>
          <p:cNvPr id="6" name="Texto Explicativo: Seta para Cima 5">
            <a:extLst>
              <a:ext uri="{FF2B5EF4-FFF2-40B4-BE49-F238E27FC236}">
                <a16:creationId xmlns:a16="http://schemas.microsoft.com/office/drawing/2014/main" id="{3EF90B67-0FF5-079F-6601-012EE0F9E095}"/>
              </a:ext>
            </a:extLst>
          </p:cNvPr>
          <p:cNvSpPr/>
          <p:nvPr/>
        </p:nvSpPr>
        <p:spPr>
          <a:xfrm>
            <a:off x="1979712" y="4359034"/>
            <a:ext cx="3528875" cy="231448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t>Classe</a:t>
            </a:r>
            <a:r>
              <a:rPr lang="en-US" sz="1350" dirty="0"/>
              <a:t> </a:t>
            </a:r>
            <a:r>
              <a:rPr lang="en-US" sz="1350" dirty="0" err="1"/>
              <a:t>Conta</a:t>
            </a:r>
            <a:r>
              <a:rPr lang="en-US" sz="1350" dirty="0"/>
              <a:t> {</a:t>
            </a:r>
          </a:p>
          <a:p>
            <a:pPr lvl="1"/>
            <a:r>
              <a:rPr lang="en-US" sz="1350" dirty="0"/>
              <a:t>Double </a:t>
            </a:r>
            <a:r>
              <a:rPr lang="en-US" sz="1350" dirty="0" err="1"/>
              <a:t>Saldo</a:t>
            </a:r>
            <a:endParaRPr lang="en-US" sz="1350" dirty="0"/>
          </a:p>
          <a:p>
            <a:pPr lvl="1"/>
            <a:r>
              <a:rPr lang="en-US" sz="1350" dirty="0"/>
              <a:t>Int </a:t>
            </a:r>
            <a:r>
              <a:rPr lang="en-US" sz="1350" dirty="0" err="1"/>
              <a:t>Agencia</a:t>
            </a:r>
            <a:endParaRPr lang="en-US" sz="1350" dirty="0"/>
          </a:p>
          <a:p>
            <a:pPr lvl="1"/>
            <a:r>
              <a:rPr lang="en-US" sz="1350" dirty="0"/>
              <a:t>Int </a:t>
            </a:r>
            <a:r>
              <a:rPr lang="en-US" sz="1350" dirty="0" err="1"/>
              <a:t>Numero</a:t>
            </a:r>
            <a:endParaRPr lang="en-US" sz="1350" dirty="0"/>
          </a:p>
          <a:p>
            <a:pPr lvl="1"/>
            <a:r>
              <a:rPr lang="en-US" sz="1350" dirty="0"/>
              <a:t>String Titular</a:t>
            </a:r>
          </a:p>
          <a:p>
            <a:pPr lvl="1"/>
            <a:r>
              <a:rPr lang="en-US" sz="1350" dirty="0"/>
              <a:t>}</a:t>
            </a:r>
          </a:p>
        </p:txBody>
      </p:sp>
    </p:spTree>
    <p:extLst>
      <p:ext uri="{BB962C8B-B14F-4D97-AF65-F5344CB8AC3E}">
        <p14:creationId xmlns:p14="http://schemas.microsoft.com/office/powerpoint/2010/main" val="326842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1403648" y="5086729"/>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NÃO POSSO ARMAZENAR NA ESPECIFICAÇÃO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530137" y="1947563"/>
            <a:ext cx="2689932" cy="101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nvGraphicFramePr>
        <p:xfrm>
          <a:off x="4633034" y="2896235"/>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530136" y="2947942"/>
            <a:ext cx="2102898" cy="51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nvGraphicFramePr>
        <p:xfrm>
          <a:off x="5232277" y="432844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p:cNvCxnSpPr>
          <p:nvPr/>
        </p:nvCxnSpPr>
        <p:spPr>
          <a:xfrm>
            <a:off x="2530137" y="2942074"/>
            <a:ext cx="2702141" cy="192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 Explicativo: Seta para a Esquerda 15">
            <a:extLst>
              <a:ext uri="{FF2B5EF4-FFF2-40B4-BE49-F238E27FC236}">
                <a16:creationId xmlns:a16="http://schemas.microsoft.com/office/drawing/2014/main" id="{0407B567-8447-638B-E1DE-0C9DF2164F2F}"/>
              </a:ext>
            </a:extLst>
          </p:cNvPr>
          <p:cNvSpPr/>
          <p:nvPr/>
        </p:nvSpPr>
        <p:spPr>
          <a:xfrm>
            <a:off x="7637015" y="2907433"/>
            <a:ext cx="1403229"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Posso</a:t>
            </a:r>
            <a:r>
              <a:rPr lang="en-US" sz="1350" dirty="0"/>
              <a:t> </a:t>
            </a:r>
            <a:r>
              <a:rPr lang="en-US" sz="1350" dirty="0" err="1"/>
              <a:t>construir</a:t>
            </a:r>
            <a:r>
              <a:rPr lang="en-US" sz="1350" dirty="0"/>
              <a:t> </a:t>
            </a:r>
            <a:r>
              <a:rPr lang="en-US" sz="1350" dirty="0" err="1"/>
              <a:t>quantas</a:t>
            </a:r>
            <a:r>
              <a:rPr lang="en-US" sz="1350" dirty="0"/>
              <a:t> </a:t>
            </a:r>
            <a:r>
              <a:rPr lang="en-US" sz="1350" dirty="0" err="1"/>
              <a:t>contas</a:t>
            </a:r>
            <a:r>
              <a:rPr lang="en-US" sz="1350" dirty="0"/>
              <a:t> </a:t>
            </a:r>
            <a:r>
              <a:rPr lang="en-US" sz="1350" dirty="0" err="1"/>
              <a:t>quiser</a:t>
            </a:r>
            <a:endParaRPr lang="en-US" sz="1350" dirty="0"/>
          </a:p>
        </p:txBody>
      </p:sp>
    </p:spTree>
    <p:extLst>
      <p:ext uri="{BB962C8B-B14F-4D97-AF65-F5344CB8AC3E}">
        <p14:creationId xmlns:p14="http://schemas.microsoft.com/office/powerpoint/2010/main" val="585766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1259632" y="5115757"/>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NÃO POSSO ARMAZENAR NA ESPECIFICAÇÃO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530137" y="1947563"/>
            <a:ext cx="2689932" cy="101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nvGraphicFramePr>
        <p:xfrm>
          <a:off x="4633034" y="2896235"/>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530136" y="2947942"/>
            <a:ext cx="2102898" cy="51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nvGraphicFramePr>
        <p:xfrm>
          <a:off x="5232277" y="432844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p:cNvCxnSpPr>
          <p:nvPr/>
        </p:nvCxnSpPr>
        <p:spPr>
          <a:xfrm>
            <a:off x="2530137" y="2942074"/>
            <a:ext cx="2702141" cy="192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81196356-E913-951E-A25B-51D3229E7464}"/>
              </a:ext>
            </a:extLst>
          </p:cNvPr>
          <p:cNvSpPr txBox="1"/>
          <p:nvPr/>
        </p:nvSpPr>
        <p:spPr>
          <a:xfrm>
            <a:off x="3193189" y="2138149"/>
            <a:ext cx="1744462" cy="300082"/>
          </a:xfrm>
          <a:prstGeom prst="rect">
            <a:avLst/>
          </a:prstGeom>
          <a:noFill/>
        </p:spPr>
        <p:txBody>
          <a:bodyPr wrap="square" rtlCol="0">
            <a:spAutoFit/>
          </a:bodyPr>
          <a:lstStyle/>
          <a:p>
            <a:r>
              <a:rPr lang="en-US" sz="1350" dirty="0" err="1">
                <a:solidFill>
                  <a:srgbClr val="FF0000"/>
                </a:solidFill>
              </a:rPr>
              <a:t>Instância</a:t>
            </a:r>
            <a:r>
              <a:rPr lang="en-US" sz="1350" dirty="0">
                <a:solidFill>
                  <a:srgbClr val="FF0000"/>
                </a:solidFill>
              </a:rPr>
              <a:t> de </a:t>
            </a:r>
            <a:r>
              <a:rPr lang="en-US" sz="1350" dirty="0" err="1">
                <a:solidFill>
                  <a:srgbClr val="FF0000"/>
                </a:solidFill>
              </a:rPr>
              <a:t>conta</a:t>
            </a:r>
            <a:endParaRPr lang="en-US" sz="1350" dirty="0">
              <a:solidFill>
                <a:srgbClr val="FF0000"/>
              </a:solidFill>
            </a:endParaRPr>
          </a:p>
        </p:txBody>
      </p:sp>
      <p:sp>
        <p:nvSpPr>
          <p:cNvPr id="19" name="CaixaDeTexto 18">
            <a:extLst>
              <a:ext uri="{FF2B5EF4-FFF2-40B4-BE49-F238E27FC236}">
                <a16:creationId xmlns:a16="http://schemas.microsoft.com/office/drawing/2014/main" id="{84E772FD-23AD-F528-3020-619C3D29266B}"/>
              </a:ext>
            </a:extLst>
          </p:cNvPr>
          <p:cNvSpPr txBox="1"/>
          <p:nvPr/>
        </p:nvSpPr>
        <p:spPr>
          <a:xfrm>
            <a:off x="5600700" y="1029891"/>
            <a:ext cx="1744462" cy="300082"/>
          </a:xfrm>
          <a:prstGeom prst="rect">
            <a:avLst/>
          </a:prstGeom>
          <a:noFill/>
        </p:spPr>
        <p:txBody>
          <a:bodyPr wrap="square" rtlCol="0">
            <a:spAutoFit/>
          </a:bodyPr>
          <a:lstStyle/>
          <a:p>
            <a:r>
              <a:rPr lang="en-US" sz="1350" dirty="0" err="1">
                <a:solidFill>
                  <a:srgbClr val="FF0000"/>
                </a:solidFill>
              </a:rPr>
              <a:t>Objeto</a:t>
            </a:r>
            <a:endParaRPr lang="en-US" sz="1350" dirty="0">
              <a:solidFill>
                <a:srgbClr val="FF0000"/>
              </a:solidFill>
            </a:endParaRPr>
          </a:p>
        </p:txBody>
      </p:sp>
      <p:sp>
        <p:nvSpPr>
          <p:cNvPr id="5" name="CaixaDeTexto 4">
            <a:extLst>
              <a:ext uri="{FF2B5EF4-FFF2-40B4-BE49-F238E27FC236}">
                <a16:creationId xmlns:a16="http://schemas.microsoft.com/office/drawing/2014/main" id="{8CBDBD7A-0EA9-ABD4-51D0-85CC54EA76C3}"/>
              </a:ext>
            </a:extLst>
          </p:cNvPr>
          <p:cNvSpPr txBox="1"/>
          <p:nvPr/>
        </p:nvSpPr>
        <p:spPr>
          <a:xfrm>
            <a:off x="1038689" y="1916421"/>
            <a:ext cx="1744462" cy="300082"/>
          </a:xfrm>
          <a:prstGeom prst="rect">
            <a:avLst/>
          </a:prstGeom>
          <a:noFill/>
        </p:spPr>
        <p:txBody>
          <a:bodyPr wrap="square" rtlCol="0">
            <a:spAutoFit/>
          </a:bodyPr>
          <a:lstStyle/>
          <a:p>
            <a:r>
              <a:rPr lang="en-US" sz="1350" dirty="0" err="1">
                <a:solidFill>
                  <a:srgbClr val="FF0000"/>
                </a:solidFill>
              </a:rPr>
              <a:t>classe</a:t>
            </a:r>
            <a:endParaRPr lang="en-US" sz="1350" dirty="0">
              <a:solidFill>
                <a:srgbClr val="FF0000"/>
              </a:solidFill>
            </a:endParaRPr>
          </a:p>
        </p:txBody>
      </p:sp>
    </p:spTree>
    <p:extLst>
      <p:ext uri="{BB962C8B-B14F-4D97-AF65-F5344CB8AC3E}">
        <p14:creationId xmlns:p14="http://schemas.microsoft.com/office/powerpoint/2010/main" val="396002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e </a:t>
            </a:r>
            <a:r>
              <a:rPr lang="pt-BR" dirty="0" err="1"/>
              <a:t>Contextualiação</a:t>
            </a:r>
            <a:endParaRPr lang="pt-BR" dirty="0"/>
          </a:p>
        </p:txBody>
      </p:sp>
      <p:sp>
        <p:nvSpPr>
          <p:cNvPr id="3" name="Espaço Reservado para Conteúdo 2"/>
          <p:cNvSpPr>
            <a:spLocks noGrp="1"/>
          </p:cNvSpPr>
          <p:nvPr>
            <p:ph idx="1"/>
          </p:nvPr>
        </p:nvSpPr>
        <p:spPr/>
        <p:txBody>
          <a:bodyPr/>
          <a:lstStyle/>
          <a:p>
            <a:r>
              <a:rPr lang="pt-BR" dirty="0"/>
              <a:t>Paradigmas</a:t>
            </a:r>
          </a:p>
          <a:p>
            <a:pPr lvl="1"/>
            <a:r>
              <a:rPr lang="pt-BR" dirty="0"/>
              <a:t>Paradigma Imperativo</a:t>
            </a:r>
          </a:p>
          <a:p>
            <a:pPr lvl="1"/>
            <a:r>
              <a:rPr lang="pt-BR" dirty="0"/>
              <a:t>Paradigma Orientado a Objetos</a:t>
            </a:r>
          </a:p>
          <a:p>
            <a:pPr lvl="1"/>
            <a:r>
              <a:rPr lang="pt-BR" dirty="0"/>
              <a:t>Paradigma Funcional</a:t>
            </a:r>
          </a:p>
          <a:p>
            <a:pPr lvl="1"/>
            <a:r>
              <a:rPr lang="pt-BR" dirty="0"/>
              <a:t>Paradigma Lógico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530137" y="1947563"/>
            <a:ext cx="2689932" cy="101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extLst>
              <p:ext uri="{D42A27DB-BD31-4B8C-83A1-F6EECF244321}">
                <p14:modId xmlns:p14="http://schemas.microsoft.com/office/powerpoint/2010/main" val="154652986"/>
              </p:ext>
            </p:extLst>
          </p:nvPr>
        </p:nvGraphicFramePr>
        <p:xfrm>
          <a:off x="4139952" y="2984464"/>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r>
                        <a:rPr lang="en-US" sz="1400" dirty="0"/>
                        <a:t>200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037054" y="3036171"/>
            <a:ext cx="2102898" cy="51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extLst>
              <p:ext uri="{D42A27DB-BD31-4B8C-83A1-F6EECF244321}">
                <p14:modId xmlns:p14="http://schemas.microsoft.com/office/powerpoint/2010/main" val="1139958449"/>
              </p:ext>
            </p:extLst>
          </p:nvPr>
        </p:nvGraphicFramePr>
        <p:xfrm>
          <a:off x="5210491" y="506106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a:endCxn id="13" idx="1"/>
          </p:cNvCxnSpPr>
          <p:nvPr/>
        </p:nvCxnSpPr>
        <p:spPr>
          <a:xfrm>
            <a:off x="2530137" y="2942074"/>
            <a:ext cx="2680354" cy="268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81196356-E913-951E-A25B-51D3229E7464}"/>
              </a:ext>
            </a:extLst>
          </p:cNvPr>
          <p:cNvSpPr txBox="1"/>
          <p:nvPr/>
        </p:nvSpPr>
        <p:spPr>
          <a:xfrm>
            <a:off x="3193189" y="2138149"/>
            <a:ext cx="1744462" cy="300082"/>
          </a:xfrm>
          <a:prstGeom prst="rect">
            <a:avLst/>
          </a:prstGeom>
          <a:noFill/>
        </p:spPr>
        <p:txBody>
          <a:bodyPr wrap="square" rtlCol="0">
            <a:spAutoFit/>
          </a:bodyPr>
          <a:lstStyle/>
          <a:p>
            <a:r>
              <a:rPr lang="en-US" sz="1350" dirty="0" err="1">
                <a:solidFill>
                  <a:srgbClr val="FF0000"/>
                </a:solidFill>
              </a:rPr>
              <a:t>Instância</a:t>
            </a:r>
            <a:r>
              <a:rPr lang="en-US" sz="1350" dirty="0">
                <a:solidFill>
                  <a:srgbClr val="FF0000"/>
                </a:solidFill>
              </a:rPr>
              <a:t> de </a:t>
            </a:r>
            <a:r>
              <a:rPr lang="en-US" sz="1350" dirty="0" err="1">
                <a:solidFill>
                  <a:srgbClr val="FF0000"/>
                </a:solidFill>
              </a:rPr>
              <a:t>conta</a:t>
            </a:r>
            <a:endParaRPr lang="en-US" sz="1350" dirty="0">
              <a:solidFill>
                <a:srgbClr val="FF0000"/>
              </a:solidFill>
            </a:endParaRPr>
          </a:p>
        </p:txBody>
      </p:sp>
      <p:sp>
        <p:nvSpPr>
          <p:cNvPr id="19" name="CaixaDeTexto 18">
            <a:extLst>
              <a:ext uri="{FF2B5EF4-FFF2-40B4-BE49-F238E27FC236}">
                <a16:creationId xmlns:a16="http://schemas.microsoft.com/office/drawing/2014/main" id="{84E772FD-23AD-F528-3020-619C3D29266B}"/>
              </a:ext>
            </a:extLst>
          </p:cNvPr>
          <p:cNvSpPr txBox="1"/>
          <p:nvPr/>
        </p:nvSpPr>
        <p:spPr>
          <a:xfrm>
            <a:off x="5600700" y="1029891"/>
            <a:ext cx="1744462" cy="300082"/>
          </a:xfrm>
          <a:prstGeom prst="rect">
            <a:avLst/>
          </a:prstGeom>
          <a:noFill/>
        </p:spPr>
        <p:txBody>
          <a:bodyPr wrap="square" rtlCol="0">
            <a:spAutoFit/>
          </a:bodyPr>
          <a:lstStyle/>
          <a:p>
            <a:r>
              <a:rPr lang="en-US" sz="1350" dirty="0" err="1">
                <a:solidFill>
                  <a:srgbClr val="FF0000"/>
                </a:solidFill>
              </a:rPr>
              <a:t>Objeto</a:t>
            </a:r>
            <a:endParaRPr lang="en-US" sz="1350" dirty="0">
              <a:solidFill>
                <a:srgbClr val="FF0000"/>
              </a:solidFill>
            </a:endParaRPr>
          </a:p>
        </p:txBody>
      </p:sp>
      <p:sp>
        <p:nvSpPr>
          <p:cNvPr id="5" name="CaixaDeTexto 4">
            <a:extLst>
              <a:ext uri="{FF2B5EF4-FFF2-40B4-BE49-F238E27FC236}">
                <a16:creationId xmlns:a16="http://schemas.microsoft.com/office/drawing/2014/main" id="{8CBDBD7A-0EA9-ABD4-51D0-85CC54EA76C3}"/>
              </a:ext>
            </a:extLst>
          </p:cNvPr>
          <p:cNvSpPr txBox="1"/>
          <p:nvPr/>
        </p:nvSpPr>
        <p:spPr>
          <a:xfrm>
            <a:off x="1038689" y="1916421"/>
            <a:ext cx="1744462" cy="300082"/>
          </a:xfrm>
          <a:prstGeom prst="rect">
            <a:avLst/>
          </a:prstGeom>
          <a:noFill/>
        </p:spPr>
        <p:txBody>
          <a:bodyPr wrap="square" rtlCol="0">
            <a:spAutoFit/>
          </a:bodyPr>
          <a:lstStyle/>
          <a:p>
            <a:r>
              <a:rPr lang="en-US" sz="1350" dirty="0" err="1">
                <a:solidFill>
                  <a:srgbClr val="FF0000"/>
                </a:solidFill>
              </a:rPr>
              <a:t>classe</a:t>
            </a:r>
            <a:endParaRPr lang="en-US" sz="1350" dirty="0">
              <a:solidFill>
                <a:srgbClr val="FF0000"/>
              </a:solidFill>
            </a:endParaRPr>
          </a:p>
        </p:txBody>
      </p:sp>
      <p:sp>
        <p:nvSpPr>
          <p:cNvPr id="7" name="Texto Explicativo: Seta para a Esquerda 6">
            <a:extLst>
              <a:ext uri="{FF2B5EF4-FFF2-40B4-BE49-F238E27FC236}">
                <a16:creationId xmlns:a16="http://schemas.microsoft.com/office/drawing/2014/main" id="{929D4E35-1223-BE64-43E2-5C1F082D07E4}"/>
              </a:ext>
            </a:extLst>
          </p:cNvPr>
          <p:cNvSpPr/>
          <p:nvPr/>
        </p:nvSpPr>
        <p:spPr>
          <a:xfrm>
            <a:off x="6953250" y="2656558"/>
            <a:ext cx="2155254" cy="165610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ALTERANDO A ESPECIFICAÇÃO DE UMA ATRIBUTO</a:t>
            </a:r>
          </a:p>
        </p:txBody>
      </p:sp>
    </p:spTree>
    <p:extLst>
      <p:ext uri="{BB962C8B-B14F-4D97-AF65-F5344CB8AC3E}">
        <p14:creationId xmlns:p14="http://schemas.microsoft.com/office/powerpoint/2010/main" val="2415297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A CLASSE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Tree>
    <p:extLst>
      <p:ext uri="{BB962C8B-B14F-4D97-AF65-F5344CB8AC3E}">
        <p14:creationId xmlns:p14="http://schemas.microsoft.com/office/powerpoint/2010/main" val="4041993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a:t>new </a:t>
            </a:r>
            <a:r>
              <a:rPr lang="en-US" dirty="0" err="1"/>
              <a:t>Conta</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290439" y="3746931"/>
            <a:ext cx="2390313" cy="126506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NESTE CASO ESTAMOS INSTANCIANDO UM OBJETO DO TIPO CONTA</a:t>
            </a:r>
          </a:p>
        </p:txBody>
      </p:sp>
    </p:spTree>
    <p:extLst>
      <p:ext uri="{BB962C8B-B14F-4D97-AF65-F5344CB8AC3E}">
        <p14:creationId xmlns:p14="http://schemas.microsoft.com/office/powerpoint/2010/main" val="78538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a:t>new </a:t>
            </a:r>
            <a:r>
              <a:rPr lang="en-US" dirty="0" err="1"/>
              <a:t>Conta</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290439" y="374693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INSTANCIANDO UM OBJETO DO TIPO CONTA MAS NÃO DEMOS UM NOME A ELE</a:t>
            </a:r>
          </a:p>
        </p:txBody>
      </p:sp>
    </p:spTree>
    <p:extLst>
      <p:ext uri="{BB962C8B-B14F-4D97-AF65-F5344CB8AC3E}">
        <p14:creationId xmlns:p14="http://schemas.microsoft.com/office/powerpoint/2010/main" val="117625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290439" y="3746930"/>
            <a:ext cx="2497585" cy="205833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INSTANCIANDO UM OBJETO DO TIPO CONTA E DEMOS UM NOME A ELE (OU SEJA: A REFERENCIA DA CONTA)</a:t>
            </a:r>
          </a:p>
        </p:txBody>
      </p:sp>
    </p:spTree>
    <p:extLst>
      <p:ext uri="{BB962C8B-B14F-4D97-AF65-F5344CB8AC3E}">
        <p14:creationId xmlns:p14="http://schemas.microsoft.com/office/powerpoint/2010/main" val="3082720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459105" y="4611102"/>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3859135301"/>
              </p:ext>
            </p:extLst>
          </p:nvPr>
        </p:nvGraphicFramePr>
        <p:xfrm>
          <a:off x="3707904" y="3068889"/>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flipV="1">
            <a:off x="2123728" y="3632769"/>
            <a:ext cx="1584176" cy="74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EEF3C444-E114-1CE9-678C-3EE13D51AFB9}"/>
              </a:ext>
            </a:extLst>
          </p:cNvPr>
          <p:cNvSpPr txBox="1"/>
          <p:nvPr/>
        </p:nvSpPr>
        <p:spPr>
          <a:xfrm>
            <a:off x="457200" y="4196649"/>
            <a:ext cx="1666528" cy="369332"/>
          </a:xfrm>
          <a:prstGeom prst="rect">
            <a:avLst/>
          </a:prstGeom>
          <a:noFill/>
        </p:spPr>
        <p:txBody>
          <a:bodyPr wrap="square" rtlCol="0">
            <a:spAutoFit/>
          </a:bodyPr>
          <a:lstStyle/>
          <a:p>
            <a:r>
              <a:rPr lang="en-US" dirty="0" err="1"/>
              <a:t>primeiraConta</a:t>
            </a:r>
            <a:endParaRPr lang="en-US" dirty="0"/>
          </a:p>
        </p:txBody>
      </p:sp>
    </p:spTree>
    <p:extLst>
      <p:ext uri="{BB962C8B-B14F-4D97-AF65-F5344CB8AC3E}">
        <p14:creationId xmlns:p14="http://schemas.microsoft.com/office/powerpoint/2010/main" val="3090500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411760" y="4381579"/>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ATRIBUINDO UM VALOR NA CARACTERÍSTICA SALDO DO OBJETO </a:t>
            </a:r>
            <a:r>
              <a:rPr lang="en-US" sz="1350" dirty="0" err="1"/>
              <a:t>primeiraConta</a:t>
            </a:r>
            <a:endParaRPr lang="en-US" sz="1350" dirty="0"/>
          </a:p>
        </p:txBody>
      </p:sp>
    </p:spTree>
    <p:extLst>
      <p:ext uri="{BB962C8B-B14F-4D97-AF65-F5344CB8AC3E}">
        <p14:creationId xmlns:p14="http://schemas.microsoft.com/office/powerpoint/2010/main" val="233581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459105" y="4611102"/>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3707904" y="3068889"/>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200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flipV="1">
            <a:off x="2123728" y="3632769"/>
            <a:ext cx="1584176" cy="74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 Explicativo: Seta para a Esquerda 15">
            <a:extLst>
              <a:ext uri="{FF2B5EF4-FFF2-40B4-BE49-F238E27FC236}">
                <a16:creationId xmlns:a16="http://schemas.microsoft.com/office/drawing/2014/main" id="{0407B567-8447-638B-E1DE-0C9DF2164F2F}"/>
              </a:ext>
            </a:extLst>
          </p:cNvPr>
          <p:cNvSpPr/>
          <p:nvPr/>
        </p:nvSpPr>
        <p:spPr>
          <a:xfrm>
            <a:off x="6534138" y="2708920"/>
            <a:ext cx="2546974"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VALOR A CARACTERÍSICA</a:t>
            </a:r>
          </a:p>
        </p:txBody>
      </p:sp>
      <p:sp>
        <p:nvSpPr>
          <p:cNvPr id="5" name="CaixaDeTexto 4">
            <a:extLst>
              <a:ext uri="{FF2B5EF4-FFF2-40B4-BE49-F238E27FC236}">
                <a16:creationId xmlns:a16="http://schemas.microsoft.com/office/drawing/2014/main" id="{EEF3C444-E114-1CE9-678C-3EE13D51AFB9}"/>
              </a:ext>
            </a:extLst>
          </p:cNvPr>
          <p:cNvSpPr txBox="1"/>
          <p:nvPr/>
        </p:nvSpPr>
        <p:spPr>
          <a:xfrm>
            <a:off x="457200" y="4196649"/>
            <a:ext cx="1666528" cy="369332"/>
          </a:xfrm>
          <a:prstGeom prst="rect">
            <a:avLst/>
          </a:prstGeom>
          <a:noFill/>
        </p:spPr>
        <p:txBody>
          <a:bodyPr wrap="square" rtlCol="0">
            <a:spAutoFit/>
          </a:bodyPr>
          <a:lstStyle/>
          <a:p>
            <a:r>
              <a:rPr lang="en-US" dirty="0" err="1"/>
              <a:t>primeiraConta</a:t>
            </a:r>
            <a:endParaRPr lang="en-US" dirty="0"/>
          </a:p>
        </p:txBody>
      </p:sp>
    </p:spTree>
    <p:extLst>
      <p:ext uri="{BB962C8B-B14F-4D97-AF65-F5344CB8AC3E}">
        <p14:creationId xmlns:p14="http://schemas.microsoft.com/office/powerpoint/2010/main" val="3600218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411760" y="450912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EXIBINDO O VALOR DA CARACTERÍSTICA SALDO DO OBJETO </a:t>
            </a:r>
            <a:r>
              <a:rPr lang="en-US" sz="1350" dirty="0" err="1"/>
              <a:t>primeiraConta</a:t>
            </a:r>
            <a:endParaRPr lang="en-US" sz="1350" dirty="0"/>
          </a:p>
        </p:txBody>
      </p:sp>
    </p:spTree>
    <p:extLst>
      <p:ext uri="{BB962C8B-B14F-4D97-AF65-F5344CB8AC3E}">
        <p14:creationId xmlns:p14="http://schemas.microsoft.com/office/powerpoint/2010/main" val="3979976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411760" y="4829849"/>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ATRIBUINDO UMA OPERAÇÃO ARITMÉTICA</a:t>
            </a:r>
          </a:p>
        </p:txBody>
      </p:sp>
    </p:spTree>
    <p:extLst>
      <p:ext uri="{BB962C8B-B14F-4D97-AF65-F5344CB8AC3E}">
        <p14:creationId xmlns:p14="http://schemas.microsoft.com/office/powerpoint/2010/main" val="105031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Imperativo</a:t>
            </a:r>
          </a:p>
        </p:txBody>
      </p:sp>
      <p:sp>
        <p:nvSpPr>
          <p:cNvPr id="9" name="Espaço Reservado para Conteúdo 2"/>
          <p:cNvSpPr>
            <a:spLocks noGrp="1"/>
          </p:cNvSpPr>
          <p:nvPr>
            <p:ph idx="1"/>
          </p:nvPr>
        </p:nvSpPr>
        <p:spPr>
          <a:xfrm>
            <a:off x="323528" y="1700808"/>
            <a:ext cx="8363272" cy="4873728"/>
          </a:xfrm>
        </p:spPr>
        <p:txBody>
          <a:bodyPr>
            <a:normAutofit fontScale="70000" lnSpcReduction="20000"/>
          </a:bodyPr>
          <a:lstStyle/>
          <a:p>
            <a:pPr marL="624078" indent="-514350" algn="just">
              <a:buFont typeface="+mj-lt"/>
              <a:buAutoNum type="arabicPeriod"/>
            </a:pPr>
            <a:r>
              <a:rPr lang="pt-BR" dirty="0"/>
              <a:t>#include &lt;</a:t>
            </a:r>
            <a:r>
              <a:rPr lang="pt-BR" dirty="0" err="1"/>
              <a:t>stdio</a:t>
            </a:r>
            <a:r>
              <a:rPr lang="pt-BR" dirty="0"/>
              <a:t>.h&gt;</a:t>
            </a:r>
          </a:p>
          <a:p>
            <a:pPr marL="624078" indent="-514350" algn="just">
              <a:buFont typeface="+mj-lt"/>
              <a:buAutoNum type="arabicPeriod"/>
            </a:pPr>
            <a:r>
              <a:rPr lang="pt-BR" dirty="0"/>
              <a:t>#include &lt;</a:t>
            </a:r>
            <a:r>
              <a:rPr lang="pt-BR" dirty="0" err="1"/>
              <a:t>stdlib</a:t>
            </a:r>
            <a:r>
              <a:rPr lang="pt-BR" dirty="0"/>
              <a:t>.h&gt;</a:t>
            </a:r>
          </a:p>
          <a:p>
            <a:pPr marL="624078" indent="-514350" algn="just">
              <a:buFont typeface="+mj-lt"/>
              <a:buAutoNum type="arabicPeriod"/>
            </a:pPr>
            <a:endParaRPr lang="pt-BR" dirty="0"/>
          </a:p>
          <a:p>
            <a:pPr marL="624078" indent="-514350" algn="just">
              <a:buFont typeface="+mj-lt"/>
              <a:buAutoNum type="arabicPeriod"/>
            </a:pPr>
            <a:r>
              <a:rPr lang="pt-BR" dirty="0"/>
              <a:t>#define </a:t>
            </a:r>
            <a:r>
              <a:rPr lang="pt-BR" dirty="0" err="1"/>
              <a:t>pi</a:t>
            </a:r>
            <a:r>
              <a:rPr lang="pt-BR" dirty="0"/>
              <a:t> 10</a:t>
            </a:r>
          </a:p>
          <a:p>
            <a:pPr marL="624078" indent="-514350" algn="just">
              <a:buFont typeface="+mj-lt"/>
              <a:buAutoNum type="arabicPeriod"/>
            </a:pPr>
            <a:endParaRPr lang="pt-BR" dirty="0"/>
          </a:p>
          <a:p>
            <a:pPr marL="624078" indent="-514350" algn="just">
              <a:buFont typeface="+mj-lt"/>
              <a:buAutoNum type="arabicPeriod"/>
            </a:pPr>
            <a:r>
              <a:rPr lang="pt-BR" dirty="0" err="1"/>
              <a:t>int</a:t>
            </a:r>
            <a:r>
              <a:rPr lang="pt-BR" dirty="0"/>
              <a:t> soma(</a:t>
            </a:r>
            <a:r>
              <a:rPr lang="pt-BR" dirty="0" err="1"/>
              <a:t>int</a:t>
            </a:r>
            <a:r>
              <a:rPr lang="pt-BR" dirty="0"/>
              <a:t> a, </a:t>
            </a:r>
            <a:r>
              <a:rPr lang="pt-BR" dirty="0" err="1"/>
              <a:t>int</a:t>
            </a:r>
            <a:r>
              <a:rPr lang="pt-BR" dirty="0"/>
              <a:t> b)</a:t>
            </a:r>
          </a:p>
          <a:p>
            <a:pPr marL="624078" indent="-514350" algn="just">
              <a:buFont typeface="+mj-lt"/>
              <a:buAutoNum type="arabicPeriod"/>
            </a:pPr>
            <a:r>
              <a:rPr lang="pt-BR" dirty="0"/>
              <a:t>{</a:t>
            </a:r>
          </a:p>
          <a:p>
            <a:pPr marL="624078" indent="-514350" algn="just">
              <a:buFont typeface="+mj-lt"/>
              <a:buAutoNum type="arabicPeriod"/>
            </a:pPr>
            <a:r>
              <a:rPr lang="pt-BR" dirty="0"/>
              <a:t>        </a:t>
            </a:r>
            <a:r>
              <a:rPr lang="pt-BR" dirty="0" err="1"/>
              <a:t>int</a:t>
            </a:r>
            <a:r>
              <a:rPr lang="pt-BR" dirty="0"/>
              <a:t> </a:t>
            </a:r>
            <a:r>
              <a:rPr lang="pt-BR" dirty="0" err="1"/>
              <a:t>result</a:t>
            </a:r>
            <a:r>
              <a:rPr lang="pt-BR" dirty="0"/>
              <a:t> = a + b;</a:t>
            </a:r>
          </a:p>
          <a:p>
            <a:pPr marL="624078" indent="-514350" algn="just">
              <a:buFont typeface="+mj-lt"/>
              <a:buAutoNum type="arabicPeriod"/>
            </a:pPr>
            <a:r>
              <a:rPr lang="pt-BR" dirty="0"/>
              <a:t>        </a:t>
            </a:r>
            <a:r>
              <a:rPr lang="pt-BR" dirty="0" err="1"/>
              <a:t>return</a:t>
            </a:r>
            <a:r>
              <a:rPr lang="pt-BR" dirty="0"/>
              <a:t> </a:t>
            </a:r>
            <a:r>
              <a:rPr lang="pt-BR" dirty="0" err="1"/>
              <a:t>result</a:t>
            </a:r>
            <a:r>
              <a:rPr lang="pt-BR" dirty="0"/>
              <a:t>;</a:t>
            </a:r>
          </a:p>
          <a:p>
            <a:pPr marL="624078" indent="-514350" algn="just">
              <a:buFont typeface="+mj-lt"/>
              <a:buAutoNum type="arabicPeriod"/>
            </a:pPr>
            <a:r>
              <a:rPr lang="pt-BR" dirty="0"/>
              <a:t>} </a:t>
            </a:r>
          </a:p>
          <a:p>
            <a:pPr marL="624078" indent="-514350" algn="just">
              <a:buFont typeface="+mj-lt"/>
              <a:buAutoNum type="arabicPeriod"/>
            </a:pPr>
            <a:r>
              <a:rPr lang="pt-BR" dirty="0" err="1"/>
              <a:t>int</a:t>
            </a:r>
            <a:r>
              <a:rPr lang="pt-BR" dirty="0"/>
              <a:t> </a:t>
            </a:r>
            <a:r>
              <a:rPr lang="pt-BR" dirty="0" err="1"/>
              <a:t>main</a:t>
            </a:r>
            <a:r>
              <a:rPr lang="pt-BR" dirty="0"/>
              <a:t>()</a:t>
            </a:r>
          </a:p>
          <a:p>
            <a:pPr marL="624078" indent="-514350" algn="just">
              <a:buFont typeface="+mj-lt"/>
              <a:buAutoNum type="arabicPeriod"/>
            </a:pPr>
            <a:r>
              <a:rPr lang="pt-BR" dirty="0"/>
              <a:t>{</a:t>
            </a:r>
          </a:p>
          <a:p>
            <a:pPr marL="624078" indent="-514350" algn="just">
              <a:buFont typeface="+mj-lt"/>
              <a:buAutoNum type="arabicPeriod"/>
            </a:pPr>
            <a:r>
              <a:rPr lang="pt-BR" dirty="0"/>
              <a:t>          </a:t>
            </a:r>
            <a:r>
              <a:rPr lang="pt-BR" dirty="0" err="1"/>
              <a:t>int</a:t>
            </a:r>
            <a:r>
              <a:rPr lang="pt-BR" dirty="0"/>
              <a:t> a = 5;</a:t>
            </a:r>
          </a:p>
          <a:p>
            <a:pPr marL="624078" indent="-514350" algn="just">
              <a:buFont typeface="+mj-lt"/>
              <a:buAutoNum type="arabicPeriod"/>
            </a:pPr>
            <a:r>
              <a:rPr lang="pt-BR" dirty="0"/>
              <a:t>          </a:t>
            </a:r>
            <a:r>
              <a:rPr lang="pt-BR" dirty="0" err="1"/>
              <a:t>int</a:t>
            </a:r>
            <a:r>
              <a:rPr lang="pt-BR" dirty="0"/>
              <a:t> b = 6;</a:t>
            </a:r>
          </a:p>
          <a:p>
            <a:pPr marL="624078" indent="-514350" algn="just">
              <a:buFont typeface="+mj-lt"/>
              <a:buAutoNum type="arabicPeriod"/>
            </a:pPr>
            <a:r>
              <a:rPr lang="pt-BR" dirty="0"/>
              <a:t>          </a:t>
            </a:r>
            <a:r>
              <a:rPr lang="pt-BR" dirty="0" err="1"/>
              <a:t>printf</a:t>
            </a:r>
            <a:r>
              <a:rPr lang="pt-BR" dirty="0"/>
              <a:t>(“%d”, soma(a,b));</a:t>
            </a:r>
          </a:p>
          <a:p>
            <a:pPr marL="624078" indent="-514350" algn="just">
              <a:buFont typeface="+mj-lt"/>
              <a:buAutoNum type="arabicPeriod"/>
            </a:pPr>
            <a:r>
              <a:rPr lang="pt-BR" dirty="0"/>
              <a:t>          system(“pause”);</a:t>
            </a:r>
          </a:p>
          <a:p>
            <a:pPr marL="624078" indent="-514350" algn="just">
              <a:buFont typeface="+mj-lt"/>
              <a:buAutoNum type="arabicPeriod"/>
            </a:pPr>
            <a:r>
              <a:rPr lang="pt-BR" dirty="0"/>
              <a:t>}</a:t>
            </a:r>
          </a:p>
        </p:txBody>
      </p:sp>
      <p:sp>
        <p:nvSpPr>
          <p:cNvPr id="10" name="Texto explicativo em seta para a esquerda 9"/>
          <p:cNvSpPr/>
          <p:nvPr/>
        </p:nvSpPr>
        <p:spPr>
          <a:xfrm>
            <a:off x="3779912" y="1340768"/>
            <a:ext cx="2952328" cy="936104"/>
          </a:xfrm>
          <a:prstGeom prst="leftArrowCallout">
            <a:avLst>
              <a:gd name="adj1" fmla="val 25000"/>
              <a:gd name="adj2" fmla="val 25000"/>
              <a:gd name="adj3" fmla="val 25000"/>
              <a:gd name="adj4" fmla="val 64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Bibliotecas</a:t>
            </a:r>
          </a:p>
        </p:txBody>
      </p:sp>
      <p:sp>
        <p:nvSpPr>
          <p:cNvPr id="11" name="Texto explicativo em seta para a esquerda 10"/>
          <p:cNvSpPr/>
          <p:nvPr/>
        </p:nvSpPr>
        <p:spPr>
          <a:xfrm>
            <a:off x="3779912" y="3140968"/>
            <a:ext cx="2952328" cy="936104"/>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Função</a:t>
            </a:r>
          </a:p>
        </p:txBody>
      </p:sp>
      <p:sp>
        <p:nvSpPr>
          <p:cNvPr id="12" name="Texto explicativo em seta para a esquerda 11"/>
          <p:cNvSpPr/>
          <p:nvPr/>
        </p:nvSpPr>
        <p:spPr>
          <a:xfrm>
            <a:off x="3779912" y="2420888"/>
            <a:ext cx="2952328" cy="5040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Constantes</a:t>
            </a:r>
          </a:p>
        </p:txBody>
      </p:sp>
      <p:sp>
        <p:nvSpPr>
          <p:cNvPr id="13" name="Texto explicativo em seta para a esquerda 12"/>
          <p:cNvSpPr/>
          <p:nvPr/>
        </p:nvSpPr>
        <p:spPr>
          <a:xfrm>
            <a:off x="3851920" y="4941168"/>
            <a:ext cx="3672408" cy="43204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Variáveis Estáticas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459105" y="4611102"/>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511838765"/>
              </p:ext>
            </p:extLst>
          </p:nvPr>
        </p:nvGraphicFramePr>
        <p:xfrm>
          <a:off x="3434290" y="3048058"/>
          <a:ext cx="3077588" cy="1127760"/>
        </p:xfrm>
        <a:graphic>
          <a:graphicData uri="http://schemas.openxmlformats.org/drawingml/2006/table">
            <a:tbl>
              <a:tblPr firstRow="1" bandRow="1">
                <a:tableStyleId>{5C22544A-7EE6-4342-B048-85BDC9FD1C3A}</a:tableStyleId>
              </a:tblPr>
              <a:tblGrid>
                <a:gridCol w="1281726">
                  <a:extLst>
                    <a:ext uri="{9D8B030D-6E8A-4147-A177-3AD203B41FA5}">
                      <a16:colId xmlns:a16="http://schemas.microsoft.com/office/drawing/2014/main" val="4220673632"/>
                    </a:ext>
                  </a:extLst>
                </a:gridCol>
                <a:gridCol w="1795862">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200 + 100 = 300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flipV="1">
            <a:off x="2123728" y="3611938"/>
            <a:ext cx="1310562" cy="769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 Explicativo: Seta para a Esquerda 15">
            <a:extLst>
              <a:ext uri="{FF2B5EF4-FFF2-40B4-BE49-F238E27FC236}">
                <a16:creationId xmlns:a16="http://schemas.microsoft.com/office/drawing/2014/main" id="{0407B567-8447-638B-E1DE-0C9DF2164F2F}"/>
              </a:ext>
            </a:extLst>
          </p:cNvPr>
          <p:cNvSpPr/>
          <p:nvPr/>
        </p:nvSpPr>
        <p:spPr>
          <a:xfrm>
            <a:off x="6534138" y="2708920"/>
            <a:ext cx="2546974"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VALOR A CARACTERÍSICA</a:t>
            </a:r>
          </a:p>
        </p:txBody>
      </p:sp>
      <p:sp>
        <p:nvSpPr>
          <p:cNvPr id="5" name="CaixaDeTexto 4">
            <a:extLst>
              <a:ext uri="{FF2B5EF4-FFF2-40B4-BE49-F238E27FC236}">
                <a16:creationId xmlns:a16="http://schemas.microsoft.com/office/drawing/2014/main" id="{EEF3C444-E114-1CE9-678C-3EE13D51AFB9}"/>
              </a:ext>
            </a:extLst>
          </p:cNvPr>
          <p:cNvSpPr txBox="1"/>
          <p:nvPr/>
        </p:nvSpPr>
        <p:spPr>
          <a:xfrm>
            <a:off x="457200" y="4196649"/>
            <a:ext cx="1666528" cy="369332"/>
          </a:xfrm>
          <a:prstGeom prst="rect">
            <a:avLst/>
          </a:prstGeom>
          <a:noFill/>
        </p:spPr>
        <p:txBody>
          <a:bodyPr wrap="square" rtlCol="0">
            <a:spAutoFit/>
          </a:bodyPr>
          <a:lstStyle/>
          <a:p>
            <a:r>
              <a:rPr lang="en-US" dirty="0" err="1"/>
              <a:t>primeiraConta</a:t>
            </a:r>
            <a:endParaRPr lang="en-US" dirty="0"/>
          </a:p>
        </p:txBody>
      </p:sp>
    </p:spTree>
    <p:extLst>
      <p:ext uri="{BB962C8B-B14F-4D97-AF65-F5344CB8AC3E}">
        <p14:creationId xmlns:p14="http://schemas.microsoft.com/office/powerpoint/2010/main" val="2143749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normAutofit lnSpcReduction="1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339752" y="4941168"/>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EXIBINDO O RESULTADO</a:t>
            </a:r>
          </a:p>
        </p:txBody>
      </p:sp>
    </p:spTree>
    <p:extLst>
      <p:ext uri="{BB962C8B-B14F-4D97-AF65-F5344CB8AC3E}">
        <p14:creationId xmlns:p14="http://schemas.microsoft.com/office/powerpoint/2010/main" val="1556871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925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146423" y="4286451"/>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CRIANDO O SEGUNDO OBJETO DA CLASSE CONTA</a:t>
            </a:r>
          </a:p>
        </p:txBody>
      </p:sp>
    </p:spTree>
    <p:extLst>
      <p:ext uri="{BB962C8B-B14F-4D97-AF65-F5344CB8AC3E}">
        <p14:creationId xmlns:p14="http://schemas.microsoft.com/office/powerpoint/2010/main" val="261185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850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1835696" y="450912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UMA VALOR PARA A  CARACTERÍSTICA SALDO</a:t>
            </a:r>
          </a:p>
        </p:txBody>
      </p:sp>
    </p:spTree>
    <p:extLst>
      <p:ext uri="{BB962C8B-B14F-4D97-AF65-F5344CB8AC3E}">
        <p14:creationId xmlns:p14="http://schemas.microsoft.com/office/powerpoint/2010/main" val="2095671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273457" y="4572153"/>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SEGUNDA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1271147128"/>
              </p:ext>
            </p:extLst>
          </p:nvPr>
        </p:nvGraphicFramePr>
        <p:xfrm>
          <a:off x="3434290" y="3048058"/>
          <a:ext cx="3077588" cy="1127760"/>
        </p:xfrm>
        <a:graphic>
          <a:graphicData uri="http://schemas.openxmlformats.org/drawingml/2006/table">
            <a:tbl>
              <a:tblPr firstRow="1" bandRow="1">
                <a:tableStyleId>{5C22544A-7EE6-4342-B048-85BDC9FD1C3A}</a:tableStyleId>
              </a:tblPr>
              <a:tblGrid>
                <a:gridCol w="1281726">
                  <a:extLst>
                    <a:ext uri="{9D8B030D-6E8A-4147-A177-3AD203B41FA5}">
                      <a16:colId xmlns:a16="http://schemas.microsoft.com/office/drawing/2014/main" val="4220673632"/>
                    </a:ext>
                  </a:extLst>
                </a:gridCol>
                <a:gridCol w="1795862">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300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a:off x="1945745" y="2893586"/>
            <a:ext cx="1488545" cy="71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EEF3C444-E114-1CE9-678C-3EE13D51AFB9}"/>
              </a:ext>
            </a:extLst>
          </p:cNvPr>
          <p:cNvSpPr txBox="1"/>
          <p:nvPr/>
        </p:nvSpPr>
        <p:spPr>
          <a:xfrm>
            <a:off x="279217" y="2708920"/>
            <a:ext cx="1666528" cy="369332"/>
          </a:xfrm>
          <a:prstGeom prst="rect">
            <a:avLst/>
          </a:prstGeom>
          <a:noFill/>
        </p:spPr>
        <p:txBody>
          <a:bodyPr wrap="square" rtlCol="0">
            <a:spAutoFit/>
          </a:bodyPr>
          <a:lstStyle/>
          <a:p>
            <a:r>
              <a:rPr lang="en-US" dirty="0" err="1"/>
              <a:t>primeiraConta</a:t>
            </a:r>
            <a:endParaRPr lang="en-US" dirty="0"/>
          </a:p>
        </p:txBody>
      </p:sp>
      <p:graphicFrame>
        <p:nvGraphicFramePr>
          <p:cNvPr id="9" name="Tabela 6">
            <a:extLst>
              <a:ext uri="{FF2B5EF4-FFF2-40B4-BE49-F238E27FC236}">
                <a16:creationId xmlns:a16="http://schemas.microsoft.com/office/drawing/2014/main" id="{26A69873-26C8-D74B-7C13-F425670CCA8D}"/>
              </a:ext>
            </a:extLst>
          </p:cNvPr>
          <p:cNvGraphicFramePr>
            <a:graphicFrameLocks noGrp="1"/>
          </p:cNvGraphicFramePr>
          <p:nvPr>
            <p:extLst>
              <p:ext uri="{D42A27DB-BD31-4B8C-83A1-F6EECF244321}">
                <p14:modId xmlns:p14="http://schemas.microsoft.com/office/powerpoint/2010/main" val="180494480"/>
              </p:ext>
            </p:extLst>
          </p:nvPr>
        </p:nvGraphicFramePr>
        <p:xfrm>
          <a:off x="3406593" y="4389472"/>
          <a:ext cx="3077588" cy="1127760"/>
        </p:xfrm>
        <a:graphic>
          <a:graphicData uri="http://schemas.openxmlformats.org/drawingml/2006/table">
            <a:tbl>
              <a:tblPr firstRow="1" bandRow="1">
                <a:tableStyleId>{5C22544A-7EE6-4342-B048-85BDC9FD1C3A}</a:tableStyleId>
              </a:tblPr>
              <a:tblGrid>
                <a:gridCol w="1281726">
                  <a:extLst>
                    <a:ext uri="{9D8B030D-6E8A-4147-A177-3AD203B41FA5}">
                      <a16:colId xmlns:a16="http://schemas.microsoft.com/office/drawing/2014/main" val="4220673632"/>
                    </a:ext>
                  </a:extLst>
                </a:gridCol>
                <a:gridCol w="1795862">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60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0" name="Conector de Seta Reta 9">
            <a:extLst>
              <a:ext uri="{FF2B5EF4-FFF2-40B4-BE49-F238E27FC236}">
                <a16:creationId xmlns:a16="http://schemas.microsoft.com/office/drawing/2014/main" id="{E19C5FD9-1E4A-30C7-50CC-E5D430A1BCCE}"/>
              </a:ext>
            </a:extLst>
          </p:cNvPr>
          <p:cNvCxnSpPr>
            <a:cxnSpLocks/>
            <a:stCxn id="12" idx="3"/>
            <a:endCxn id="9" idx="1"/>
          </p:cNvCxnSpPr>
          <p:nvPr/>
        </p:nvCxnSpPr>
        <p:spPr>
          <a:xfrm>
            <a:off x="1918048" y="4235000"/>
            <a:ext cx="1488545" cy="71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o Explicativo: Seta para a Esquerda 10">
            <a:extLst>
              <a:ext uri="{FF2B5EF4-FFF2-40B4-BE49-F238E27FC236}">
                <a16:creationId xmlns:a16="http://schemas.microsoft.com/office/drawing/2014/main" id="{1A9FA283-39B0-FA58-EFB6-9F26B75CC65B}"/>
              </a:ext>
            </a:extLst>
          </p:cNvPr>
          <p:cNvSpPr/>
          <p:nvPr/>
        </p:nvSpPr>
        <p:spPr>
          <a:xfrm>
            <a:off x="6506441" y="4050334"/>
            <a:ext cx="2546974"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VALOR A CARACTERÍSICA</a:t>
            </a:r>
          </a:p>
        </p:txBody>
      </p:sp>
      <p:sp>
        <p:nvSpPr>
          <p:cNvPr id="12" name="CaixaDeTexto 11">
            <a:extLst>
              <a:ext uri="{FF2B5EF4-FFF2-40B4-BE49-F238E27FC236}">
                <a16:creationId xmlns:a16="http://schemas.microsoft.com/office/drawing/2014/main" id="{BF19B8A0-33D8-0E9F-7ECA-699C35F0EB70}"/>
              </a:ext>
            </a:extLst>
          </p:cNvPr>
          <p:cNvSpPr txBox="1"/>
          <p:nvPr/>
        </p:nvSpPr>
        <p:spPr>
          <a:xfrm>
            <a:off x="251520" y="4050334"/>
            <a:ext cx="1666528" cy="369332"/>
          </a:xfrm>
          <a:prstGeom prst="rect">
            <a:avLst/>
          </a:prstGeom>
          <a:noFill/>
        </p:spPr>
        <p:txBody>
          <a:bodyPr wrap="square" rtlCol="0">
            <a:spAutoFit/>
          </a:bodyPr>
          <a:lstStyle/>
          <a:p>
            <a:r>
              <a:rPr lang="en-US" dirty="0" err="1"/>
              <a:t>segundaConta</a:t>
            </a:r>
            <a:endParaRPr lang="en-US" dirty="0"/>
          </a:p>
        </p:txBody>
      </p:sp>
    </p:spTree>
    <p:extLst>
      <p:ext uri="{BB962C8B-B14F-4D97-AF65-F5344CB8AC3E}">
        <p14:creationId xmlns:p14="http://schemas.microsoft.com/office/powerpoint/2010/main" val="4051727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775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r>
              <a:rPr lang="en-US" dirty="0"/>
              <a:t>O JAVA NÃO PERMITE: </a:t>
            </a:r>
            <a:r>
              <a:rPr lang="en-US" dirty="0" err="1"/>
              <a:t>saldo</a:t>
            </a:r>
            <a:r>
              <a:rPr lang="en-US" dirty="0"/>
              <a:t> = 10;</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1835696" y="450912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 QUE CONTA É O SALDO?</a:t>
            </a:r>
          </a:p>
        </p:txBody>
      </p:sp>
    </p:spTree>
    <p:extLst>
      <p:ext uri="{BB962C8B-B14F-4D97-AF65-F5344CB8AC3E}">
        <p14:creationId xmlns:p14="http://schemas.microsoft.com/office/powerpoint/2010/main" val="441596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850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5" name="Balão de Pensamento: Nuvem 4">
            <a:extLst>
              <a:ext uri="{FF2B5EF4-FFF2-40B4-BE49-F238E27FC236}">
                <a16:creationId xmlns:a16="http://schemas.microsoft.com/office/drawing/2014/main" id="{327A8DB6-46DF-967F-8A18-18EAC5E22422}"/>
              </a:ext>
            </a:extLst>
          </p:cNvPr>
          <p:cNvSpPr/>
          <p:nvPr/>
        </p:nvSpPr>
        <p:spPr>
          <a:xfrm>
            <a:off x="5364088" y="3645025"/>
            <a:ext cx="3600400" cy="2808312"/>
          </a:xfrm>
          <a:prstGeom prst="cloudCallout">
            <a:avLst>
              <a:gd name="adj1" fmla="val -107236"/>
              <a:gd name="adj2" fmla="val -192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 O VALOR DE CARACTERÍSTICA QUE NÃO FOI AGRIBUIDO VALOR?</a:t>
            </a:r>
          </a:p>
        </p:txBody>
      </p:sp>
    </p:spTree>
    <p:extLst>
      <p:ext uri="{BB962C8B-B14F-4D97-AF65-F5344CB8AC3E}">
        <p14:creationId xmlns:p14="http://schemas.microsoft.com/office/powerpoint/2010/main" val="1198136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850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r>
              <a:rPr lang="en-US" dirty="0" err="1"/>
              <a:t>System.out.println</a:t>
            </a:r>
            <a:r>
              <a:rPr lang="en-US" dirty="0"/>
              <a:t>(</a:t>
            </a:r>
            <a:r>
              <a:rPr lang="en-US" dirty="0" err="1"/>
              <a:t>segundaConta.agencia</a:t>
            </a:r>
            <a:r>
              <a:rPr lang="en-US" dirty="0"/>
              <a:t>);</a:t>
            </a:r>
          </a:p>
          <a:p>
            <a:pPr lvl="2"/>
            <a:r>
              <a:rPr lang="en-US" dirty="0" err="1"/>
              <a:t>System.out.println</a:t>
            </a:r>
            <a:r>
              <a:rPr lang="en-US" dirty="0"/>
              <a:t>(</a:t>
            </a:r>
            <a:r>
              <a:rPr lang="en-US" dirty="0" err="1"/>
              <a:t>segundaConta.numero</a:t>
            </a:r>
            <a:r>
              <a:rPr lang="en-US" dirty="0"/>
              <a:t>);</a:t>
            </a:r>
          </a:p>
          <a:p>
            <a:pPr lvl="2"/>
            <a:endParaRPr lang="en-US" dirty="0"/>
          </a:p>
          <a:p>
            <a:pPr lvl="1"/>
            <a:r>
              <a:rPr lang="en-US" dirty="0"/>
              <a:t>}</a:t>
            </a:r>
          </a:p>
          <a:p>
            <a:r>
              <a:rPr lang="en-US" dirty="0"/>
              <a:t>}</a:t>
            </a:r>
          </a:p>
          <a:p>
            <a:pPr lvl="1"/>
            <a:endParaRPr lang="en-US" dirty="0"/>
          </a:p>
        </p:txBody>
      </p:sp>
      <p:sp>
        <p:nvSpPr>
          <p:cNvPr id="4" name="Balão de Pensamento: Nuvem 3">
            <a:extLst>
              <a:ext uri="{FF2B5EF4-FFF2-40B4-BE49-F238E27FC236}">
                <a16:creationId xmlns:a16="http://schemas.microsoft.com/office/drawing/2014/main" id="{72365B2F-C69E-E7D6-2D77-D7F78B62A3DA}"/>
              </a:ext>
            </a:extLst>
          </p:cNvPr>
          <p:cNvSpPr/>
          <p:nvPr/>
        </p:nvSpPr>
        <p:spPr>
          <a:xfrm>
            <a:off x="6516216" y="4293097"/>
            <a:ext cx="2448272" cy="2376264"/>
          </a:xfrm>
          <a:prstGeom prst="cloudCallout">
            <a:avLst>
              <a:gd name="adj1" fmla="val -96966"/>
              <a:gd name="adj2" fmla="val -23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e 0 </a:t>
            </a:r>
            <a:r>
              <a:rPr lang="en-US" dirty="0" err="1"/>
              <a:t>ou</a:t>
            </a:r>
            <a:r>
              <a:rPr lang="en-US" dirty="0"/>
              <a:t> </a:t>
            </a:r>
            <a:r>
              <a:rPr lang="en-US" dirty="0" err="1"/>
              <a:t>seja</a:t>
            </a:r>
            <a:r>
              <a:rPr lang="en-US" dirty="0"/>
              <a:t> é </a:t>
            </a:r>
            <a:r>
              <a:rPr lang="en-US" dirty="0" err="1"/>
              <a:t>atribuído</a:t>
            </a:r>
            <a:r>
              <a:rPr lang="en-US" dirty="0"/>
              <a:t> o valor default da </a:t>
            </a:r>
            <a:r>
              <a:rPr lang="en-US" dirty="0" err="1"/>
              <a:t>característica</a:t>
            </a:r>
            <a:endParaRPr lang="en-US" dirty="0"/>
          </a:p>
        </p:txBody>
      </p:sp>
    </p:spTree>
    <p:extLst>
      <p:ext uri="{BB962C8B-B14F-4D97-AF65-F5344CB8AC3E}">
        <p14:creationId xmlns:p14="http://schemas.microsoft.com/office/powerpoint/2010/main" val="3154462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a:bodyPr>
          <a:lstStyle/>
          <a:p>
            <a:r>
              <a:rPr lang="en-US" dirty="0"/>
              <a:t>É POSSÍVEL ATRIBUIR UM VALOR DEFAULT A CADA CARACTERÍSTICA CONFORME ILUSTRADO ABAIXO:</a:t>
            </a:r>
          </a:p>
          <a:p>
            <a:endParaRPr lang="en-US" dirty="0"/>
          </a:p>
          <a:p>
            <a:pPr lvl="1"/>
            <a:endParaRPr lang="en-US" dirty="0"/>
          </a:p>
        </p:txBody>
      </p:sp>
      <p:sp>
        <p:nvSpPr>
          <p:cNvPr id="4" name="Balão de Pensamento: Nuvem 3">
            <a:extLst>
              <a:ext uri="{FF2B5EF4-FFF2-40B4-BE49-F238E27FC236}">
                <a16:creationId xmlns:a16="http://schemas.microsoft.com/office/drawing/2014/main" id="{72365B2F-C69E-E7D6-2D77-D7F78B62A3DA}"/>
              </a:ext>
            </a:extLst>
          </p:cNvPr>
          <p:cNvSpPr/>
          <p:nvPr/>
        </p:nvSpPr>
        <p:spPr>
          <a:xfrm>
            <a:off x="6516216" y="4293097"/>
            <a:ext cx="2448272" cy="2376264"/>
          </a:xfrm>
          <a:prstGeom prst="cloudCallout">
            <a:avLst>
              <a:gd name="adj1" fmla="val -96966"/>
              <a:gd name="adj2" fmla="val -23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e 0 </a:t>
            </a:r>
            <a:r>
              <a:rPr lang="en-US" dirty="0" err="1"/>
              <a:t>ou</a:t>
            </a:r>
            <a:r>
              <a:rPr lang="en-US" dirty="0"/>
              <a:t> </a:t>
            </a:r>
            <a:r>
              <a:rPr lang="en-US" dirty="0" err="1"/>
              <a:t>seja</a:t>
            </a:r>
            <a:r>
              <a:rPr lang="en-US" dirty="0"/>
              <a:t> é </a:t>
            </a:r>
            <a:r>
              <a:rPr lang="en-US" dirty="0" err="1"/>
              <a:t>atribuído</a:t>
            </a:r>
            <a:r>
              <a:rPr lang="en-US" dirty="0"/>
              <a:t> o valor default da </a:t>
            </a:r>
            <a:r>
              <a:rPr lang="en-US" dirty="0" err="1"/>
              <a:t>característica</a:t>
            </a:r>
            <a:endParaRPr lang="en-US" dirty="0"/>
          </a:p>
        </p:txBody>
      </p:sp>
    </p:spTree>
    <p:extLst>
      <p:ext uri="{BB962C8B-B14F-4D97-AF65-F5344CB8AC3E}">
        <p14:creationId xmlns:p14="http://schemas.microsoft.com/office/powerpoint/2010/main" val="3087605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 = 42;</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1187624" y="5086728"/>
            <a:ext cx="2880320" cy="160070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QUANDO ATRIBUIMOS UM VALOR DE CARACTERÍSTICA A CLASSE ESSE VALOR </a:t>
            </a:r>
            <a:r>
              <a:rPr lang="en-US" sz="1350"/>
              <a:t>É ATRIBUÍDO A CADA </a:t>
            </a:r>
            <a:r>
              <a:rPr lang="en-US" sz="1350" dirty="0"/>
              <a:t>OBJETO CRIADO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1809586384"/>
              </p:ext>
            </p:extLst>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3779912" y="1947563"/>
            <a:ext cx="1440157" cy="162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extLst>
              <p:ext uri="{D42A27DB-BD31-4B8C-83A1-F6EECF244321}">
                <p14:modId xmlns:p14="http://schemas.microsoft.com/office/powerpoint/2010/main" val="1900820016"/>
              </p:ext>
            </p:extLst>
          </p:nvPr>
        </p:nvGraphicFramePr>
        <p:xfrm>
          <a:off x="4633034" y="2896235"/>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flipV="1">
            <a:off x="3779912" y="3460115"/>
            <a:ext cx="853122" cy="11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extLst>
              <p:ext uri="{D42A27DB-BD31-4B8C-83A1-F6EECF244321}">
                <p14:modId xmlns:p14="http://schemas.microsoft.com/office/powerpoint/2010/main" val="1772561662"/>
              </p:ext>
            </p:extLst>
          </p:nvPr>
        </p:nvGraphicFramePr>
        <p:xfrm>
          <a:off x="5232277" y="432844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p:cNvCxnSpPr>
          <p:nvPr/>
        </p:nvCxnSpPr>
        <p:spPr>
          <a:xfrm>
            <a:off x="3779912" y="3573016"/>
            <a:ext cx="1452366" cy="129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26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algn="just"/>
            <a:r>
              <a:rPr lang="pt-BR" dirty="0"/>
              <a:t>Segundo Pressman (2007), aproximadamente no fim da década de 80 surgi o paradigma orientado a objetos da Engenharia de Software</a:t>
            </a:r>
          </a:p>
          <a:p>
            <a:pPr algn="just"/>
            <a:r>
              <a:rPr lang="pt-BR" dirty="0"/>
              <a:t>Antes do surgimento da Orientação a Objetos utilizava-se o modelo clássico:  entrada – processamento – saída ou modelo baseado em hierarquia.</a:t>
            </a:r>
          </a:p>
          <a:p>
            <a:pPr algn="just"/>
            <a:r>
              <a:rPr lang="pt-BR" dirty="0"/>
              <a:t>A Orientação  a Objetos trás conceitos primários: objetos, atributos, classes e membros.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Permite o reaproveitamento de atributos e de métodos</a:t>
            </a:r>
          </a:p>
          <a:p>
            <a:pPr marL="916686" lvl="1" indent="-514350" algn="just"/>
            <a:r>
              <a:rPr lang="pt-BR" dirty="0"/>
              <a:t>Otimiza o tempo de desenvolvimento</a:t>
            </a:r>
          </a:p>
          <a:p>
            <a:pPr marL="916686" lvl="1" indent="-514350" algn="just"/>
            <a:r>
              <a:rPr lang="pt-BR" dirty="0"/>
              <a:t>Permiti diminuição de linhas de códigos</a:t>
            </a:r>
          </a:p>
          <a:p>
            <a:pPr marL="916686" lvl="1" indent="-514350" algn="just"/>
            <a:r>
              <a:rPr lang="pt-BR" dirty="0"/>
              <a:t>Facilita futuras manutenções.</a:t>
            </a:r>
          </a:p>
          <a:p>
            <a:pPr marL="916686" lvl="1" indent="-514350" algn="just">
              <a:buFont typeface="+mj-lt"/>
              <a:buAutoNum type="arabicPeriod"/>
            </a:pPr>
            <a:endParaRPr lang="pt-B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O conceito de herança é ilustrado com superclasse e subclasses</a:t>
            </a:r>
          </a:p>
          <a:p>
            <a:pPr marL="916686" lvl="1" indent="-514350" algn="just"/>
            <a:r>
              <a:rPr lang="pt-BR" dirty="0"/>
              <a:t>Superclasse </a:t>
            </a:r>
          </a:p>
          <a:p>
            <a:pPr marL="1181862" lvl="2" indent="-514350" algn="just"/>
            <a:r>
              <a:rPr lang="pt-BR" dirty="0"/>
              <a:t>Chamada de classe mãe e contém classes derivadas denominadas subclasses.</a:t>
            </a:r>
          </a:p>
          <a:p>
            <a:pPr marL="916686" lvl="1" indent="-514350" algn="just"/>
            <a:r>
              <a:rPr lang="pt-BR" dirty="0"/>
              <a:t>Subclasses </a:t>
            </a:r>
          </a:p>
          <a:p>
            <a:pPr marL="1181862" lvl="2" indent="-514350" algn="just"/>
            <a:r>
              <a:rPr lang="pt-BR" dirty="0"/>
              <a:t>Denominadas classes filhas e ao serem derivadas a partir de uma superclasse herdam suas características (atributos) e métodos.</a:t>
            </a:r>
          </a:p>
          <a:p>
            <a:pPr marL="916686" lvl="1" indent="-514350" algn="just">
              <a:buFont typeface="+mj-lt"/>
              <a:buAutoNum type="arabicPeriod"/>
            </a:pPr>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Vantagens </a:t>
            </a:r>
          </a:p>
          <a:p>
            <a:pPr marL="1181862" lvl="2" indent="-514350" algn="just"/>
            <a:r>
              <a:rPr lang="pt-BR" dirty="0"/>
              <a:t>Reutilização </a:t>
            </a:r>
          </a:p>
          <a:p>
            <a:pPr marL="1437894" lvl="3" indent="-514350" algn="just"/>
            <a:r>
              <a:rPr lang="pt-BR" dirty="0"/>
              <a:t>Se uma subclasse for derivada, Não é preciso:</a:t>
            </a:r>
          </a:p>
          <a:p>
            <a:pPr marL="1648206" lvl="4" indent="-514350" algn="just"/>
            <a:r>
              <a:rPr lang="pt-BR" dirty="0"/>
              <a:t>Redeclarar os atributos e métodos herdados</a:t>
            </a:r>
          </a:p>
          <a:p>
            <a:pPr marL="1648206" lvl="4" indent="-514350" algn="just"/>
            <a:r>
              <a:rPr lang="pt-BR" dirty="0"/>
              <a:t>Eles são automaticamente herdados </a:t>
            </a:r>
          </a:p>
          <a:p>
            <a:pPr marL="1181862" lvl="2" indent="-514350" algn="just"/>
            <a:r>
              <a:rPr lang="pt-BR" dirty="0"/>
              <a:t>Só precisa declarar atributos e métodos exclusivos da subclasse criada.</a:t>
            </a:r>
          </a:p>
          <a:p>
            <a:pPr marL="1181862" lvl="2" indent="-514350" algn="just"/>
            <a:r>
              <a:rPr lang="pt-BR" dirty="0"/>
              <a:t>Uma subclasse pode se tornar uma superclasse basta que derive atributos e métodos de alguma outra subclasse.</a:t>
            </a:r>
          </a:p>
          <a:p>
            <a:pPr marL="916686" lvl="1" indent="-514350" algn="just">
              <a:buFont typeface="+mj-lt"/>
              <a:buAutoNum type="arabicPeriod"/>
            </a:pPr>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buFont typeface="+mj-lt"/>
              <a:buAutoNum type="arabicPeriod"/>
            </a:pPr>
            <a:endParaRPr lang="pt-BR" dirty="0"/>
          </a:p>
        </p:txBody>
      </p:sp>
      <p:sp>
        <p:nvSpPr>
          <p:cNvPr id="4" name="Retângulo de cantos arredondados 3"/>
          <p:cNvSpPr/>
          <p:nvPr/>
        </p:nvSpPr>
        <p:spPr>
          <a:xfrm>
            <a:off x="2699792" y="1628800"/>
            <a:ext cx="273630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ANIMAL</a:t>
            </a:r>
          </a:p>
          <a:p>
            <a:pPr algn="ctr"/>
            <a:endParaRPr lang="pt-BR" dirty="0"/>
          </a:p>
          <a:p>
            <a:pPr algn="ctr"/>
            <a:r>
              <a:rPr lang="pt-BR" dirty="0"/>
              <a:t>+ LOCOMOVER()</a:t>
            </a:r>
          </a:p>
          <a:p>
            <a:pPr algn="ctr"/>
            <a:endParaRPr lang="pt-BR" dirty="0"/>
          </a:p>
        </p:txBody>
      </p:sp>
      <p:cxnSp>
        <p:nvCxnSpPr>
          <p:cNvPr id="6" name="Conector reto 5"/>
          <p:cNvCxnSpPr/>
          <p:nvPr/>
        </p:nvCxnSpPr>
        <p:spPr>
          <a:xfrm>
            <a:off x="2699792" y="2204864"/>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a:off x="1115616"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MAMIFERO</a:t>
            </a:r>
          </a:p>
          <a:p>
            <a:pPr algn="ctr"/>
            <a:endParaRPr lang="pt-BR" dirty="0"/>
          </a:p>
          <a:p>
            <a:pPr>
              <a:buFontTx/>
              <a:buChar char="-"/>
            </a:pPr>
            <a:r>
              <a:rPr lang="pt-BR" dirty="0"/>
              <a:t> PELOS</a:t>
            </a:r>
          </a:p>
          <a:p>
            <a:pPr algn="ctr">
              <a:buFontTx/>
              <a:buChar char="-"/>
            </a:pPr>
            <a:endParaRPr lang="pt-BR" dirty="0"/>
          </a:p>
          <a:p>
            <a:r>
              <a:rPr lang="pt-BR" dirty="0"/>
              <a:t>+ LOCOMOVER()</a:t>
            </a:r>
          </a:p>
          <a:p>
            <a:pPr algn="ctr"/>
            <a:endParaRPr lang="pt-BR" dirty="0"/>
          </a:p>
        </p:txBody>
      </p:sp>
      <p:cxnSp>
        <p:nvCxnSpPr>
          <p:cNvPr id="10" name="Conector reto 9"/>
          <p:cNvCxnSpPr/>
          <p:nvPr/>
        </p:nvCxnSpPr>
        <p:spPr>
          <a:xfrm>
            <a:off x="1115616"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1115616"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a:off x="5220072"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AVE</a:t>
            </a:r>
          </a:p>
          <a:p>
            <a:pPr algn="ctr"/>
            <a:endParaRPr lang="pt-BR" dirty="0"/>
          </a:p>
          <a:p>
            <a:pPr>
              <a:buFontTx/>
              <a:buChar char="-"/>
            </a:pPr>
            <a:r>
              <a:rPr lang="pt-BR" dirty="0"/>
              <a:t> BICO</a:t>
            </a:r>
          </a:p>
          <a:p>
            <a:pPr algn="ctr">
              <a:buFontTx/>
              <a:buChar char="-"/>
            </a:pPr>
            <a:endParaRPr lang="pt-BR" dirty="0"/>
          </a:p>
          <a:p>
            <a:r>
              <a:rPr lang="pt-BR" dirty="0"/>
              <a:t>+ POROVO()</a:t>
            </a:r>
          </a:p>
          <a:p>
            <a:pPr algn="ctr"/>
            <a:endParaRPr lang="pt-BR" dirty="0"/>
          </a:p>
        </p:txBody>
      </p:sp>
      <p:cxnSp>
        <p:nvCxnSpPr>
          <p:cNvPr id="13" name="Conector reto 12"/>
          <p:cNvCxnSpPr/>
          <p:nvPr/>
        </p:nvCxnSpPr>
        <p:spPr>
          <a:xfrm>
            <a:off x="5220072"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5220072"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riângulo isósceles 14"/>
          <p:cNvSpPr/>
          <p:nvPr/>
        </p:nvSpPr>
        <p:spPr>
          <a:xfrm>
            <a:off x="3851920" y="3140968"/>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p:cNvCxnSpPr/>
          <p:nvPr/>
        </p:nvCxnSpPr>
        <p:spPr>
          <a:xfrm>
            <a:off x="2123728" y="4077072"/>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2123728"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6516216"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3923928" y="3501008"/>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o Explicativo 1 21"/>
          <p:cNvSpPr/>
          <p:nvPr/>
        </p:nvSpPr>
        <p:spPr>
          <a:xfrm>
            <a:off x="7092280" y="1916832"/>
            <a:ext cx="1872208" cy="576064"/>
          </a:xfrm>
          <a:prstGeom prst="borderCallout1">
            <a:avLst>
              <a:gd name="adj1" fmla="val 18750"/>
              <a:gd name="adj2" fmla="val -8333"/>
              <a:gd name="adj3" fmla="val 9935"/>
              <a:gd name="adj4" fmla="val -8582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SUPERCLASSE</a:t>
            </a:r>
          </a:p>
        </p:txBody>
      </p:sp>
      <p:sp>
        <p:nvSpPr>
          <p:cNvPr id="23" name="Texto Explicativo 1 22"/>
          <p:cNvSpPr/>
          <p:nvPr/>
        </p:nvSpPr>
        <p:spPr>
          <a:xfrm>
            <a:off x="7092280" y="3356992"/>
            <a:ext cx="1872208" cy="576064"/>
          </a:xfrm>
          <a:prstGeom prst="borderCallout1">
            <a:avLst>
              <a:gd name="adj1" fmla="val 18750"/>
              <a:gd name="adj2" fmla="val -8333"/>
              <a:gd name="adj3" fmla="val 239486"/>
              <a:gd name="adj4" fmla="val -14439"/>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SUBCLASSE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 Múltipla</a:t>
            </a:r>
          </a:p>
          <a:p>
            <a:pPr marL="624078" indent="-514350" algn="just">
              <a:buFont typeface="+mj-lt"/>
              <a:buAutoNum type="arabicPeriod"/>
            </a:pPr>
            <a:endParaRPr lang="pt-BR" dirty="0"/>
          </a:p>
          <a:p>
            <a:pPr marL="916686" lvl="1" indent="-514350" algn="just">
              <a:buFont typeface="+mj-lt"/>
              <a:buAutoNum type="arabicPeriod"/>
            </a:pPr>
            <a:endParaRPr lang="pt-BR" dirty="0"/>
          </a:p>
        </p:txBody>
      </p:sp>
      <p:sp>
        <p:nvSpPr>
          <p:cNvPr id="4" name="Retângulo de cantos arredondados 3"/>
          <p:cNvSpPr/>
          <p:nvPr/>
        </p:nvSpPr>
        <p:spPr>
          <a:xfrm>
            <a:off x="4572000" y="1628800"/>
            <a:ext cx="273630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ANIMAL</a:t>
            </a:r>
          </a:p>
          <a:p>
            <a:pPr algn="ctr"/>
            <a:endParaRPr lang="pt-BR" dirty="0"/>
          </a:p>
          <a:p>
            <a:pPr algn="ctr"/>
            <a:r>
              <a:rPr lang="pt-BR" dirty="0"/>
              <a:t>+ LOCOMOVER()</a:t>
            </a:r>
          </a:p>
          <a:p>
            <a:pPr algn="ctr"/>
            <a:endParaRPr lang="pt-BR" dirty="0"/>
          </a:p>
        </p:txBody>
      </p:sp>
      <p:cxnSp>
        <p:nvCxnSpPr>
          <p:cNvPr id="6" name="Conector reto 5"/>
          <p:cNvCxnSpPr/>
          <p:nvPr/>
        </p:nvCxnSpPr>
        <p:spPr>
          <a:xfrm>
            <a:off x="4572000" y="2204864"/>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a:off x="1115616" y="3861048"/>
            <a:ext cx="2808312"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MAMIFERO</a:t>
            </a:r>
          </a:p>
          <a:p>
            <a:pPr algn="ctr"/>
            <a:endParaRPr lang="pt-BR" dirty="0"/>
          </a:p>
          <a:p>
            <a:pPr>
              <a:buFontTx/>
              <a:buChar char="-"/>
            </a:pPr>
            <a:r>
              <a:rPr lang="pt-BR" dirty="0"/>
              <a:t> PELOS</a:t>
            </a:r>
          </a:p>
          <a:p>
            <a:pPr algn="ctr">
              <a:buFontTx/>
              <a:buChar char="-"/>
            </a:pPr>
            <a:endParaRPr lang="pt-BR" dirty="0"/>
          </a:p>
          <a:p>
            <a:r>
              <a:rPr lang="pt-BR" dirty="0"/>
              <a:t>+ MAMAR()</a:t>
            </a:r>
          </a:p>
          <a:p>
            <a:pPr algn="ctr"/>
            <a:endParaRPr lang="pt-BR" dirty="0"/>
          </a:p>
        </p:txBody>
      </p:sp>
      <p:cxnSp>
        <p:nvCxnSpPr>
          <p:cNvPr id="10" name="Conector reto 9"/>
          <p:cNvCxnSpPr/>
          <p:nvPr/>
        </p:nvCxnSpPr>
        <p:spPr>
          <a:xfrm>
            <a:off x="1115616" y="42930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1115616" y="4869160"/>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a:off x="5220072" y="3789040"/>
            <a:ext cx="2736304"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AVE</a:t>
            </a:r>
          </a:p>
          <a:p>
            <a:pPr algn="ctr"/>
            <a:endParaRPr lang="pt-BR" dirty="0"/>
          </a:p>
          <a:p>
            <a:pPr>
              <a:buFontTx/>
              <a:buChar char="-"/>
            </a:pPr>
            <a:r>
              <a:rPr lang="pt-BR" dirty="0"/>
              <a:t> BICO</a:t>
            </a:r>
          </a:p>
          <a:p>
            <a:pPr algn="ctr">
              <a:buFontTx/>
              <a:buChar char="-"/>
            </a:pPr>
            <a:endParaRPr lang="pt-BR" dirty="0"/>
          </a:p>
          <a:p>
            <a:r>
              <a:rPr lang="pt-BR" dirty="0"/>
              <a:t>+ POROVO()</a:t>
            </a:r>
          </a:p>
          <a:p>
            <a:pPr algn="ctr"/>
            <a:endParaRPr lang="pt-BR" dirty="0"/>
          </a:p>
        </p:txBody>
      </p:sp>
      <p:cxnSp>
        <p:nvCxnSpPr>
          <p:cNvPr id="13" name="Conector reto 12"/>
          <p:cNvCxnSpPr/>
          <p:nvPr/>
        </p:nvCxnSpPr>
        <p:spPr>
          <a:xfrm>
            <a:off x="5220072" y="42930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5220072" y="4869160"/>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riângulo isósceles 14"/>
          <p:cNvSpPr/>
          <p:nvPr/>
        </p:nvSpPr>
        <p:spPr>
          <a:xfrm>
            <a:off x="5580112" y="2924944"/>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p:cNvCxnSpPr/>
          <p:nvPr/>
        </p:nvCxnSpPr>
        <p:spPr>
          <a:xfrm>
            <a:off x="2123728" y="3501008"/>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2123728" y="35010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6516216" y="35010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5652120" y="3284984"/>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tângulo de cantos arredondados 24"/>
          <p:cNvSpPr/>
          <p:nvPr/>
        </p:nvSpPr>
        <p:spPr>
          <a:xfrm>
            <a:off x="2915816" y="6021288"/>
            <a:ext cx="280831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a:p>
            <a:pPr algn="ctr"/>
            <a:endParaRPr lang="pt-BR" dirty="0"/>
          </a:p>
          <a:p>
            <a:pPr algn="ctr"/>
            <a:endParaRPr lang="pt-BR" dirty="0"/>
          </a:p>
          <a:p>
            <a:pPr algn="ctr"/>
            <a:r>
              <a:rPr lang="pt-BR" dirty="0"/>
              <a:t>MAMIFERO</a:t>
            </a:r>
          </a:p>
          <a:p>
            <a:pPr algn="ctr"/>
            <a:endParaRPr lang="pt-BR" dirty="0"/>
          </a:p>
          <a:p>
            <a:endParaRPr lang="pt-BR" dirty="0"/>
          </a:p>
          <a:p>
            <a:endParaRPr lang="pt-BR" dirty="0"/>
          </a:p>
          <a:p>
            <a:pPr algn="ctr"/>
            <a:endParaRPr lang="pt-BR" dirty="0"/>
          </a:p>
        </p:txBody>
      </p:sp>
      <p:cxnSp>
        <p:nvCxnSpPr>
          <p:cNvPr id="26" name="Conector reto 25"/>
          <p:cNvCxnSpPr/>
          <p:nvPr/>
        </p:nvCxnSpPr>
        <p:spPr>
          <a:xfrm>
            <a:off x="2987824" y="6525344"/>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riângulo isósceles 26"/>
          <p:cNvSpPr/>
          <p:nvPr/>
        </p:nvSpPr>
        <p:spPr>
          <a:xfrm>
            <a:off x="2483768" y="5445224"/>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Triângulo isósceles 27"/>
          <p:cNvSpPr/>
          <p:nvPr/>
        </p:nvSpPr>
        <p:spPr>
          <a:xfrm>
            <a:off x="6084168" y="5517232"/>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0" name="Conector reto 29"/>
          <p:cNvCxnSpPr>
            <a:stCxn id="27" idx="4"/>
          </p:cNvCxnSpPr>
          <p:nvPr/>
        </p:nvCxnSpPr>
        <p:spPr>
          <a:xfrm>
            <a:off x="2699792" y="5805264"/>
            <a:ext cx="108012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8" idx="2"/>
            <a:endCxn id="25" idx="0"/>
          </p:cNvCxnSpPr>
          <p:nvPr/>
        </p:nvCxnSpPr>
        <p:spPr>
          <a:xfrm flipH="1">
            <a:off x="4319972" y="5877272"/>
            <a:ext cx="1764196"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Seta para a esquerda 22"/>
          <p:cNvSpPr/>
          <p:nvPr/>
        </p:nvSpPr>
        <p:spPr>
          <a:xfrm>
            <a:off x="7416824" y="1772816"/>
            <a:ext cx="1547664"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 Classe</a:t>
            </a:r>
          </a:p>
        </p:txBody>
      </p:sp>
      <p:sp>
        <p:nvSpPr>
          <p:cNvPr id="24" name="Seta para a esquerda 23"/>
          <p:cNvSpPr/>
          <p:nvPr/>
        </p:nvSpPr>
        <p:spPr>
          <a:xfrm rot="19104884">
            <a:off x="7685128" y="2825617"/>
            <a:ext cx="1547664"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 Classe</a:t>
            </a:r>
          </a:p>
        </p:txBody>
      </p:sp>
      <p:sp>
        <p:nvSpPr>
          <p:cNvPr id="29" name="Seta para a esquerda 28"/>
          <p:cNvSpPr/>
          <p:nvPr/>
        </p:nvSpPr>
        <p:spPr>
          <a:xfrm>
            <a:off x="6228184" y="5993904"/>
            <a:ext cx="1547664"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Sub Classe</a:t>
            </a:r>
          </a:p>
        </p:txBody>
      </p:sp>
      <p:sp>
        <p:nvSpPr>
          <p:cNvPr id="31" name="Texto explicativo em seta para a direita 30"/>
          <p:cNvSpPr/>
          <p:nvPr/>
        </p:nvSpPr>
        <p:spPr>
          <a:xfrm>
            <a:off x="251520" y="5949280"/>
            <a:ext cx="2232248" cy="76470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Herança múltipla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Observações importantes:</a:t>
            </a:r>
          </a:p>
          <a:p>
            <a:pPr marL="1181862" lvl="2" indent="-514350" algn="just"/>
            <a:r>
              <a:rPr lang="pt-BR" dirty="0"/>
              <a:t>A classe animal possui um método locomover() e qualquer instância da classe animal pode se locomover de um lugar para outro.</a:t>
            </a:r>
          </a:p>
          <a:p>
            <a:pPr marL="1181862" lvl="2" indent="-514350" algn="just"/>
            <a:r>
              <a:rPr lang="pt-BR" dirty="0"/>
              <a:t>Partindo da classe animal deriva-se duas subclasses: Mamífero e Ave. Ambas as classes possui a capacidade de se locomover herdada da classe animal.</a:t>
            </a:r>
          </a:p>
          <a:p>
            <a:pPr marL="1181862" lvl="2" indent="-514350" algn="just"/>
            <a:r>
              <a:rPr lang="pt-BR" dirty="0"/>
              <a:t>Herança múltipla ocorre quando uma subclasse herda características de duas ou mais superclasses.</a:t>
            </a:r>
          </a:p>
          <a:p>
            <a:pPr marL="916686" lvl="1" indent="-514350" algn="just">
              <a:buFont typeface="+mj-lt"/>
              <a:buAutoNum type="arabicPeriod"/>
            </a:pPr>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402336" lvl="1" indent="0" algn="just">
              <a:buNone/>
            </a:pPr>
            <a:r>
              <a:rPr lang="pt-BR" dirty="0"/>
              <a:t>HERANÇA</a:t>
            </a:r>
          </a:p>
        </p:txBody>
      </p:sp>
      <p:sp>
        <p:nvSpPr>
          <p:cNvPr id="3" name="Elipse 2">
            <a:extLst>
              <a:ext uri="{FF2B5EF4-FFF2-40B4-BE49-F238E27FC236}">
                <a16:creationId xmlns:a16="http://schemas.microsoft.com/office/drawing/2014/main" id="{96E59202-7DFA-4C37-8136-17BDD12AA3A1}"/>
              </a:ext>
            </a:extLst>
          </p:cNvPr>
          <p:cNvSpPr/>
          <p:nvPr/>
        </p:nvSpPr>
        <p:spPr>
          <a:xfrm>
            <a:off x="611560" y="3662960"/>
            <a:ext cx="1224136" cy="1566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Elipse 4">
            <a:extLst>
              <a:ext uri="{FF2B5EF4-FFF2-40B4-BE49-F238E27FC236}">
                <a16:creationId xmlns:a16="http://schemas.microsoft.com/office/drawing/2014/main" id="{B35E9AFF-0FC0-4C6E-B010-E6596E0B10DD}"/>
              </a:ext>
            </a:extLst>
          </p:cNvPr>
          <p:cNvSpPr/>
          <p:nvPr/>
        </p:nvSpPr>
        <p:spPr>
          <a:xfrm>
            <a:off x="3029000" y="3662960"/>
            <a:ext cx="1152128" cy="1494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Elipse 5">
            <a:extLst>
              <a:ext uri="{FF2B5EF4-FFF2-40B4-BE49-F238E27FC236}">
                <a16:creationId xmlns:a16="http://schemas.microsoft.com/office/drawing/2014/main" id="{04B0C3EA-E62B-4645-AA82-7572CD5231DB}"/>
              </a:ext>
            </a:extLst>
          </p:cNvPr>
          <p:cNvSpPr/>
          <p:nvPr/>
        </p:nvSpPr>
        <p:spPr>
          <a:xfrm>
            <a:off x="6012160" y="3662960"/>
            <a:ext cx="1152128" cy="1494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 name="Elipse 3">
            <a:extLst>
              <a:ext uri="{FF2B5EF4-FFF2-40B4-BE49-F238E27FC236}">
                <a16:creationId xmlns:a16="http://schemas.microsoft.com/office/drawing/2014/main" id="{6B84AED3-161E-4743-BA5F-178088CA8CE3}"/>
              </a:ext>
            </a:extLst>
          </p:cNvPr>
          <p:cNvSpPr/>
          <p:nvPr/>
        </p:nvSpPr>
        <p:spPr>
          <a:xfrm>
            <a:off x="3677072" y="4653136"/>
            <a:ext cx="288032" cy="36004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 name="Elipse 9">
            <a:extLst>
              <a:ext uri="{FF2B5EF4-FFF2-40B4-BE49-F238E27FC236}">
                <a16:creationId xmlns:a16="http://schemas.microsoft.com/office/drawing/2014/main" id="{B723DD0D-6AA2-46D0-9C6D-43DAAE7666D1}"/>
              </a:ext>
            </a:extLst>
          </p:cNvPr>
          <p:cNvSpPr/>
          <p:nvPr/>
        </p:nvSpPr>
        <p:spPr>
          <a:xfrm>
            <a:off x="6732240" y="4653136"/>
            <a:ext cx="288032" cy="36004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1" name="Conector de Seta Reta 10">
            <a:extLst>
              <a:ext uri="{FF2B5EF4-FFF2-40B4-BE49-F238E27FC236}">
                <a16:creationId xmlns:a16="http://schemas.microsoft.com/office/drawing/2014/main" id="{56C06464-662C-4192-B0B0-1FBA33D66B3D}"/>
              </a:ext>
            </a:extLst>
          </p:cNvPr>
          <p:cNvCxnSpPr/>
          <p:nvPr/>
        </p:nvCxnSpPr>
        <p:spPr>
          <a:xfrm flipH="1">
            <a:off x="1979712" y="4410076"/>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6076ADEC-8EDC-4C2F-A576-ED1AA37EC0DD}"/>
              </a:ext>
            </a:extLst>
          </p:cNvPr>
          <p:cNvCxnSpPr>
            <a:stCxn id="6" idx="2"/>
          </p:cNvCxnSpPr>
          <p:nvPr/>
        </p:nvCxnSpPr>
        <p:spPr>
          <a:xfrm flipH="1">
            <a:off x="4283968" y="4410076"/>
            <a:ext cx="1728192"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5FEC6-32EC-45B6-A2E9-45330B442DFC}"/>
              </a:ext>
            </a:extLst>
          </p:cNvPr>
          <p:cNvSpPr txBox="1"/>
          <p:nvPr/>
        </p:nvSpPr>
        <p:spPr>
          <a:xfrm>
            <a:off x="1979712" y="3924058"/>
            <a:ext cx="1152128" cy="369332"/>
          </a:xfrm>
          <a:prstGeom prst="rect">
            <a:avLst/>
          </a:prstGeom>
          <a:noFill/>
        </p:spPr>
        <p:txBody>
          <a:bodyPr wrap="square" rtlCol="0">
            <a:spAutoFit/>
          </a:bodyPr>
          <a:lstStyle/>
          <a:p>
            <a:r>
              <a:rPr lang="en-US" dirty="0"/>
              <a:t>HERDA</a:t>
            </a:r>
          </a:p>
        </p:txBody>
      </p:sp>
      <p:sp>
        <p:nvSpPr>
          <p:cNvPr id="15" name="CaixaDeTexto 14">
            <a:extLst>
              <a:ext uri="{FF2B5EF4-FFF2-40B4-BE49-F238E27FC236}">
                <a16:creationId xmlns:a16="http://schemas.microsoft.com/office/drawing/2014/main" id="{7F378A17-1CE0-4173-87C2-DFD224F6494C}"/>
              </a:ext>
            </a:extLst>
          </p:cNvPr>
          <p:cNvSpPr txBox="1"/>
          <p:nvPr/>
        </p:nvSpPr>
        <p:spPr>
          <a:xfrm>
            <a:off x="4803033" y="3983296"/>
            <a:ext cx="1152128" cy="369332"/>
          </a:xfrm>
          <a:prstGeom prst="rect">
            <a:avLst/>
          </a:prstGeom>
          <a:noFill/>
        </p:spPr>
        <p:txBody>
          <a:bodyPr wrap="square" rtlCol="0">
            <a:spAutoFit/>
          </a:bodyPr>
          <a:lstStyle/>
          <a:p>
            <a:r>
              <a:rPr lang="en-US" dirty="0"/>
              <a:t>HERDA</a:t>
            </a:r>
          </a:p>
        </p:txBody>
      </p:sp>
    </p:spTree>
    <p:extLst>
      <p:ext uri="{BB962C8B-B14F-4D97-AF65-F5344CB8AC3E}">
        <p14:creationId xmlns:p14="http://schemas.microsoft.com/office/powerpoint/2010/main" val="613717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fontScale="92500" lnSpcReduction="10000"/>
          </a:bodyPr>
          <a:lstStyle/>
          <a:p>
            <a:pPr marL="624078" indent="-514350" algn="just">
              <a:buFont typeface="+mj-lt"/>
              <a:buAutoNum type="arabicPeriod"/>
            </a:pPr>
            <a:r>
              <a:rPr lang="pt-BR" dirty="0"/>
              <a:t>Polimorfismo</a:t>
            </a:r>
          </a:p>
          <a:p>
            <a:pPr marL="916686" lvl="1" indent="-514350" algn="just"/>
            <a:r>
              <a:rPr lang="pt-BR" dirty="0"/>
              <a:t>MUITAS FORMAS</a:t>
            </a:r>
          </a:p>
          <a:p>
            <a:pPr marL="916686" lvl="1" indent="-514350" algn="just"/>
            <a:r>
              <a:rPr lang="pt-BR" dirty="0"/>
              <a:t>O polimorfismo realiza a redeclaração de métodos previamente herdados por uma classe.</a:t>
            </a:r>
          </a:p>
          <a:p>
            <a:pPr marL="916686" lvl="1" indent="-514350" algn="just"/>
            <a:r>
              <a:rPr lang="pt-BR" dirty="0"/>
              <a:t>Esses métodos herdados podem ser semelhantes porém diferentes de alguma forma na implementação da superclasse para usá-los é necessário reimplementá-los na subclasse.</a:t>
            </a:r>
          </a:p>
          <a:p>
            <a:pPr marL="916686" lvl="1" indent="-514350" algn="just"/>
            <a:r>
              <a:rPr lang="pt-BR" dirty="0"/>
              <a:t>Redeclara-se o método na subclasse com o mesmo nome declarado na superclasse.</a:t>
            </a:r>
          </a:p>
          <a:p>
            <a:pPr marL="916686" lvl="1" indent="-514350" algn="just"/>
            <a:r>
              <a:rPr lang="pt-BR" dirty="0"/>
              <a:t>Assim é possível existir dois ou mais métodos com a mesma nomenclatura porém diferentes na implementação.</a:t>
            </a:r>
          </a:p>
          <a:p>
            <a:pPr marL="916686" lvl="1" indent="-514350" algn="just">
              <a:buFont typeface="+mj-lt"/>
              <a:buAutoNum type="arabicPeriod"/>
            </a:pPr>
            <a:endParaRPr lang="pt-B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Polimorfismo</a:t>
            </a:r>
          </a:p>
          <a:p>
            <a:pPr marL="916686" lvl="1" indent="-514350" algn="just">
              <a:buFont typeface="+mj-lt"/>
              <a:buAutoNum type="arabicPeriod"/>
            </a:pPr>
            <a:endParaRPr lang="pt-BR" dirty="0"/>
          </a:p>
        </p:txBody>
      </p:sp>
      <p:sp>
        <p:nvSpPr>
          <p:cNvPr id="4" name="Retângulo de cantos arredondados 3"/>
          <p:cNvSpPr/>
          <p:nvPr/>
        </p:nvSpPr>
        <p:spPr>
          <a:xfrm>
            <a:off x="3419872" y="1484784"/>
            <a:ext cx="273630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CONTA_COMUM</a:t>
            </a:r>
          </a:p>
          <a:p>
            <a:pPr algn="ctr"/>
            <a:endParaRPr lang="pt-BR" dirty="0"/>
          </a:p>
          <a:p>
            <a:pPr algn="ctr">
              <a:buFontTx/>
              <a:buChar char="-"/>
            </a:pPr>
            <a:r>
              <a:rPr lang="pt-BR" dirty="0"/>
              <a:t>Saldo: </a:t>
            </a:r>
            <a:r>
              <a:rPr lang="pt-BR" dirty="0" err="1"/>
              <a:t>double</a:t>
            </a:r>
            <a:endParaRPr lang="pt-BR" dirty="0"/>
          </a:p>
          <a:p>
            <a:pPr algn="ctr">
              <a:buFontTx/>
              <a:buChar char="-"/>
            </a:pPr>
            <a:endParaRPr lang="pt-BR" dirty="0"/>
          </a:p>
          <a:p>
            <a:pPr algn="ctr"/>
            <a:r>
              <a:rPr lang="pt-BR" dirty="0"/>
              <a:t>+ Saque()</a:t>
            </a:r>
          </a:p>
          <a:p>
            <a:pPr algn="ctr"/>
            <a:endParaRPr lang="pt-BR" dirty="0"/>
          </a:p>
        </p:txBody>
      </p:sp>
      <p:cxnSp>
        <p:nvCxnSpPr>
          <p:cNvPr id="5" name="Conector reto 4"/>
          <p:cNvCxnSpPr/>
          <p:nvPr/>
        </p:nvCxnSpPr>
        <p:spPr>
          <a:xfrm>
            <a:off x="3419872" y="191683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tângulo de cantos arredondados 5"/>
          <p:cNvSpPr/>
          <p:nvPr/>
        </p:nvSpPr>
        <p:spPr>
          <a:xfrm>
            <a:off x="1835696"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Conta_Especial</a:t>
            </a:r>
            <a:endParaRPr lang="pt-BR" dirty="0"/>
          </a:p>
          <a:p>
            <a:pPr algn="ctr"/>
            <a:endParaRPr lang="pt-BR" dirty="0"/>
          </a:p>
          <a:p>
            <a:pPr>
              <a:buFontTx/>
              <a:buChar char="-"/>
            </a:pPr>
            <a:r>
              <a:rPr lang="pt-BR" dirty="0"/>
              <a:t> Limite: Double</a:t>
            </a:r>
          </a:p>
          <a:p>
            <a:pPr algn="ctr">
              <a:buFontTx/>
              <a:buChar char="-"/>
            </a:pPr>
            <a:endParaRPr lang="pt-BR" dirty="0"/>
          </a:p>
          <a:p>
            <a:r>
              <a:rPr lang="pt-BR" dirty="0"/>
              <a:t>+ Saque()</a:t>
            </a:r>
          </a:p>
          <a:p>
            <a:pPr algn="ctr"/>
            <a:endParaRPr lang="pt-BR" dirty="0"/>
          </a:p>
        </p:txBody>
      </p:sp>
      <p:cxnSp>
        <p:nvCxnSpPr>
          <p:cNvPr id="7" name="Conector reto 6"/>
          <p:cNvCxnSpPr/>
          <p:nvPr/>
        </p:nvCxnSpPr>
        <p:spPr>
          <a:xfrm>
            <a:off x="1835696"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1835696"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tângulo de cantos arredondados 9"/>
          <p:cNvSpPr/>
          <p:nvPr/>
        </p:nvSpPr>
        <p:spPr>
          <a:xfrm>
            <a:off x="5940152"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Conta_Poupança</a:t>
            </a:r>
            <a:endParaRPr lang="pt-BR" dirty="0"/>
          </a:p>
          <a:p>
            <a:pPr algn="ctr"/>
            <a:endParaRPr lang="pt-BR" dirty="0"/>
          </a:p>
          <a:p>
            <a:pPr>
              <a:buFontTx/>
              <a:buChar char="-"/>
            </a:pPr>
            <a:r>
              <a:rPr lang="pt-BR" dirty="0"/>
              <a:t> Aniversário: date</a:t>
            </a:r>
          </a:p>
          <a:p>
            <a:pPr algn="ctr">
              <a:buFontTx/>
              <a:buChar char="-"/>
            </a:pPr>
            <a:endParaRPr lang="pt-BR" dirty="0"/>
          </a:p>
          <a:p>
            <a:endParaRPr lang="pt-BR" dirty="0"/>
          </a:p>
          <a:p>
            <a:pPr algn="ctr"/>
            <a:endParaRPr lang="pt-BR" dirty="0"/>
          </a:p>
        </p:txBody>
      </p:sp>
      <p:cxnSp>
        <p:nvCxnSpPr>
          <p:cNvPr id="11" name="Conector reto 10"/>
          <p:cNvCxnSpPr/>
          <p:nvPr/>
        </p:nvCxnSpPr>
        <p:spPr>
          <a:xfrm>
            <a:off x="5940152"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5940152"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iângulo isósceles 12"/>
          <p:cNvSpPr/>
          <p:nvPr/>
        </p:nvSpPr>
        <p:spPr>
          <a:xfrm>
            <a:off x="4572000" y="3140968"/>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p:cNvCxnSpPr/>
          <p:nvPr/>
        </p:nvCxnSpPr>
        <p:spPr>
          <a:xfrm>
            <a:off x="2843808" y="4077072"/>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2843808"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a:off x="7236296"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644008" y="35010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3419872" y="24928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fontScale="92500" lnSpcReduction="20000"/>
          </a:bodyPr>
          <a:lstStyle/>
          <a:p>
            <a:pPr marL="624078" indent="-514350" algn="just">
              <a:buFont typeface="+mj-lt"/>
              <a:buAutoNum type="arabicPeriod"/>
            </a:pPr>
            <a:r>
              <a:rPr lang="pt-BR" dirty="0"/>
              <a:t>Polimorfismo</a:t>
            </a:r>
          </a:p>
          <a:p>
            <a:pPr marL="916686" lvl="1" indent="-514350" algn="just"/>
            <a:r>
              <a:rPr lang="pt-BR" dirty="0"/>
              <a:t>Na classe conta comum a função saque simplesmente diminui o valor a ser debitado do saldo da conta e se não tiver valor suficiente a operação é recusada.</a:t>
            </a:r>
          </a:p>
          <a:p>
            <a:pPr marL="916686" lvl="1" indent="-514350" algn="just"/>
            <a:r>
              <a:rPr lang="pt-BR" dirty="0"/>
              <a:t>Na classe conta especial além de herdar o atributo saldo possui um atributo limite, esse atributo define o valor extra que pode ser sacado além do valor contido no saldo da conta. </a:t>
            </a:r>
          </a:p>
          <a:p>
            <a:pPr marL="916686" lvl="1" indent="-514350" algn="just"/>
            <a:r>
              <a:rPr lang="pt-BR" dirty="0"/>
              <a:t>Por esse motivo o saque de conta especial possui uma redefinição. Neste caso para efetuar o saque é preciso checar o limite para checar se o cliente pode retirar ou não o valor solicitado.</a:t>
            </a:r>
          </a:p>
          <a:p>
            <a:pPr marL="916686" lvl="1" indent="-514350" algn="just"/>
            <a:r>
              <a:rPr lang="pt-BR" dirty="0"/>
              <a:t>No momento de executar o método o sistema checa se a instância que chamou pertence a classe conta comum ou </a:t>
            </a:r>
            <a:r>
              <a:rPr lang="pt-BR"/>
              <a:t>conta especial.</a:t>
            </a:r>
            <a:endParaRPr lang="pt-BR" dirty="0"/>
          </a:p>
          <a:p>
            <a:pPr marL="916686" lvl="1" indent="-514350" algn="just">
              <a:buFont typeface="+mj-lt"/>
              <a:buAutoNum type="arabicPeriod"/>
            </a:pP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algn="just"/>
            <a:r>
              <a:rPr lang="pt-BR" dirty="0"/>
              <a:t>Com o surgimento da Orientação a Objetos muitos dúvidas surgiram:</a:t>
            </a:r>
          </a:p>
          <a:p>
            <a:pPr algn="just"/>
            <a:endParaRPr lang="pt-BR" dirty="0"/>
          </a:p>
          <a:p>
            <a:pPr lvl="1" algn="just"/>
            <a:r>
              <a:rPr lang="pt-BR" dirty="0"/>
              <a:t>O que significa o termo Orientado a Objeto?</a:t>
            </a:r>
          </a:p>
          <a:p>
            <a:pPr lvl="1" algn="just"/>
            <a:r>
              <a:rPr lang="pt-BR" dirty="0"/>
              <a:t>Por que um método é considerado Orientado a Objeto?</a:t>
            </a:r>
          </a:p>
          <a:p>
            <a:pPr lvl="1" algn="just"/>
            <a:r>
              <a:rPr lang="pt-BR" dirty="0"/>
              <a:t>O que é um Objeto?</a:t>
            </a:r>
          </a:p>
        </p:txBody>
      </p:sp>
    </p:spTree>
    <p:extLst>
      <p:ext uri="{BB962C8B-B14F-4D97-AF65-F5344CB8AC3E}">
        <p14:creationId xmlns:p14="http://schemas.microsoft.com/office/powerpoint/2010/main" val="3712291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Encapsulamento</a:t>
            </a:r>
            <a:endParaRPr lang="pt-BR" dirty="0"/>
          </a:p>
        </p:txBody>
      </p:sp>
      <p:sp>
        <p:nvSpPr>
          <p:cNvPr id="3" name="Espaço Reservado para Conteúdo 2"/>
          <p:cNvSpPr>
            <a:spLocks noGrp="1"/>
          </p:cNvSpPr>
          <p:nvPr>
            <p:ph idx="1"/>
          </p:nvPr>
        </p:nvSpPr>
        <p:spPr/>
        <p:txBody>
          <a:bodyPr/>
          <a:lstStyle/>
          <a:p>
            <a:pPr algn="just"/>
            <a:r>
              <a:rPr lang="pt-BR" dirty="0"/>
              <a:t>É o processo de esconder todos os detalhes de um objeto que não contribuem para suas características essenciais. [</a:t>
            </a:r>
            <a:r>
              <a:rPr lang="pt-BR" dirty="0" err="1"/>
              <a:t>Grady</a:t>
            </a:r>
            <a:r>
              <a:rPr lang="pt-BR" dirty="0"/>
              <a:t> </a:t>
            </a:r>
            <a:r>
              <a:rPr lang="pt-BR" dirty="0" err="1"/>
              <a:t>Booch</a:t>
            </a:r>
            <a:r>
              <a:rPr lang="pt-BR" dirty="0"/>
              <a:t>]</a:t>
            </a:r>
          </a:p>
          <a:p>
            <a:pPr algn="just"/>
            <a:r>
              <a:rPr lang="pt-BR" dirty="0"/>
              <a:t>Ocorre </a:t>
            </a:r>
            <a:r>
              <a:rPr lang="pt-BR" dirty="0" err="1"/>
              <a:t>encapsulamento</a:t>
            </a:r>
            <a:r>
              <a:rPr lang="pt-BR" dirty="0"/>
              <a:t> quando parte do código e dos dados não são visíveis (Escondidos).</a:t>
            </a:r>
          </a:p>
          <a:p>
            <a:r>
              <a:rPr lang="pt-BR" dirty="0"/>
              <a:t>Pode-se definir diversos grau de visibilidade de métodos e atributos.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48680"/>
            <a:ext cx="8229600" cy="1066800"/>
          </a:xfrm>
        </p:spPr>
        <p:txBody>
          <a:bodyPr/>
          <a:lstStyle/>
          <a:p>
            <a:r>
              <a:rPr lang="pt-BR" dirty="0"/>
              <a:t>COMUNICAÇÃO</a:t>
            </a:r>
          </a:p>
        </p:txBody>
      </p:sp>
      <p:sp>
        <p:nvSpPr>
          <p:cNvPr id="3" name="Espaço Reservado para Conteúdo 2"/>
          <p:cNvSpPr>
            <a:spLocks noGrp="1"/>
          </p:cNvSpPr>
          <p:nvPr>
            <p:ph idx="1"/>
          </p:nvPr>
        </p:nvSpPr>
        <p:spPr>
          <a:xfrm>
            <a:off x="457200" y="1628800"/>
            <a:ext cx="8229600" cy="4325112"/>
          </a:xfrm>
        </p:spPr>
        <p:txBody>
          <a:bodyPr>
            <a:normAutofit fontScale="92500" lnSpcReduction="20000"/>
          </a:bodyPr>
          <a:lstStyle/>
          <a:p>
            <a:pPr algn="just"/>
            <a:r>
              <a:rPr lang="pt-BR" dirty="0"/>
              <a:t>É O MECANISMO DE COMUNICAÇÃO OCORRIDO ENTRE OS OBJETOS.</a:t>
            </a:r>
          </a:p>
          <a:p>
            <a:pPr algn="just"/>
            <a:r>
              <a:rPr lang="pt-BR" dirty="0"/>
              <a:t>ESSE MECANISMO É DENOMINADO MENSAGEM</a:t>
            </a:r>
          </a:p>
          <a:p>
            <a:pPr algn="just"/>
            <a:r>
              <a:rPr lang="pt-BR" dirty="0"/>
              <a:t>ESTRUTURA </a:t>
            </a:r>
          </a:p>
          <a:p>
            <a:pPr lvl="1" algn="just"/>
            <a:r>
              <a:rPr lang="pt-BR" dirty="0"/>
              <a:t>MENSAGEM (DESTINO, OPERAÇÃO, ARGUMENTOS)</a:t>
            </a:r>
          </a:p>
          <a:p>
            <a:pPr lvl="2" algn="just"/>
            <a:r>
              <a:rPr lang="pt-BR" dirty="0"/>
              <a:t>Destino é o Objeto a receber a mensagem</a:t>
            </a:r>
          </a:p>
          <a:p>
            <a:pPr lvl="2" algn="just"/>
            <a:r>
              <a:rPr lang="pt-BR" dirty="0"/>
              <a:t>Operação é o método que será executado</a:t>
            </a:r>
          </a:p>
          <a:p>
            <a:pPr lvl="2" algn="just"/>
            <a:r>
              <a:rPr lang="pt-BR" dirty="0"/>
              <a:t>Argumentos são o (os) dados que precisa para realizar a operação com sucesso.</a:t>
            </a:r>
          </a:p>
          <a:p>
            <a:pPr lvl="1" algn="just"/>
            <a:r>
              <a:rPr lang="pt-BR" dirty="0"/>
              <a:t>Ex.: mensagem(C, op1, &lt;dados&gt;)</a:t>
            </a:r>
          </a:p>
          <a:p>
            <a:pPr lvl="1" algn="just"/>
            <a:endParaRPr lang="pt-BR" dirty="0"/>
          </a:p>
          <a:p>
            <a:pPr lvl="2" algn="just"/>
            <a:endParaRPr lang="pt-BR" dirty="0"/>
          </a:p>
        </p:txBody>
      </p:sp>
    </p:spTree>
    <p:extLst>
      <p:ext uri="{BB962C8B-B14F-4D97-AF65-F5344CB8AC3E}">
        <p14:creationId xmlns:p14="http://schemas.microsoft.com/office/powerpoint/2010/main" val="2434410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Comentários</a:t>
            </a:r>
          </a:p>
          <a:p>
            <a:pPr marL="916686" lvl="1" indent="-514350" algn="just"/>
            <a:r>
              <a:rPr lang="pt-BR" dirty="0"/>
              <a:t>// comentários de linha</a:t>
            </a:r>
          </a:p>
          <a:p>
            <a:pPr marL="916686" lvl="1" indent="-514350" algn="just"/>
            <a:r>
              <a:rPr lang="pt-BR" dirty="0"/>
              <a:t>/*   podemos colocar aqui um bloco de texto de forma a saltar para as próximas linhas até encontrar o asterisco barra – Comentário de bloco</a:t>
            </a:r>
          </a:p>
          <a:p>
            <a:pPr marL="916686" lvl="1" indent="-514350" algn="just"/>
            <a:r>
              <a:rPr lang="pt-BR" dirty="0"/>
              <a:t>*/</a:t>
            </a:r>
          </a:p>
          <a:p>
            <a:pPr marL="916686" lvl="1" indent="-514350" algn="just">
              <a:buFont typeface="+mj-lt"/>
              <a:buAutoNum type="arabicPeriod"/>
            </a:pPr>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a:t>Inteiros</a:t>
            </a:r>
          </a:p>
          <a:p>
            <a:pPr marL="1181862" lvl="2" indent="-514350" algn="just"/>
            <a:r>
              <a:rPr lang="pt-BR" dirty="0" err="1"/>
              <a:t>int</a:t>
            </a:r>
            <a:r>
              <a:rPr lang="pt-BR" dirty="0"/>
              <a:t>  = 4 bytes = -2.147.483.648 a 2.147.483.647</a:t>
            </a:r>
          </a:p>
          <a:p>
            <a:pPr marL="1437894" lvl="3" indent="-514350" algn="just"/>
            <a:r>
              <a:rPr lang="pt-BR" dirty="0"/>
              <a:t>Ex.: </a:t>
            </a:r>
            <a:r>
              <a:rPr lang="pt-BR" dirty="0" err="1"/>
              <a:t>int</a:t>
            </a:r>
            <a:r>
              <a:rPr lang="pt-BR" dirty="0"/>
              <a:t> i; i = -2147483;</a:t>
            </a:r>
          </a:p>
          <a:p>
            <a:pPr marL="1181862" lvl="2" indent="-514350" algn="just"/>
            <a:r>
              <a:rPr lang="pt-BR" dirty="0"/>
              <a:t>short = 2 bytes = -32.768 a 32.767</a:t>
            </a:r>
          </a:p>
          <a:p>
            <a:pPr marL="1437894" lvl="3" indent="-514350" algn="just"/>
            <a:r>
              <a:rPr lang="pt-BR" dirty="0"/>
              <a:t>Ex.: short s; s = -32768;</a:t>
            </a:r>
          </a:p>
          <a:p>
            <a:pPr marL="1181862" lvl="2" indent="-514350" algn="just"/>
            <a:r>
              <a:rPr lang="pt-BR" dirty="0" err="1"/>
              <a:t>long</a:t>
            </a:r>
            <a:r>
              <a:rPr lang="pt-BR" dirty="0"/>
              <a:t> = 8 bytes = -9.223.372.036.854.775.808L a 9.223.372.036.854.775.808L</a:t>
            </a:r>
          </a:p>
          <a:p>
            <a:pPr marL="1437894" lvl="3" indent="-514350" algn="just"/>
            <a:r>
              <a:rPr lang="pt-BR" dirty="0"/>
              <a:t>Ex.: </a:t>
            </a:r>
            <a:r>
              <a:rPr lang="pt-BR" dirty="0" err="1"/>
              <a:t>long</a:t>
            </a:r>
            <a:r>
              <a:rPr lang="pt-BR" dirty="0"/>
              <a:t> l; l = -9223;</a:t>
            </a:r>
          </a:p>
          <a:p>
            <a:pPr marL="1181862" lvl="2" indent="-514350" algn="just"/>
            <a:r>
              <a:rPr lang="pt-BR" dirty="0"/>
              <a:t>byte = byte = -128 a 127 </a:t>
            </a:r>
          </a:p>
          <a:p>
            <a:pPr marL="1437894" lvl="3" indent="-514350" algn="just"/>
            <a:r>
              <a:rPr lang="pt-BR" dirty="0"/>
              <a:t>Ex.: byte b; b = -128;</a:t>
            </a:r>
          </a:p>
          <a:p>
            <a:pPr marL="916686" lvl="1" indent="-514350" algn="just">
              <a:buFont typeface="+mj-lt"/>
              <a:buAutoNum type="arabicPeriod"/>
            </a:pPr>
            <a:endParaRPr lang="pt-B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a:t>Ponto Flutuante</a:t>
            </a:r>
          </a:p>
          <a:p>
            <a:pPr marL="1181862" lvl="2" indent="-514350" algn="just"/>
            <a:r>
              <a:rPr lang="pt-BR" dirty="0" err="1"/>
              <a:t>float</a:t>
            </a:r>
            <a:r>
              <a:rPr lang="pt-BR" dirty="0"/>
              <a:t>  = 4 bytes = +-3.40282347E + 38F (6 a 7 dígitos decimais significativos)</a:t>
            </a:r>
          </a:p>
          <a:p>
            <a:pPr marL="1437894" lvl="3" indent="-514350" algn="just"/>
            <a:r>
              <a:rPr lang="pt-BR" dirty="0"/>
              <a:t>Ex.: </a:t>
            </a:r>
            <a:r>
              <a:rPr lang="pt-BR" dirty="0" err="1"/>
              <a:t>float</a:t>
            </a:r>
            <a:r>
              <a:rPr lang="pt-BR" dirty="0"/>
              <a:t> teste; teste = 2.1234F;</a:t>
            </a:r>
          </a:p>
          <a:p>
            <a:pPr marL="1437894" lvl="3" indent="-514350" algn="just"/>
            <a:r>
              <a:rPr lang="pt-BR" dirty="0"/>
              <a:t>Ex.: </a:t>
            </a:r>
            <a:r>
              <a:rPr lang="pt-BR" dirty="0" err="1"/>
              <a:t>float</a:t>
            </a:r>
            <a:r>
              <a:rPr lang="pt-BR" dirty="0"/>
              <a:t> media; media = 2.3456;</a:t>
            </a:r>
          </a:p>
          <a:p>
            <a:pPr marL="1181862" lvl="2" indent="-514350" algn="just"/>
            <a:r>
              <a:rPr lang="pt-BR" dirty="0" err="1"/>
              <a:t>double</a:t>
            </a:r>
            <a:r>
              <a:rPr lang="pt-BR" dirty="0"/>
              <a:t> = 8 bytes = +-1.79769313486231570E + 308 (15 dígitos significativos)</a:t>
            </a:r>
          </a:p>
          <a:p>
            <a:pPr marL="1437894" lvl="3" indent="-514350" algn="just"/>
            <a:r>
              <a:rPr lang="pt-BR" dirty="0"/>
              <a:t>Ex.: </a:t>
            </a:r>
            <a:r>
              <a:rPr lang="pt-BR" dirty="0" err="1"/>
              <a:t>double</a:t>
            </a:r>
            <a:r>
              <a:rPr lang="pt-BR" dirty="0"/>
              <a:t> teste; teste = 2.1234567;</a:t>
            </a:r>
          </a:p>
          <a:p>
            <a:pPr marL="1181862" lvl="2" indent="-514350" algn="just"/>
            <a:endParaRPr lang="pt-BR" dirty="0"/>
          </a:p>
          <a:p>
            <a:pPr marL="916686" lvl="1" indent="-514350" algn="just">
              <a:buFont typeface="+mj-lt"/>
              <a:buAutoNum type="arabicPeriod"/>
            </a:pPr>
            <a:endParaRPr lang="pt-B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err="1"/>
              <a:t>char</a:t>
            </a:r>
            <a:endParaRPr lang="pt-BR" dirty="0"/>
          </a:p>
          <a:p>
            <a:pPr marL="1181862" lvl="2" indent="-514350" algn="just"/>
            <a:r>
              <a:rPr lang="pt-BR" dirty="0"/>
              <a:t>É atribuído apenas um </a:t>
            </a:r>
            <a:r>
              <a:rPr lang="pt-BR" dirty="0" err="1"/>
              <a:t>caracter</a:t>
            </a:r>
            <a:r>
              <a:rPr lang="pt-BR" dirty="0"/>
              <a:t> ‘j’</a:t>
            </a:r>
          </a:p>
          <a:p>
            <a:pPr marL="1181862" lvl="2" indent="-514350" algn="just"/>
            <a:r>
              <a:rPr lang="pt-BR" dirty="0"/>
              <a:t>Ex.: </a:t>
            </a:r>
            <a:r>
              <a:rPr lang="pt-BR" dirty="0" err="1"/>
              <a:t>char</a:t>
            </a:r>
            <a:r>
              <a:rPr lang="pt-BR" dirty="0"/>
              <a:t> teste ; teste = ‘c’;</a:t>
            </a:r>
          </a:p>
          <a:p>
            <a:pPr marL="1181862" lvl="2" indent="-514350" algn="just"/>
            <a:endParaRPr lang="pt-BR" dirty="0"/>
          </a:p>
          <a:p>
            <a:pPr marL="916686" lvl="1" indent="-514350" algn="just"/>
            <a:r>
              <a:rPr lang="pt-BR" dirty="0" err="1"/>
              <a:t>Boolean</a:t>
            </a:r>
            <a:endParaRPr lang="pt-BR" dirty="0"/>
          </a:p>
          <a:p>
            <a:pPr marL="1181862" lvl="2" indent="-514350" algn="just"/>
            <a:r>
              <a:rPr lang="pt-BR" dirty="0"/>
              <a:t>É atribuído </a:t>
            </a:r>
            <a:r>
              <a:rPr lang="pt-BR" dirty="0" err="1"/>
              <a:t>true</a:t>
            </a:r>
            <a:r>
              <a:rPr lang="pt-BR" dirty="0"/>
              <a:t> ou </a:t>
            </a:r>
            <a:r>
              <a:rPr lang="pt-BR" dirty="0" err="1"/>
              <a:t>false</a:t>
            </a:r>
            <a:endParaRPr lang="pt-BR" dirty="0"/>
          </a:p>
          <a:p>
            <a:pPr marL="1181862" lvl="2" indent="-514350" algn="just"/>
            <a:r>
              <a:rPr lang="pt-BR" dirty="0"/>
              <a:t>Ex.: </a:t>
            </a:r>
            <a:r>
              <a:rPr lang="pt-BR" dirty="0" err="1"/>
              <a:t>boolean</a:t>
            </a:r>
            <a:r>
              <a:rPr lang="pt-BR" dirty="0"/>
              <a:t> testa; testa = </a:t>
            </a:r>
            <a:r>
              <a:rPr lang="pt-BR" dirty="0" err="1"/>
              <a:t>true</a:t>
            </a:r>
            <a:r>
              <a:rPr lang="pt-BR" dirty="0"/>
              <a:t>;</a:t>
            </a:r>
          </a:p>
          <a:p>
            <a:pPr marL="916686" lvl="1" indent="-514350" algn="just">
              <a:buFont typeface="+mj-lt"/>
              <a:buAutoNum type="arabicPeriod"/>
            </a:pPr>
            <a:endParaRPr lang="pt-B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a:t>Caracteres Especiais</a:t>
            </a:r>
          </a:p>
          <a:p>
            <a:pPr marL="1181862" lvl="2" indent="-514350" algn="just"/>
            <a:r>
              <a:rPr lang="pt-BR" dirty="0"/>
              <a:t>\b = </a:t>
            </a:r>
            <a:r>
              <a:rPr lang="pt-BR" dirty="0" err="1"/>
              <a:t>backspace</a:t>
            </a:r>
            <a:r>
              <a:rPr lang="pt-BR" dirty="0"/>
              <a:t> (volta um espaço)</a:t>
            </a:r>
          </a:p>
          <a:p>
            <a:pPr marL="1181862" lvl="2" indent="-514350" algn="just"/>
            <a:r>
              <a:rPr lang="pt-BR" dirty="0"/>
              <a:t>\t = </a:t>
            </a:r>
            <a:r>
              <a:rPr lang="pt-BR" dirty="0" err="1"/>
              <a:t>tab</a:t>
            </a:r>
            <a:r>
              <a:rPr lang="pt-BR" dirty="0"/>
              <a:t> (tabulação)</a:t>
            </a:r>
          </a:p>
          <a:p>
            <a:pPr marL="1181862" lvl="2" indent="-514350" algn="just"/>
            <a:r>
              <a:rPr lang="pt-BR" dirty="0"/>
              <a:t>\n = </a:t>
            </a:r>
            <a:r>
              <a:rPr lang="pt-BR" dirty="0" err="1"/>
              <a:t>linefeed</a:t>
            </a:r>
            <a:r>
              <a:rPr lang="pt-BR" dirty="0"/>
              <a:t> (alimentação de linha)</a:t>
            </a:r>
          </a:p>
          <a:p>
            <a:pPr marL="1181862" lvl="2" indent="-514350" algn="just"/>
            <a:r>
              <a:rPr lang="pt-BR" dirty="0"/>
              <a:t>\r = </a:t>
            </a:r>
            <a:r>
              <a:rPr lang="pt-BR" dirty="0" err="1"/>
              <a:t>carriage</a:t>
            </a:r>
            <a:r>
              <a:rPr lang="pt-BR" dirty="0"/>
              <a:t> </a:t>
            </a:r>
            <a:r>
              <a:rPr lang="pt-BR" dirty="0" err="1"/>
              <a:t>return</a:t>
            </a:r>
            <a:r>
              <a:rPr lang="pt-BR" dirty="0"/>
              <a:t> (retorno de carro</a:t>
            </a:r>
          </a:p>
          <a:p>
            <a:pPr marL="1181862" lvl="2" indent="-514350" algn="just"/>
            <a:r>
              <a:rPr lang="pt-BR" dirty="0"/>
              <a:t>\” = aspas (duplas)</a:t>
            </a:r>
          </a:p>
          <a:p>
            <a:pPr marL="1181862" lvl="2" indent="-514350" algn="just"/>
            <a:r>
              <a:rPr lang="pt-BR" dirty="0"/>
              <a:t>\’ = apóstrofe (apóstrofes)</a:t>
            </a:r>
          </a:p>
          <a:p>
            <a:pPr marL="1181862" lvl="2" indent="-514350" algn="just"/>
            <a:r>
              <a:rPr lang="pt-BR" dirty="0"/>
              <a:t>\\ = barra invertida </a:t>
            </a:r>
            <a:r>
              <a:rPr lang="pt-BR"/>
              <a:t>(barra)</a:t>
            </a:r>
            <a:endParaRPr lang="pt-BR" dirty="0"/>
          </a:p>
          <a:p>
            <a:pPr marL="916686" lvl="1" indent="-514350" algn="just">
              <a:buFont typeface="+mj-lt"/>
              <a:buAutoNum type="arabicPeriod"/>
            </a:pPr>
            <a:endParaRPr lang="pt-B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Método de Saída</a:t>
            </a:r>
          </a:p>
          <a:p>
            <a:pPr marL="624078" indent="-514350" algn="just">
              <a:buFont typeface="+mj-lt"/>
              <a:buAutoNum type="arabicPeriod"/>
            </a:pPr>
            <a:endParaRPr lang="pt-BR" dirty="0"/>
          </a:p>
          <a:p>
            <a:pPr marL="916686" lvl="1" indent="-514350" algn="just"/>
            <a:r>
              <a:rPr lang="pt-BR" dirty="0"/>
              <a:t>É um método do objeto System.out que representa saídas no console quando uma aplicação Java é executada.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Principais Métodos de Saída</a:t>
            </a:r>
          </a:p>
          <a:p>
            <a:pPr marL="624078" indent="-514350" algn="just">
              <a:buFont typeface="+mj-lt"/>
              <a:buAutoNum type="arabicPeriod"/>
            </a:pPr>
            <a:endParaRPr lang="pt-BR" dirty="0"/>
          </a:p>
          <a:p>
            <a:pPr marL="916686" lvl="1" indent="-514350" algn="just"/>
            <a:r>
              <a:rPr lang="pt-BR" dirty="0"/>
              <a:t>O método </a:t>
            </a:r>
            <a:r>
              <a:rPr lang="pt-BR" b="1" dirty="0" err="1"/>
              <a:t>println</a:t>
            </a:r>
            <a:r>
              <a:rPr lang="pt-BR" dirty="0"/>
              <a:t>, gera uma saídas com Strings de texto e cria uma nova linha abaixo e posiciona o cursor nessa nova linha.</a:t>
            </a:r>
          </a:p>
          <a:p>
            <a:pPr marL="916686" lvl="1" indent="-514350" algn="just"/>
            <a:r>
              <a:rPr lang="pt-BR" dirty="0"/>
              <a:t>Ex.: System.</a:t>
            </a:r>
            <a:r>
              <a:rPr lang="pt-BR" dirty="0" err="1"/>
              <a:t>out.println</a:t>
            </a:r>
            <a:r>
              <a:rPr lang="pt-BR" dirty="0"/>
              <a:t>();</a:t>
            </a:r>
          </a:p>
          <a:p>
            <a:pPr marL="916686" lvl="1" indent="-514350" algn="just"/>
            <a:r>
              <a:rPr lang="pt-BR" dirty="0"/>
              <a:t>System.</a:t>
            </a:r>
            <a:r>
              <a:rPr lang="pt-BR" dirty="0" err="1"/>
              <a:t>out.println</a:t>
            </a:r>
            <a:r>
              <a:rPr lang="pt-BR" dirty="0"/>
              <a:t>(“ola pessoal”);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2"/>
            </a:pPr>
            <a:r>
              <a:rPr lang="pt-BR" dirty="0"/>
              <a:t>Principais Métodos de Saída</a:t>
            </a:r>
          </a:p>
          <a:p>
            <a:pPr marL="624078" indent="-514350" algn="just">
              <a:buFont typeface="+mj-lt"/>
              <a:buAutoNum type="arabicPeriod" startAt="2"/>
            </a:pPr>
            <a:endParaRPr lang="pt-BR" dirty="0"/>
          </a:p>
          <a:p>
            <a:pPr marL="916686" lvl="1" indent="-514350" algn="just"/>
            <a:r>
              <a:rPr lang="pt-BR" dirty="0"/>
              <a:t>O método </a:t>
            </a:r>
            <a:r>
              <a:rPr lang="pt-BR" b="1" dirty="0" err="1"/>
              <a:t>print</a:t>
            </a:r>
            <a:r>
              <a:rPr lang="pt-BR" dirty="0"/>
              <a:t>, gera uma saídas com Strings de texto e </a:t>
            </a:r>
            <a:r>
              <a:rPr lang="pt-BR" b="1" dirty="0"/>
              <a:t>Não cria</a:t>
            </a:r>
            <a:r>
              <a:rPr lang="pt-BR" dirty="0"/>
              <a:t> uma nova linha abaixo</a:t>
            </a:r>
          </a:p>
          <a:p>
            <a:pPr marL="916686" lvl="1" indent="-514350" algn="just"/>
            <a:r>
              <a:rPr lang="pt-BR" dirty="0"/>
              <a:t>Ex.: System.</a:t>
            </a:r>
            <a:r>
              <a:rPr lang="pt-BR" dirty="0" err="1"/>
              <a:t>out.print</a:t>
            </a:r>
            <a:r>
              <a:rPr lang="pt-BR" dirty="0"/>
              <a:t>();</a:t>
            </a:r>
          </a:p>
          <a:p>
            <a:pPr marL="916686" lvl="1" indent="-514350" algn="just"/>
            <a:r>
              <a:rPr lang="pt-BR" dirty="0"/>
              <a:t>System.</a:t>
            </a:r>
            <a:r>
              <a:rPr lang="pt-BR" dirty="0" err="1"/>
              <a:t>out.print</a:t>
            </a:r>
            <a:r>
              <a:rPr lang="pt-BR" dirty="0"/>
              <a:t>(“ola pessoal”);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467748" y="1700808"/>
            <a:ext cx="8064692" cy="2078650"/>
          </a:xfrm>
        </p:spPr>
        <p:txBody>
          <a:bodyPr>
            <a:normAutofit/>
          </a:bodyPr>
          <a:lstStyle/>
          <a:p>
            <a:pPr algn="just"/>
            <a:r>
              <a:rPr lang="pt-BR" dirty="0"/>
              <a:t>Vamos tentar explicar utilizando exemplos do mundo real:</a:t>
            </a:r>
          </a:p>
        </p:txBody>
      </p:sp>
      <p:pic>
        <p:nvPicPr>
          <p:cNvPr id="1026" name="Picture 2" descr="Cadeira de Jantar Martina Capitone- Wood Prime 34736 - Wood prime">
            <a:extLst>
              <a:ext uri="{FF2B5EF4-FFF2-40B4-BE49-F238E27FC236}">
                <a16:creationId xmlns:a16="http://schemas.microsoft.com/office/drawing/2014/main" id="{B6BD0EE6-2211-4157-A132-E64E9172DF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1" y="3068960"/>
            <a:ext cx="2996952" cy="2996952"/>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BE35A213-B45B-4096-9E39-76F8E85E0A25}"/>
              </a:ext>
            </a:extLst>
          </p:cNvPr>
          <p:cNvSpPr txBox="1"/>
          <p:nvPr/>
        </p:nvSpPr>
        <p:spPr>
          <a:xfrm>
            <a:off x="2276872" y="2822099"/>
            <a:ext cx="2304256" cy="369332"/>
          </a:xfrm>
          <a:prstGeom prst="rect">
            <a:avLst/>
          </a:prstGeom>
          <a:noFill/>
        </p:spPr>
        <p:txBody>
          <a:bodyPr wrap="square" rtlCol="0">
            <a:spAutoFit/>
          </a:bodyPr>
          <a:lstStyle/>
          <a:p>
            <a:r>
              <a:rPr lang="en-US" dirty="0" err="1"/>
              <a:t>Membro</a:t>
            </a:r>
            <a:r>
              <a:rPr lang="en-US" dirty="0"/>
              <a:t> (</a:t>
            </a:r>
            <a:r>
              <a:rPr lang="en-US" dirty="0" err="1"/>
              <a:t>Instância</a:t>
            </a:r>
            <a:r>
              <a:rPr lang="en-US" dirty="0"/>
              <a:t>)</a:t>
            </a:r>
          </a:p>
        </p:txBody>
      </p:sp>
      <p:cxnSp>
        <p:nvCxnSpPr>
          <p:cNvPr id="5" name="Conector de Seta Reta 4">
            <a:extLst>
              <a:ext uri="{FF2B5EF4-FFF2-40B4-BE49-F238E27FC236}">
                <a16:creationId xmlns:a16="http://schemas.microsoft.com/office/drawing/2014/main" id="{7229E07C-5E31-47C2-B15F-A6445FFEB679}"/>
              </a:ext>
            </a:extLst>
          </p:cNvPr>
          <p:cNvCxnSpPr>
            <a:stCxn id="3" idx="3"/>
          </p:cNvCxnSpPr>
          <p:nvPr/>
        </p:nvCxnSpPr>
        <p:spPr>
          <a:xfrm>
            <a:off x="4581128" y="3006765"/>
            <a:ext cx="2592288" cy="31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8E6BC418-166C-417A-9A44-4FE8F0DC7818}"/>
              </a:ext>
            </a:extLst>
          </p:cNvPr>
          <p:cNvSpPr txBox="1"/>
          <p:nvPr/>
        </p:nvSpPr>
        <p:spPr>
          <a:xfrm>
            <a:off x="2276872" y="3391918"/>
            <a:ext cx="2304256" cy="369332"/>
          </a:xfrm>
          <a:prstGeom prst="rect">
            <a:avLst/>
          </a:prstGeom>
          <a:noFill/>
        </p:spPr>
        <p:txBody>
          <a:bodyPr wrap="square" rtlCol="0">
            <a:spAutoFit/>
          </a:bodyPr>
          <a:lstStyle/>
          <a:p>
            <a:r>
              <a:rPr lang="en-US" dirty="0" err="1"/>
              <a:t>Mobiliário</a:t>
            </a:r>
            <a:r>
              <a:rPr lang="en-US" dirty="0"/>
              <a:t> (</a:t>
            </a:r>
            <a:r>
              <a:rPr lang="en-US" dirty="0" err="1"/>
              <a:t>Classe</a:t>
            </a:r>
            <a:r>
              <a:rPr lang="en-US" dirty="0"/>
              <a:t>)</a:t>
            </a:r>
          </a:p>
        </p:txBody>
      </p:sp>
      <p:cxnSp>
        <p:nvCxnSpPr>
          <p:cNvPr id="10" name="Conector de Seta Reta 9">
            <a:extLst>
              <a:ext uri="{FF2B5EF4-FFF2-40B4-BE49-F238E27FC236}">
                <a16:creationId xmlns:a16="http://schemas.microsoft.com/office/drawing/2014/main" id="{8F388DA8-13B7-4B0E-AE6E-972D90103AD8}"/>
              </a:ext>
            </a:extLst>
          </p:cNvPr>
          <p:cNvCxnSpPr>
            <a:cxnSpLocks/>
            <a:stCxn id="8" idx="3"/>
          </p:cNvCxnSpPr>
          <p:nvPr/>
        </p:nvCxnSpPr>
        <p:spPr>
          <a:xfrm>
            <a:off x="4581128" y="3576584"/>
            <a:ext cx="2439144" cy="6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EFDC0DCB-874E-4ED2-9CC0-D64F584815E1}"/>
              </a:ext>
            </a:extLst>
          </p:cNvPr>
          <p:cNvSpPr txBox="1"/>
          <p:nvPr/>
        </p:nvSpPr>
        <p:spPr>
          <a:xfrm>
            <a:off x="2195838" y="3834437"/>
            <a:ext cx="2304256" cy="923330"/>
          </a:xfrm>
          <a:prstGeom prst="rect">
            <a:avLst/>
          </a:prstGeom>
          <a:noFill/>
        </p:spPr>
        <p:txBody>
          <a:bodyPr wrap="square" rtlCol="0">
            <a:spAutoFit/>
          </a:bodyPr>
          <a:lstStyle/>
          <a:p>
            <a:r>
              <a:rPr lang="en-US" dirty="0" err="1"/>
              <a:t>Custo</a:t>
            </a:r>
            <a:r>
              <a:rPr lang="en-US" dirty="0"/>
              <a:t>, </a:t>
            </a:r>
            <a:r>
              <a:rPr lang="en-US" dirty="0" err="1"/>
              <a:t>dimensões</a:t>
            </a:r>
            <a:r>
              <a:rPr lang="en-US" dirty="0"/>
              <a:t>, peso, </a:t>
            </a:r>
            <a:r>
              <a:rPr lang="en-US" dirty="0" err="1"/>
              <a:t>localização</a:t>
            </a:r>
            <a:r>
              <a:rPr lang="en-US" dirty="0"/>
              <a:t>, </a:t>
            </a:r>
            <a:r>
              <a:rPr lang="en-US" dirty="0" err="1"/>
              <a:t>cor</a:t>
            </a:r>
            <a:r>
              <a:rPr lang="en-US" dirty="0"/>
              <a:t> (</a:t>
            </a:r>
            <a:r>
              <a:rPr lang="en-US" dirty="0" err="1"/>
              <a:t>Atributos</a:t>
            </a:r>
            <a:r>
              <a:rPr lang="en-US" dirty="0"/>
              <a:t>)</a:t>
            </a:r>
          </a:p>
        </p:txBody>
      </p:sp>
      <p:cxnSp>
        <p:nvCxnSpPr>
          <p:cNvPr id="12" name="Conector de Seta Reta 11">
            <a:extLst>
              <a:ext uri="{FF2B5EF4-FFF2-40B4-BE49-F238E27FC236}">
                <a16:creationId xmlns:a16="http://schemas.microsoft.com/office/drawing/2014/main" id="{7253B122-A17C-4161-AF88-B18ED07BD93D}"/>
              </a:ext>
            </a:extLst>
          </p:cNvPr>
          <p:cNvCxnSpPr>
            <a:cxnSpLocks/>
          </p:cNvCxnSpPr>
          <p:nvPr/>
        </p:nvCxnSpPr>
        <p:spPr>
          <a:xfrm flipV="1">
            <a:off x="4702985" y="4245356"/>
            <a:ext cx="1872208" cy="47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01A9F043-C0B7-4742-BC9A-5FCE381B8A2C}"/>
              </a:ext>
            </a:extLst>
          </p:cNvPr>
          <p:cNvSpPr txBox="1"/>
          <p:nvPr/>
        </p:nvSpPr>
        <p:spPr>
          <a:xfrm>
            <a:off x="611560" y="6372401"/>
            <a:ext cx="8352928" cy="369332"/>
          </a:xfrm>
          <a:prstGeom prst="rect">
            <a:avLst/>
          </a:prstGeom>
          <a:noFill/>
        </p:spPr>
        <p:txBody>
          <a:bodyPr wrap="square" rtlCol="0">
            <a:spAutoFit/>
          </a:bodyPr>
          <a:lstStyle/>
          <a:p>
            <a:r>
              <a:rPr lang="en-US" dirty="0"/>
              <a:t>A </a:t>
            </a:r>
            <a:r>
              <a:rPr lang="en-US" dirty="0" err="1"/>
              <a:t>Cadeira</a:t>
            </a:r>
            <a:r>
              <a:rPr lang="en-US" dirty="0"/>
              <a:t> </a:t>
            </a:r>
            <a:r>
              <a:rPr lang="en-US" dirty="0" err="1"/>
              <a:t>pode</a:t>
            </a:r>
            <a:r>
              <a:rPr lang="en-US" dirty="0"/>
              <a:t> herder </a:t>
            </a:r>
            <a:r>
              <a:rPr lang="en-US" dirty="0" err="1"/>
              <a:t>todos</a:t>
            </a:r>
            <a:r>
              <a:rPr lang="en-US" dirty="0"/>
              <a:t> </a:t>
            </a:r>
            <a:r>
              <a:rPr lang="en-US" dirty="0" err="1"/>
              <a:t>os</a:t>
            </a:r>
            <a:r>
              <a:rPr lang="en-US" dirty="0"/>
              <a:t> </a:t>
            </a:r>
            <a:r>
              <a:rPr lang="en-US" dirty="0" err="1"/>
              <a:t>Atributos</a:t>
            </a:r>
            <a:r>
              <a:rPr lang="en-US" dirty="0"/>
              <a:t> </a:t>
            </a:r>
            <a:r>
              <a:rPr lang="en-US" dirty="0" err="1"/>
              <a:t>definidos</a:t>
            </a:r>
            <a:r>
              <a:rPr lang="en-US" dirty="0"/>
              <a:t> </a:t>
            </a:r>
            <a:r>
              <a:rPr lang="en-US" dirty="0" err="1"/>
              <a:t>na</a:t>
            </a:r>
            <a:r>
              <a:rPr lang="en-US" dirty="0"/>
              <a:t> </a:t>
            </a:r>
            <a:r>
              <a:rPr lang="en-US" dirty="0" err="1"/>
              <a:t>Classe</a:t>
            </a:r>
            <a:r>
              <a:rPr lang="en-US" dirty="0"/>
              <a:t> que </a:t>
            </a:r>
            <a:r>
              <a:rPr lang="en-US" dirty="0" err="1"/>
              <a:t>ela</a:t>
            </a:r>
            <a:r>
              <a:rPr lang="en-US" dirty="0"/>
              <a:t> </a:t>
            </a:r>
            <a:r>
              <a:rPr lang="en-US" dirty="0" err="1"/>
              <a:t>pertence</a:t>
            </a:r>
            <a:r>
              <a:rPr lang="en-US" dirty="0"/>
              <a:t>!</a:t>
            </a:r>
          </a:p>
        </p:txBody>
      </p:sp>
      <p:sp>
        <p:nvSpPr>
          <p:cNvPr id="15" name="CaixaDeTexto 14">
            <a:extLst>
              <a:ext uri="{FF2B5EF4-FFF2-40B4-BE49-F238E27FC236}">
                <a16:creationId xmlns:a16="http://schemas.microsoft.com/office/drawing/2014/main" id="{1D429140-D870-4079-A338-BBF4A293A0FB}"/>
              </a:ext>
            </a:extLst>
          </p:cNvPr>
          <p:cNvSpPr txBox="1"/>
          <p:nvPr/>
        </p:nvSpPr>
        <p:spPr>
          <a:xfrm>
            <a:off x="743202" y="4821872"/>
            <a:ext cx="3837926" cy="646331"/>
          </a:xfrm>
          <a:prstGeom prst="rect">
            <a:avLst/>
          </a:prstGeom>
          <a:noFill/>
        </p:spPr>
        <p:txBody>
          <a:bodyPr wrap="square" rtlCol="0">
            <a:spAutoFit/>
          </a:bodyPr>
          <a:lstStyle/>
          <a:p>
            <a:r>
              <a:rPr lang="en-US" dirty="0" err="1"/>
              <a:t>Operações</a:t>
            </a:r>
            <a:r>
              <a:rPr lang="en-US" dirty="0"/>
              <a:t> (</a:t>
            </a:r>
            <a:r>
              <a:rPr lang="en-US" dirty="0" err="1"/>
              <a:t>Métodos</a:t>
            </a:r>
            <a:r>
              <a:rPr lang="en-US" dirty="0"/>
              <a:t>)</a:t>
            </a:r>
          </a:p>
          <a:p>
            <a:r>
              <a:rPr lang="en-US" dirty="0"/>
              <a:t>“</a:t>
            </a:r>
            <a:r>
              <a:rPr lang="en-US" dirty="0" err="1"/>
              <a:t>Modifica</a:t>
            </a:r>
            <a:r>
              <a:rPr lang="en-US" dirty="0"/>
              <a:t> </a:t>
            </a:r>
            <a:r>
              <a:rPr lang="en-US" dirty="0" err="1"/>
              <a:t>os</a:t>
            </a:r>
            <a:r>
              <a:rPr lang="en-US" dirty="0"/>
              <a:t> </a:t>
            </a:r>
            <a:r>
              <a:rPr lang="en-US" dirty="0" err="1"/>
              <a:t>valores</a:t>
            </a:r>
            <a:r>
              <a:rPr lang="en-US" dirty="0"/>
              <a:t> dos </a:t>
            </a:r>
            <a:r>
              <a:rPr lang="en-US" dirty="0" err="1"/>
              <a:t>Atributos</a:t>
            </a:r>
            <a:r>
              <a:rPr lang="en-US" dirty="0"/>
              <a:t>”</a:t>
            </a:r>
          </a:p>
        </p:txBody>
      </p:sp>
      <p:cxnSp>
        <p:nvCxnSpPr>
          <p:cNvPr id="16" name="Conector de Seta Reta 15">
            <a:extLst>
              <a:ext uri="{FF2B5EF4-FFF2-40B4-BE49-F238E27FC236}">
                <a16:creationId xmlns:a16="http://schemas.microsoft.com/office/drawing/2014/main" id="{FD2D622A-E511-4057-85CD-EF60D3521CED}"/>
              </a:ext>
            </a:extLst>
          </p:cNvPr>
          <p:cNvCxnSpPr>
            <a:cxnSpLocks/>
            <a:stCxn id="15" idx="3"/>
          </p:cNvCxnSpPr>
          <p:nvPr/>
        </p:nvCxnSpPr>
        <p:spPr>
          <a:xfrm flipV="1">
            <a:off x="4581128" y="4559583"/>
            <a:ext cx="1791072" cy="58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5D83DC9E-F51B-482C-8FE5-C71F5814E28E}"/>
              </a:ext>
            </a:extLst>
          </p:cNvPr>
          <p:cNvSpPr txBox="1"/>
          <p:nvPr/>
        </p:nvSpPr>
        <p:spPr>
          <a:xfrm>
            <a:off x="2520787" y="5671091"/>
            <a:ext cx="2467847" cy="369332"/>
          </a:xfrm>
          <a:prstGeom prst="rect">
            <a:avLst/>
          </a:prstGeom>
          <a:noFill/>
        </p:spPr>
        <p:txBody>
          <a:bodyPr wrap="square" rtlCol="0">
            <a:spAutoFit/>
          </a:bodyPr>
          <a:lstStyle/>
          <a:p>
            <a:r>
              <a:rPr lang="en-US" dirty="0"/>
              <a:t>Dados (</a:t>
            </a:r>
            <a:r>
              <a:rPr lang="en-US" dirty="0" err="1"/>
              <a:t>Encapsulados</a:t>
            </a:r>
            <a:r>
              <a:rPr lang="en-US" dirty="0"/>
              <a:t>)</a:t>
            </a:r>
          </a:p>
        </p:txBody>
      </p:sp>
      <p:cxnSp>
        <p:nvCxnSpPr>
          <p:cNvPr id="20" name="Conector de Seta Reta 19">
            <a:extLst>
              <a:ext uri="{FF2B5EF4-FFF2-40B4-BE49-F238E27FC236}">
                <a16:creationId xmlns:a16="http://schemas.microsoft.com/office/drawing/2014/main" id="{897E7391-A53F-4D0E-A955-0F42B48CBC09}"/>
              </a:ext>
            </a:extLst>
          </p:cNvPr>
          <p:cNvCxnSpPr>
            <a:cxnSpLocks/>
            <a:stCxn id="19" idx="3"/>
          </p:cNvCxnSpPr>
          <p:nvPr/>
        </p:nvCxnSpPr>
        <p:spPr>
          <a:xfrm flipV="1">
            <a:off x="4988634" y="4845491"/>
            <a:ext cx="1784328" cy="101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578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3"/>
            </a:pPr>
            <a:r>
              <a:rPr lang="pt-BR" dirty="0"/>
              <a:t>Principais Métodos de Saída</a:t>
            </a:r>
          </a:p>
          <a:p>
            <a:pPr marL="624078" indent="-514350" algn="just">
              <a:buFont typeface="+mj-lt"/>
              <a:buAutoNum type="arabicPeriod" startAt="3"/>
            </a:pPr>
            <a:endParaRPr lang="pt-BR" dirty="0"/>
          </a:p>
          <a:p>
            <a:pPr marL="916686" lvl="1" indent="-514350" algn="just"/>
            <a:r>
              <a:rPr lang="pt-BR" dirty="0"/>
              <a:t>O método </a:t>
            </a:r>
            <a:r>
              <a:rPr lang="pt-BR" b="1" dirty="0" err="1"/>
              <a:t>printf</a:t>
            </a:r>
            <a:r>
              <a:rPr lang="pt-BR" dirty="0"/>
              <a:t>, gera uma saídas com dados formatos.</a:t>
            </a:r>
          </a:p>
          <a:p>
            <a:pPr marL="916686" lvl="1" indent="-514350" algn="just"/>
            <a:r>
              <a:rPr lang="pt-BR" dirty="0"/>
              <a:t>Ex.: System.</a:t>
            </a:r>
            <a:r>
              <a:rPr lang="pt-BR" dirty="0" err="1"/>
              <a:t>out.printf</a:t>
            </a:r>
            <a:r>
              <a:rPr lang="pt-BR" dirty="0"/>
              <a:t>();</a:t>
            </a:r>
          </a:p>
          <a:p>
            <a:pPr marL="916686" lvl="1" indent="-514350" algn="just"/>
            <a:r>
              <a:rPr lang="pt-BR" dirty="0"/>
              <a:t>System.</a:t>
            </a:r>
            <a:r>
              <a:rPr lang="pt-BR" dirty="0" err="1"/>
              <a:t>out.print</a:t>
            </a:r>
            <a:r>
              <a:rPr lang="pt-BR" dirty="0"/>
              <a:t>(“%s\n%s” Olá Pessoal”,”Tudo Bem”);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Especificadores</a:t>
            </a:r>
          </a:p>
          <a:p>
            <a:pPr marL="624078" indent="-514350" algn="just">
              <a:buFont typeface="+mj-lt"/>
              <a:buAutoNum type="arabicPeriod" startAt="3"/>
            </a:pP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444696" y="1628800"/>
            <a:ext cx="8414891" cy="5073338"/>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Conversão de tipos</a:t>
            </a:r>
          </a:p>
          <a:p>
            <a:pPr marL="624078" indent="-514350" algn="just"/>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r>
              <a:rPr lang="pt-BR" dirty="0"/>
              <a:t>O tipo 	que está a direita recebe (converte para) o tipo que está a esquerda.</a:t>
            </a:r>
          </a:p>
        </p:txBody>
      </p:sp>
      <p:sp>
        <p:nvSpPr>
          <p:cNvPr id="5" name="Pentágono 4"/>
          <p:cNvSpPr/>
          <p:nvPr/>
        </p:nvSpPr>
        <p:spPr>
          <a:xfrm>
            <a:off x="611560"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Byte</a:t>
            </a:r>
          </a:p>
        </p:txBody>
      </p:sp>
      <p:sp>
        <p:nvSpPr>
          <p:cNvPr id="6" name="Pentágono 5"/>
          <p:cNvSpPr/>
          <p:nvPr/>
        </p:nvSpPr>
        <p:spPr>
          <a:xfrm>
            <a:off x="2483768"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Short</a:t>
            </a:r>
          </a:p>
        </p:txBody>
      </p:sp>
      <p:sp>
        <p:nvSpPr>
          <p:cNvPr id="7" name="Pentágono 6"/>
          <p:cNvSpPr/>
          <p:nvPr/>
        </p:nvSpPr>
        <p:spPr>
          <a:xfrm>
            <a:off x="4211960"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Int</a:t>
            </a:r>
            <a:endParaRPr lang="pt-BR" dirty="0"/>
          </a:p>
        </p:txBody>
      </p:sp>
      <p:sp>
        <p:nvSpPr>
          <p:cNvPr id="8" name="Pentágono 7"/>
          <p:cNvSpPr/>
          <p:nvPr/>
        </p:nvSpPr>
        <p:spPr>
          <a:xfrm>
            <a:off x="6084168"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Long</a:t>
            </a:r>
            <a:endParaRPr lang="pt-BR" dirty="0"/>
          </a:p>
        </p:txBody>
      </p:sp>
      <p:sp>
        <p:nvSpPr>
          <p:cNvPr id="10" name="Pentágono 9"/>
          <p:cNvSpPr/>
          <p:nvPr/>
        </p:nvSpPr>
        <p:spPr>
          <a:xfrm>
            <a:off x="611560" y="2996952"/>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Long</a:t>
            </a:r>
            <a:endParaRPr lang="pt-BR" dirty="0"/>
          </a:p>
        </p:txBody>
      </p:sp>
      <p:sp>
        <p:nvSpPr>
          <p:cNvPr id="11" name="Pentágono 10"/>
          <p:cNvSpPr/>
          <p:nvPr/>
        </p:nvSpPr>
        <p:spPr>
          <a:xfrm>
            <a:off x="2483768" y="2996952"/>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Float</a:t>
            </a:r>
            <a:endParaRPr lang="pt-BR" dirty="0"/>
          </a:p>
        </p:txBody>
      </p:sp>
      <p:sp>
        <p:nvSpPr>
          <p:cNvPr id="12" name="Pentágono 11"/>
          <p:cNvSpPr/>
          <p:nvPr/>
        </p:nvSpPr>
        <p:spPr>
          <a:xfrm>
            <a:off x="4211960" y="2996952"/>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Double</a:t>
            </a:r>
          </a:p>
        </p:txBody>
      </p:sp>
      <p:sp>
        <p:nvSpPr>
          <p:cNvPr id="14" name="Pentágono 13"/>
          <p:cNvSpPr/>
          <p:nvPr/>
        </p:nvSpPr>
        <p:spPr>
          <a:xfrm>
            <a:off x="611560" y="3861048"/>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Char</a:t>
            </a:r>
            <a:endParaRPr lang="pt-BR" dirty="0"/>
          </a:p>
        </p:txBody>
      </p:sp>
      <p:sp>
        <p:nvSpPr>
          <p:cNvPr id="15" name="Pentágono 14"/>
          <p:cNvSpPr/>
          <p:nvPr/>
        </p:nvSpPr>
        <p:spPr>
          <a:xfrm>
            <a:off x="2483768" y="3861048"/>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Int</a:t>
            </a:r>
            <a:endParaRPr lang="pt-B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Constantes</a:t>
            </a:r>
          </a:p>
          <a:p>
            <a:pPr marL="916686" lvl="1" indent="-514350" algn="just"/>
            <a:r>
              <a:rPr lang="pt-BR" dirty="0"/>
              <a:t>São variáveis que seu valor permanece constante </a:t>
            </a:r>
          </a:p>
          <a:p>
            <a:pPr marL="916686" lvl="1" indent="-514350" algn="just"/>
            <a:r>
              <a:rPr lang="pt-BR" dirty="0"/>
              <a:t>Não podemos alterar o valor de </a:t>
            </a:r>
            <a:r>
              <a:rPr lang="pt-BR" dirty="0" err="1"/>
              <a:t>pi</a:t>
            </a:r>
            <a:r>
              <a:rPr lang="pt-BR" dirty="0"/>
              <a:t> em tempo de execução.</a:t>
            </a:r>
          </a:p>
          <a:p>
            <a:pPr marL="916686" lvl="1" indent="-514350" algn="just"/>
            <a:endParaRPr lang="pt-BR" dirty="0"/>
          </a:p>
          <a:p>
            <a:pPr marL="1181862" lvl="2" indent="-514350" algn="just"/>
            <a:r>
              <a:rPr lang="pt-BR" dirty="0"/>
              <a:t>Final </a:t>
            </a:r>
            <a:r>
              <a:rPr lang="pt-BR" dirty="0" err="1"/>
              <a:t>double</a:t>
            </a:r>
            <a:r>
              <a:rPr lang="pt-BR" dirty="0"/>
              <a:t> </a:t>
            </a:r>
            <a:r>
              <a:rPr lang="pt-BR" dirty="0" err="1"/>
              <a:t>pi</a:t>
            </a:r>
            <a:r>
              <a:rPr lang="pt-BR" dirty="0"/>
              <a:t> = 3.14;</a:t>
            </a:r>
          </a:p>
          <a:p>
            <a:pPr marL="1181862" lvl="2" indent="-514350" algn="just"/>
            <a:r>
              <a:rPr lang="pt-BR" dirty="0"/>
              <a:t>Gera um erro no programa </a:t>
            </a:r>
            <a:r>
              <a:rPr lang="pt-BR" dirty="0" err="1"/>
              <a:t>pi</a:t>
            </a:r>
            <a:r>
              <a:rPr lang="pt-BR" dirty="0"/>
              <a:t> = 3.15;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Strings</a:t>
            </a:r>
          </a:p>
          <a:p>
            <a:pPr marL="916686" lvl="1" indent="-514350" algn="just"/>
            <a:r>
              <a:rPr lang="pt-BR" dirty="0"/>
              <a:t>São representados por uma sequência de caracteres.</a:t>
            </a:r>
          </a:p>
          <a:p>
            <a:pPr marL="916686" lvl="1" indent="-514350" algn="just"/>
            <a:endParaRPr lang="pt-BR" dirty="0"/>
          </a:p>
          <a:p>
            <a:pPr marL="1181862" lvl="2" indent="-514350" algn="just"/>
            <a:r>
              <a:rPr lang="pt-BR" dirty="0"/>
              <a:t>String S;</a:t>
            </a:r>
          </a:p>
          <a:p>
            <a:pPr marL="1181862" lvl="2" indent="-514350" algn="just"/>
            <a:r>
              <a:rPr lang="pt-BR" dirty="0"/>
              <a:t>S = “Olá Pessoal”;</a:t>
            </a:r>
          </a:p>
          <a:p>
            <a:pPr marL="1181862" lvl="2" indent="-514350" algn="just"/>
            <a:endParaRPr lang="pt-BR" dirty="0"/>
          </a:p>
          <a:p>
            <a:pPr marL="624078" indent="-514350" algn="just"/>
            <a:r>
              <a:rPr lang="pt-BR" dirty="0"/>
              <a:t>Concatenação </a:t>
            </a:r>
          </a:p>
          <a:p>
            <a:pPr marL="916686" lvl="1" indent="-514350" algn="just"/>
            <a:r>
              <a:rPr lang="pt-BR" dirty="0"/>
              <a:t>S1 = “Olá”</a:t>
            </a:r>
          </a:p>
          <a:p>
            <a:pPr marL="916686" lvl="1" indent="-514350" algn="just"/>
            <a:r>
              <a:rPr lang="pt-BR" dirty="0"/>
              <a:t>S2 = “Brasil”;</a:t>
            </a:r>
          </a:p>
          <a:p>
            <a:pPr marL="916686" lvl="1" indent="-514350" algn="just"/>
            <a:r>
              <a:rPr lang="pt-BR" dirty="0"/>
              <a:t>S = S1 + S2</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SubStrings</a:t>
            </a:r>
          </a:p>
          <a:p>
            <a:pPr marL="916686" lvl="1" indent="-514350" algn="just"/>
            <a:r>
              <a:rPr lang="pt-BR" dirty="0"/>
              <a:t>São representados por uma sequência de caracteres que representa um subconjunto de String.</a:t>
            </a:r>
          </a:p>
          <a:p>
            <a:pPr marL="916686" lvl="1" indent="-514350" algn="just"/>
            <a:endParaRPr lang="pt-BR" dirty="0"/>
          </a:p>
          <a:p>
            <a:pPr marL="1181862" lvl="2" indent="-514350" algn="just"/>
            <a:r>
              <a:rPr lang="pt-BR" dirty="0"/>
              <a:t>String S = “Ola Pessoal”;</a:t>
            </a:r>
          </a:p>
          <a:p>
            <a:pPr marL="1181862" lvl="2" indent="-514350" algn="just"/>
            <a:r>
              <a:rPr lang="pt-BR" dirty="0"/>
              <a:t>S 1= </a:t>
            </a:r>
            <a:r>
              <a:rPr lang="pt-BR" dirty="0" err="1"/>
              <a:t>S.substring</a:t>
            </a:r>
            <a:r>
              <a:rPr lang="pt-BR" dirty="0"/>
              <a:t>(0, 3);     //S1 recebe Ola</a:t>
            </a:r>
          </a:p>
          <a:p>
            <a:pPr marL="1181862" lvl="2" indent="-514350" algn="just"/>
            <a:endParaRPr lang="pt-BR" dirty="0"/>
          </a:p>
          <a:p>
            <a:pPr marL="624078" indent="-514350" algn="just"/>
            <a:r>
              <a:rPr lang="pt-BR" dirty="0"/>
              <a:t>Tamanho da String </a:t>
            </a:r>
          </a:p>
          <a:p>
            <a:pPr marL="916686" lvl="1" indent="-514350" algn="just"/>
            <a:r>
              <a:rPr lang="pt-BR" dirty="0" err="1"/>
              <a:t>Int</a:t>
            </a:r>
            <a:r>
              <a:rPr lang="pt-BR" dirty="0"/>
              <a:t> n;</a:t>
            </a:r>
          </a:p>
          <a:p>
            <a:pPr marL="916686" lvl="1" indent="-514350" algn="just"/>
            <a:r>
              <a:rPr lang="pt-BR" dirty="0"/>
              <a:t>n  = </a:t>
            </a:r>
            <a:r>
              <a:rPr lang="pt-BR" dirty="0" err="1"/>
              <a:t>S.length</a:t>
            </a:r>
            <a:r>
              <a:rPr lang="pt-BR" dirty="0"/>
              <a:t>();  // n vai receber o valor 11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Aritméticos</a:t>
            </a:r>
          </a:p>
          <a:p>
            <a:pPr marL="916686" lvl="1" indent="-514350" algn="just"/>
            <a:r>
              <a:rPr lang="pt-BR" dirty="0"/>
              <a:t>Adição +</a:t>
            </a:r>
          </a:p>
          <a:p>
            <a:pPr marL="916686" lvl="1" indent="-514350" algn="just"/>
            <a:r>
              <a:rPr lang="pt-BR" dirty="0"/>
              <a:t>Subtração –</a:t>
            </a:r>
          </a:p>
          <a:p>
            <a:pPr marL="916686" lvl="1" indent="-514350" algn="just"/>
            <a:r>
              <a:rPr lang="pt-BR" dirty="0"/>
              <a:t>Multiplicação *</a:t>
            </a:r>
          </a:p>
          <a:p>
            <a:pPr marL="916686" lvl="1" indent="-514350" algn="just"/>
            <a:r>
              <a:rPr lang="pt-BR" dirty="0"/>
              <a:t>Divisão /</a:t>
            </a:r>
          </a:p>
          <a:p>
            <a:pPr marL="916686" lvl="1" indent="-514350" algn="just"/>
            <a:r>
              <a:rPr lang="pt-BR" dirty="0"/>
              <a:t>Resto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de Igualdade ou Relacional</a:t>
            </a:r>
          </a:p>
          <a:p>
            <a:pPr marL="916686" lvl="1" indent="-514350" algn="just"/>
            <a:r>
              <a:rPr lang="pt-BR" dirty="0"/>
              <a:t>Operadores de Igualdade</a:t>
            </a:r>
          </a:p>
          <a:p>
            <a:pPr marL="1181862" lvl="2" indent="-514350" algn="just"/>
            <a:r>
              <a:rPr lang="pt-BR" dirty="0"/>
              <a:t>É Igual  ==    ou </a:t>
            </a:r>
            <a:r>
              <a:rPr lang="pt-BR" dirty="0" err="1"/>
              <a:t>s.equals</a:t>
            </a:r>
            <a:r>
              <a:rPr lang="pt-BR" dirty="0"/>
              <a:t>(t) , Ola.</a:t>
            </a:r>
            <a:r>
              <a:rPr lang="pt-BR" dirty="0" err="1"/>
              <a:t>equals</a:t>
            </a:r>
            <a:r>
              <a:rPr lang="pt-BR" dirty="0"/>
              <a:t>(“Ola”);</a:t>
            </a:r>
          </a:p>
          <a:p>
            <a:pPr marL="1181862" lvl="2" indent="-514350" algn="just"/>
            <a:r>
              <a:rPr lang="pt-BR" dirty="0"/>
              <a:t>É Diferente !=</a:t>
            </a:r>
          </a:p>
          <a:p>
            <a:pPr marL="916686" lvl="1" indent="-514350" algn="just"/>
            <a:r>
              <a:rPr lang="pt-BR" dirty="0"/>
              <a:t>Operadores Relacionais</a:t>
            </a:r>
          </a:p>
          <a:p>
            <a:pPr marL="1181862" lvl="2" indent="-514350" algn="just"/>
            <a:r>
              <a:rPr lang="pt-BR" dirty="0"/>
              <a:t>É Maior &gt;</a:t>
            </a:r>
          </a:p>
          <a:p>
            <a:pPr marL="1181862" lvl="2" indent="-514350" algn="just"/>
            <a:r>
              <a:rPr lang="pt-BR" dirty="0"/>
              <a:t>É Menor &lt;</a:t>
            </a:r>
          </a:p>
          <a:p>
            <a:pPr marL="1181862" lvl="2" indent="-514350" algn="just"/>
            <a:r>
              <a:rPr lang="pt-BR" dirty="0"/>
              <a:t>É Maior ou Igual &gt;=</a:t>
            </a:r>
          </a:p>
          <a:p>
            <a:pPr marL="1181862" lvl="2" indent="-514350" algn="just"/>
            <a:r>
              <a:rPr lang="pt-BR" dirty="0"/>
              <a:t>É Menor ou Igual &lt;=</a:t>
            </a:r>
          </a:p>
          <a:p>
            <a:pPr marL="1181862" lvl="2" indent="-514350" algn="just"/>
            <a:endParaRPr lang="pt-B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de Igualdade ou Relacional</a:t>
            </a:r>
          </a:p>
          <a:p>
            <a:pPr marL="916686" lvl="1" indent="-514350" algn="just"/>
            <a:r>
              <a:rPr lang="pt-BR" dirty="0"/>
              <a:t>Exponenciação</a:t>
            </a:r>
          </a:p>
          <a:p>
            <a:pPr marL="1181862" lvl="2" indent="-514350" algn="just"/>
            <a:r>
              <a:rPr lang="pt-BR" dirty="0"/>
              <a:t>O Java não possui operador para elevar uma quantidade a uma potência para resolver isso usa-se o método </a:t>
            </a:r>
            <a:r>
              <a:rPr lang="pt-BR" dirty="0" err="1"/>
              <a:t>pow</a:t>
            </a:r>
            <a:r>
              <a:rPr lang="pt-BR" dirty="0"/>
              <a:t> (faz parte da classe </a:t>
            </a:r>
            <a:r>
              <a:rPr lang="pt-BR" dirty="0" err="1"/>
              <a:t>Math</a:t>
            </a:r>
            <a:r>
              <a:rPr lang="pt-BR" dirty="0"/>
              <a:t>)</a:t>
            </a:r>
          </a:p>
          <a:p>
            <a:pPr marL="1181862" lvl="2" indent="-514350" algn="just"/>
            <a:r>
              <a:rPr lang="pt-BR" dirty="0"/>
              <a:t>O método precisa de argumentos do tipo </a:t>
            </a:r>
            <a:r>
              <a:rPr lang="pt-BR" dirty="0" err="1"/>
              <a:t>double</a:t>
            </a:r>
            <a:r>
              <a:rPr lang="pt-BR" dirty="0"/>
              <a:t> e retorna um </a:t>
            </a:r>
            <a:r>
              <a:rPr lang="pt-BR" dirty="0" err="1"/>
              <a:t>double</a:t>
            </a:r>
            <a:r>
              <a:rPr lang="pt-BR" dirty="0"/>
              <a:t>.</a:t>
            </a:r>
          </a:p>
          <a:p>
            <a:pPr marL="1181862" lvl="2" indent="-514350" algn="just"/>
            <a:r>
              <a:rPr lang="pt-BR" dirty="0" err="1"/>
              <a:t>math</a:t>
            </a:r>
            <a:r>
              <a:rPr lang="pt-BR" dirty="0"/>
              <a:t>.</a:t>
            </a:r>
            <a:r>
              <a:rPr lang="pt-BR" dirty="0" err="1"/>
              <a:t>pow</a:t>
            </a:r>
            <a:r>
              <a:rPr lang="pt-BR" dirty="0"/>
              <a:t>(y, b);</a:t>
            </a:r>
          </a:p>
          <a:p>
            <a:pPr marL="1181862" lvl="2" indent="-514350" algn="just">
              <a:buNone/>
            </a:pPr>
            <a:endParaRPr lang="pt-BR" dirty="0"/>
          </a:p>
          <a:p>
            <a:pPr marL="1181862" lvl="2" indent="-514350" algn="just"/>
            <a:endParaRPr lang="pt-B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de Igualdade ou Relacional</a:t>
            </a:r>
          </a:p>
          <a:p>
            <a:pPr marL="916686" lvl="1" indent="-514350" algn="just"/>
            <a:r>
              <a:rPr lang="pt-BR" dirty="0"/>
              <a:t>Incremento e Decremento</a:t>
            </a:r>
          </a:p>
          <a:p>
            <a:pPr marL="1181862" lvl="2" indent="-514350" algn="just"/>
            <a:r>
              <a:rPr lang="pt-BR" dirty="0"/>
              <a:t>Exemplo de Incremento</a:t>
            </a:r>
          </a:p>
          <a:p>
            <a:pPr marL="1437894" lvl="3" indent="-514350" algn="just"/>
            <a:r>
              <a:rPr lang="pt-BR" dirty="0"/>
              <a:t>n++</a:t>
            </a:r>
          </a:p>
          <a:p>
            <a:pPr marL="1181862" lvl="2" indent="-514350" algn="just"/>
            <a:r>
              <a:rPr lang="pt-BR" dirty="0"/>
              <a:t>Exemplo de Decremento</a:t>
            </a:r>
          </a:p>
          <a:p>
            <a:pPr marL="1437894" lvl="3" indent="-514350" algn="just"/>
            <a:r>
              <a:rPr lang="pt-BR" dirty="0"/>
              <a:t>n--</a:t>
            </a:r>
          </a:p>
          <a:p>
            <a:pPr marL="1181862" lvl="2" indent="-514350" algn="just"/>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endParaRPr lang="pt-BR" dirty="0"/>
          </a:p>
        </p:txBody>
      </p:sp>
      <p:sp>
        <p:nvSpPr>
          <p:cNvPr id="8" name="Retângulo 7"/>
          <p:cNvSpPr/>
          <p:nvPr/>
        </p:nvSpPr>
        <p:spPr>
          <a:xfrm>
            <a:off x="827584" y="2348880"/>
            <a:ext cx="5112568" cy="3312368"/>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Carro</a:t>
            </a:r>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p:txBody>
      </p:sp>
      <p:sp>
        <p:nvSpPr>
          <p:cNvPr id="14" name="Retângulo 13"/>
          <p:cNvSpPr/>
          <p:nvPr/>
        </p:nvSpPr>
        <p:spPr>
          <a:xfrm>
            <a:off x="1187624" y="3212976"/>
            <a:ext cx="4104456" cy="2016224"/>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Cor</a:t>
            </a:r>
          </a:p>
          <a:p>
            <a:pPr algn="ctr"/>
            <a:r>
              <a:rPr lang="pt-BR" dirty="0"/>
              <a:t>Portas</a:t>
            </a:r>
          </a:p>
          <a:p>
            <a:pPr algn="ctr"/>
            <a:endParaRPr lang="pt-BR" dirty="0"/>
          </a:p>
          <a:p>
            <a:pPr algn="ctr"/>
            <a:endParaRPr lang="pt-BR" dirty="0"/>
          </a:p>
          <a:p>
            <a:pPr algn="ctr"/>
            <a:r>
              <a:rPr lang="pt-BR" dirty="0" err="1"/>
              <a:t>TransportarPessoas</a:t>
            </a:r>
            <a:r>
              <a:rPr lang="pt-BR" dirty="0"/>
              <a:t>()</a:t>
            </a:r>
          </a:p>
        </p:txBody>
      </p:sp>
      <p:cxnSp>
        <p:nvCxnSpPr>
          <p:cNvPr id="16" name="Conector reto 15"/>
          <p:cNvCxnSpPr>
            <a:stCxn id="14" idx="1"/>
            <a:endCxn id="14" idx="3"/>
          </p:cNvCxnSpPr>
          <p:nvPr/>
        </p:nvCxnSpPr>
        <p:spPr>
          <a:xfrm>
            <a:off x="1187624" y="4221088"/>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o explicativo retangular 17"/>
          <p:cNvSpPr/>
          <p:nvPr/>
        </p:nvSpPr>
        <p:spPr>
          <a:xfrm>
            <a:off x="6660232" y="1484784"/>
            <a:ext cx="2160240" cy="576064"/>
          </a:xfrm>
          <a:prstGeom prst="wedgeRectCallout">
            <a:avLst>
              <a:gd name="adj1" fmla="val -184938"/>
              <a:gd name="adj2" fmla="val 194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Classe</a:t>
            </a:r>
          </a:p>
        </p:txBody>
      </p:sp>
      <p:sp>
        <p:nvSpPr>
          <p:cNvPr id="19" name="Texto explicativo retangular 18"/>
          <p:cNvSpPr/>
          <p:nvPr/>
        </p:nvSpPr>
        <p:spPr>
          <a:xfrm>
            <a:off x="6804248" y="2492896"/>
            <a:ext cx="2160240" cy="576064"/>
          </a:xfrm>
          <a:prstGeom prst="wedgeRectCallout">
            <a:avLst>
              <a:gd name="adj1" fmla="val -117864"/>
              <a:gd name="adj2" fmla="val 106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Objeto</a:t>
            </a:r>
          </a:p>
        </p:txBody>
      </p:sp>
      <p:sp>
        <p:nvSpPr>
          <p:cNvPr id="20" name="Texto explicativo retangular 19"/>
          <p:cNvSpPr/>
          <p:nvPr/>
        </p:nvSpPr>
        <p:spPr>
          <a:xfrm>
            <a:off x="6804248" y="3356992"/>
            <a:ext cx="2160240" cy="576064"/>
          </a:xfrm>
          <a:prstGeom prst="wedgeRectCallout">
            <a:avLst>
              <a:gd name="adj1" fmla="val -202521"/>
              <a:gd name="adj2" fmla="val 30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Atributos, Propriedades</a:t>
            </a:r>
          </a:p>
        </p:txBody>
      </p:sp>
      <p:sp>
        <p:nvSpPr>
          <p:cNvPr id="21" name="Texto explicativo retangular 20"/>
          <p:cNvSpPr/>
          <p:nvPr/>
        </p:nvSpPr>
        <p:spPr>
          <a:xfrm>
            <a:off x="6732240" y="4581128"/>
            <a:ext cx="2160240" cy="792088"/>
          </a:xfrm>
          <a:prstGeom prst="wedgeRectCallout">
            <a:avLst>
              <a:gd name="adj1" fmla="val -160192"/>
              <a:gd name="adj2" fmla="val -156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Métodos, Operações ou Comportamentos</a:t>
            </a:r>
          </a:p>
        </p:txBody>
      </p:sp>
    </p:spTree>
    <p:extLst>
      <p:ext uri="{BB962C8B-B14F-4D97-AF65-F5344CB8AC3E}">
        <p14:creationId xmlns:p14="http://schemas.microsoft.com/office/powerpoint/2010/main" val="35114351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Lógicos</a:t>
            </a:r>
          </a:p>
          <a:p>
            <a:pPr marL="916686" lvl="1" indent="-514350" algn="just"/>
            <a:r>
              <a:rPr lang="pt-BR" dirty="0"/>
              <a:t>&amp;&amp; é igual a AND</a:t>
            </a:r>
          </a:p>
          <a:p>
            <a:pPr marL="916686" lvl="1" indent="-514350" algn="just"/>
            <a:r>
              <a:rPr lang="pt-BR" dirty="0"/>
              <a:t>|</a:t>
            </a:r>
            <a:r>
              <a:rPr lang="pt-BR" dirty="0" err="1"/>
              <a:t>|</a:t>
            </a:r>
            <a:r>
              <a:rPr lang="pt-BR" dirty="0"/>
              <a:t>   é igual a OR</a:t>
            </a:r>
          </a:p>
          <a:p>
            <a:pPr marL="1181862" lvl="2" indent="-514350" algn="just"/>
            <a:endParaRPr lang="pt-B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Estrutura de Blocos</a:t>
            </a:r>
          </a:p>
          <a:p>
            <a:pPr marL="916686" lvl="1" indent="-514350" algn="just"/>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(String[] </a:t>
            </a:r>
            <a:r>
              <a:rPr lang="pt-BR" dirty="0" err="1"/>
              <a:t>args</a:t>
            </a:r>
            <a:r>
              <a:rPr lang="pt-BR" dirty="0"/>
              <a:t>)</a:t>
            </a:r>
          </a:p>
          <a:p>
            <a:pPr marL="916686" lvl="1" indent="-514350" algn="just"/>
            <a:r>
              <a:rPr lang="pt-BR" dirty="0"/>
              <a:t>{</a:t>
            </a:r>
          </a:p>
          <a:p>
            <a:pPr marL="916686" lvl="1" indent="-514350" algn="just"/>
            <a:r>
              <a:rPr lang="pt-BR" dirty="0"/>
              <a:t>        </a:t>
            </a:r>
            <a:r>
              <a:rPr lang="pt-BR" dirty="0" err="1"/>
              <a:t>int</a:t>
            </a:r>
            <a:r>
              <a:rPr lang="pt-BR" dirty="0"/>
              <a:t> n;</a:t>
            </a:r>
          </a:p>
          <a:p>
            <a:pPr marL="916686" lvl="1" indent="-514350" algn="just"/>
            <a:r>
              <a:rPr lang="pt-BR" dirty="0"/>
              <a:t>        {</a:t>
            </a:r>
          </a:p>
          <a:p>
            <a:pPr marL="916686" lvl="1" indent="-514350" algn="just"/>
            <a:r>
              <a:rPr lang="pt-BR" dirty="0"/>
              <a:t>               </a:t>
            </a:r>
            <a:r>
              <a:rPr lang="pt-BR" dirty="0" err="1"/>
              <a:t>int</a:t>
            </a:r>
            <a:r>
              <a:rPr lang="pt-BR" dirty="0"/>
              <a:t> k;     //pertence ao bloco local</a:t>
            </a:r>
          </a:p>
          <a:p>
            <a:pPr marL="916686" lvl="1" indent="-514350" algn="just"/>
            <a:r>
              <a:rPr lang="pt-BR" dirty="0"/>
              <a:t>                //</a:t>
            </a:r>
            <a:r>
              <a:rPr lang="pt-BR" dirty="0" err="1"/>
              <a:t>int</a:t>
            </a:r>
            <a:r>
              <a:rPr lang="pt-BR" dirty="0"/>
              <a:t> n // gera erro</a:t>
            </a:r>
          </a:p>
          <a:p>
            <a:pPr marL="916686" lvl="1" indent="-514350" algn="just"/>
            <a:r>
              <a:rPr lang="pt-BR" dirty="0"/>
              <a:t>         }</a:t>
            </a:r>
          </a:p>
          <a:p>
            <a:pPr marL="1181862" lvl="2" indent="-514350" algn="just"/>
            <a:r>
              <a:rPr lang="pt-BR" dirty="0"/>
              <a:t>}</a:t>
            </a:r>
          </a:p>
          <a:p>
            <a:pPr marL="1181862" lvl="2" indent="-514350" algn="just"/>
            <a:r>
              <a:rPr lang="pt-BR" dirty="0"/>
              <a:t>// Não pode redefinir nome de variáveis iguais em // blocos diferentes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Instruções Condicionais</a:t>
            </a:r>
          </a:p>
          <a:p>
            <a:pPr marL="916686" lvl="1" indent="-514350" algn="just"/>
            <a:r>
              <a:rPr lang="pt-BR" dirty="0"/>
              <a:t>Instrução Simples</a:t>
            </a:r>
          </a:p>
          <a:p>
            <a:pPr marL="1181862" lvl="2" indent="-514350" algn="just"/>
            <a:r>
              <a:rPr lang="pt-BR" dirty="0" err="1"/>
              <a:t>if</a:t>
            </a:r>
            <a:r>
              <a:rPr lang="pt-BR" dirty="0"/>
              <a:t> (</a:t>
            </a:r>
            <a:r>
              <a:rPr lang="pt-BR" dirty="0" err="1"/>
              <a:t>condicao</a:t>
            </a:r>
            <a:r>
              <a:rPr lang="pt-BR" dirty="0"/>
              <a:t>) instrução;</a:t>
            </a:r>
          </a:p>
          <a:p>
            <a:pPr marL="1181862" lvl="2" indent="-514350" algn="just"/>
            <a:endParaRPr lang="pt-BR" dirty="0"/>
          </a:p>
          <a:p>
            <a:pPr marL="916686" lvl="1" indent="-514350" algn="just"/>
            <a:r>
              <a:rPr lang="pt-BR" dirty="0"/>
              <a:t>Instrução e Bloco</a:t>
            </a:r>
          </a:p>
          <a:p>
            <a:pPr marL="1181862" lvl="2" indent="-514350" algn="just"/>
            <a:r>
              <a:rPr lang="pt-BR" dirty="0" err="1"/>
              <a:t>if</a:t>
            </a:r>
            <a:r>
              <a:rPr lang="pt-BR" dirty="0"/>
              <a:t> (</a:t>
            </a:r>
            <a:r>
              <a:rPr lang="pt-BR" dirty="0" err="1"/>
              <a:t>condicao</a:t>
            </a:r>
            <a:r>
              <a:rPr lang="pt-BR" dirty="0"/>
              <a:t>)</a:t>
            </a:r>
          </a:p>
          <a:p>
            <a:pPr marL="1181862" lvl="2" indent="-514350" algn="just"/>
            <a:r>
              <a:rPr lang="pt-BR" dirty="0"/>
              <a:t>{</a:t>
            </a:r>
          </a:p>
          <a:p>
            <a:pPr marL="1181862" lvl="2" indent="-514350" algn="just"/>
            <a:r>
              <a:rPr lang="pt-BR" dirty="0"/>
              <a:t>         //Bloco</a:t>
            </a:r>
          </a:p>
          <a:p>
            <a:pPr marL="1181862" lvl="2" indent="-514350" algn="just"/>
            <a:r>
              <a:rPr lang="pt-BR"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496944" cy="5184576"/>
          </a:xfrm>
        </p:spPr>
        <p:txBody>
          <a:bodyPr>
            <a:normAutofit/>
          </a:bodyPr>
          <a:lstStyle/>
          <a:p>
            <a:pPr marL="624078" indent="-514350" algn="just"/>
            <a:r>
              <a:rPr lang="pt-BR" dirty="0"/>
              <a:t>Instruções Condicionais</a:t>
            </a:r>
          </a:p>
          <a:p>
            <a:pPr marL="916686" lvl="1" indent="-514350" algn="just"/>
            <a:r>
              <a:rPr lang="pt-BR" dirty="0"/>
              <a:t>Instruções </a:t>
            </a:r>
            <a:r>
              <a:rPr lang="pt-BR" dirty="0" err="1"/>
              <a:t>If</a:t>
            </a:r>
            <a:r>
              <a:rPr lang="pt-BR" dirty="0"/>
              <a:t> e </a:t>
            </a:r>
            <a:r>
              <a:rPr lang="pt-BR" dirty="0" err="1"/>
              <a:t>Else</a:t>
            </a:r>
            <a:r>
              <a:rPr lang="pt-BR" dirty="0"/>
              <a:t> (Cada </a:t>
            </a:r>
            <a:r>
              <a:rPr lang="pt-BR" dirty="0" err="1"/>
              <a:t>Else</a:t>
            </a:r>
            <a:r>
              <a:rPr lang="pt-BR" dirty="0"/>
              <a:t> está relacionado com o </a:t>
            </a:r>
            <a:r>
              <a:rPr lang="pt-BR" dirty="0" err="1"/>
              <a:t>If</a:t>
            </a:r>
            <a:r>
              <a:rPr lang="pt-BR" dirty="0"/>
              <a:t> mais perto)</a:t>
            </a:r>
          </a:p>
          <a:p>
            <a:pPr marL="916686" lvl="1" indent="-514350" algn="just"/>
            <a:endParaRPr lang="pt-BR" dirty="0"/>
          </a:p>
          <a:p>
            <a:pPr marL="1181862" lvl="2" indent="-514350" algn="just"/>
            <a:r>
              <a:rPr lang="pt-BR" dirty="0" err="1"/>
              <a:t>if</a:t>
            </a:r>
            <a:r>
              <a:rPr lang="pt-BR" dirty="0"/>
              <a:t> (A &gt; 2) </a:t>
            </a:r>
          </a:p>
          <a:p>
            <a:pPr marL="1181862" lvl="2" indent="-514350" algn="just"/>
            <a:r>
              <a:rPr lang="pt-BR" dirty="0"/>
              <a:t>{</a:t>
            </a:r>
          </a:p>
          <a:p>
            <a:pPr marL="1181862" lvl="2" indent="-514350" algn="just"/>
            <a:r>
              <a:rPr lang="pt-BR" dirty="0"/>
              <a:t>          </a:t>
            </a:r>
            <a:r>
              <a:rPr lang="pt-BR" dirty="0" err="1"/>
              <a:t>sit</a:t>
            </a:r>
            <a:r>
              <a:rPr lang="pt-BR" dirty="0"/>
              <a:t> = “Aprovado”;</a:t>
            </a:r>
          </a:p>
          <a:p>
            <a:pPr marL="1181862" lvl="2" indent="-514350" algn="just"/>
            <a:r>
              <a:rPr lang="pt-BR" dirty="0"/>
              <a:t>}</a:t>
            </a:r>
          </a:p>
          <a:p>
            <a:pPr marL="1181862" lvl="2" indent="-514350" algn="just"/>
            <a:r>
              <a:rPr lang="pt-BR" dirty="0" err="1"/>
              <a:t>else</a:t>
            </a:r>
            <a:endParaRPr lang="pt-BR" dirty="0"/>
          </a:p>
          <a:p>
            <a:pPr marL="1181862" lvl="2" indent="-514350" algn="just"/>
            <a:r>
              <a:rPr lang="pt-BR" dirty="0"/>
              <a:t>{</a:t>
            </a:r>
          </a:p>
          <a:p>
            <a:pPr marL="1181862" lvl="2" indent="-514350" algn="just"/>
            <a:r>
              <a:rPr lang="pt-BR" dirty="0"/>
              <a:t>      System.</a:t>
            </a:r>
            <a:r>
              <a:rPr lang="pt-BR" dirty="0" err="1"/>
              <a:t>out.println</a:t>
            </a:r>
            <a:r>
              <a:rPr lang="pt-BR" dirty="0"/>
              <a:t>(“REPROVADO”);</a:t>
            </a:r>
          </a:p>
          <a:p>
            <a:pPr marL="1181862" lvl="2" indent="-514350" algn="just"/>
            <a:r>
              <a:rPr lang="pt-BR" dirty="0"/>
              <a:t>}</a:t>
            </a:r>
          </a:p>
          <a:p>
            <a:pPr marL="1181862" lvl="2" indent="-514350" algn="just"/>
            <a:endParaRPr lang="pt-B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fontScale="70000" lnSpcReduction="20000"/>
          </a:bodyPr>
          <a:lstStyle/>
          <a:p>
            <a:pPr marL="624078" indent="-514350" algn="just"/>
            <a:r>
              <a:rPr lang="pt-BR" dirty="0"/>
              <a:t>Instruções Condicionais</a:t>
            </a:r>
          </a:p>
          <a:p>
            <a:pPr marL="916686" lvl="1" indent="-514350" algn="just"/>
            <a:r>
              <a:rPr lang="pt-BR" dirty="0"/>
              <a:t>Instruções </a:t>
            </a:r>
            <a:r>
              <a:rPr lang="pt-BR" dirty="0" err="1"/>
              <a:t>If</a:t>
            </a:r>
            <a:r>
              <a:rPr lang="pt-BR" dirty="0"/>
              <a:t> e </a:t>
            </a:r>
            <a:r>
              <a:rPr lang="pt-BR" dirty="0" err="1"/>
              <a:t>Else</a:t>
            </a:r>
            <a:r>
              <a:rPr lang="pt-BR" dirty="0"/>
              <a:t> (Cada </a:t>
            </a:r>
            <a:r>
              <a:rPr lang="pt-BR" dirty="0" err="1"/>
              <a:t>Else</a:t>
            </a:r>
            <a:r>
              <a:rPr lang="pt-BR" dirty="0"/>
              <a:t> está relacionado com o </a:t>
            </a:r>
            <a:r>
              <a:rPr lang="pt-BR" dirty="0" err="1"/>
              <a:t>If</a:t>
            </a:r>
            <a:r>
              <a:rPr lang="pt-BR" dirty="0"/>
              <a:t> mais perto)</a:t>
            </a:r>
          </a:p>
          <a:p>
            <a:pPr marL="916686" lvl="1" indent="-514350" algn="just"/>
            <a:endParaRPr lang="pt-BR" dirty="0"/>
          </a:p>
          <a:p>
            <a:pPr marL="1181862" lvl="2" indent="-514350" algn="just"/>
            <a:r>
              <a:rPr lang="pt-BR" dirty="0" err="1"/>
              <a:t>if</a:t>
            </a:r>
            <a:r>
              <a:rPr lang="pt-BR" dirty="0"/>
              <a:t> (A &gt; 2) </a:t>
            </a:r>
          </a:p>
          <a:p>
            <a:pPr marL="1181862" lvl="2" indent="-514350" algn="just"/>
            <a:r>
              <a:rPr lang="pt-BR" dirty="0"/>
              <a:t>{</a:t>
            </a:r>
          </a:p>
          <a:p>
            <a:pPr marL="1181862" lvl="2" indent="-514350" algn="just"/>
            <a:r>
              <a:rPr lang="pt-BR" dirty="0"/>
              <a:t>          </a:t>
            </a:r>
            <a:r>
              <a:rPr lang="pt-BR" dirty="0" err="1"/>
              <a:t>sit</a:t>
            </a:r>
            <a:r>
              <a:rPr lang="pt-BR" dirty="0"/>
              <a:t> = “Aprovado”;</a:t>
            </a:r>
          </a:p>
          <a:p>
            <a:pPr marL="1181862" lvl="2" indent="-514350" algn="just"/>
            <a:r>
              <a:rPr lang="pt-BR" dirty="0"/>
              <a:t>}</a:t>
            </a:r>
          </a:p>
          <a:p>
            <a:pPr marL="1181862" lvl="2" indent="-514350" algn="just"/>
            <a:r>
              <a:rPr lang="pt-BR" dirty="0" err="1"/>
              <a:t>else</a:t>
            </a:r>
            <a:r>
              <a:rPr lang="pt-BR" dirty="0"/>
              <a:t> </a:t>
            </a:r>
            <a:r>
              <a:rPr lang="pt-BR" dirty="0" err="1"/>
              <a:t>if</a:t>
            </a:r>
            <a:r>
              <a:rPr lang="pt-BR" dirty="0"/>
              <a:t> (B &gt; 2)</a:t>
            </a:r>
          </a:p>
          <a:p>
            <a:pPr marL="1181862" lvl="2" indent="-514350" algn="just"/>
            <a:r>
              <a:rPr lang="pt-BR" dirty="0"/>
              <a:t>{</a:t>
            </a:r>
          </a:p>
          <a:p>
            <a:pPr marL="1181862" lvl="2" indent="-514350" algn="just"/>
            <a:r>
              <a:rPr lang="pt-BR" dirty="0"/>
              <a:t>        desempenho = “Bom”;</a:t>
            </a:r>
          </a:p>
          <a:p>
            <a:pPr marL="1181862" lvl="2" indent="-514350" algn="just"/>
            <a:r>
              <a:rPr lang="pt-BR" dirty="0"/>
              <a:t>}</a:t>
            </a:r>
          </a:p>
          <a:p>
            <a:pPr marL="1181862" lvl="2" indent="-514350" algn="just"/>
            <a:r>
              <a:rPr lang="pt-BR" dirty="0" err="1"/>
              <a:t>else</a:t>
            </a:r>
            <a:r>
              <a:rPr lang="pt-BR" dirty="0"/>
              <a:t> </a:t>
            </a:r>
            <a:r>
              <a:rPr lang="pt-BR" dirty="0" err="1"/>
              <a:t>if</a:t>
            </a:r>
            <a:r>
              <a:rPr lang="pt-BR" dirty="0"/>
              <a:t> (C&gt;2)</a:t>
            </a:r>
          </a:p>
          <a:p>
            <a:pPr marL="1181862" lvl="2" indent="-514350" algn="just"/>
            <a:r>
              <a:rPr lang="pt-BR" dirty="0"/>
              <a:t>{</a:t>
            </a:r>
          </a:p>
          <a:p>
            <a:pPr marL="1181862" lvl="2" indent="-514350" algn="just"/>
            <a:r>
              <a:rPr lang="pt-BR" dirty="0"/>
              <a:t>       desempenho = “Favorável”;</a:t>
            </a:r>
          </a:p>
          <a:p>
            <a:pPr marL="1181862" lvl="2" indent="-514350" algn="just"/>
            <a:r>
              <a:rPr lang="pt-BR" dirty="0"/>
              <a:t>}</a:t>
            </a:r>
          </a:p>
          <a:p>
            <a:pPr marL="1181862" lvl="2" indent="-514350" algn="just"/>
            <a:r>
              <a:rPr lang="pt-BR" dirty="0" err="1"/>
              <a:t>else</a:t>
            </a:r>
            <a:endParaRPr lang="pt-BR" dirty="0"/>
          </a:p>
          <a:p>
            <a:pPr marL="1181862" lvl="2" indent="-514350" algn="just"/>
            <a:r>
              <a:rPr lang="pt-BR" dirty="0"/>
              <a:t>{</a:t>
            </a:r>
          </a:p>
          <a:p>
            <a:pPr marL="1181862" lvl="2" indent="-514350" algn="just"/>
            <a:r>
              <a:rPr lang="pt-BR" dirty="0"/>
              <a:t>          System.</a:t>
            </a:r>
            <a:r>
              <a:rPr lang="pt-BR" dirty="0" err="1"/>
              <a:t>out.println</a:t>
            </a:r>
            <a:r>
              <a:rPr lang="pt-BR" dirty="0"/>
              <a:t>(“REPROVADO”);</a:t>
            </a:r>
          </a:p>
          <a:p>
            <a:pPr marL="1181862" lvl="2" indent="-514350" algn="just"/>
            <a:r>
              <a:rPr lang="pt-BR" dirty="0"/>
              <a:t>}</a:t>
            </a:r>
          </a:p>
          <a:p>
            <a:pPr marL="1181862" lvl="2" indent="-514350" algn="just"/>
            <a:endParaRPr lang="pt-BR" dirty="0"/>
          </a:p>
          <a:p>
            <a:pPr marL="1181862" lvl="2" indent="-514350" algn="just"/>
            <a:endParaRPr lang="pt-B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Laços</a:t>
            </a:r>
          </a:p>
          <a:p>
            <a:pPr marL="916686" lvl="1" indent="-514350" algn="just"/>
            <a:r>
              <a:rPr lang="pt-BR" dirty="0" err="1"/>
              <a:t>while</a:t>
            </a:r>
            <a:r>
              <a:rPr lang="pt-BR" dirty="0"/>
              <a:t> (condição)   //nunca executa se a condição         </a:t>
            </a:r>
          </a:p>
          <a:p>
            <a:pPr marL="916686" lvl="1" indent="-514350" algn="just"/>
            <a:r>
              <a:rPr lang="pt-BR" dirty="0"/>
              <a:t>{                                 //for Falsa)</a:t>
            </a:r>
          </a:p>
          <a:p>
            <a:pPr marL="916686" lvl="1" indent="-514350" algn="just"/>
            <a:r>
              <a:rPr lang="pt-BR" dirty="0"/>
              <a:t>            //Bloco</a:t>
            </a:r>
          </a:p>
          <a:p>
            <a:pPr marL="916686" lvl="1" indent="-514350" algn="just"/>
            <a:r>
              <a:rPr lang="pt-BR" dirty="0"/>
              <a:t>}</a:t>
            </a:r>
          </a:p>
          <a:p>
            <a:pPr marL="916686" lvl="1" indent="-514350" algn="just"/>
            <a:endParaRPr lang="pt-BR" dirty="0"/>
          </a:p>
          <a:p>
            <a:pPr marL="1181862" lvl="2" indent="-514350" algn="just"/>
            <a:endParaRPr lang="pt-BR" dirty="0"/>
          </a:p>
          <a:p>
            <a:pPr marL="1181862" lvl="2" indent="-514350" algn="just"/>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Laços</a:t>
            </a:r>
          </a:p>
          <a:p>
            <a:pPr marL="916686" lvl="1" indent="-514350" algn="just"/>
            <a:r>
              <a:rPr lang="pt-BR" dirty="0"/>
              <a:t>do</a:t>
            </a:r>
          </a:p>
          <a:p>
            <a:pPr marL="916686" lvl="1" indent="-514350" algn="just"/>
            <a:r>
              <a:rPr lang="pt-BR" dirty="0"/>
              <a:t>{     </a:t>
            </a:r>
          </a:p>
          <a:p>
            <a:pPr marL="916686" lvl="1" indent="-514350" algn="just"/>
            <a:r>
              <a:rPr lang="pt-BR" dirty="0"/>
              <a:t>          //Bloco  </a:t>
            </a:r>
          </a:p>
          <a:p>
            <a:pPr marL="916686" lvl="1" indent="-514350" algn="just"/>
            <a:r>
              <a:rPr lang="pt-BR" dirty="0"/>
              <a:t>} </a:t>
            </a:r>
            <a:r>
              <a:rPr lang="pt-BR" dirty="0" err="1"/>
              <a:t>while</a:t>
            </a:r>
            <a:r>
              <a:rPr lang="pt-BR" dirty="0"/>
              <a:t> (</a:t>
            </a:r>
            <a:r>
              <a:rPr lang="pt-BR" dirty="0" err="1"/>
              <a:t>condicao</a:t>
            </a:r>
            <a:r>
              <a:rPr lang="pt-BR" dirty="0"/>
              <a:t>)    //Teste no final</a:t>
            </a:r>
          </a:p>
          <a:p>
            <a:pPr marL="916686" lvl="1" indent="-514350" algn="just"/>
            <a:endParaRPr lang="pt-BR" dirty="0"/>
          </a:p>
          <a:p>
            <a:pPr marL="1181862" lvl="2" indent="-514350" algn="just"/>
            <a:endParaRPr lang="pt-BR" dirty="0"/>
          </a:p>
          <a:p>
            <a:pPr marL="1181862" lvl="2" indent="-514350" algn="just"/>
            <a:endParaRPr lang="pt-B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Laços</a:t>
            </a:r>
          </a:p>
          <a:p>
            <a:pPr marL="916686" lvl="1" indent="-514350" algn="just"/>
            <a:r>
              <a:rPr lang="pt-BR" dirty="0" err="1"/>
              <a:t>int</a:t>
            </a:r>
            <a:r>
              <a:rPr lang="pt-BR" dirty="0"/>
              <a:t> a = 3;</a:t>
            </a:r>
          </a:p>
          <a:p>
            <a:pPr marL="916686" lvl="1" indent="-514350" algn="just"/>
            <a:r>
              <a:rPr lang="pt-BR" dirty="0" err="1"/>
              <a:t>int</a:t>
            </a:r>
            <a:r>
              <a:rPr lang="pt-BR" dirty="0"/>
              <a:t> b = 5;</a:t>
            </a:r>
          </a:p>
          <a:p>
            <a:pPr marL="916686" lvl="1" indent="-514350" algn="just"/>
            <a:endParaRPr lang="pt-BR" dirty="0"/>
          </a:p>
          <a:p>
            <a:pPr marL="916686" lvl="1" indent="-514350" algn="just"/>
            <a:r>
              <a:rPr lang="pt-BR" dirty="0"/>
              <a:t>for (</a:t>
            </a:r>
            <a:r>
              <a:rPr lang="pt-BR" dirty="0" err="1"/>
              <a:t>int</a:t>
            </a:r>
            <a:r>
              <a:rPr lang="pt-BR" dirty="0"/>
              <a:t> i = 1; i &lt;= 10; i++)</a:t>
            </a:r>
          </a:p>
          <a:p>
            <a:pPr marL="916686" lvl="1" indent="-514350" algn="just"/>
            <a:endParaRPr lang="pt-BR" dirty="0"/>
          </a:p>
          <a:p>
            <a:pPr marL="916686" lvl="1" indent="-514350" algn="just"/>
            <a:r>
              <a:rPr lang="pt-BR" dirty="0"/>
              <a:t>for (</a:t>
            </a:r>
            <a:r>
              <a:rPr lang="pt-BR" dirty="0" err="1"/>
              <a:t>instruçao</a:t>
            </a:r>
            <a:r>
              <a:rPr lang="pt-BR" dirty="0"/>
              <a:t>; expressão1; expressão2)</a:t>
            </a:r>
          </a:p>
          <a:p>
            <a:pPr marL="916686" lvl="1" indent="-514350" algn="just"/>
            <a:r>
              <a:rPr lang="pt-BR" dirty="0"/>
              <a:t>{</a:t>
            </a:r>
          </a:p>
          <a:p>
            <a:pPr marL="916686" lvl="1" indent="-514350" algn="just"/>
            <a:r>
              <a:rPr lang="pt-BR" dirty="0"/>
              <a:t>       //bloco</a:t>
            </a:r>
          </a:p>
          <a:p>
            <a:pPr marL="1648206" lvl="4" indent="-514350" algn="just"/>
            <a:r>
              <a:rPr lang="pt-BR" dirty="0" err="1"/>
              <a:t>if</a:t>
            </a:r>
            <a:r>
              <a:rPr lang="pt-BR" dirty="0"/>
              <a:t>(a&gt;b) </a:t>
            </a:r>
            <a:r>
              <a:rPr lang="pt-BR" dirty="0" err="1"/>
              <a:t>break</a:t>
            </a:r>
            <a:r>
              <a:rPr lang="pt-BR" dirty="0"/>
              <a:t>;          //para o loop.</a:t>
            </a:r>
          </a:p>
          <a:p>
            <a:pPr marL="1648206" lvl="4" indent="-514350" algn="just"/>
            <a:endParaRPr lang="pt-BR" dirty="0"/>
          </a:p>
          <a:p>
            <a:pPr marL="916686" lvl="1" indent="-514350" algn="just"/>
            <a:r>
              <a:rPr lang="pt-BR" dirty="0"/>
              <a:t>}</a:t>
            </a:r>
          </a:p>
          <a:p>
            <a:pPr marL="1181862" lvl="2" indent="-514350" algn="just"/>
            <a:endParaRPr lang="pt-BR" dirty="0"/>
          </a:p>
          <a:p>
            <a:pPr marL="1181862" lvl="2" indent="-514350" algn="just"/>
            <a:endParaRPr lang="pt-B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Importar o pacote </a:t>
            </a:r>
            <a:r>
              <a:rPr lang="pt-BR" dirty="0" err="1"/>
              <a:t>java</a:t>
            </a:r>
            <a:r>
              <a:rPr lang="pt-BR" dirty="0"/>
              <a:t>.</a:t>
            </a:r>
            <a:r>
              <a:rPr lang="pt-BR" dirty="0" err="1"/>
              <a:t>util</a:t>
            </a:r>
            <a:endParaRPr lang="pt-BR" dirty="0"/>
          </a:p>
          <a:p>
            <a:pPr marL="1181862" lvl="2" indent="-514350" algn="just"/>
            <a:r>
              <a:rPr lang="pt-BR" dirty="0" err="1"/>
              <a:t>import</a:t>
            </a:r>
            <a:r>
              <a:rPr lang="pt-BR" dirty="0"/>
              <a:t>  </a:t>
            </a:r>
            <a:r>
              <a:rPr lang="pt-BR" dirty="0" err="1"/>
              <a:t>java</a:t>
            </a:r>
            <a:r>
              <a:rPr lang="pt-BR" dirty="0"/>
              <a:t>.util.*</a:t>
            </a:r>
          </a:p>
          <a:p>
            <a:pPr marL="916686" lvl="1" indent="-514350" algn="just"/>
            <a:r>
              <a:rPr lang="pt-BR" dirty="0"/>
              <a:t>Instanciar e criar um novo objeto Scanner</a:t>
            </a:r>
          </a:p>
          <a:p>
            <a:pPr marL="1181862" lvl="2" indent="-514350" algn="just"/>
            <a:r>
              <a:rPr lang="pt-BR" dirty="0"/>
              <a:t>Scanner  teste  = </a:t>
            </a:r>
            <a:r>
              <a:rPr lang="pt-BR" dirty="0" err="1"/>
              <a:t>new</a:t>
            </a:r>
            <a:r>
              <a:rPr lang="pt-BR" dirty="0"/>
              <a:t> Scanner(System.in);</a:t>
            </a:r>
          </a:p>
          <a:p>
            <a:pPr marL="916686" lvl="1" indent="-514350" algn="just"/>
            <a:r>
              <a:rPr lang="pt-BR" dirty="0"/>
              <a:t>Lendo um valor Inteiro e atribuindo a variável n</a:t>
            </a:r>
          </a:p>
          <a:p>
            <a:pPr marL="1181862" lvl="2" indent="-514350" algn="just"/>
            <a:r>
              <a:rPr lang="pt-BR" dirty="0" err="1"/>
              <a:t>int</a:t>
            </a:r>
            <a:r>
              <a:rPr lang="pt-BR" dirty="0"/>
              <a:t> n;</a:t>
            </a:r>
          </a:p>
          <a:p>
            <a:pPr marL="1181862" lvl="2" indent="-514350" algn="just"/>
            <a:r>
              <a:rPr lang="pt-BR" dirty="0"/>
              <a:t>System.</a:t>
            </a:r>
            <a:r>
              <a:rPr lang="pt-BR" dirty="0" err="1"/>
              <a:t>out.printf</a:t>
            </a:r>
            <a:r>
              <a:rPr lang="pt-BR" dirty="0"/>
              <a:t>(“Digite o numero: \n”);</a:t>
            </a:r>
          </a:p>
          <a:p>
            <a:pPr marL="1181862" lvl="2" indent="-514350" algn="just"/>
            <a:r>
              <a:rPr lang="pt-BR" dirty="0"/>
              <a:t>n = teste.</a:t>
            </a:r>
            <a:r>
              <a:rPr lang="pt-BR" dirty="0" err="1"/>
              <a:t>nextInt</a:t>
            </a:r>
            <a:r>
              <a:rPr lang="pt-BR" dirty="0"/>
              <a:t>();</a:t>
            </a:r>
          </a:p>
          <a:p>
            <a:pPr marL="1181862" lvl="2" indent="-514350" algn="just"/>
            <a:endParaRPr lang="pt-B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Na leitura consecutiva de valores numéricos e String deve antes esvaziar o buffer do teclado com o método: ler.</a:t>
            </a:r>
            <a:r>
              <a:rPr lang="pt-BR" dirty="0" err="1"/>
              <a:t>nextline</a:t>
            </a:r>
            <a:r>
              <a:rPr lang="pt-BR" dirty="0"/>
              <a:t>().</a:t>
            </a:r>
          </a:p>
          <a:p>
            <a:pPr marL="1181862" lvl="2" indent="-514350" algn="just"/>
            <a:r>
              <a:rPr lang="pt-BR" dirty="0"/>
              <a:t>Exemplo.: </a:t>
            </a:r>
          </a:p>
          <a:p>
            <a:pPr marL="1181862" lvl="2" indent="-514350" algn="just"/>
            <a:r>
              <a:rPr lang="pt-BR" dirty="0" err="1"/>
              <a:t>int</a:t>
            </a:r>
            <a:r>
              <a:rPr lang="pt-BR" dirty="0"/>
              <a:t> N;</a:t>
            </a:r>
          </a:p>
          <a:p>
            <a:pPr marL="1181862" lvl="2" indent="-514350" algn="just"/>
            <a:r>
              <a:rPr lang="pt-BR" dirty="0"/>
              <a:t>String S;</a:t>
            </a:r>
          </a:p>
          <a:p>
            <a:pPr marL="1437894" lvl="3" indent="-514350" algn="just"/>
            <a:r>
              <a:rPr lang="pt-BR" dirty="0"/>
              <a:t>System.</a:t>
            </a:r>
            <a:r>
              <a:rPr lang="pt-BR" dirty="0" err="1"/>
              <a:t>out.pr</a:t>
            </a:r>
            <a:r>
              <a:rPr lang="pt-BR" dirty="0"/>
              <a:t> </a:t>
            </a:r>
            <a:r>
              <a:rPr lang="pt-BR" dirty="0" err="1"/>
              <a:t>intf</a:t>
            </a:r>
            <a:r>
              <a:rPr lang="pt-BR" dirty="0"/>
              <a:t>(“DIGITE O NUMERO  \n”);</a:t>
            </a:r>
          </a:p>
          <a:p>
            <a:pPr marL="1437894" lvl="3" indent="-514350" algn="just"/>
            <a:r>
              <a:rPr lang="pt-BR" dirty="0"/>
              <a:t>N = ler.</a:t>
            </a:r>
            <a:r>
              <a:rPr lang="pt-BR" dirty="0" err="1"/>
              <a:t>nextInt</a:t>
            </a:r>
            <a:r>
              <a:rPr lang="pt-BR" dirty="0"/>
              <a:t>();</a:t>
            </a:r>
          </a:p>
          <a:p>
            <a:pPr marL="1437894" lvl="3" indent="-514350" algn="just"/>
            <a:r>
              <a:rPr lang="pt-BR" dirty="0"/>
              <a:t>ler.</a:t>
            </a:r>
            <a:r>
              <a:rPr lang="pt-BR" dirty="0" err="1"/>
              <a:t>nextLine</a:t>
            </a:r>
            <a:r>
              <a:rPr lang="pt-BR" dirty="0"/>
              <a:t>()   //esvazia o buffer do teclado</a:t>
            </a:r>
          </a:p>
          <a:p>
            <a:pPr marL="1437894" lvl="3" indent="-514350" algn="just"/>
            <a:r>
              <a:rPr lang="pt-BR" dirty="0"/>
              <a:t>System.</a:t>
            </a:r>
            <a:r>
              <a:rPr lang="pt-BR" dirty="0" err="1"/>
              <a:t>out.pr</a:t>
            </a:r>
            <a:r>
              <a:rPr lang="pt-BR" dirty="0"/>
              <a:t> </a:t>
            </a:r>
            <a:r>
              <a:rPr lang="pt-BR" dirty="0" err="1"/>
              <a:t>intf</a:t>
            </a:r>
            <a:r>
              <a:rPr lang="pt-BR" dirty="0"/>
              <a:t>(“DIGITE O NOME:  \n”);</a:t>
            </a:r>
          </a:p>
          <a:p>
            <a:pPr marL="1437894" lvl="3" indent="-514350" algn="just"/>
            <a:r>
              <a:rPr lang="pt-BR" dirty="0"/>
              <a:t>S = ler.</a:t>
            </a:r>
            <a:r>
              <a:rPr lang="pt-BR" dirty="0" err="1"/>
              <a:t>nextInt</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algn="just"/>
            <a:r>
              <a:rPr lang="pt-BR" dirty="0"/>
              <a:t>Orientação a Objeto = Objetos + Classificação + Herança + Comunicação</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Comparando Strings</a:t>
            </a:r>
          </a:p>
        </p:txBody>
      </p:sp>
      <p:sp>
        <p:nvSpPr>
          <p:cNvPr id="3" name="Espaço Reservado para Conteúdo 2"/>
          <p:cNvSpPr>
            <a:spLocks noGrp="1"/>
          </p:cNvSpPr>
          <p:nvPr>
            <p:ph idx="1"/>
          </p:nvPr>
        </p:nvSpPr>
        <p:spPr/>
        <p:txBody>
          <a:bodyPr/>
          <a:lstStyle/>
          <a:p>
            <a:r>
              <a:rPr lang="pt-BR" dirty="0"/>
              <a:t>String s1 = “teste”;</a:t>
            </a:r>
          </a:p>
          <a:p>
            <a:r>
              <a:rPr lang="pt-BR" dirty="0"/>
              <a:t>String s2 = “Teste”;</a:t>
            </a:r>
          </a:p>
          <a:p>
            <a:r>
              <a:rPr lang="pt-BR" dirty="0"/>
              <a:t>String s3 = “teste”;</a:t>
            </a:r>
          </a:p>
          <a:p>
            <a:r>
              <a:rPr lang="pt-BR" dirty="0" err="1"/>
              <a:t>if</a:t>
            </a:r>
            <a:r>
              <a:rPr lang="pt-BR" dirty="0"/>
              <a:t> (s1 == s2)      //ou pode usar o método </a:t>
            </a:r>
            <a:r>
              <a:rPr lang="pt-BR" dirty="0" err="1"/>
              <a:t>equals</a:t>
            </a:r>
            <a:r>
              <a:rPr lang="pt-BR" dirty="0"/>
              <a:t>()</a:t>
            </a:r>
          </a:p>
          <a:p>
            <a:r>
              <a:rPr lang="pt-BR" dirty="0"/>
              <a:t>                                // (s1.</a:t>
            </a:r>
            <a:r>
              <a:rPr lang="pt-BR" dirty="0" err="1"/>
              <a:t>equals</a:t>
            </a:r>
            <a:r>
              <a:rPr lang="pt-BR" dirty="0"/>
              <a:t>(s2))</a:t>
            </a:r>
          </a:p>
          <a:p>
            <a:r>
              <a:rPr lang="pt-BR" dirty="0"/>
              <a:t>{</a:t>
            </a:r>
          </a:p>
          <a:p>
            <a:r>
              <a:rPr lang="pt-BR" dirty="0"/>
              <a:t>       //exiba na tela alguma coisa aqui</a:t>
            </a:r>
          </a:p>
          <a:p>
            <a:r>
              <a:rPr lang="pt-BR"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Valores </a:t>
            </a:r>
            <a:r>
              <a:rPr lang="pt-BR" dirty="0" err="1"/>
              <a:t>Float</a:t>
            </a:r>
            <a:endParaRPr lang="pt-BR" dirty="0"/>
          </a:p>
          <a:p>
            <a:pPr marL="1437894" lvl="3" indent="-514350" algn="just"/>
            <a:r>
              <a:rPr lang="pt-BR" dirty="0" err="1"/>
              <a:t>float</a:t>
            </a:r>
            <a:r>
              <a:rPr lang="pt-BR" dirty="0"/>
              <a:t> </a:t>
            </a:r>
            <a:r>
              <a:rPr lang="pt-BR" dirty="0" err="1"/>
              <a:t>preco</a:t>
            </a:r>
            <a:r>
              <a:rPr lang="pt-BR" dirty="0"/>
              <a:t>;</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PREÇO DO PRODUTO:  \n”);</a:t>
            </a:r>
          </a:p>
          <a:p>
            <a:pPr marL="1437894" lvl="3" indent="-514350" algn="just"/>
            <a:r>
              <a:rPr lang="pt-BR" dirty="0" err="1"/>
              <a:t>preco</a:t>
            </a:r>
            <a:r>
              <a:rPr lang="pt-BR" dirty="0"/>
              <a:t> = ler.</a:t>
            </a:r>
            <a:r>
              <a:rPr lang="pt-BR" dirty="0" err="1"/>
              <a:t>nextFloat</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Valores Double</a:t>
            </a:r>
          </a:p>
          <a:p>
            <a:pPr marL="1437894" lvl="3" indent="-514350" algn="just"/>
            <a:r>
              <a:rPr lang="pt-BR" dirty="0" err="1"/>
              <a:t>double</a:t>
            </a:r>
            <a:r>
              <a:rPr lang="pt-BR" dirty="0"/>
              <a:t> sal;</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SALARIO:  \n”);</a:t>
            </a:r>
          </a:p>
          <a:p>
            <a:pPr marL="1437894" lvl="3" indent="-514350" algn="just"/>
            <a:r>
              <a:rPr lang="pt-BR" dirty="0"/>
              <a:t> sal = ler.</a:t>
            </a:r>
            <a:r>
              <a:rPr lang="pt-BR" dirty="0" err="1"/>
              <a:t>nextDouble</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String sem espaço em branco</a:t>
            </a:r>
          </a:p>
          <a:p>
            <a:pPr marL="1437894" lvl="3" indent="-514350" algn="just"/>
            <a:r>
              <a:rPr lang="pt-BR" dirty="0"/>
              <a:t>String  nome;</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PRIMEIRO NOME:  \n”);</a:t>
            </a:r>
          </a:p>
          <a:p>
            <a:pPr marL="1437894" lvl="3" indent="-514350" algn="just"/>
            <a:r>
              <a:rPr lang="pt-BR" dirty="0"/>
              <a:t> nome = ler.</a:t>
            </a:r>
            <a:r>
              <a:rPr lang="pt-BR" dirty="0" err="1"/>
              <a:t>next</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String com espaço em branco</a:t>
            </a:r>
          </a:p>
          <a:p>
            <a:pPr marL="1437894" lvl="3" indent="-514350" algn="just"/>
            <a:r>
              <a:rPr lang="pt-BR" dirty="0"/>
              <a:t>String  nome;</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PRIMEIRO NOME COMPLETO:  \n”);</a:t>
            </a:r>
          </a:p>
          <a:p>
            <a:pPr marL="1437894" lvl="3" indent="-514350" algn="just"/>
            <a:r>
              <a:rPr lang="pt-BR" dirty="0"/>
              <a:t> nome = ler.</a:t>
            </a:r>
            <a:r>
              <a:rPr lang="pt-BR" dirty="0" err="1"/>
              <a:t>nextLine</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Um </a:t>
            </a:r>
            <a:r>
              <a:rPr lang="pt-BR" dirty="0" err="1"/>
              <a:t>Caracter</a:t>
            </a:r>
            <a:r>
              <a:rPr lang="pt-BR" dirty="0"/>
              <a:t> com o método read</a:t>
            </a:r>
          </a:p>
          <a:p>
            <a:pPr marL="916686" lvl="1" indent="-514350" algn="just"/>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(String[] </a:t>
            </a:r>
            <a:r>
              <a:rPr lang="pt-BR" dirty="0" err="1"/>
              <a:t>args</a:t>
            </a:r>
            <a:r>
              <a:rPr lang="pt-BR" dirty="0"/>
              <a:t>) </a:t>
            </a:r>
            <a:r>
              <a:rPr lang="pt-BR" dirty="0" err="1"/>
              <a:t>throws</a:t>
            </a:r>
            <a:r>
              <a:rPr lang="pt-BR" dirty="0"/>
              <a:t> </a:t>
            </a:r>
            <a:r>
              <a:rPr lang="pt-BR" dirty="0" err="1"/>
              <a:t>IOException</a:t>
            </a:r>
            <a:r>
              <a:rPr lang="pt-BR" dirty="0"/>
              <a:t>{</a:t>
            </a:r>
          </a:p>
          <a:p>
            <a:pPr marL="1437894" lvl="3" indent="-514350" algn="just"/>
            <a:r>
              <a:rPr lang="pt-BR" dirty="0" err="1"/>
              <a:t>Char</a:t>
            </a:r>
            <a:r>
              <a:rPr lang="pt-BR" dirty="0"/>
              <a:t>   c;</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F ou M para Sexo:  \n”);</a:t>
            </a:r>
          </a:p>
          <a:p>
            <a:pPr marL="1437894" lvl="3" indent="-514350" algn="just"/>
            <a:r>
              <a:rPr lang="pt-BR" dirty="0"/>
              <a:t> c = (</a:t>
            </a:r>
            <a:r>
              <a:rPr lang="pt-BR" dirty="0" err="1"/>
              <a:t>char</a:t>
            </a:r>
            <a:r>
              <a:rPr lang="pt-BR" dirty="0"/>
              <a:t>)System.in.read();</a:t>
            </a:r>
          </a:p>
          <a:p>
            <a:pPr marL="1437894" lvl="3" indent="-514350" algn="just"/>
            <a:r>
              <a:rPr lang="pt-BR" dirty="0"/>
              <a:t>}</a:t>
            </a:r>
          </a:p>
          <a:p>
            <a:pPr marL="1437894" lvl="3" indent="-514350" algn="just"/>
            <a:endParaRPr lang="pt-BR" dirty="0"/>
          </a:p>
          <a:p>
            <a:pPr marL="1437894" lvl="3" indent="-514350" algn="just"/>
            <a:endParaRPr lang="pt-BR" dirty="0"/>
          </a:p>
          <a:p>
            <a:pPr marL="1437894" lvl="3" indent="-514350" algn="just"/>
            <a:r>
              <a:rPr lang="pt-BR" dirty="0"/>
              <a:t>//a clausula </a:t>
            </a:r>
            <a:r>
              <a:rPr lang="pt-BR" dirty="0" err="1"/>
              <a:t>throws</a:t>
            </a:r>
            <a:r>
              <a:rPr lang="pt-BR" dirty="0"/>
              <a:t> </a:t>
            </a:r>
            <a:r>
              <a:rPr lang="pt-BR" i="1" dirty="0" err="1"/>
              <a:t>IOException</a:t>
            </a:r>
            <a:r>
              <a:rPr lang="pt-BR" i="1" dirty="0"/>
              <a:t> indica que não será tratado erros de entrada de dados pelo método read().</a:t>
            </a:r>
            <a:endParaRPr lang="pt-BR" dirty="0"/>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err="1"/>
              <a:t>Array</a:t>
            </a:r>
            <a:endParaRPr lang="pt-BR" dirty="0"/>
          </a:p>
          <a:p>
            <a:pPr marL="916686" lvl="1" indent="-514350" algn="just"/>
            <a:r>
              <a:rPr lang="pt-BR" dirty="0"/>
              <a:t>Os elementos do </a:t>
            </a:r>
            <a:r>
              <a:rPr lang="pt-BR" dirty="0" err="1"/>
              <a:t>array</a:t>
            </a:r>
            <a:r>
              <a:rPr lang="pt-BR" dirty="0"/>
              <a:t> são </a:t>
            </a:r>
            <a:r>
              <a:rPr lang="pt-BR" dirty="0" err="1"/>
              <a:t>inumerados</a:t>
            </a:r>
            <a:r>
              <a:rPr lang="pt-BR" dirty="0"/>
              <a:t> iniciando de 0 (zero).</a:t>
            </a:r>
          </a:p>
          <a:p>
            <a:pPr marL="916686" lvl="1" indent="-514350" algn="just"/>
            <a:r>
              <a:rPr lang="pt-BR" dirty="0"/>
              <a:t>Se um </a:t>
            </a:r>
            <a:r>
              <a:rPr lang="pt-BR" dirty="0" err="1"/>
              <a:t>array</a:t>
            </a:r>
            <a:r>
              <a:rPr lang="pt-BR" dirty="0"/>
              <a:t> for criado com tamanho 0 – 5 e for programado para acessar o elemento 6, o código fonte vai compilar sem erros ou advertência</a:t>
            </a:r>
          </a:p>
          <a:p>
            <a:pPr marL="916686" lvl="1" indent="-514350" algn="just"/>
            <a:endParaRPr lang="pt-BR" dirty="0"/>
          </a:p>
          <a:p>
            <a:pPr marL="1181862" lvl="2" indent="-514350" algn="just"/>
            <a:endParaRPr lang="pt-B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Criando um </a:t>
            </a:r>
            <a:r>
              <a:rPr lang="pt-BR" dirty="0" err="1"/>
              <a:t>Array</a:t>
            </a:r>
            <a:endParaRPr lang="pt-BR" dirty="0"/>
          </a:p>
          <a:p>
            <a:pPr marL="916686" lvl="1" indent="-514350" algn="just"/>
            <a:r>
              <a:rPr lang="pt-BR" dirty="0" err="1"/>
              <a:t>int</a:t>
            </a:r>
            <a:r>
              <a:rPr lang="pt-BR" dirty="0"/>
              <a:t>[] </a:t>
            </a:r>
            <a:r>
              <a:rPr lang="pt-BR" dirty="0" err="1"/>
              <a:t>arraynome</a:t>
            </a:r>
            <a:r>
              <a:rPr lang="pt-BR" dirty="0"/>
              <a:t> = </a:t>
            </a:r>
            <a:r>
              <a:rPr lang="pt-BR" dirty="0" err="1"/>
              <a:t>new</a:t>
            </a:r>
            <a:r>
              <a:rPr lang="pt-BR" dirty="0"/>
              <a:t> </a:t>
            </a:r>
            <a:r>
              <a:rPr lang="pt-BR" dirty="0" err="1"/>
              <a:t>int</a:t>
            </a:r>
            <a:r>
              <a:rPr lang="pt-BR" dirty="0"/>
              <a:t>[5];</a:t>
            </a:r>
          </a:p>
          <a:p>
            <a:pPr marL="1181862" lvl="2" indent="-514350" algn="just"/>
            <a:r>
              <a:rPr lang="pt-BR" dirty="0"/>
              <a:t>Foi criado um </a:t>
            </a:r>
            <a:r>
              <a:rPr lang="pt-BR" dirty="0" err="1"/>
              <a:t>array</a:t>
            </a:r>
            <a:r>
              <a:rPr lang="pt-BR" dirty="0"/>
              <a:t> com posições de acesso de 0 a 4.</a:t>
            </a:r>
          </a:p>
          <a:p>
            <a:pPr marL="1181862" lvl="2" indent="-514350" algn="just"/>
            <a:endParaRPr lang="pt-BR" dirty="0"/>
          </a:p>
          <a:p>
            <a:pPr marL="916686" lvl="1" indent="-514350" algn="just"/>
            <a:r>
              <a:rPr lang="pt-BR" dirty="0" err="1"/>
              <a:t>int</a:t>
            </a:r>
            <a:r>
              <a:rPr lang="pt-BR" dirty="0"/>
              <a:t>[] </a:t>
            </a:r>
            <a:r>
              <a:rPr lang="pt-BR" dirty="0" err="1"/>
              <a:t>arraynome</a:t>
            </a:r>
            <a:r>
              <a:rPr lang="pt-BR" dirty="0"/>
              <a:t> = {1, 2, 3};</a:t>
            </a:r>
          </a:p>
          <a:p>
            <a:pPr marL="916686" lvl="1" indent="-514350" algn="just"/>
            <a:endParaRPr lang="pt-BR" dirty="0"/>
          </a:p>
          <a:p>
            <a:pPr marL="916686" lvl="1" indent="-514350" algn="just"/>
            <a:r>
              <a:rPr lang="pt-BR" dirty="0"/>
              <a:t>String[] nomes = {“</a:t>
            </a:r>
            <a:r>
              <a:rPr lang="pt-BR" dirty="0" err="1"/>
              <a:t>maria</a:t>
            </a:r>
            <a:r>
              <a:rPr lang="pt-BR" dirty="0"/>
              <a:t>”, “</a:t>
            </a:r>
            <a:r>
              <a:rPr lang="pt-BR" dirty="0" err="1"/>
              <a:t>jose</a:t>
            </a:r>
            <a:r>
              <a:rPr lang="pt-BR"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Criando um </a:t>
            </a:r>
            <a:r>
              <a:rPr lang="pt-BR" dirty="0" err="1"/>
              <a:t>Array</a:t>
            </a:r>
            <a:r>
              <a:rPr lang="pt-BR" dirty="0"/>
              <a:t> Multidimensional</a:t>
            </a:r>
          </a:p>
          <a:p>
            <a:pPr marL="916686" lvl="1" indent="-514350" algn="just"/>
            <a:r>
              <a:rPr lang="pt-BR" dirty="0" err="1"/>
              <a:t>Int</a:t>
            </a:r>
            <a:r>
              <a:rPr lang="pt-BR" dirty="0"/>
              <a:t>[][] vendas = {{2000, 2001}, {2500, 3500}};</a:t>
            </a:r>
          </a:p>
          <a:p>
            <a:pPr marL="916686" lvl="1" indent="-514350" algn="just"/>
            <a:r>
              <a:rPr lang="pt-BR" dirty="0" err="1"/>
              <a:t>int</a:t>
            </a:r>
            <a:r>
              <a:rPr lang="pt-BR" dirty="0"/>
              <a:t>[] [] </a:t>
            </a:r>
            <a:r>
              <a:rPr lang="pt-BR" dirty="0" err="1"/>
              <a:t>numeros</a:t>
            </a:r>
            <a:r>
              <a:rPr lang="pt-BR" dirty="0"/>
              <a:t>;</a:t>
            </a:r>
          </a:p>
          <a:p>
            <a:pPr marL="1181862" lvl="2" indent="-514350" algn="just"/>
            <a:r>
              <a:rPr lang="pt-BR" dirty="0"/>
              <a:t>Foi criado um </a:t>
            </a:r>
            <a:r>
              <a:rPr lang="pt-BR" dirty="0" err="1"/>
              <a:t>array</a:t>
            </a:r>
            <a:r>
              <a:rPr lang="pt-BR" dirty="0"/>
              <a:t> com posições de acesso  linha coluna.</a:t>
            </a:r>
          </a:p>
          <a:p>
            <a:pPr marL="1181862" lvl="2" indent="-514350" algn="just"/>
            <a:endParaRPr lang="pt-BR" dirty="0"/>
          </a:p>
          <a:p>
            <a:pPr marL="916686" lvl="1" indent="-514350" algn="just"/>
            <a:r>
              <a:rPr lang="pt-BR" dirty="0"/>
              <a:t>For (</a:t>
            </a:r>
            <a:r>
              <a:rPr lang="pt-BR" dirty="0" err="1"/>
              <a:t>int</a:t>
            </a:r>
            <a:r>
              <a:rPr lang="pt-BR" dirty="0"/>
              <a:t> i = 0; i &lt; 5; i++)</a:t>
            </a:r>
          </a:p>
          <a:p>
            <a:pPr marL="1181862" lvl="2" indent="-514350" algn="just"/>
            <a:r>
              <a:rPr lang="pt-BR" dirty="0"/>
              <a:t>For (</a:t>
            </a:r>
            <a:r>
              <a:rPr lang="pt-BR" dirty="0" err="1"/>
              <a:t>int</a:t>
            </a:r>
            <a:r>
              <a:rPr lang="pt-BR" dirty="0"/>
              <a:t> j = 0; j &lt; 5; j++)</a:t>
            </a:r>
          </a:p>
          <a:p>
            <a:pPr marL="1437894" lvl="3" indent="-514350" algn="just"/>
            <a:r>
              <a:rPr lang="pt-BR" dirty="0" err="1"/>
              <a:t>numeros</a:t>
            </a:r>
            <a:r>
              <a:rPr lang="pt-BR" dirty="0"/>
              <a:t>[i][j] = i+j;</a:t>
            </a:r>
          </a:p>
          <a:p>
            <a:pPr marL="916686" lvl="1" indent="-514350" algn="just"/>
            <a:endParaRPr lang="pt-B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fontScale="70000" lnSpcReduction="20000"/>
          </a:bodyPr>
          <a:lstStyle/>
          <a:p>
            <a:pPr marL="624078" indent="-514350" algn="just"/>
            <a:r>
              <a:rPr lang="pt-BR" dirty="0"/>
              <a:t>Seleções </a:t>
            </a:r>
            <a:r>
              <a:rPr lang="pt-BR" dirty="0" err="1"/>
              <a:t>Multiplas</a:t>
            </a:r>
            <a:endParaRPr lang="pt-BR" dirty="0"/>
          </a:p>
          <a:p>
            <a:r>
              <a:rPr lang="pt-BR" b="1" dirty="0" err="1"/>
              <a:t>int</a:t>
            </a:r>
            <a:r>
              <a:rPr lang="pt-BR" b="1" dirty="0"/>
              <a:t> </a:t>
            </a:r>
            <a:r>
              <a:rPr lang="pt-BR" b="1" dirty="0" err="1"/>
              <a:t>op</a:t>
            </a:r>
            <a:r>
              <a:rPr lang="pt-BR" b="1" dirty="0"/>
              <a:t> = 0;</a:t>
            </a:r>
          </a:p>
          <a:p>
            <a:endParaRPr lang="pt-BR" dirty="0"/>
          </a:p>
          <a:p>
            <a:r>
              <a:rPr lang="pt-BR" dirty="0"/>
              <a:t>System.</a:t>
            </a:r>
            <a:r>
              <a:rPr lang="pt-BR" b="1" i="1" dirty="0" err="1"/>
              <a:t>out.print</a:t>
            </a:r>
            <a:r>
              <a:rPr lang="pt-BR" b="1" i="1" dirty="0"/>
              <a:t>("DIGITE A OPÇÃO 1 ou 2:");</a:t>
            </a:r>
          </a:p>
          <a:p>
            <a:r>
              <a:rPr lang="pt-BR" dirty="0" err="1"/>
              <a:t>op</a:t>
            </a:r>
            <a:r>
              <a:rPr lang="pt-BR" dirty="0"/>
              <a:t> = ler.</a:t>
            </a:r>
            <a:r>
              <a:rPr lang="pt-BR" dirty="0" err="1"/>
              <a:t>nextInt</a:t>
            </a:r>
            <a:r>
              <a:rPr lang="pt-BR" dirty="0"/>
              <a:t>();</a:t>
            </a:r>
          </a:p>
          <a:p>
            <a:endParaRPr lang="pt-BR" dirty="0"/>
          </a:p>
          <a:p>
            <a:r>
              <a:rPr lang="pt-BR" b="1" dirty="0"/>
              <a:t>switch (</a:t>
            </a:r>
            <a:r>
              <a:rPr lang="pt-BR" b="1" dirty="0" err="1"/>
              <a:t>op</a:t>
            </a:r>
            <a:r>
              <a:rPr lang="pt-BR" b="1" dirty="0"/>
              <a:t>)</a:t>
            </a:r>
          </a:p>
          <a:p>
            <a:r>
              <a:rPr lang="pt-BR" dirty="0"/>
              <a:t>{</a:t>
            </a:r>
          </a:p>
          <a:p>
            <a:pPr lvl="2"/>
            <a:r>
              <a:rPr lang="pt-BR" b="1" dirty="0"/>
              <a:t>case 1:</a:t>
            </a:r>
          </a:p>
          <a:p>
            <a:pPr lvl="2"/>
            <a:r>
              <a:rPr lang="pt-BR" dirty="0"/>
              <a:t>{</a:t>
            </a:r>
          </a:p>
          <a:p>
            <a:pPr lvl="3"/>
            <a:r>
              <a:rPr lang="pt-BR" dirty="0"/>
              <a:t>System.</a:t>
            </a:r>
            <a:r>
              <a:rPr lang="pt-BR" b="1" i="1" dirty="0" err="1"/>
              <a:t>out.printf</a:t>
            </a:r>
            <a:r>
              <a:rPr lang="pt-BR" b="1" i="1" dirty="0"/>
              <a:t>("OPÇÃO 1");</a:t>
            </a:r>
          </a:p>
          <a:p>
            <a:pPr lvl="2"/>
            <a:r>
              <a:rPr lang="pt-BR" dirty="0"/>
              <a:t>}</a:t>
            </a:r>
          </a:p>
          <a:p>
            <a:pPr lvl="2"/>
            <a:r>
              <a:rPr lang="pt-BR" b="1" dirty="0"/>
              <a:t>case 2:</a:t>
            </a:r>
          </a:p>
          <a:p>
            <a:pPr lvl="2"/>
            <a:r>
              <a:rPr lang="pt-BR" dirty="0"/>
              <a:t>{</a:t>
            </a:r>
          </a:p>
          <a:p>
            <a:pPr lvl="3"/>
            <a:r>
              <a:rPr lang="pt-BR" dirty="0"/>
              <a:t>System.</a:t>
            </a:r>
            <a:r>
              <a:rPr lang="pt-BR" b="1" i="1" dirty="0" err="1"/>
              <a:t>out.printf</a:t>
            </a:r>
            <a:r>
              <a:rPr lang="pt-BR" b="1" i="1" dirty="0"/>
              <a:t>("OPÇÃO 2");</a:t>
            </a:r>
          </a:p>
          <a:p>
            <a:pPr lvl="2"/>
            <a:r>
              <a:rPr lang="pt-BR" dirty="0"/>
              <a:t>}</a:t>
            </a:r>
          </a:p>
          <a:p>
            <a:pPr lvl="2"/>
            <a:r>
              <a:rPr lang="pt-BR" dirty="0"/>
              <a:t>Default: </a:t>
            </a:r>
          </a:p>
          <a:p>
            <a:pPr lvl="2"/>
            <a:r>
              <a:rPr lang="pt-BR" dirty="0"/>
              <a:t>           </a:t>
            </a:r>
            <a:r>
              <a:rPr lang="pt-BR" dirty="0" err="1"/>
              <a:t>System.out.println</a:t>
            </a:r>
            <a:r>
              <a:rPr lang="pt-BR" dirty="0"/>
              <a:t>(“Número Inválido”);</a:t>
            </a:r>
          </a:p>
          <a:p>
            <a:r>
              <a:rPr lang="pt-BR" dirty="0"/>
              <a:t>}</a:t>
            </a:r>
          </a:p>
          <a:p>
            <a:r>
              <a:rPr lang="pt-BR" dirty="0" err="1"/>
              <a:t>ler.close</a:t>
            </a:r>
            <a:r>
              <a:rPr lang="pt-BR" dirty="0"/>
              <a:t>();                         //finalizar o </a:t>
            </a:r>
            <a:r>
              <a:rPr lang="pt-BR"/>
              <a:t>objeto ler </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42407</TotalTime>
  <Words>9802</Words>
  <Application>Microsoft Office PowerPoint</Application>
  <PresentationFormat>Apresentação na tela (4:3)</PresentationFormat>
  <Paragraphs>1758</Paragraphs>
  <Slides>179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179</vt:i4>
      </vt:variant>
    </vt:vector>
  </HeadingPairs>
  <TitlesOfParts>
    <vt:vector size="183" baseType="lpstr">
      <vt:lpstr>Georgia</vt:lpstr>
      <vt:lpstr>Trebuchet MS</vt:lpstr>
      <vt:lpstr>Wingdings 2</vt:lpstr>
      <vt:lpstr>Urbano</vt:lpstr>
      <vt:lpstr>FUNDAMENTOS DE ORIENTAÇÃO A OBJETOS</vt:lpstr>
      <vt:lpstr>Roteiro</vt:lpstr>
      <vt:lpstr>Introdução e Contextualiação</vt:lpstr>
      <vt:lpstr>Introdução e Contextualização – Paradigma Imperativo</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PROCEDURAL x ORIENTAÇÃO A OBJETOS</vt:lpstr>
      <vt:lpstr>COMO OS SOFTWARE ERAM CRIADOS NO MÉTODO PROCEDIMENTAL</vt:lpstr>
      <vt:lpstr>COMO OS SOFTWARE ERAM CRIADOS NO MÉTODO PROCEDIMENTAL</vt:lpstr>
      <vt:lpstr>SE O PROGRAMA TIVESSE OUTRA FUNCIONALIDADE?</vt:lpstr>
      <vt:lpstr>SE O PROGRAMA TIVESSE QUE VALIDAR O CPF NA BUSCA?</vt:lpstr>
      <vt:lpstr>SE O PROGRAMA TIVESSE QUE VALIDAR O CPF NA BUSCA?</vt:lpstr>
      <vt:lpstr>SOFTWARE DE CONTA BANCÁRIA</vt:lpstr>
      <vt:lpstr>CRIANDO O TIPO CONTA</vt:lpstr>
      <vt:lpstr>CRIANDO CONTA NO JAVA</vt:lpstr>
      <vt:lpstr>CRIANDO CONTA</vt:lpstr>
      <vt:lpstr>CRIANDO CONTA</vt:lpstr>
      <vt:lpstr>CRIANDO A CLASSE CONTA NO JAVA</vt:lpstr>
      <vt:lpstr>CRIANDO A CLASSE CRIA CONTA NO JAVA</vt:lpstr>
      <vt:lpstr>CRIANDO A CLASSE CRIA CONTA NO JAVA</vt:lpstr>
      <vt:lpstr>CRIANDO A CLASSE CRIA CONTA NO JAVA</vt:lpstr>
      <vt:lpstr>CRIANDO CONTA NO JAVA</vt:lpstr>
      <vt:lpstr>CRIANDO A CLASSE CRIA CONTA NO JAVA</vt:lpstr>
      <vt:lpstr>CRIANDO CONTA NO JAVA</vt:lpstr>
      <vt:lpstr>CRIANDO A CLASSE CRIA CONTA NO JAVA</vt:lpstr>
      <vt:lpstr>CRIANDO A CLASSE CRIA CONTA NO JAVA</vt:lpstr>
      <vt:lpstr>CRIANDO CONTA NO JAVA</vt:lpstr>
      <vt:lpstr>CRIANDO A CLASSE CRIA CONTA NO JAVA</vt:lpstr>
      <vt:lpstr>CRIANDO A CLASSE CRIA CONTA NO JAVA</vt:lpstr>
      <vt:lpstr>CRIANDO A CLASSE CRIA CONTA NO JAVA</vt:lpstr>
      <vt:lpstr>CRIANDO CONTA NO JAVA</vt:lpstr>
      <vt:lpstr>CRIANDO A CLASSE CRIA CONTA NO JAVA</vt:lpstr>
      <vt:lpstr>CRIANDO A CLASSE CRIA CONTA NO JAVA</vt:lpstr>
      <vt:lpstr>CRIANDO A CLASSE CRIA CONTA NO JAVA</vt:lpstr>
      <vt:lpstr>CRIANDO A CLASSE CRIA CONTA NO JAVA</vt:lpstr>
      <vt:lpstr>CRIANDO CONTA NO JAVA</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Encapsulamento</vt:lpstr>
      <vt:lpstr>COMUNICAÇÃO</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Comparando Strings</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Overview</vt:lpstr>
      <vt:lpstr>1ª Lista de Atividades</vt:lpstr>
      <vt:lpstr>Introdução a Ferramenta Eclipse</vt:lpstr>
      <vt:lpstr>Introdução a Ferramenta Eclipse</vt:lpstr>
      <vt:lpstr>Introdução a Ferramenta Eclipse</vt:lpstr>
      <vt:lpstr>Criando Classes e Usando Atributos Públicos</vt:lpstr>
      <vt:lpstr>Criando Classes e Usando Atributos Públicos</vt:lpstr>
      <vt:lpstr>Criando Classes e Usando Atributos Públicos</vt:lpstr>
      <vt:lpstr>Criando Classes e Usando Atributos Públicos</vt:lpstr>
      <vt:lpstr>Criando Classes e Usando Métodos Públicos</vt:lpstr>
      <vt:lpstr>Criando Classes e Usando Atributos Públicos</vt:lpstr>
      <vt:lpstr>Lista de Atividades</vt:lpstr>
      <vt:lpstr>Usando Atributos Privados</vt:lpstr>
      <vt:lpstr>Usando Atributos Privados</vt:lpstr>
      <vt:lpstr>Criando a Classe Pai</vt:lpstr>
      <vt:lpstr>Criando a Classe com os Atributos Privados</vt:lpstr>
      <vt:lpstr>Atividades</vt:lpstr>
      <vt:lpstr>CONSTRUTORES</vt:lpstr>
      <vt:lpstr>CONSTRUTORES</vt:lpstr>
      <vt:lpstr>Criando a Classe que vai Instanciar a Classe com Método Construtor</vt:lpstr>
      <vt:lpstr>Criando a Classe com Método Construtor</vt:lpstr>
      <vt:lpstr>EXERCÍCIO</vt:lpstr>
      <vt:lpstr>Alterando a Classe que vai Instanciar a Classe com Método Construtor</vt:lpstr>
      <vt:lpstr>CONSIDERAÇÕES IMPORTANTES</vt:lpstr>
      <vt:lpstr>CONSIDERAÇÕES IMPORTANTES</vt:lpstr>
      <vt:lpstr>PALAVRA RESERVADA SUPER</vt:lpstr>
      <vt:lpstr>PALAVRA RESERVADA SUPER - EXEMPLO</vt:lpstr>
      <vt:lpstr>Segundo Exercício do Segundo Trimestre</vt:lpstr>
      <vt:lpstr>II BIMESTRE</vt:lpstr>
      <vt:lpstr>CLASSES E MÉTODOS FINAIS</vt:lpstr>
      <vt:lpstr>CLASSES E MÉTODOS FINAIS</vt:lpstr>
      <vt:lpstr>EXEMPLO FINAL PARA CLASSE QUADRADO – CLASSE FiguraGeometrica</vt:lpstr>
      <vt:lpstr>EXEMPLO FINAL PARA CLASSE QUADRADO – CLASSE Quadrado</vt:lpstr>
      <vt:lpstr>EXEMPLO FINAL PARA CLASSE QUADRADO – CLASSE FiguraTeste</vt:lpstr>
      <vt:lpstr>EXEMPLO FINAL PARA CLASSE QUADRADO – CLASSE QuadradoNovo</vt:lpstr>
      <vt:lpstr>MÉTODOS COMO FINAL</vt:lpstr>
      <vt:lpstr>MÉTODOS UTILIZANDO MODIFICADOR FINAL</vt:lpstr>
      <vt:lpstr>MÉTODOS UTILIZANDO MODIFICADOR FINAL - EXEMPLO</vt:lpstr>
      <vt:lpstr>MÉTODOS UTILIZANDO MODIFICADOR FINAL - EXEMPLO</vt:lpstr>
      <vt:lpstr>MÉTODOS UTILIZANDO MODIFICADOR FINAL - EXEMPLO</vt:lpstr>
      <vt:lpstr>EXERCÍCIO DE FIXAÇÃO</vt:lpstr>
      <vt:lpstr>EXERCÍCIO VALENDO PARTE DOS 20% DA PROVA</vt:lpstr>
      <vt:lpstr>CLASSE VECTOR </vt:lpstr>
      <vt:lpstr>CLASSE VECTOR</vt:lpstr>
      <vt:lpstr>DIFERENÇA ENTRE ARRAY E VECTOR</vt:lpstr>
      <vt:lpstr>EXPLORANDO OUTROS MÉTODOS</vt:lpstr>
      <vt:lpstr>CLASSE VECTOR – INSTANCIANDO UM OBJETO DA CLASSE VECTOR</vt:lpstr>
      <vt:lpstr>CLASSE VECTOR – ADICIONANDO DADOS NO OBJETO DA CLASSE VECTOR</vt:lpstr>
      <vt:lpstr>CLASSE VECTOR – VERIFICANDO A QUANTIDADE DE DADOS NO OBJETO DA CLASSE VECTOR</vt:lpstr>
      <vt:lpstr>CLASSE VECTOR – EXIBINDO OS DADOS DO OBJETO DA CLASSE VECTOR</vt:lpstr>
      <vt:lpstr>CLASSE VECTOR – COPIANDO OS DADOS DO VECTOR PARA UM ARRAY</vt:lpstr>
      <vt:lpstr>CLASSE VECTOR – COPIANDO OS DADOS DO VECTOR COM DADOS DE TIPOS DIFERENTES PARA UM ARRAY</vt:lpstr>
      <vt:lpstr>CLASSE VECTOR – REMOVENDO DADOS DO VECTOR</vt:lpstr>
      <vt:lpstr>CLASSE VECTOR – CAPITURANDO UM PONTO FLUTUANTE NO VECTOR</vt:lpstr>
      <vt:lpstr>CLASSE VECTOR – CAPITURANDO UM INTEIRO NO VECTOR</vt:lpstr>
      <vt:lpstr>CLASSE VECTOR – CAPITURANDO UMA STRING NO VECTOR</vt:lpstr>
      <vt:lpstr>ATIVIDADE DE FIXAÇÃO</vt:lpstr>
      <vt:lpstr>MÉTODOS DE CLASSE OU STATIC</vt:lpstr>
      <vt:lpstr>MÉTODOS DE CLASSE OU STATIC</vt:lpstr>
      <vt:lpstr>MÉTODOS DE CLASSE OU STATIC – EXEMPLO DE MÉTODOS JÁ DEFINIDOS NA LINGUAGEM</vt:lpstr>
      <vt:lpstr>MÉTODOS DE CLASSE OU STATIC – EXEMPLO DE MÉTODOS DA CLASSE Math</vt:lpstr>
      <vt:lpstr>MÉTODOS DE CLASSE OU STATIC – EXEMPLO – MÉTODO CRIADO PELO PROGRAMADOR</vt:lpstr>
      <vt:lpstr>PASSAGEM DE ARGUMENTOS USANDO ARGS</vt:lpstr>
      <vt:lpstr>COMO PASSAR PARAMETROS NO ECLIPSE</vt:lpstr>
      <vt:lpstr>COMO PASSAR PARAMETROS NO ECLIPSE USANDO O ARGS</vt:lpstr>
      <vt:lpstr>COMO PASSAR PARAMETROS NO ECLIPSE USANDO O ARGS – EXEMPLO 2</vt:lpstr>
      <vt:lpstr>COMO PASSAR PARAMETROS NO ECLIPSE USANDO O ARGS – EXEMPLO 2</vt:lpstr>
      <vt:lpstr>COMO PASSAR PARAMETROS NO ECLIPSE USANDO O ARGS – EXEMPLO 2</vt:lpstr>
      <vt:lpstr>PASSANDO UM ARQUIVO COMO PARAMETRO</vt:lpstr>
      <vt:lpstr>CRIAR UM ARQUIVO</vt:lpstr>
      <vt:lpstr>PASSANDO UM ARQUIVO COMO PARAMETRO</vt:lpstr>
      <vt:lpstr>PASSANDO UM ARQUIVO COMO PARAMETRO</vt:lpstr>
      <vt:lpstr>PASSANDO UM ARQUIVO COMO PARAMETRO</vt:lpstr>
      <vt:lpstr>PASSAR O ARQUIVO POR PARAMETRO NO ECLIPSE</vt:lpstr>
      <vt:lpstr>OPERADOR THIS</vt:lpstr>
      <vt:lpstr>OPERADOR THIS</vt:lpstr>
      <vt:lpstr>OPERADOR THIS - EXEMPLO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Programação II</dc:title>
  <dc:creator>adilsonlopes</dc:creator>
  <cp:lastModifiedBy>Adilson Lopes</cp:lastModifiedBy>
  <cp:revision>166</cp:revision>
  <dcterms:created xsi:type="dcterms:W3CDTF">2020-02-18T19:12:14Z</dcterms:created>
  <dcterms:modified xsi:type="dcterms:W3CDTF">2022-08-22T03:27:22Z</dcterms:modified>
</cp:coreProperties>
</file>