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518" r:id="rId3"/>
    <p:sldId id="519" r:id="rId4"/>
    <p:sldId id="517" r:id="rId5"/>
    <p:sldId id="417" r:id="rId6"/>
    <p:sldId id="406" r:id="rId7"/>
    <p:sldId id="410" r:id="rId8"/>
    <p:sldId id="409" r:id="rId9"/>
    <p:sldId id="412" r:id="rId10"/>
    <p:sldId id="534" r:id="rId11"/>
    <p:sldId id="414" r:id="rId12"/>
    <p:sldId id="415" r:id="rId13"/>
    <p:sldId id="536" r:id="rId14"/>
    <p:sldId id="413" r:id="rId15"/>
    <p:sldId id="419" r:id="rId16"/>
    <p:sldId id="420" r:id="rId17"/>
    <p:sldId id="418" r:id="rId18"/>
    <p:sldId id="258" r:id="rId19"/>
    <p:sldId id="535" r:id="rId20"/>
    <p:sldId id="262" r:id="rId21"/>
    <p:sldId id="259" r:id="rId22"/>
    <p:sldId id="260" r:id="rId23"/>
    <p:sldId id="261" r:id="rId24"/>
    <p:sldId id="537" r:id="rId25"/>
    <p:sldId id="538" r:id="rId26"/>
    <p:sldId id="264" r:id="rId27"/>
    <p:sldId id="265" r:id="rId28"/>
    <p:sldId id="266" r:id="rId29"/>
    <p:sldId id="267" r:id="rId30"/>
    <p:sldId id="276" r:id="rId31"/>
    <p:sldId id="281" r:id="rId32"/>
    <p:sldId id="441" r:id="rId33"/>
    <p:sldId id="428" r:id="rId34"/>
    <p:sldId id="429" r:id="rId35"/>
    <p:sldId id="430" r:id="rId36"/>
    <p:sldId id="431" r:id="rId37"/>
    <p:sldId id="432" r:id="rId38"/>
    <p:sldId id="442" r:id="rId39"/>
    <p:sldId id="443" r:id="rId40"/>
    <p:sldId id="444" r:id="rId41"/>
    <p:sldId id="521" r:id="rId42"/>
    <p:sldId id="445" r:id="rId43"/>
    <p:sldId id="522" r:id="rId44"/>
    <p:sldId id="523" r:id="rId45"/>
    <p:sldId id="524" r:id="rId46"/>
    <p:sldId id="525" r:id="rId47"/>
    <p:sldId id="526" r:id="rId48"/>
    <p:sldId id="527" r:id="rId49"/>
    <p:sldId id="446" r:id="rId50"/>
    <p:sldId id="528" r:id="rId51"/>
    <p:sldId id="529" r:id="rId52"/>
    <p:sldId id="530" r:id="rId53"/>
    <p:sldId id="531" r:id="rId54"/>
    <p:sldId id="532" r:id="rId55"/>
    <p:sldId id="53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5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15BD5B-74A7-835A-976B-8DE651742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r>
              <a:rPr lang="en-US" sz="4400" dirty="0"/>
              <a:t>LÓGICA DE PROGRAMAÇÃO ALGORÍTMICA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0FD12-2F11-0E33-E756-251BBD8C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7293" y="4341179"/>
            <a:ext cx="3759694" cy="1524000"/>
          </a:xfrm>
        </p:spPr>
        <p:txBody>
          <a:bodyPr>
            <a:normAutofit/>
          </a:bodyPr>
          <a:lstStyle/>
          <a:p>
            <a:r>
              <a:rPr lang="en-US" dirty="0"/>
              <a:t>Prof Adilson Lopes</a:t>
            </a:r>
          </a:p>
        </p:txBody>
      </p:sp>
      <p:pic>
        <p:nvPicPr>
          <p:cNvPr id="4" name="Picture 3" descr="Materiais escolares e de escritório">
            <a:extLst>
              <a:ext uri="{FF2B5EF4-FFF2-40B4-BE49-F238E27FC236}">
                <a16:creationId xmlns:a16="http://schemas.microsoft.com/office/drawing/2014/main" id="{E2B46BD2-BD81-F61E-6E7C-F7DD56B3D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77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777" y="115408"/>
            <a:ext cx="10668000" cy="1513643"/>
          </a:xfrm>
        </p:spPr>
        <p:txBody>
          <a:bodyPr/>
          <a:lstStyle/>
          <a:p>
            <a:pPr algn="ctr"/>
            <a:r>
              <a:rPr lang="pt-BR" dirty="0"/>
              <a:t>Programa – Tipos Primitivos de Variáveis em Java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51A59F-7DC1-21E7-B859-1059D281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7E3622-7D30-38BE-8AD0-8065E06C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0" y="2103583"/>
            <a:ext cx="1085081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Variável </a:t>
            </a:r>
          </a:p>
          <a:p>
            <a:pPr lvl="1" algn="just"/>
            <a:r>
              <a:rPr lang="pt-BR" dirty="0"/>
              <a:t>Regras para criação</a:t>
            </a:r>
          </a:p>
          <a:p>
            <a:pPr lvl="2" algn="just"/>
            <a:r>
              <a:rPr lang="pt-BR" dirty="0"/>
              <a:t>Todo nome de variável só pode conter letras e números.</a:t>
            </a:r>
          </a:p>
          <a:p>
            <a:pPr lvl="2" algn="just"/>
            <a:r>
              <a:rPr lang="pt-BR" dirty="0"/>
              <a:t>O </a:t>
            </a:r>
            <a:r>
              <a:rPr lang="pt-BR" dirty="0" err="1"/>
              <a:t>caracter</a:t>
            </a:r>
            <a:r>
              <a:rPr lang="pt-BR" dirty="0"/>
              <a:t> “_” é aceito para criação de nome e significa um </a:t>
            </a:r>
            <a:r>
              <a:rPr lang="pt-BR" dirty="0" err="1"/>
              <a:t>caracter</a:t>
            </a:r>
            <a:r>
              <a:rPr lang="pt-BR" dirty="0"/>
              <a:t>.</a:t>
            </a:r>
          </a:p>
          <a:p>
            <a:pPr lvl="2" algn="just"/>
            <a:r>
              <a:rPr lang="pt-BR" dirty="0"/>
              <a:t>O primeiro </a:t>
            </a:r>
            <a:r>
              <a:rPr lang="pt-BR" dirty="0" err="1"/>
              <a:t>caracter</a:t>
            </a:r>
            <a:r>
              <a:rPr lang="pt-BR" dirty="0"/>
              <a:t> precisa ser uma letra ou um “_”</a:t>
            </a:r>
          </a:p>
          <a:p>
            <a:pPr lvl="2" algn="just"/>
            <a:r>
              <a:rPr lang="pt-BR" dirty="0"/>
              <a:t>A linguagem e sensitiva por isso um nome de variável criada com letra maiúscula é considerada outra variável se o mesmo nome for declaro com letra minúscula.</a:t>
            </a:r>
          </a:p>
          <a:p>
            <a:pPr lvl="2" algn="just"/>
            <a:r>
              <a:rPr lang="pt-BR" dirty="0"/>
              <a:t>Palavras reservadas não podem ser utilizadas como nome de variável.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Variável </a:t>
            </a:r>
          </a:p>
          <a:p>
            <a:pPr lvl="1" algn="just"/>
            <a:r>
              <a:rPr lang="pt-BR" dirty="0"/>
              <a:t>Declaração de Variável</a:t>
            </a:r>
          </a:p>
          <a:p>
            <a:pPr lvl="2" algn="just"/>
            <a:r>
              <a:rPr lang="pt-BR" dirty="0"/>
              <a:t>Tipo lista de nome de variáveis;</a:t>
            </a:r>
          </a:p>
          <a:p>
            <a:pPr lvl="2" algn="just"/>
            <a:r>
              <a:rPr lang="pt-BR" dirty="0"/>
              <a:t>Tipo nome de variável = valor;</a:t>
            </a:r>
          </a:p>
          <a:p>
            <a:pPr lvl="2" algn="just"/>
            <a:endParaRPr lang="pt-BR" dirty="0"/>
          </a:p>
          <a:p>
            <a:pPr lvl="1" algn="just"/>
            <a:r>
              <a:rPr lang="pt-BR" dirty="0"/>
              <a:t>Ex.: </a:t>
            </a:r>
          </a:p>
          <a:p>
            <a:pPr lvl="2" algn="just"/>
            <a:r>
              <a:rPr lang="pt-BR" dirty="0" err="1"/>
              <a:t>int</a:t>
            </a:r>
            <a:r>
              <a:rPr lang="pt-BR" dirty="0"/>
              <a:t> i;</a:t>
            </a:r>
          </a:p>
          <a:p>
            <a:pPr lvl="2" algn="just"/>
            <a:r>
              <a:rPr lang="pt-BR" dirty="0" err="1"/>
              <a:t>int</a:t>
            </a:r>
            <a:r>
              <a:rPr lang="pt-BR" dirty="0"/>
              <a:t> i = 2;</a:t>
            </a:r>
          </a:p>
          <a:p>
            <a:pPr lvl="2" algn="just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Variável </a:t>
            </a:r>
          </a:p>
          <a:p>
            <a:pPr lvl="1" algn="just"/>
            <a:r>
              <a:rPr lang="pt-BR" dirty="0" err="1"/>
              <a:t>String</a:t>
            </a:r>
            <a:endParaRPr lang="pt-BR" dirty="0"/>
          </a:p>
          <a:p>
            <a:pPr lvl="2" algn="just"/>
            <a:r>
              <a:rPr lang="pt-BR" dirty="0"/>
              <a:t>Armazena uma sequencia de caracteres</a:t>
            </a:r>
          </a:p>
          <a:p>
            <a:pPr lvl="2" algn="just"/>
            <a:endParaRPr lang="pt-BR" dirty="0"/>
          </a:p>
          <a:p>
            <a:pPr lvl="1" algn="just"/>
            <a:r>
              <a:rPr lang="pt-BR" dirty="0"/>
              <a:t>Ex.: </a:t>
            </a:r>
          </a:p>
          <a:p>
            <a:pPr lvl="2" algn="just"/>
            <a:r>
              <a:rPr lang="pt-BR" dirty="0" err="1"/>
              <a:t>String</a:t>
            </a:r>
            <a:r>
              <a:rPr lang="pt-BR" dirty="0"/>
              <a:t> s = “tentando minha </a:t>
            </a:r>
            <a:r>
              <a:rPr lang="pt-BR" dirty="0" err="1"/>
              <a:t>String</a:t>
            </a:r>
            <a:r>
              <a:rPr lang="pt-BR" dirty="0"/>
              <a:t>”;</a:t>
            </a:r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27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  <a:p>
            <a:pPr lvl="1" algn="just"/>
            <a:r>
              <a:rPr lang="pt-BR" dirty="0"/>
              <a:t>São denominados blocos de instruções, desenvolvidos para fins específicos e utilizados durante a execução do programa principal com o intuito de alcançar o objetivo proposto.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– Exemplo 1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None/>
            </a:pPr>
            <a:r>
              <a:rPr lang="pt-BR" dirty="0"/>
              <a:t>                  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52662" y="457200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 = A+B;</a:t>
            </a:r>
          </a:p>
        </p:txBody>
      </p:sp>
      <p:sp>
        <p:nvSpPr>
          <p:cNvPr id="9" name="Fluxograma: Entrada manual 8"/>
          <p:cNvSpPr/>
          <p:nvPr/>
        </p:nvSpPr>
        <p:spPr>
          <a:xfrm>
            <a:off x="2452662" y="3000372"/>
            <a:ext cx="1285884" cy="3571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" name="Fluxograma: Exibir 9"/>
          <p:cNvSpPr/>
          <p:nvPr/>
        </p:nvSpPr>
        <p:spPr>
          <a:xfrm>
            <a:off x="2524100" y="5429264"/>
            <a:ext cx="1143008" cy="42862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Fluxograma: Entrada manual 12"/>
          <p:cNvSpPr/>
          <p:nvPr/>
        </p:nvSpPr>
        <p:spPr>
          <a:xfrm>
            <a:off x="2452662" y="3714752"/>
            <a:ext cx="1285884" cy="3571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3059885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9" idx="2"/>
          </p:cNvCxnSpPr>
          <p:nvPr/>
        </p:nvCxnSpPr>
        <p:spPr>
          <a:xfrm rot="5400000">
            <a:off x="2952728" y="350043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2"/>
          </p:cNvCxnSpPr>
          <p:nvPr/>
        </p:nvCxnSpPr>
        <p:spPr>
          <a:xfrm rot="5400000">
            <a:off x="2917009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2"/>
          </p:cNvCxnSpPr>
          <p:nvPr/>
        </p:nvCxnSpPr>
        <p:spPr>
          <a:xfrm rot="5400000">
            <a:off x="2934869" y="5161373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2"/>
          </p:cNvCxnSpPr>
          <p:nvPr/>
        </p:nvCxnSpPr>
        <p:spPr>
          <a:xfrm rot="5400000">
            <a:off x="2988447" y="596504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Terminação 15"/>
          <p:cNvSpPr/>
          <p:nvPr/>
        </p:nvSpPr>
        <p:spPr>
          <a:xfrm>
            <a:off x="2524100" y="2214554"/>
            <a:ext cx="1285884" cy="4286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8" name="Fluxograma: Terminação 17"/>
          <p:cNvSpPr/>
          <p:nvPr/>
        </p:nvSpPr>
        <p:spPr>
          <a:xfrm>
            <a:off x="2452662" y="6215082"/>
            <a:ext cx="1285884" cy="4286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738678" y="3500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738942" y="392827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 = A+B;</a:t>
            </a:r>
          </a:p>
        </p:txBody>
      </p:sp>
      <p:sp>
        <p:nvSpPr>
          <p:cNvPr id="25" name="Fluxograma: Entrada manual 24"/>
          <p:cNvSpPr/>
          <p:nvPr/>
        </p:nvSpPr>
        <p:spPr>
          <a:xfrm>
            <a:off x="6667504" y="3000372"/>
            <a:ext cx="1285884" cy="3571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A, B</a:t>
            </a:r>
          </a:p>
        </p:txBody>
      </p:sp>
      <p:sp>
        <p:nvSpPr>
          <p:cNvPr id="26" name="Fluxograma: Exibir 25"/>
          <p:cNvSpPr/>
          <p:nvPr/>
        </p:nvSpPr>
        <p:spPr>
          <a:xfrm>
            <a:off x="6810380" y="4785528"/>
            <a:ext cx="1143008" cy="42862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rot="5400000">
            <a:off x="7274727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7203289" y="36068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3" idx="2"/>
          </p:cNvCxnSpPr>
          <p:nvPr/>
        </p:nvCxnSpPr>
        <p:spPr>
          <a:xfrm rot="5400000">
            <a:off x="7221149" y="4517637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6" idx="2"/>
          </p:cNvCxnSpPr>
          <p:nvPr/>
        </p:nvCxnSpPr>
        <p:spPr>
          <a:xfrm rot="5400000">
            <a:off x="7274727" y="53213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Terminação 30"/>
          <p:cNvSpPr/>
          <p:nvPr/>
        </p:nvSpPr>
        <p:spPr>
          <a:xfrm>
            <a:off x="6738942" y="2214554"/>
            <a:ext cx="1285884" cy="4286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32" name="Fluxograma: Terminação 31"/>
          <p:cNvSpPr/>
          <p:nvPr/>
        </p:nvSpPr>
        <p:spPr>
          <a:xfrm>
            <a:off x="6738942" y="5571346"/>
            <a:ext cx="1285884" cy="4286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– Exemplo 2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None/>
            </a:pPr>
            <a:r>
              <a:rPr lang="pt-BR" dirty="0"/>
              <a:t>                  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7096132" y="364331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 = A+B;</a:t>
            </a:r>
          </a:p>
        </p:txBody>
      </p:sp>
      <p:sp>
        <p:nvSpPr>
          <p:cNvPr id="8" name="Fluxograma: Preparação 7"/>
          <p:cNvSpPr/>
          <p:nvPr/>
        </p:nvSpPr>
        <p:spPr>
          <a:xfrm>
            <a:off x="2524100" y="2285992"/>
            <a:ext cx="1285884" cy="42862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9" name="Fluxograma: Entrada manual 8"/>
          <p:cNvSpPr/>
          <p:nvPr/>
        </p:nvSpPr>
        <p:spPr>
          <a:xfrm>
            <a:off x="2452662" y="3500438"/>
            <a:ext cx="1285884" cy="3571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" name="Fluxograma: Exibir 9"/>
          <p:cNvSpPr/>
          <p:nvPr/>
        </p:nvSpPr>
        <p:spPr>
          <a:xfrm>
            <a:off x="7239008" y="4572008"/>
            <a:ext cx="1143008" cy="42862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Fluxograma: Entrada manual 12"/>
          <p:cNvSpPr/>
          <p:nvPr/>
        </p:nvSpPr>
        <p:spPr>
          <a:xfrm>
            <a:off x="2452662" y="4214818"/>
            <a:ext cx="1285884" cy="3571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cxnSp>
        <p:nvCxnSpPr>
          <p:cNvPr id="15" name="Conector de seta reta 14"/>
          <p:cNvCxnSpPr>
            <a:stCxn id="8" idx="2"/>
          </p:cNvCxnSpPr>
          <p:nvPr/>
        </p:nvCxnSpPr>
        <p:spPr>
          <a:xfrm rot="5400000">
            <a:off x="3059885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9" idx="2"/>
          </p:cNvCxnSpPr>
          <p:nvPr/>
        </p:nvCxnSpPr>
        <p:spPr>
          <a:xfrm rot="5400000">
            <a:off x="2952728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809984" y="392906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2"/>
          </p:cNvCxnSpPr>
          <p:nvPr/>
        </p:nvCxnSpPr>
        <p:spPr>
          <a:xfrm rot="5400000">
            <a:off x="7578339" y="4232679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Preparação 21"/>
          <p:cNvSpPr/>
          <p:nvPr/>
        </p:nvSpPr>
        <p:spPr>
          <a:xfrm>
            <a:off x="7167570" y="5286388"/>
            <a:ext cx="1285884" cy="42862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24" name="Conector de seta reta 23"/>
          <p:cNvCxnSpPr>
            <a:stCxn id="10" idx="2"/>
          </p:cNvCxnSpPr>
          <p:nvPr/>
        </p:nvCxnSpPr>
        <p:spPr>
          <a:xfrm rot="5400000">
            <a:off x="7703355" y="51077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o 15"/>
          <p:cNvSpPr/>
          <p:nvPr/>
        </p:nvSpPr>
        <p:spPr>
          <a:xfrm>
            <a:off x="4595802" y="3571876"/>
            <a:ext cx="1571636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&gt; B</a:t>
            </a:r>
          </a:p>
        </p:txBody>
      </p:sp>
      <p:cxnSp>
        <p:nvCxnSpPr>
          <p:cNvPr id="25" name="Conector de seta reta 24"/>
          <p:cNvCxnSpPr>
            <a:stCxn id="16" idx="3"/>
          </p:cNvCxnSpPr>
          <p:nvPr/>
        </p:nvCxnSpPr>
        <p:spPr>
          <a:xfrm>
            <a:off x="6167438" y="392906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381752" y="34882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29" name="Conector reto 28"/>
          <p:cNvCxnSpPr>
            <a:stCxn id="16" idx="0"/>
          </p:cNvCxnSpPr>
          <p:nvPr/>
        </p:nvCxnSpPr>
        <p:spPr>
          <a:xfrm rot="5400000" flipH="1" flipV="1">
            <a:off x="5131587" y="332184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rot="10800000">
            <a:off x="3381356" y="307181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595802" y="2714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8" name="Elipse 27"/>
          <p:cNvSpPr/>
          <p:nvPr/>
        </p:nvSpPr>
        <p:spPr>
          <a:xfrm>
            <a:off x="3024166" y="2928934"/>
            <a:ext cx="21431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5400000">
            <a:off x="3059091" y="332104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Soma +</a:t>
            </a:r>
          </a:p>
          <a:p>
            <a:r>
              <a:rPr lang="pt-BR" dirty="0"/>
              <a:t>Subtração -</a:t>
            </a:r>
          </a:p>
          <a:p>
            <a:r>
              <a:rPr lang="pt-BR" dirty="0"/>
              <a:t>Multiplicação *</a:t>
            </a:r>
          </a:p>
          <a:p>
            <a:r>
              <a:rPr lang="pt-BR" dirty="0"/>
              <a:t>Divisão / (parte inteira) e </a:t>
            </a:r>
          </a:p>
          <a:p>
            <a:r>
              <a:rPr lang="pt-BR" dirty="0"/>
              <a:t>Operador de Módulo % (resto da divisão)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42876"/>
            <a:ext cx="8229600" cy="1066800"/>
          </a:xfrm>
        </p:spPr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93578"/>
              </p:ext>
            </p:extLst>
          </p:nvPr>
        </p:nvGraphicFramePr>
        <p:xfrm>
          <a:off x="2571725" y="1304914"/>
          <a:ext cx="5572164" cy="4976226"/>
        </p:xfrm>
        <a:graphic>
          <a:graphicData uri="http://schemas.openxmlformats.org/drawingml/2006/table">
            <a:tbl>
              <a:tblPr/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Adição unária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0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Adição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Incremento pré-fixado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Incremento pós-fixado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++</a:t>
                      </a:r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Atribuição por adição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+=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Subtração unária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0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Subtração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Decremento pré-fixado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--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Decremento pós-fixado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--</a:t>
                      </a:r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Atribuição por subtração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-=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Multiplicação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692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Atribuição por multiplicação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*=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60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Divisão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Atribuição por divisão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/=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Módulo (resto)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Atribuição por módulo (resto)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%=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marL="35339" marR="35339" marT="17670" marB="176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42876"/>
            <a:ext cx="8991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Operadores Aritméticos – Exemplos:</a:t>
            </a:r>
          </a:p>
        </p:txBody>
      </p:sp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0903809-37DB-AE1E-F023-1B6217D8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24006"/>
              </p:ext>
            </p:extLst>
          </p:nvPr>
        </p:nvGraphicFramePr>
        <p:xfrm>
          <a:off x="550416" y="2299892"/>
          <a:ext cx="93255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100">
                  <a:extLst>
                    <a:ext uri="{9D8B030D-6E8A-4147-A177-3AD203B41FA5}">
                      <a16:colId xmlns:a16="http://schemas.microsoft.com/office/drawing/2014/main" val="2180056393"/>
                    </a:ext>
                  </a:extLst>
                </a:gridCol>
                <a:gridCol w="1865100">
                  <a:extLst>
                    <a:ext uri="{9D8B030D-6E8A-4147-A177-3AD203B41FA5}">
                      <a16:colId xmlns:a16="http://schemas.microsoft.com/office/drawing/2014/main" val="1586934003"/>
                    </a:ext>
                  </a:extLst>
                </a:gridCol>
                <a:gridCol w="1865100">
                  <a:extLst>
                    <a:ext uri="{9D8B030D-6E8A-4147-A177-3AD203B41FA5}">
                      <a16:colId xmlns:a16="http://schemas.microsoft.com/office/drawing/2014/main" val="181721979"/>
                    </a:ext>
                  </a:extLst>
                </a:gridCol>
                <a:gridCol w="1865100">
                  <a:extLst>
                    <a:ext uri="{9D8B030D-6E8A-4147-A177-3AD203B41FA5}">
                      <a16:colId xmlns:a16="http://schemas.microsoft.com/office/drawing/2014/main" val="3621268332"/>
                    </a:ext>
                  </a:extLst>
                </a:gridCol>
                <a:gridCol w="1865100">
                  <a:extLst>
                    <a:ext uri="{9D8B030D-6E8A-4147-A177-3AD203B41FA5}">
                      <a16:colId xmlns:a16="http://schemas.microsoft.com/office/drawing/2014/main" val="43297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de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de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Operação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Final de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Final de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X++;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++X;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68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X--;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4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--X;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01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4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D8BA5-8910-33FC-77ED-7B50A2A6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D21D1-DA31-ABA0-BFC7-C9B480D4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62C49C-5A5B-D796-C908-9F78DA94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2"/>
            <a:ext cx="12192000" cy="66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Precedência de Operadores Aritméticos</a:t>
            </a:r>
          </a:p>
        </p:txBody>
      </p:sp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824"/>
              </p:ext>
            </p:extLst>
          </p:nvPr>
        </p:nvGraphicFramePr>
        <p:xfrm>
          <a:off x="3048000" y="2552700"/>
          <a:ext cx="6096000" cy="1478280"/>
        </p:xfrm>
        <a:graphic>
          <a:graphicData uri="http://schemas.openxmlformats.org/drawingml/2006/table">
            <a:tbl>
              <a:tblPr/>
              <a:tblGrid>
                <a:gridCol w="254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Operador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Alta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– (Operador unário de negação)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Média-alta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* / %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+ –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Igual ==</a:t>
            </a:r>
          </a:p>
          <a:p>
            <a:r>
              <a:rPr lang="pt-BR" dirty="0"/>
              <a:t>Diferente !=</a:t>
            </a:r>
          </a:p>
          <a:p>
            <a:r>
              <a:rPr lang="pt-BR" dirty="0"/>
              <a:t>E (</a:t>
            </a:r>
            <a:r>
              <a:rPr lang="pt-BR" dirty="0" err="1"/>
              <a:t>and</a:t>
            </a:r>
            <a:r>
              <a:rPr lang="pt-BR" dirty="0"/>
              <a:t>) &amp;&amp;</a:t>
            </a:r>
          </a:p>
          <a:p>
            <a:r>
              <a:rPr lang="pt-BR" dirty="0"/>
              <a:t>Ou (</a:t>
            </a:r>
            <a:r>
              <a:rPr lang="pt-BR" dirty="0" err="1"/>
              <a:t>or</a:t>
            </a:r>
            <a:r>
              <a:rPr lang="pt-BR" dirty="0"/>
              <a:t>) |</a:t>
            </a:r>
            <a:r>
              <a:rPr lang="pt-BR" dirty="0" err="1"/>
              <a:t>|</a:t>
            </a:r>
            <a:endParaRPr lang="pt-BR" dirty="0"/>
          </a:p>
          <a:p>
            <a:r>
              <a:rPr lang="pt-BR" dirty="0"/>
              <a:t>Negação lógica !a (a sendo uma variável)</a:t>
            </a:r>
          </a:p>
          <a:p>
            <a:r>
              <a:rPr lang="pt-BR" dirty="0"/>
              <a:t>Maior &gt;</a:t>
            </a:r>
          </a:p>
          <a:p>
            <a:r>
              <a:rPr lang="pt-BR" dirty="0"/>
              <a:t>Maior ou igual &gt;=</a:t>
            </a:r>
          </a:p>
          <a:p>
            <a:r>
              <a:rPr lang="pt-BR" dirty="0"/>
              <a:t>Menor &lt;</a:t>
            </a:r>
          </a:p>
          <a:p>
            <a:r>
              <a:rPr lang="pt-BR" dirty="0"/>
              <a:t>Menor ou igual =&lt;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54357"/>
              </p:ext>
            </p:extLst>
          </p:nvPr>
        </p:nvGraphicFramePr>
        <p:xfrm>
          <a:off x="2881290" y="2214555"/>
          <a:ext cx="5143536" cy="4000531"/>
        </p:xfrm>
        <a:graphic>
          <a:graphicData uri="http://schemas.openxmlformats.org/drawingml/2006/table">
            <a:tbl>
              <a:tblPr/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Menor que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Menor ou igual que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&lt;=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Maior que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5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Maior ou igual que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&gt;=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Diferente 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!=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Igual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==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 i="1">
                          <a:solidFill>
                            <a:schemeClr val="bg1"/>
                          </a:solidFill>
                        </a:rPr>
                        <a:t>Não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lógico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!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 i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lógico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&amp;&amp;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r>
                        <a:rPr lang="pt-BR" i="1">
                          <a:solidFill>
                            <a:schemeClr val="bg1"/>
                          </a:solidFill>
                        </a:rPr>
                        <a:t>Ou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 lógico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 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pt-BR" b="1" dirty="0" err="1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38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8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8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8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8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39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40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40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640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785794"/>
            <a:ext cx="940885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Precedência de Operadores Relacionais</a:t>
            </a:r>
          </a:p>
        </p:txBody>
      </p:sp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25925"/>
              </p:ext>
            </p:extLst>
          </p:nvPr>
        </p:nvGraphicFramePr>
        <p:xfrm>
          <a:off x="3048000" y="2880360"/>
          <a:ext cx="6096000" cy="10972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Precedence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Highest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&gt; &gt;= &lt; 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Lowest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== 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42876"/>
            <a:ext cx="9408850" cy="1066800"/>
          </a:xfrm>
        </p:spPr>
        <p:txBody>
          <a:bodyPr>
            <a:normAutofit/>
          </a:bodyPr>
          <a:lstStyle/>
          <a:p>
            <a:r>
              <a:rPr lang="pt-BR" dirty="0"/>
              <a:t>CARACTERES DE ESCAPE</a:t>
            </a:r>
          </a:p>
        </p:txBody>
      </p:sp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70917C-A58A-5672-5271-CBE9470F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452562"/>
            <a:ext cx="11744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4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42876"/>
            <a:ext cx="9408850" cy="1066800"/>
          </a:xfrm>
        </p:spPr>
        <p:txBody>
          <a:bodyPr>
            <a:normAutofit/>
          </a:bodyPr>
          <a:lstStyle/>
          <a:p>
            <a:r>
              <a:rPr lang="pt-BR" dirty="0"/>
              <a:t>CARACTERES DE ESCAPE</a:t>
            </a:r>
          </a:p>
        </p:txBody>
      </p:sp>
      <p:pic>
        <p:nvPicPr>
          <p:cNvPr id="1025" name="Picture 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7" name="Picture 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29" name="Picture 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1" name="Picture 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2" name="Picture 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3" name="Picture 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4" name="Picture 1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5" name="Picture 1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6" name="Picture 1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7" name="Picture 1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8" name="Picture 1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39" name="Picture 1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0" name="Picture 1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1" name="Picture 1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3" name="Picture 1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4" name="Picture 2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5" name="Picture 2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6" name="Picture 2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7" name="Picture 23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8" name="Picture 24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49" name="Picture 25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0" name="Picture 26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1" name="Picture 27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2" name="Picture 28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3" name="Picture 29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4" name="Picture 30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5" name="Picture 31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1056" name="Picture 32" descr="http://upload.wikimedia.org/wikipedia/commons/thumb/f/fb/Yes_check.svg/15px-Yes_che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"/>
            <a:ext cx="142875" cy="142875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06BD55-4634-AF27-4E9B-8CE6609E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9" y="2352674"/>
            <a:ext cx="6427433" cy="34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expressão tal como: x = 0 ou i++ ou </a:t>
            </a:r>
            <a:r>
              <a:rPr lang="pt-BR" dirty="0" err="1"/>
              <a:t>printf</a:t>
            </a:r>
            <a:r>
              <a:rPr lang="pt-BR" dirty="0"/>
              <a:t>(..), torna-se um comando quando seguida por um ponto e virgula.</a:t>
            </a:r>
          </a:p>
          <a:p>
            <a:pPr lvl="1"/>
            <a:r>
              <a:rPr lang="pt-BR" dirty="0"/>
              <a:t>Ex: x = 0;</a:t>
            </a:r>
          </a:p>
          <a:p>
            <a:pPr lvl="1"/>
            <a:r>
              <a:rPr lang="pt-BR" dirty="0"/>
              <a:t>  	   x++;</a:t>
            </a:r>
          </a:p>
          <a:p>
            <a:pPr lvl="1"/>
            <a:r>
              <a:rPr lang="pt-BR" dirty="0"/>
              <a:t>       </a:t>
            </a:r>
            <a:r>
              <a:rPr lang="pt-BR" dirty="0" err="1"/>
              <a:t>System.out.printf</a:t>
            </a:r>
            <a:r>
              <a:rPr lang="pt-BR" dirty="0"/>
              <a:t>(“%d”, x);</a:t>
            </a:r>
          </a:p>
          <a:p>
            <a:pPr algn="just"/>
            <a:r>
              <a:rPr lang="pt-BR" dirty="0"/>
              <a:t>Em C o ponto e virgula é um finalizador de comandos e não um separador como em linguagens do tipo Pascal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chaves { } são utilizadas para agrupar declarações ou comandos num comando composto ou bloco.</a:t>
            </a:r>
          </a:p>
          <a:p>
            <a:pPr algn="just"/>
            <a:r>
              <a:rPr lang="pt-BR" dirty="0"/>
              <a:t>As chaves são utilizadas para definir uma função </a:t>
            </a:r>
          </a:p>
          <a:p>
            <a:pPr algn="just"/>
            <a:r>
              <a:rPr lang="pt-BR" dirty="0"/>
              <a:t>As chaves são utilizadas para cercar </a:t>
            </a:r>
            <a:r>
              <a:rPr lang="pt-BR" dirty="0" err="1"/>
              <a:t>multiplos</a:t>
            </a:r>
            <a:r>
              <a:rPr lang="pt-BR" dirty="0"/>
              <a:t> comandos após um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 ou for.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interior de blocos encontramos estruturas condicionais utilizada para expressar decisões.</a:t>
            </a:r>
          </a:p>
          <a:p>
            <a:pPr lvl="1"/>
            <a:r>
              <a:rPr lang="pt-BR" dirty="0"/>
              <a:t>Ex:     </a:t>
            </a:r>
            <a:r>
              <a:rPr lang="pt-BR" dirty="0" err="1"/>
              <a:t>if</a:t>
            </a:r>
            <a:r>
              <a:rPr lang="pt-BR" dirty="0"/>
              <a:t> (expressão)  //substitui </a:t>
            </a:r>
            <a:r>
              <a:rPr lang="pt-BR" dirty="0" err="1"/>
              <a:t>if</a:t>
            </a:r>
            <a:r>
              <a:rPr lang="pt-BR" dirty="0"/>
              <a:t> (expressão != 0)</a:t>
            </a:r>
          </a:p>
          <a:p>
            <a:pPr lvl="1"/>
            <a:r>
              <a:rPr lang="pt-BR" dirty="0"/>
              <a:t>               comando 1</a:t>
            </a:r>
          </a:p>
          <a:p>
            <a:pPr lvl="1"/>
            <a:r>
              <a:rPr lang="pt-BR" dirty="0"/>
              <a:t>            </a:t>
            </a:r>
            <a:r>
              <a:rPr lang="pt-BR" dirty="0" err="1"/>
              <a:t>else</a:t>
            </a:r>
            <a:endParaRPr lang="pt-BR" dirty="0"/>
          </a:p>
          <a:p>
            <a:pPr lvl="1"/>
            <a:r>
              <a:rPr lang="pt-BR" dirty="0"/>
              <a:t>               comando 2</a:t>
            </a:r>
          </a:p>
          <a:p>
            <a:pPr algn="just"/>
            <a:r>
              <a:rPr lang="pt-BR" dirty="0"/>
              <a:t>Neste caso a expressão será avaliada  e se verdadeira o comando 1 é executado se for falsa o comando 2 será.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331" y="0"/>
            <a:ext cx="10668000" cy="1003177"/>
          </a:xfrm>
        </p:spPr>
        <p:txBody>
          <a:bodyPr/>
          <a:lstStyle/>
          <a:p>
            <a:r>
              <a:rPr lang="pt-BR" dirty="0"/>
              <a:t>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127464"/>
            <a:ext cx="10668000" cy="52555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Estrutura condicional 2</a:t>
            </a:r>
          </a:p>
          <a:p>
            <a:pPr lvl="1"/>
            <a:r>
              <a:rPr lang="pt-BR" dirty="0"/>
              <a:t>É a forma mais geral de escrever uma decisão múltipla</a:t>
            </a:r>
          </a:p>
          <a:p>
            <a:pPr lvl="2"/>
            <a:r>
              <a:rPr lang="pt-BR" dirty="0" err="1"/>
              <a:t>if</a:t>
            </a:r>
            <a:r>
              <a:rPr lang="pt-BR" dirty="0"/>
              <a:t> (expressão)</a:t>
            </a:r>
          </a:p>
          <a:p>
            <a:pPr lvl="2"/>
            <a:r>
              <a:rPr lang="pt-BR" dirty="0"/>
              <a:t>      comando</a:t>
            </a:r>
          </a:p>
          <a:p>
            <a:pPr lvl="2"/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(expressão)</a:t>
            </a:r>
          </a:p>
          <a:p>
            <a:pPr lvl="2"/>
            <a:r>
              <a:rPr lang="pt-BR" dirty="0"/>
              <a:t>      comando</a:t>
            </a:r>
          </a:p>
          <a:p>
            <a:pPr lvl="2"/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(expressão)</a:t>
            </a:r>
          </a:p>
          <a:p>
            <a:pPr lvl="2"/>
            <a:r>
              <a:rPr lang="pt-BR" dirty="0"/>
              <a:t>      comando</a:t>
            </a:r>
          </a:p>
          <a:p>
            <a:pPr lvl="2"/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expressao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      comando</a:t>
            </a:r>
          </a:p>
          <a:p>
            <a:pPr lvl="2"/>
            <a:r>
              <a:rPr lang="pt-BR" dirty="0" err="1"/>
              <a:t>else</a:t>
            </a:r>
            <a:endParaRPr lang="pt-BR" dirty="0"/>
          </a:p>
          <a:p>
            <a:pPr lvl="2"/>
            <a:r>
              <a:rPr lang="pt-BR" dirty="0"/>
              <a:t>     comando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439AC-4C0F-EA6B-CDE7-BD2C3DA9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363E9-4AEB-908C-427B-8095BC5C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540871-6F49-936E-037E-8C695C96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05"/>
            <a:ext cx="12192000" cy="32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87297"/>
            <a:ext cx="10668000" cy="711693"/>
          </a:xfrm>
        </p:spPr>
        <p:txBody>
          <a:bodyPr/>
          <a:lstStyle/>
          <a:p>
            <a:r>
              <a:rPr lang="pt-BR" dirty="0"/>
              <a:t>Exemplo – 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176" y="892207"/>
            <a:ext cx="5999824" cy="5766045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lin</a:t>
            </a:r>
            <a:r>
              <a:rPr lang="pt-BR" sz="1600" dirty="0"/>
              <a:t> == 0)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{       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col</a:t>
            </a:r>
            <a:r>
              <a:rPr lang="pt-BR" sz="1600" dirty="0"/>
              <a:t> == 0)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("\t%c %c", matriz[</a:t>
            </a:r>
            <a:r>
              <a:rPr lang="pt-BR" sz="1600" dirty="0" err="1"/>
              <a:t>lin</a:t>
            </a:r>
            <a:r>
              <a:rPr lang="pt-BR" sz="1600" dirty="0"/>
              <a:t>+1][</a:t>
            </a:r>
            <a:r>
              <a:rPr lang="pt-BR" sz="1600" dirty="0" err="1"/>
              <a:t>col</a:t>
            </a:r>
            <a:r>
              <a:rPr lang="pt-BR" sz="1600" dirty="0"/>
              <a:t>], matriz[</a:t>
            </a:r>
            <a:r>
              <a:rPr lang="pt-BR" sz="1600" dirty="0" err="1"/>
              <a:t>lin</a:t>
            </a:r>
            <a:r>
              <a:rPr lang="pt-BR" sz="1600" dirty="0"/>
              <a:t>][</a:t>
            </a:r>
            <a:r>
              <a:rPr lang="pt-BR" sz="1600" dirty="0" err="1"/>
              <a:t>col</a:t>
            </a:r>
            <a:r>
              <a:rPr lang="pt-BR" sz="1600" dirty="0"/>
              <a:t>+1]);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 }   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col</a:t>
            </a:r>
            <a:r>
              <a:rPr lang="pt-BR" sz="1600" dirty="0"/>
              <a:t> == TAM-1)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("\t%c %c", matriz[</a:t>
            </a:r>
            <a:r>
              <a:rPr lang="pt-BR" sz="1600" dirty="0" err="1"/>
              <a:t>lin</a:t>
            </a:r>
            <a:r>
              <a:rPr lang="pt-BR" sz="1600" dirty="0"/>
              <a:t>+1][</a:t>
            </a:r>
            <a:r>
              <a:rPr lang="pt-BR" sz="1600" dirty="0" err="1"/>
              <a:t>col</a:t>
            </a:r>
            <a:r>
              <a:rPr lang="pt-BR" sz="1600" dirty="0"/>
              <a:t>], matriz[</a:t>
            </a:r>
            <a:r>
              <a:rPr lang="pt-BR" sz="1600" dirty="0" err="1"/>
              <a:t>lin</a:t>
            </a:r>
            <a:r>
              <a:rPr lang="pt-BR" sz="1600" dirty="0"/>
              <a:t>][</a:t>
            </a:r>
            <a:r>
              <a:rPr lang="pt-BR" sz="1600" dirty="0" err="1"/>
              <a:t>col</a:t>
            </a:r>
            <a:r>
              <a:rPr lang="pt-BR" sz="1600" dirty="0"/>
              <a:t>-1]);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}   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    </a:t>
            </a:r>
            <a:r>
              <a:rPr lang="pt-BR" sz="1600" dirty="0" err="1"/>
              <a:t>printf</a:t>
            </a:r>
            <a:r>
              <a:rPr lang="pt-BR" sz="1600" dirty="0"/>
              <a:t>("\t%c %c %c %c", matriz[</a:t>
            </a:r>
            <a:r>
              <a:rPr lang="pt-BR" sz="1600" dirty="0" err="1"/>
              <a:t>lin</a:t>
            </a:r>
            <a:r>
              <a:rPr lang="pt-BR" sz="1600" dirty="0"/>
              <a:t>][col+1],      matriz[</a:t>
            </a:r>
            <a:r>
              <a:rPr lang="pt-BR" sz="1600" dirty="0" err="1"/>
              <a:t>lin</a:t>
            </a:r>
            <a:r>
              <a:rPr lang="pt-BR" sz="1600" dirty="0"/>
              <a:t>][col-1],matriz[lin+1][</a:t>
            </a:r>
            <a:r>
              <a:rPr lang="pt-BR" sz="1600" dirty="0" err="1"/>
              <a:t>col</a:t>
            </a:r>
            <a:r>
              <a:rPr lang="pt-BR" sz="1600" dirty="0"/>
              <a:t>]);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    }	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1600" dirty="0"/>
              <a:t>}</a:t>
            </a:r>
          </a:p>
          <a:p>
            <a:pPr marL="624078" indent="-514350">
              <a:buFont typeface="+mj-lt"/>
              <a:buAutoNum type="arabicPeriod"/>
            </a:pPr>
            <a:endParaRPr lang="pt-BR" sz="1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F228-226D-1559-6136-E4D1CCF95775}"/>
              </a:ext>
            </a:extLst>
          </p:cNvPr>
          <p:cNvSpPr txBox="1">
            <a:spLocks/>
          </p:cNvSpPr>
          <p:nvPr/>
        </p:nvSpPr>
        <p:spPr>
          <a:xfrm>
            <a:off x="6294269" y="911449"/>
            <a:ext cx="5999824" cy="576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078" indent="-514350">
              <a:buFont typeface="+mj-lt"/>
              <a:buAutoNum type="arabicPeriod" startAt="13"/>
            </a:pP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lin</a:t>
            </a:r>
            <a:r>
              <a:rPr lang="pt-BR" sz="1600" dirty="0"/>
              <a:t> == TAM-1) {         // EXTREMA ESQUERDA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col</a:t>
            </a:r>
            <a:r>
              <a:rPr lang="pt-BR" sz="1600" dirty="0"/>
              <a:t> == 0) {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t%c</a:t>
            </a:r>
            <a:r>
              <a:rPr lang="pt-BR" sz="1600" dirty="0"/>
              <a:t> %c %c", matriz[lin-1][</a:t>
            </a:r>
            <a:r>
              <a:rPr lang="pt-BR" sz="1600" dirty="0" err="1"/>
              <a:t>col</a:t>
            </a:r>
            <a:r>
              <a:rPr lang="pt-BR" sz="1600" dirty="0"/>
              <a:t>], matriz[lin+1][</a:t>
            </a:r>
            <a:r>
              <a:rPr lang="pt-BR" sz="1600" dirty="0" err="1"/>
              <a:t>col</a:t>
            </a:r>
            <a:r>
              <a:rPr lang="pt-BR" sz="1600" dirty="0"/>
              <a:t>], matriz[</a:t>
            </a:r>
            <a:r>
              <a:rPr lang="pt-BR" sz="1600" dirty="0" err="1"/>
              <a:t>lin</a:t>
            </a:r>
            <a:r>
              <a:rPr lang="pt-BR" sz="1600" dirty="0"/>
              <a:t>][col+1]);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}   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col</a:t>
            </a:r>
            <a:r>
              <a:rPr lang="pt-BR" sz="1600" dirty="0"/>
              <a:t> == TAM-1) {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 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t%c</a:t>
            </a:r>
            <a:r>
              <a:rPr lang="pt-BR" sz="1600" dirty="0"/>
              <a:t> %c %c %c", matriz[lin-1][</a:t>
            </a:r>
            <a:r>
              <a:rPr lang="pt-BR" sz="1600" dirty="0" err="1"/>
              <a:t>col</a:t>
            </a:r>
            <a:r>
              <a:rPr lang="pt-BR" sz="1600" dirty="0"/>
              <a:t>], matriz[lin+1][</a:t>
            </a:r>
            <a:r>
              <a:rPr lang="pt-BR" sz="1600" dirty="0" err="1"/>
              <a:t>col</a:t>
            </a:r>
            <a:r>
              <a:rPr lang="pt-BR" sz="1600" dirty="0"/>
              <a:t>], matriz[</a:t>
            </a:r>
            <a:r>
              <a:rPr lang="pt-BR" sz="1600" dirty="0" err="1"/>
              <a:t>lin</a:t>
            </a:r>
            <a:r>
              <a:rPr lang="pt-BR" sz="1600" dirty="0"/>
              <a:t>][col-1], matriz[</a:t>
            </a:r>
            <a:r>
              <a:rPr lang="pt-BR" sz="1600" dirty="0" err="1"/>
              <a:t>lin</a:t>
            </a:r>
            <a:r>
              <a:rPr lang="pt-BR" sz="1600" dirty="0"/>
              <a:t>][col+1]);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}   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 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t%c</a:t>
            </a:r>
            <a:r>
              <a:rPr lang="pt-BR" sz="1600" dirty="0"/>
              <a:t> %c %c %c", matriz[lin-1][</a:t>
            </a:r>
            <a:r>
              <a:rPr lang="pt-BR" sz="1600" dirty="0" err="1"/>
              <a:t>col</a:t>
            </a:r>
            <a:r>
              <a:rPr lang="pt-BR" sz="1600" dirty="0"/>
              <a:t>], matriz[lin+1][</a:t>
            </a:r>
            <a:r>
              <a:rPr lang="pt-BR" sz="1600" dirty="0" err="1"/>
              <a:t>col</a:t>
            </a:r>
            <a:r>
              <a:rPr lang="pt-BR" sz="1600" dirty="0"/>
              <a:t>], matriz[</a:t>
            </a:r>
            <a:r>
              <a:rPr lang="pt-BR" sz="1600" dirty="0" err="1"/>
              <a:t>lin</a:t>
            </a:r>
            <a:r>
              <a:rPr lang="pt-BR" sz="1600" dirty="0"/>
              <a:t>][col+1], matriz[</a:t>
            </a:r>
            <a:r>
              <a:rPr lang="pt-BR" sz="1600" dirty="0" err="1"/>
              <a:t>lin</a:t>
            </a:r>
            <a:r>
              <a:rPr lang="pt-BR" sz="1600" dirty="0"/>
              <a:t>][col-1]);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     }</a:t>
            </a:r>
          </a:p>
          <a:p>
            <a:pPr marL="624078" indent="-514350">
              <a:buFont typeface="+mj-lt"/>
              <a:buAutoNum type="arabicPeriod" startAt="13"/>
            </a:pPr>
            <a:r>
              <a:rPr lang="pt-BR" sz="1600" dirty="0"/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e Blocos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pt-BR" dirty="0"/>
              <a:t>?  Usando para teste Condicional</a:t>
            </a:r>
          </a:p>
          <a:p>
            <a:pPr marL="916686" lvl="1" indent="-514350"/>
            <a:r>
              <a:rPr lang="pt-BR" dirty="0"/>
              <a:t>Exemplo:</a:t>
            </a:r>
          </a:p>
          <a:p>
            <a:pPr marL="1181862" lvl="2" indent="-514350"/>
            <a:r>
              <a:rPr lang="pt-BR" dirty="0"/>
              <a:t>Expressao1 ? Expressao2 : </a:t>
            </a:r>
            <a:r>
              <a:rPr lang="pt-BR" dirty="0" err="1"/>
              <a:t>Expressao</a:t>
            </a:r>
            <a:r>
              <a:rPr lang="pt-BR" dirty="0"/>
              <a:t> 3;</a:t>
            </a:r>
          </a:p>
          <a:p>
            <a:pPr marL="1181862" lvl="2" indent="-514350"/>
            <a:r>
              <a:rPr lang="pt-BR" dirty="0"/>
              <a:t>(aux1 &gt; </a:t>
            </a:r>
            <a:r>
              <a:rPr lang="pt-BR" dirty="0" err="1"/>
              <a:t>aux</a:t>
            </a:r>
            <a:r>
              <a:rPr lang="pt-BR" dirty="0"/>
              <a:t> 2) ? Variavel1 = 1 : variavel2 = 2;  </a:t>
            </a:r>
          </a:p>
          <a:p>
            <a:pPr marL="624078" indent="-51435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 For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 contador;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400" dirty="0"/>
              <a:t>for( contador = 0; contador &lt; 5; contador += 1 )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400" dirty="0"/>
              <a:t>        </a:t>
            </a:r>
            <a:r>
              <a:rPr lang="pt-BR" sz="2400" dirty="0" err="1"/>
              <a:t>printf</a:t>
            </a:r>
            <a:r>
              <a:rPr lang="pt-BR" sz="2400" dirty="0"/>
              <a:t>( "contador = %d\n", contador 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 contador, total;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for( contador = 0, total = 0; contador &lt; 10; contador += 1 )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{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 total += contador;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 </a:t>
            </a:r>
            <a:r>
              <a:rPr lang="pt-BR" sz="2000" dirty="0" err="1"/>
              <a:t>printf</a:t>
            </a:r>
            <a:r>
              <a:rPr lang="pt-BR" sz="2000" dirty="0"/>
              <a:t>( "contador = %d, total = %d\n", contador, total );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21" y="34826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Estruturas de Repetição – For - Encadeada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384918"/>
            <a:ext cx="10668000" cy="5282212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 contador, total;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for( x = 0, x &lt; 10; x++ 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{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for( y = 0,  y &lt; 10; y ++)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           </a:t>
            </a:r>
            <a:r>
              <a:rPr lang="pt-BR" sz="2000" dirty="0" err="1"/>
              <a:t>printf</a:t>
            </a:r>
            <a:r>
              <a:rPr lang="pt-BR" sz="2000" dirty="0"/>
              <a:t>( “%d %d, x, y );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847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Estruturas de Repetição – For - Encadeada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411550"/>
            <a:ext cx="10668000" cy="5446450"/>
          </a:xfrm>
        </p:spPr>
        <p:txBody>
          <a:bodyPr>
            <a:normAutofit fontScale="6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 contador, total;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for( x = 0, x &lt; 10; x++ 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{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 for( y = 0,  y &lt; 10; y ++)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    for( z = 0,  z &lt; 10; z ++)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    {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            </a:t>
            </a:r>
            <a:r>
              <a:rPr lang="pt-BR" sz="3400" dirty="0" err="1"/>
              <a:t>printf</a:t>
            </a:r>
            <a:r>
              <a:rPr lang="pt-BR" sz="3400" dirty="0"/>
              <a:t>( “%d %d %d, x, y, z);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     }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  }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3400" dirty="0"/>
              <a:t> 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 – For – Com  mais de uma variável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 contador, total;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for( contador = 0, total = 0; contador &lt; 10; contador += 1 )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{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 total += contador;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    </a:t>
            </a:r>
            <a:r>
              <a:rPr lang="pt-BR" sz="2000" dirty="0" err="1"/>
              <a:t>printf</a:t>
            </a:r>
            <a:r>
              <a:rPr lang="pt-BR" sz="2000" dirty="0"/>
              <a:t>( "contador = %d, total = %d\n", contador, total ); </a:t>
            </a:r>
          </a:p>
          <a:p>
            <a:pPr marL="624078" indent="-514350">
              <a:buFont typeface="+mj-lt"/>
              <a:buAutoNum type="arabicPeriod"/>
            </a:pPr>
            <a:r>
              <a:rPr lang="pt-BR" sz="2000" dirty="0"/>
              <a:t>  }</a:t>
            </a:r>
          </a:p>
          <a:p>
            <a:pPr marL="624078" indent="-514350">
              <a:buFont typeface="+mj-lt"/>
              <a:buAutoNum type="arabicPeriod"/>
            </a:pPr>
            <a:endParaRPr lang="pt-BR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Definida pelo Programador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  <a:p>
            <a:pPr lvl="1" algn="just"/>
            <a:r>
              <a:rPr lang="pt-BR" dirty="0"/>
              <a:t>É um recurso utilizado para definir uma estrutura heterogênea específica composta por tipos primitivos de dados diferentes.</a:t>
            </a:r>
          </a:p>
          <a:p>
            <a:pPr lvl="1" algn="just"/>
            <a:r>
              <a:rPr lang="pt-BR" dirty="0"/>
              <a:t>É declarada geralmente depois das declarações de bibliotecas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pt-BR" dirty="0"/>
              <a:t>Bibliotecas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dirty="0"/>
              <a:t>Declaração de variáveis estáticas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dirty="0"/>
              <a:t>Métodos (Funções)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dirty="0"/>
              <a:t>Inicio do programa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dirty="0"/>
              <a:t>Corpo do programa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dirty="0"/>
              <a:t>Fim do programa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DEFININDO A VARIÁVEL HETEROGÊNEA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Estrutura </a:t>
            </a:r>
            <a:r>
              <a:rPr lang="pt-BR" dirty="0" err="1"/>
              <a:t>endereco</a:t>
            </a: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numero;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enderco</a:t>
            </a:r>
            <a:r>
              <a:rPr lang="pt-BR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DEFININDO UMA VARIÁVEL HETEROGÊNEA UTILIZANDO O JAVA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estrutura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numero;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enderco</a:t>
            </a:r>
            <a:r>
              <a:rPr lang="pt-BR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2551CE65-7830-7BF9-725E-F3667BA4BAEE}"/>
              </a:ext>
            </a:extLst>
          </p:cNvPr>
          <p:cNvSpPr/>
          <p:nvPr/>
        </p:nvSpPr>
        <p:spPr>
          <a:xfrm>
            <a:off x="6096000" y="3577701"/>
            <a:ext cx="3190043" cy="17666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main para definer a </a:t>
            </a:r>
            <a:r>
              <a:rPr lang="en-US" dirty="0" err="1"/>
              <a:t>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35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VARIÁVEL HETEROGÊNEA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estrutura var = new estrutura();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5928991" y="5246827"/>
            <a:ext cx="4271452" cy="857256"/>
          </a:xfrm>
          <a:prstGeom prst="wedgeRectCallout">
            <a:avLst>
              <a:gd name="adj1" fmla="val -102378"/>
              <a:gd name="adj2" fmla="val -783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FOI DEFINIDA UMA VARIÁVEL COM UMA ESTRUTURA HETEROGÊNEA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DADOS NA VARIÁVEL HETEROGÊNEA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var.endereço</a:t>
            </a:r>
            <a:r>
              <a:rPr lang="pt-BR" dirty="0"/>
              <a:t> = “RUA MACHADO”;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var.numero</a:t>
            </a:r>
            <a:r>
              <a:rPr lang="pt-BR" dirty="0"/>
              <a:t> = 22;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var.nome</a:t>
            </a:r>
            <a:r>
              <a:rPr lang="pt-BR" dirty="0"/>
              <a:t>     = “Maria José”;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54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EXIBINDO DADOS DA VARIÁVEL HETEROGÊNEA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var.numero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var.nome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var.endereço</a:t>
            </a:r>
            <a:r>
              <a:rPr lang="pt-B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7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VETOR HETEROGÊNEO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34418CF-59EA-AD89-904B-5FDB0E250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6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Definição da Estrutura  na Linguagem Java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estrutura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numero;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enderco</a:t>
            </a:r>
            <a:r>
              <a:rPr lang="pt-BR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2551CE65-7830-7BF9-725E-F3667BA4BAEE}"/>
              </a:ext>
            </a:extLst>
          </p:cNvPr>
          <p:cNvSpPr/>
          <p:nvPr/>
        </p:nvSpPr>
        <p:spPr>
          <a:xfrm>
            <a:off x="6096000" y="3577701"/>
            <a:ext cx="3190043" cy="17666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main para definer a </a:t>
            </a:r>
            <a:r>
              <a:rPr lang="en-US" dirty="0" err="1"/>
              <a:t>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O VETOR HETEROGÊNEO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estrutura[ ] </a:t>
            </a:r>
            <a:r>
              <a:rPr lang="pt-BR" dirty="0" err="1"/>
              <a:t>vet</a:t>
            </a:r>
            <a:r>
              <a:rPr lang="pt-BR" dirty="0"/>
              <a:t> = new estrutura[5];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5928991" y="5246827"/>
            <a:ext cx="4271452" cy="857256"/>
          </a:xfrm>
          <a:prstGeom prst="wedgeRectCallout">
            <a:avLst>
              <a:gd name="adj1" fmla="val -92610"/>
              <a:gd name="adj2" fmla="val -75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FOI DEFINIDO UM VETOR HETEROGÊNEO</a:t>
            </a:r>
          </a:p>
        </p:txBody>
      </p:sp>
    </p:spTree>
    <p:extLst>
      <p:ext uri="{BB962C8B-B14F-4D97-AF65-F5344CB8AC3E}">
        <p14:creationId xmlns:p14="http://schemas.microsoft.com/office/powerpoint/2010/main" val="120584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ADICIONANDO DADOS NO VETOR HETEROGÊNEO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var.endereço</a:t>
            </a:r>
            <a:r>
              <a:rPr lang="pt-BR" dirty="0"/>
              <a:t> = “RUA MACHADO”;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var.numero</a:t>
            </a:r>
            <a:r>
              <a:rPr lang="pt-BR" dirty="0"/>
              <a:t> = 22;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var.nome</a:t>
            </a:r>
            <a:r>
              <a:rPr lang="pt-BR" dirty="0"/>
              <a:t>     = “Maria José”;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</a:t>
            </a:r>
            <a:r>
              <a:rPr lang="pt-BR" dirty="0" err="1"/>
              <a:t>vet</a:t>
            </a:r>
            <a:r>
              <a:rPr lang="pt-BR" dirty="0"/>
              <a:t>[0] = var;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793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da </a:t>
            </a:r>
            <a:r>
              <a:rPr lang="pt-BR" dirty="0" err="1"/>
              <a:t>Struct</a:t>
            </a:r>
            <a:r>
              <a:rPr lang="pt-BR" dirty="0"/>
              <a:t> definida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6381752" y="2786058"/>
            <a:ext cx="2214578" cy="1143008"/>
          </a:xfrm>
          <a:prstGeom prst="wedgeRectCallout">
            <a:avLst>
              <a:gd name="adj1" fmla="val -192850"/>
              <a:gd name="adj2" fmla="val 1280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nome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>
                <a:solidFill>
                  <a:srgbClr val="FF0000"/>
                </a:solidFill>
              </a:rPr>
              <a:t> numero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endereco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52728" y="4572008"/>
            <a:ext cx="557216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81224" y="4714884"/>
            <a:ext cx="500066" cy="285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err="1"/>
              <a:t>Vet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3309918" y="4857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4023504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4882348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5739604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6595272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7382678" y="48569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4364" y="57944"/>
            <a:ext cx="8229600" cy="783461"/>
          </a:xfrm>
        </p:spPr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7770" y="814462"/>
            <a:ext cx="9376299" cy="5589115"/>
          </a:xfrm>
        </p:spPr>
        <p:txBody>
          <a:bodyPr>
            <a:noAutofit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pt-BR" sz="1200" dirty="0" err="1"/>
              <a:t>import</a:t>
            </a:r>
            <a:r>
              <a:rPr lang="pt-BR" sz="1200" dirty="0"/>
              <a:t> java.awt.*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Import.javax.swing.*</a:t>
            </a:r>
          </a:p>
          <a:p>
            <a:pPr marL="624078" indent="-514350" algn="just">
              <a:buFont typeface="+mj-lt"/>
              <a:buAutoNum type="arabicPeriod"/>
            </a:pPr>
            <a:endParaRPr lang="pt-BR" sz="1200" dirty="0"/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final </a:t>
            </a:r>
            <a:r>
              <a:rPr lang="pt-BR" sz="1200" dirty="0" err="1"/>
              <a:t>float</a:t>
            </a:r>
            <a:r>
              <a:rPr lang="pt-BR" sz="1200" dirty="0"/>
              <a:t> PI = 3.1416F;</a:t>
            </a:r>
          </a:p>
          <a:p>
            <a:pPr marL="624078" indent="-514350" algn="just">
              <a:buFont typeface="+mj-lt"/>
              <a:buAutoNum type="arabicPeriod"/>
            </a:pPr>
            <a:endParaRPr lang="pt-BR" sz="1200" dirty="0"/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 err="1"/>
              <a:t>int</a:t>
            </a:r>
            <a:r>
              <a:rPr lang="pt-BR" sz="1200" dirty="0"/>
              <a:t> soma(</a:t>
            </a:r>
            <a:r>
              <a:rPr lang="pt-BR" sz="1200" dirty="0" err="1"/>
              <a:t>int</a:t>
            </a:r>
            <a:r>
              <a:rPr lang="pt-BR" sz="1200" dirty="0"/>
              <a:t> a, </a:t>
            </a:r>
            <a:r>
              <a:rPr lang="pt-BR" sz="1200" dirty="0" err="1"/>
              <a:t>int</a:t>
            </a:r>
            <a:r>
              <a:rPr lang="pt-BR" sz="1200" dirty="0"/>
              <a:t> b)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{</a:t>
            </a:r>
          </a:p>
          <a:p>
            <a:pPr marL="624078" indent="-514350" algn="just">
              <a:buFont typeface="+mj-lt"/>
              <a:buAutoNum type="arabicPeriod"/>
            </a:pPr>
            <a:endParaRPr lang="pt-BR" sz="1200" dirty="0"/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        </a:t>
            </a:r>
            <a:r>
              <a:rPr lang="pt-BR" sz="1200" dirty="0" err="1"/>
              <a:t>return</a:t>
            </a:r>
            <a:r>
              <a:rPr lang="pt-BR" sz="1200" dirty="0"/>
              <a:t> 1;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} 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static</a:t>
            </a:r>
            <a:r>
              <a:rPr lang="pt-BR" sz="1200" dirty="0"/>
              <a:t> </a:t>
            </a: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(</a:t>
            </a:r>
            <a:r>
              <a:rPr lang="pt-BR" sz="1200" dirty="0" err="1"/>
              <a:t>String</a:t>
            </a:r>
            <a:r>
              <a:rPr lang="pt-BR" sz="1200" dirty="0"/>
              <a:t>[] </a:t>
            </a:r>
            <a:r>
              <a:rPr lang="pt-BR" sz="1200" dirty="0" err="1"/>
              <a:t>args</a:t>
            </a:r>
            <a:r>
              <a:rPr lang="pt-BR" sz="1200" dirty="0"/>
              <a:t>)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{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          </a:t>
            </a:r>
            <a:r>
              <a:rPr lang="pt-BR" sz="1200" dirty="0" err="1"/>
              <a:t>int</a:t>
            </a:r>
            <a:r>
              <a:rPr lang="pt-BR" sz="1200" dirty="0"/>
              <a:t> a = 5;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          </a:t>
            </a:r>
            <a:r>
              <a:rPr lang="pt-BR" sz="1200" dirty="0" err="1"/>
              <a:t>int</a:t>
            </a:r>
            <a:r>
              <a:rPr lang="pt-BR" sz="1200" dirty="0"/>
              <a:t> b = 6;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          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          </a:t>
            </a:r>
            <a:r>
              <a:rPr lang="pt-BR" sz="1200" dirty="0" err="1"/>
              <a:t>System.out.println</a:t>
            </a:r>
            <a:r>
              <a:rPr lang="pt-BR" sz="1200" dirty="0"/>
              <a:t>(“testando o método de </a:t>
            </a:r>
            <a:r>
              <a:rPr lang="pt-BR" sz="1200" dirty="0" err="1"/>
              <a:t>saida</a:t>
            </a:r>
            <a:r>
              <a:rPr lang="pt-BR" sz="1200" dirty="0"/>
              <a:t>”);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pt-BR" sz="1200" dirty="0"/>
              <a:t>}</a:t>
            </a:r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3643787" y="587403"/>
            <a:ext cx="2952328" cy="93610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</a:t>
            </a:r>
          </a:p>
        </p:txBody>
      </p:sp>
      <p:sp>
        <p:nvSpPr>
          <p:cNvPr id="5" name="Texto explicativo em seta para a esquerda 4"/>
          <p:cNvSpPr/>
          <p:nvPr/>
        </p:nvSpPr>
        <p:spPr>
          <a:xfrm>
            <a:off x="3769062" y="3126671"/>
            <a:ext cx="2952328" cy="93610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sp>
        <p:nvSpPr>
          <p:cNvPr id="6" name="Texto explicativo em seta para a esquerda 5"/>
          <p:cNvSpPr/>
          <p:nvPr/>
        </p:nvSpPr>
        <p:spPr>
          <a:xfrm>
            <a:off x="3324192" y="1814491"/>
            <a:ext cx="2952328" cy="5040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Constantes</a:t>
            </a:r>
          </a:p>
        </p:txBody>
      </p:sp>
      <p:sp>
        <p:nvSpPr>
          <p:cNvPr id="7" name="Texto explicativo em seta para a esquerda 6"/>
          <p:cNvSpPr/>
          <p:nvPr/>
        </p:nvSpPr>
        <p:spPr>
          <a:xfrm>
            <a:off x="3769062" y="5225253"/>
            <a:ext cx="36724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Variáveis Estáticas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EXIBINDO DADOS DO VETOR HETEROGÊNEO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vet</a:t>
            </a:r>
            <a:r>
              <a:rPr lang="pt-BR" dirty="0"/>
              <a:t>[0].numero);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vet</a:t>
            </a:r>
            <a:r>
              <a:rPr lang="pt-BR" dirty="0"/>
              <a:t>[0].nome);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vet</a:t>
            </a:r>
            <a:r>
              <a:rPr lang="pt-BR" dirty="0"/>
              <a:t>[0].endereço);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894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UMA MATRIZ HETEROGÊNEA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34418CF-59EA-AD89-904B-5FDB0E250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2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Definição da Estrutura  na Linguagem Java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estrutura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numero;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enderco</a:t>
            </a:r>
            <a:r>
              <a:rPr lang="pt-BR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2551CE65-7830-7BF9-725E-F3667BA4BAEE}"/>
              </a:ext>
            </a:extLst>
          </p:cNvPr>
          <p:cNvSpPr/>
          <p:nvPr/>
        </p:nvSpPr>
        <p:spPr>
          <a:xfrm>
            <a:off x="6096000" y="3577701"/>
            <a:ext cx="3190043" cy="17666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main para definer a </a:t>
            </a:r>
            <a:r>
              <a:rPr lang="en-US" dirty="0" err="1"/>
              <a:t>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4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MATRIZ HETEROGÊNEA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estrutura[ ][ ] </a:t>
            </a:r>
            <a:r>
              <a:rPr lang="pt-BR" dirty="0" err="1"/>
              <a:t>mat</a:t>
            </a:r>
            <a:r>
              <a:rPr lang="pt-BR" dirty="0"/>
              <a:t> = new estrutura[5][5];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5928991" y="5246827"/>
            <a:ext cx="4271452" cy="857256"/>
          </a:xfrm>
          <a:prstGeom prst="wedgeRectCallout">
            <a:avLst>
              <a:gd name="adj1" fmla="val -92610"/>
              <a:gd name="adj2" fmla="val -75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FOI DEFINIDA UMA MATRIZ HETEROGÊNEA</a:t>
            </a:r>
          </a:p>
        </p:txBody>
      </p:sp>
    </p:spTree>
    <p:extLst>
      <p:ext uri="{BB962C8B-B14F-4D97-AF65-F5344CB8AC3E}">
        <p14:creationId xmlns:p14="http://schemas.microsoft.com/office/powerpoint/2010/main" val="35728149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ADICIONANDO DADOS NA MATRIZ HETEROGÊNEA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var.endereço</a:t>
            </a:r>
            <a:r>
              <a:rPr lang="pt-BR" dirty="0"/>
              <a:t> = “RUA MACHADO”;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var.numero</a:t>
            </a:r>
            <a:r>
              <a:rPr lang="pt-BR" dirty="0"/>
              <a:t> = 22;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var.nome</a:t>
            </a:r>
            <a:r>
              <a:rPr lang="pt-BR" dirty="0"/>
              <a:t>     = “Maria José”;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mat</a:t>
            </a:r>
            <a:r>
              <a:rPr lang="pt-BR" dirty="0"/>
              <a:t>[0][0] = var;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207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Estáticas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EXIBINDO DADOS DA MATRIZ HETEROGÊNEA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{  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mat</a:t>
            </a:r>
            <a:r>
              <a:rPr lang="pt-BR" dirty="0"/>
              <a:t>[0][0].numero);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mat</a:t>
            </a:r>
            <a:r>
              <a:rPr lang="pt-BR" dirty="0"/>
              <a:t>[0][0].nome);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mat</a:t>
            </a:r>
            <a:r>
              <a:rPr lang="pt-BR" dirty="0"/>
              <a:t>[0][0].endereço);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9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Comentário </a:t>
            </a:r>
          </a:p>
          <a:p>
            <a:pPr lvl="1" algn="just"/>
            <a:r>
              <a:rPr lang="pt-BR" dirty="0"/>
              <a:t>É a forma que as linguagens possuem de introduzir em qualquer parte do programa a ser desenvolvido comentários (textos) não compilados que visam facilitar o entendimento do mesmo.</a:t>
            </a:r>
          </a:p>
          <a:p>
            <a:pPr lvl="1" algn="just"/>
            <a:r>
              <a:rPr lang="pt-BR" dirty="0"/>
              <a:t>Ex.:</a:t>
            </a:r>
          </a:p>
          <a:p>
            <a:pPr lvl="1" algn="just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 //método principal </a:t>
            </a:r>
          </a:p>
          <a:p>
            <a:pPr lvl="1" algn="just"/>
            <a:r>
              <a:rPr lang="pt-BR" dirty="0"/>
              <a:t> {</a:t>
            </a:r>
          </a:p>
          <a:p>
            <a:pPr lvl="1" algn="just"/>
            <a:r>
              <a:rPr lang="pt-BR" dirty="0"/>
              <a:t>            //escreva seu código aqui</a:t>
            </a:r>
          </a:p>
          <a:p>
            <a:pPr lvl="1" algn="just"/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8282" y="2071678"/>
            <a:ext cx="8643998" cy="450285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Bibliotecas </a:t>
            </a:r>
          </a:p>
          <a:p>
            <a:pPr lvl="1" algn="just"/>
            <a:r>
              <a:rPr lang="pt-BR" dirty="0"/>
              <a:t>É a forma que as linguagens possuem de introduzir antes do início do programa métodos que poderão ser utilizados a qualquer momento no programa.</a:t>
            </a:r>
          </a:p>
          <a:p>
            <a:pPr lvl="1" algn="just"/>
            <a:r>
              <a:rPr lang="pt-BR" dirty="0"/>
              <a:t>Ex.:</a:t>
            </a:r>
          </a:p>
          <a:p>
            <a:pPr lvl="1" algn="just"/>
            <a:r>
              <a:rPr lang="pt-BR" dirty="0" err="1"/>
              <a:t>import</a:t>
            </a:r>
            <a:r>
              <a:rPr lang="pt-BR" dirty="0"/>
              <a:t> java.awt.*</a:t>
            </a:r>
            <a:endParaRPr lang="pt-BR" sz="1800" dirty="0"/>
          </a:p>
          <a:p>
            <a:pPr lvl="1" algn="just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 //inicio do programa</a:t>
            </a:r>
          </a:p>
          <a:p>
            <a:pPr lvl="1" algn="just"/>
            <a:r>
              <a:rPr lang="pt-BR" dirty="0"/>
              <a:t> {</a:t>
            </a:r>
          </a:p>
          <a:p>
            <a:pPr lvl="1" algn="just"/>
            <a:r>
              <a:rPr lang="pt-BR" dirty="0"/>
              <a:t>         </a:t>
            </a:r>
            <a:r>
              <a:rPr lang="pt-BR" dirty="0" err="1"/>
              <a:t>int</a:t>
            </a:r>
            <a:r>
              <a:rPr lang="pt-BR" dirty="0"/>
              <a:t> a = 5;</a:t>
            </a:r>
          </a:p>
          <a:p>
            <a:pPr lvl="1" algn="just"/>
            <a:r>
              <a:rPr lang="pt-BR" dirty="0"/>
              <a:t>         </a:t>
            </a:r>
            <a:r>
              <a:rPr lang="pt-BR" dirty="0" err="1"/>
              <a:t>System.out.println</a:t>
            </a:r>
            <a:r>
              <a:rPr lang="pt-BR" dirty="0"/>
              <a:t>(“testando”);</a:t>
            </a:r>
          </a:p>
          <a:p>
            <a:pPr lvl="1" algn="just"/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</a:t>
            </a:r>
          </a:p>
          <a:p>
            <a:pPr lvl="1" algn="just"/>
            <a:r>
              <a:rPr lang="pt-BR" dirty="0"/>
              <a:t>É a representação lógica de um espaço reservado na memória do computador utilizado para armazenar um tipo de dado específico, criado para ser manipulado por um programa. </a:t>
            </a:r>
          </a:p>
          <a:p>
            <a:pPr lvl="1" algn="just"/>
            <a:r>
              <a:rPr lang="pt-BR" dirty="0"/>
              <a:t>Uma variável é identificada por um nome. </a:t>
            </a:r>
          </a:p>
          <a:p>
            <a:pPr lvl="1" algn="just"/>
            <a:r>
              <a:rPr lang="pt-BR" dirty="0"/>
              <a:t>Exemplo de declaração de variável: 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777" y="115408"/>
            <a:ext cx="10668000" cy="1513643"/>
          </a:xfrm>
        </p:spPr>
        <p:txBody>
          <a:bodyPr/>
          <a:lstStyle/>
          <a:p>
            <a:pPr algn="ctr"/>
            <a:r>
              <a:rPr lang="pt-BR" dirty="0"/>
              <a:t>Programa – Tipos Primitivos de Variáveis em Java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51A59F-7DC1-21E7-B859-1059D281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48172C-B635-761A-DCE1-37856A10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9" y="2286000"/>
            <a:ext cx="11709562" cy="3818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2236</Words>
  <Application>Microsoft Office PowerPoint</Application>
  <PresentationFormat>Widescreen</PresentationFormat>
  <Paragraphs>448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Avenir Next LT Pro</vt:lpstr>
      <vt:lpstr>Avenir Next LT Pro Light</vt:lpstr>
      <vt:lpstr>Sitka Subheading</vt:lpstr>
      <vt:lpstr>PebbleVTI</vt:lpstr>
      <vt:lpstr>LÓGICA DE PROGRAMAÇÃO ALGORÍTMICA</vt:lpstr>
      <vt:lpstr>Apresentação do PowerPoint</vt:lpstr>
      <vt:lpstr>Apresentação do PowerPoint</vt:lpstr>
      <vt:lpstr>Programa</vt:lpstr>
      <vt:lpstr>Programa</vt:lpstr>
      <vt:lpstr>Programa</vt:lpstr>
      <vt:lpstr>Programa</vt:lpstr>
      <vt:lpstr>Programa</vt:lpstr>
      <vt:lpstr>Programa – Tipos Primitivos de Variáveis em Java</vt:lpstr>
      <vt:lpstr>Programa – Tipos Primitivos de Variáveis em Java</vt:lpstr>
      <vt:lpstr>Programa</vt:lpstr>
      <vt:lpstr>Programa</vt:lpstr>
      <vt:lpstr>Programa</vt:lpstr>
      <vt:lpstr>Programa</vt:lpstr>
      <vt:lpstr>Diagramas – Exemplo 1 </vt:lpstr>
      <vt:lpstr>Diagramas – Exemplo 2 </vt:lpstr>
      <vt:lpstr>Operadores Aritméticos</vt:lpstr>
      <vt:lpstr>Operadores Aritméticos</vt:lpstr>
      <vt:lpstr>Operadores Aritméticos – Exemplos:</vt:lpstr>
      <vt:lpstr>Precedência de Operadores Aritméticos</vt:lpstr>
      <vt:lpstr>Operadores Relacionais</vt:lpstr>
      <vt:lpstr>Operadores Relacionais</vt:lpstr>
      <vt:lpstr>Precedência de Operadores Relacionais</vt:lpstr>
      <vt:lpstr>CARACTERES DE ESCAPE</vt:lpstr>
      <vt:lpstr>CARACTERES DE ESCAPE</vt:lpstr>
      <vt:lpstr>Comandos e Blocos</vt:lpstr>
      <vt:lpstr>Comandos e Blocos</vt:lpstr>
      <vt:lpstr>Comandos e Blocos</vt:lpstr>
      <vt:lpstr>Comandos e Blocos</vt:lpstr>
      <vt:lpstr>Exemplo – Comandos e Blocos</vt:lpstr>
      <vt:lpstr>Comandos e Blocos</vt:lpstr>
      <vt:lpstr>Estrutura de Repetição For</vt:lpstr>
      <vt:lpstr>Estruturas de Repetição - For</vt:lpstr>
      <vt:lpstr>Estruturas de Repetição - For</vt:lpstr>
      <vt:lpstr>Estruturas de Repetição – For - Encadeada</vt:lpstr>
      <vt:lpstr>Estruturas de Repetição – For - Encadeada</vt:lpstr>
      <vt:lpstr>Estruturas de Repetição – For – Com  mais de uma variável </vt:lpstr>
      <vt:lpstr>Estrutura Definida pelo Programador</vt:lpstr>
      <vt:lpstr>Estruturas Estáticas de dados</vt:lpstr>
      <vt:lpstr>Estruturas Estáticas de dados</vt:lpstr>
      <vt:lpstr>Estruturas Estáticas de dados</vt:lpstr>
      <vt:lpstr>Estruturas Estáticas de dados</vt:lpstr>
      <vt:lpstr>Estruturas Estáticas de dados</vt:lpstr>
      <vt:lpstr>Estruturas Estáticas de dados</vt:lpstr>
      <vt:lpstr>CRIANDO UM VETOR HETEROGÊNEO</vt:lpstr>
      <vt:lpstr>Estruturas Estáticas de dados</vt:lpstr>
      <vt:lpstr>Estruturas Estáticas de dados</vt:lpstr>
      <vt:lpstr>Estruturas Estáticas de dados</vt:lpstr>
      <vt:lpstr>Estruturas Estáticas de dados</vt:lpstr>
      <vt:lpstr>Estruturas Estáticas de dados</vt:lpstr>
      <vt:lpstr>CRIANDO UMA MATRIZ HETEROGÊNEA</vt:lpstr>
      <vt:lpstr>Estruturas Estáticas de dados</vt:lpstr>
      <vt:lpstr>Estruturas Estáticas de dados</vt:lpstr>
      <vt:lpstr>Estruturas Estáticas de dados</vt:lpstr>
      <vt:lpstr>Estruturas Estáticas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ALGORITMICA</dc:title>
  <dc:creator>Adilson Lopes</dc:creator>
  <cp:lastModifiedBy>Adilson Lopes</cp:lastModifiedBy>
  <cp:revision>24</cp:revision>
  <dcterms:created xsi:type="dcterms:W3CDTF">2022-08-10T21:03:07Z</dcterms:created>
  <dcterms:modified xsi:type="dcterms:W3CDTF">2022-09-30T12:11:35Z</dcterms:modified>
</cp:coreProperties>
</file>