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259" r:id="rId6"/>
    <p:sldId id="289" r:id="rId7"/>
    <p:sldId id="286" r:id="rId8"/>
    <p:sldId id="301" r:id="rId9"/>
    <p:sldId id="302" r:id="rId10"/>
    <p:sldId id="260" r:id="rId11"/>
    <p:sldId id="269" r:id="rId12"/>
    <p:sldId id="305" r:id="rId13"/>
    <p:sldId id="272" r:id="rId14"/>
    <p:sldId id="273" r:id="rId15"/>
    <p:sldId id="277" r:id="rId16"/>
    <p:sldId id="276" r:id="rId17"/>
    <p:sldId id="278" r:id="rId18"/>
    <p:sldId id="279" r:id="rId19"/>
    <p:sldId id="290" r:id="rId20"/>
    <p:sldId id="275" r:id="rId21"/>
    <p:sldId id="280" r:id="rId22"/>
    <p:sldId id="281" r:id="rId23"/>
    <p:sldId id="299" r:id="rId24"/>
    <p:sldId id="287" r:id="rId25"/>
    <p:sldId id="296" r:id="rId26"/>
    <p:sldId id="282" r:id="rId27"/>
    <p:sldId id="298" r:id="rId28"/>
    <p:sldId id="284" r:id="rId29"/>
    <p:sldId id="285" r:id="rId30"/>
    <p:sldId id="297" r:id="rId31"/>
    <p:sldId id="304" r:id="rId32"/>
    <p:sldId id="303" r:id="rId33"/>
    <p:sldId id="268" r:id="rId34"/>
    <p:sldId id="265"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14067"/>
    <a:srgbClr val="F2F2F2"/>
    <a:srgbClr val="3F3F3F"/>
    <a:srgbClr val="014E7D"/>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snapToGrid="0" showGuides="1">
      <p:cViewPr varScale="1">
        <p:scale>
          <a:sx n="67" d="100"/>
          <a:sy n="67" d="100"/>
        </p:scale>
        <p:origin x="644" y="5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10/30/2020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10/30/2020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4" name="Picture 3">
            <a:extLst>
              <a:ext uri="{FF2B5EF4-FFF2-40B4-BE49-F238E27FC236}">
                <a16:creationId xmlns:a16="http://schemas.microsoft.com/office/drawing/2014/main" id="{F2951CC9-2931-4211-A431-659DBDD95F2B}"/>
              </a:ext>
            </a:extLst>
          </p:cNvPr>
          <p:cNvPicPr>
            <a:picLocks noChangeAspect="1"/>
          </p:cNvPicPr>
          <p:nvPr userDrawn="1"/>
        </p:nvPicPr>
        <p:blipFill>
          <a:blip r:embed="rId2"/>
          <a:stretch>
            <a:fillRect/>
          </a:stretch>
        </p:blipFill>
        <p:spPr>
          <a:xfrm>
            <a:off x="11301366" y="97559"/>
            <a:ext cx="821152" cy="821152"/>
          </a:xfrm>
          <a:prstGeom prst="rect">
            <a:avLst/>
          </a:prstGeom>
        </p:spPr>
      </p:pic>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4" name="Picture 3">
            <a:extLst>
              <a:ext uri="{FF2B5EF4-FFF2-40B4-BE49-F238E27FC236}">
                <a16:creationId xmlns:a16="http://schemas.microsoft.com/office/drawing/2014/main" id="{69C67015-4653-4FC2-8346-709FE7DE783B}"/>
              </a:ext>
            </a:extLst>
          </p:cNvPr>
          <p:cNvPicPr>
            <a:picLocks noChangeAspect="1"/>
          </p:cNvPicPr>
          <p:nvPr userDrawn="1"/>
        </p:nvPicPr>
        <p:blipFill>
          <a:blip r:embed="rId2"/>
          <a:stretch>
            <a:fillRect/>
          </a:stretch>
        </p:blipFill>
        <p:spPr>
          <a:xfrm>
            <a:off x="11301366" y="97559"/>
            <a:ext cx="821152" cy="821152"/>
          </a:xfrm>
          <a:prstGeom prst="rect">
            <a:avLst/>
          </a:prstGeom>
        </p:spPr>
      </p:pic>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4" name="Picture 3">
            <a:extLst>
              <a:ext uri="{FF2B5EF4-FFF2-40B4-BE49-F238E27FC236}">
                <a16:creationId xmlns:a16="http://schemas.microsoft.com/office/drawing/2014/main" id="{143DCE5B-6694-45D5-A741-A41EBA45CC48}"/>
              </a:ext>
            </a:extLst>
          </p:cNvPr>
          <p:cNvPicPr>
            <a:picLocks noChangeAspect="1"/>
          </p:cNvPicPr>
          <p:nvPr userDrawn="1"/>
        </p:nvPicPr>
        <p:blipFill>
          <a:blip r:embed="rId2"/>
          <a:stretch>
            <a:fillRect/>
          </a:stretch>
        </p:blipFill>
        <p:spPr>
          <a:xfrm>
            <a:off x="11301366" y="97559"/>
            <a:ext cx="821152" cy="821152"/>
          </a:xfrm>
          <a:prstGeom prst="rect">
            <a:avLst/>
          </a:prstGeom>
        </p:spPr>
      </p:pic>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pic>
        <p:nvPicPr>
          <p:cNvPr id="4" name="Picture 3">
            <a:extLst>
              <a:ext uri="{FF2B5EF4-FFF2-40B4-BE49-F238E27FC236}">
                <a16:creationId xmlns:a16="http://schemas.microsoft.com/office/drawing/2014/main" id="{689B60F5-35A1-45B6-A211-60469DA06587}"/>
              </a:ext>
            </a:extLst>
          </p:cNvPr>
          <p:cNvPicPr>
            <a:picLocks noChangeAspect="1"/>
          </p:cNvPicPr>
          <p:nvPr userDrawn="1"/>
        </p:nvPicPr>
        <p:blipFill>
          <a:blip r:embed="rId2"/>
          <a:stretch>
            <a:fillRect/>
          </a:stretch>
        </p:blipFill>
        <p:spPr>
          <a:xfrm>
            <a:off x="11301366" y="97559"/>
            <a:ext cx="821152" cy="821152"/>
          </a:xfrm>
          <a:prstGeom prst="rect">
            <a:avLst/>
          </a:prstGeom>
        </p:spPr>
      </p:pic>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pic>
        <p:nvPicPr>
          <p:cNvPr id="4" name="Picture 3">
            <a:extLst>
              <a:ext uri="{FF2B5EF4-FFF2-40B4-BE49-F238E27FC236}">
                <a16:creationId xmlns:a16="http://schemas.microsoft.com/office/drawing/2014/main" id="{46D1DDB1-DB86-4FC8-9623-DF74BF0238A7}"/>
              </a:ext>
            </a:extLst>
          </p:cNvPr>
          <p:cNvPicPr>
            <a:picLocks noChangeAspect="1"/>
          </p:cNvPicPr>
          <p:nvPr userDrawn="1"/>
        </p:nvPicPr>
        <p:blipFill>
          <a:blip r:embed="rId2"/>
          <a:stretch>
            <a:fillRect/>
          </a:stretch>
        </p:blipFill>
        <p:spPr>
          <a:xfrm>
            <a:off x="11301366" y="97559"/>
            <a:ext cx="821152" cy="821152"/>
          </a:xfrm>
          <a:prstGeom prst="rect">
            <a:avLst/>
          </a:prstGeom>
        </p:spPr>
      </p:pic>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pic>
        <p:nvPicPr>
          <p:cNvPr id="6" name="Picture 5">
            <a:extLst>
              <a:ext uri="{FF2B5EF4-FFF2-40B4-BE49-F238E27FC236}">
                <a16:creationId xmlns:a16="http://schemas.microsoft.com/office/drawing/2014/main" id="{51740107-8D35-4897-AAA8-B39C81ED06C5}"/>
              </a:ext>
            </a:extLst>
          </p:cNvPr>
          <p:cNvPicPr>
            <a:picLocks noChangeAspect="1"/>
          </p:cNvPicPr>
          <p:nvPr userDrawn="1"/>
        </p:nvPicPr>
        <p:blipFill>
          <a:blip r:embed="rId2"/>
          <a:stretch>
            <a:fillRect/>
          </a:stretch>
        </p:blipFill>
        <p:spPr>
          <a:xfrm>
            <a:off x="11301366" y="97559"/>
            <a:ext cx="821152" cy="821152"/>
          </a:xfrm>
          <a:prstGeom prst="rect">
            <a:avLst/>
          </a:prstGeom>
        </p:spPr>
      </p:pic>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pic>
        <p:nvPicPr>
          <p:cNvPr id="4" name="Picture 3">
            <a:extLst>
              <a:ext uri="{FF2B5EF4-FFF2-40B4-BE49-F238E27FC236}">
                <a16:creationId xmlns:a16="http://schemas.microsoft.com/office/drawing/2014/main" id="{225F759F-46C2-4452-AF9B-CA487EBBB747}"/>
              </a:ext>
            </a:extLst>
          </p:cNvPr>
          <p:cNvPicPr>
            <a:picLocks noChangeAspect="1"/>
          </p:cNvPicPr>
          <p:nvPr userDrawn="1"/>
        </p:nvPicPr>
        <p:blipFill>
          <a:blip r:embed="rId2"/>
          <a:stretch>
            <a:fillRect/>
          </a:stretch>
        </p:blipFill>
        <p:spPr>
          <a:xfrm>
            <a:off x="11301366" y="97559"/>
            <a:ext cx="821152" cy="821152"/>
          </a:xfrm>
          <a:prstGeom prst="rect">
            <a:avLst/>
          </a:prstGeom>
        </p:spPr>
      </p:pic>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pic>
        <p:nvPicPr>
          <p:cNvPr id="4" name="Picture 3">
            <a:extLst>
              <a:ext uri="{FF2B5EF4-FFF2-40B4-BE49-F238E27FC236}">
                <a16:creationId xmlns:a16="http://schemas.microsoft.com/office/drawing/2014/main" id="{014E7357-DF91-4703-A08B-C5026100E04E}"/>
              </a:ext>
            </a:extLst>
          </p:cNvPr>
          <p:cNvPicPr>
            <a:picLocks noChangeAspect="1"/>
          </p:cNvPicPr>
          <p:nvPr userDrawn="1"/>
        </p:nvPicPr>
        <p:blipFill>
          <a:blip r:embed="rId2"/>
          <a:stretch>
            <a:fillRect/>
          </a:stretch>
        </p:blipFill>
        <p:spPr>
          <a:xfrm>
            <a:off x="11301366" y="97559"/>
            <a:ext cx="821152" cy="821152"/>
          </a:xfrm>
          <a:prstGeom prst="rect">
            <a:avLst/>
          </a:prstGeom>
        </p:spPr>
      </p:pic>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pic>
        <p:nvPicPr>
          <p:cNvPr id="4" name="Picture 3">
            <a:extLst>
              <a:ext uri="{FF2B5EF4-FFF2-40B4-BE49-F238E27FC236}">
                <a16:creationId xmlns:a16="http://schemas.microsoft.com/office/drawing/2014/main" id="{33990218-4C15-47F3-A448-748760FC4704}"/>
              </a:ext>
            </a:extLst>
          </p:cNvPr>
          <p:cNvPicPr>
            <a:picLocks noChangeAspect="1"/>
          </p:cNvPicPr>
          <p:nvPr userDrawn="1"/>
        </p:nvPicPr>
        <p:blipFill>
          <a:blip r:embed="rId2"/>
          <a:stretch>
            <a:fillRect/>
          </a:stretch>
        </p:blipFill>
        <p:spPr>
          <a:xfrm>
            <a:off x="11301366" y="97559"/>
            <a:ext cx="821152" cy="821152"/>
          </a:xfrm>
          <a:prstGeom prst="rect">
            <a:avLst/>
          </a:prstGeom>
        </p:spPr>
      </p:pic>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214" y="400050"/>
            <a:ext cx="4853573" cy="1616252"/>
          </a:xfrm>
        </p:spPr>
        <p:txBody>
          <a:bodyPr/>
          <a:lstStyle/>
          <a:p>
            <a:r>
              <a:rPr lang="en-US" dirty="0"/>
              <a:t>USED CAR </a:t>
            </a:r>
            <a:br>
              <a:rPr lang="en-US" dirty="0"/>
            </a:br>
            <a:r>
              <a:rPr lang="en-US" dirty="0"/>
              <a:t>PRICE PREDICTION</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75214" y="2093727"/>
            <a:ext cx="4854339" cy="4011797"/>
          </a:xfrm>
        </p:spPr>
        <p:txBody>
          <a:bodyPr/>
          <a:lstStyle/>
          <a:p>
            <a:r>
              <a:rPr lang="en-US" dirty="0"/>
              <a:t>Final Project – 31 Oct 2020</a:t>
            </a:r>
          </a:p>
          <a:p>
            <a:endParaRPr lang="en-US" dirty="0"/>
          </a:p>
          <a:p>
            <a:r>
              <a:rPr lang="en-US" b="1" dirty="0"/>
              <a:t>Group 1</a:t>
            </a:r>
            <a:endParaRPr lang="ru-RU" b="1" dirty="0"/>
          </a:p>
          <a:p>
            <a:r>
              <a:rPr lang="en-US" dirty="0"/>
              <a:t>Adi Lukmanto</a:t>
            </a:r>
          </a:p>
          <a:p>
            <a:r>
              <a:rPr lang="en-US" dirty="0"/>
              <a:t>Muhammad </a:t>
            </a:r>
            <a:r>
              <a:rPr lang="en-US" dirty="0" err="1"/>
              <a:t>Naradi</a:t>
            </a:r>
            <a:r>
              <a:rPr lang="en-US" dirty="0"/>
              <a:t> Karim</a:t>
            </a:r>
          </a:p>
          <a:p>
            <a:r>
              <a:rPr lang="en-US" dirty="0" err="1"/>
              <a:t>Yenny</a:t>
            </a:r>
            <a:r>
              <a:rPr lang="en-US" dirty="0"/>
              <a:t> </a:t>
            </a:r>
            <a:r>
              <a:rPr lang="en-US" dirty="0" err="1"/>
              <a:t>Ligninasari</a:t>
            </a:r>
            <a:endParaRPr lang="ru-RU" dirty="0"/>
          </a:p>
          <a:p>
            <a:endParaRPr lang="en-US" dirty="0"/>
          </a:p>
          <a:p>
            <a:r>
              <a:rPr lang="en-US" b="1" dirty="0"/>
              <a:t>Tutor</a:t>
            </a:r>
          </a:p>
          <a:p>
            <a:r>
              <a:rPr lang="en-US" dirty="0"/>
              <a:t>Abdullah </a:t>
            </a:r>
            <a:r>
              <a:rPr lang="en-US" dirty="0" err="1"/>
              <a:t>Ghifari</a:t>
            </a:r>
            <a:endParaRPr lang="en-US" b="1" dirty="0"/>
          </a:p>
        </p:txBody>
      </p:sp>
      <p:pic>
        <p:nvPicPr>
          <p:cNvPr id="8" name="Picture 7">
            <a:extLst>
              <a:ext uri="{FF2B5EF4-FFF2-40B4-BE49-F238E27FC236}">
                <a16:creationId xmlns:a16="http://schemas.microsoft.com/office/drawing/2014/main" id="{28CA9275-8BAD-4BD5-8EEB-56E32BDA23A3}"/>
              </a:ext>
            </a:extLst>
          </p:cNvPr>
          <p:cNvPicPr>
            <a:picLocks noChangeAspect="1"/>
          </p:cNvPicPr>
          <p:nvPr/>
        </p:nvPicPr>
        <p:blipFill>
          <a:blip r:embed="rId2"/>
          <a:stretch>
            <a:fillRect/>
          </a:stretch>
        </p:blipFill>
        <p:spPr>
          <a:xfrm>
            <a:off x="10815805" y="184669"/>
            <a:ext cx="1352550" cy="1352550"/>
          </a:xfrm>
          <a:prstGeom prst="rect">
            <a:avLst/>
          </a:prstGeom>
        </p:spPr>
      </p:pic>
      <p:pic>
        <p:nvPicPr>
          <p:cNvPr id="13" name="Picture Placeholder 12">
            <a:extLst>
              <a:ext uri="{FF2B5EF4-FFF2-40B4-BE49-F238E27FC236}">
                <a16:creationId xmlns:a16="http://schemas.microsoft.com/office/drawing/2014/main" id="{09D84D5B-38A7-4167-A8A8-9D4D952831D5}"/>
              </a:ext>
            </a:extLst>
          </p:cNvPr>
          <p:cNvPicPr>
            <a:picLocks noGrp="1" noChangeAspect="1"/>
          </p:cNvPicPr>
          <p:nvPr>
            <p:ph type="pic" sz="quarter" idx="13"/>
          </p:nvPr>
        </p:nvPicPr>
        <p:blipFill>
          <a:blip r:embed="rId3"/>
          <a:srcRect l="21261" r="21261"/>
          <a:stretch>
            <a:fillRect/>
          </a:stretch>
        </p:blipFill>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Top Car </a:t>
            </a:r>
            <a:r>
              <a:rPr lang="en-US" b="0" dirty="0"/>
              <a:t>Brand</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dirty="0"/>
          </a:p>
        </p:txBody>
      </p:sp>
      <p:sp>
        <p:nvSpPr>
          <p:cNvPr id="3" name="Content Placeholder 2">
            <a:extLst>
              <a:ext uri="{FF2B5EF4-FFF2-40B4-BE49-F238E27FC236}">
                <a16:creationId xmlns:a16="http://schemas.microsoft.com/office/drawing/2014/main" id="{95E6A87C-B561-43BF-BF8B-9AFB66044EE9}"/>
              </a:ext>
            </a:extLst>
          </p:cNvPr>
          <p:cNvSpPr>
            <a:spLocks noGrp="1"/>
          </p:cNvSpPr>
          <p:nvPr>
            <p:ph sz="half" idx="13"/>
          </p:nvPr>
        </p:nvSpPr>
        <p:spPr>
          <a:xfrm>
            <a:off x="9756661" y="4133850"/>
            <a:ext cx="2368664" cy="1619250"/>
          </a:xfrm>
        </p:spPr>
        <p:txBody>
          <a:bodyPr>
            <a:normAutofit/>
          </a:bodyPr>
          <a:lstStyle/>
          <a:p>
            <a:r>
              <a:rPr lang="en-US" dirty="0"/>
              <a:t>Maruti is the leading car brand, followed by Hyundai.</a:t>
            </a:r>
          </a:p>
        </p:txBody>
      </p:sp>
      <p:pic>
        <p:nvPicPr>
          <p:cNvPr id="4" name="Picture 3">
            <a:extLst>
              <a:ext uri="{FF2B5EF4-FFF2-40B4-BE49-F238E27FC236}">
                <a16:creationId xmlns:a16="http://schemas.microsoft.com/office/drawing/2014/main" id="{7DB63940-4C97-4222-936E-5D3F2E3269A2}"/>
              </a:ext>
            </a:extLst>
          </p:cNvPr>
          <p:cNvPicPr>
            <a:picLocks noChangeAspect="1"/>
          </p:cNvPicPr>
          <p:nvPr/>
        </p:nvPicPr>
        <p:blipFill>
          <a:blip r:embed="rId2"/>
          <a:stretch>
            <a:fillRect/>
          </a:stretch>
        </p:blipFill>
        <p:spPr>
          <a:xfrm>
            <a:off x="0" y="1787520"/>
            <a:ext cx="9756661" cy="4568830"/>
          </a:xfrm>
          <a:prstGeom prst="rect">
            <a:avLst/>
          </a:prstGeom>
        </p:spPr>
      </p:pic>
    </p:spTree>
    <p:extLst>
      <p:ext uri="{BB962C8B-B14F-4D97-AF65-F5344CB8AC3E}">
        <p14:creationId xmlns:p14="http://schemas.microsoft.com/office/powerpoint/2010/main" val="363672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Car </a:t>
            </a:r>
            <a:r>
              <a:rPr lang="en-US" b="0" dirty="0"/>
              <a:t>Age</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11</a:t>
            </a:fld>
            <a:endParaRPr lang="en-US" dirty="0"/>
          </a:p>
        </p:txBody>
      </p:sp>
      <p:sp>
        <p:nvSpPr>
          <p:cNvPr id="3" name="Content Placeholder 2">
            <a:extLst>
              <a:ext uri="{FF2B5EF4-FFF2-40B4-BE49-F238E27FC236}">
                <a16:creationId xmlns:a16="http://schemas.microsoft.com/office/drawing/2014/main" id="{95E6A87C-B561-43BF-BF8B-9AFB66044EE9}"/>
              </a:ext>
            </a:extLst>
          </p:cNvPr>
          <p:cNvSpPr>
            <a:spLocks noGrp="1"/>
          </p:cNvSpPr>
          <p:nvPr>
            <p:ph sz="half" idx="13"/>
          </p:nvPr>
        </p:nvSpPr>
        <p:spPr>
          <a:xfrm>
            <a:off x="8880347" y="3143250"/>
            <a:ext cx="3109913" cy="1933575"/>
          </a:xfrm>
        </p:spPr>
        <p:txBody>
          <a:bodyPr>
            <a:normAutofit/>
          </a:bodyPr>
          <a:lstStyle/>
          <a:p>
            <a:r>
              <a:rPr lang="en-US" dirty="0"/>
              <a:t>Most number of cars in the dataset are built between 2010 to 2017 (age 3-10)</a:t>
            </a:r>
          </a:p>
        </p:txBody>
      </p:sp>
      <p:pic>
        <p:nvPicPr>
          <p:cNvPr id="4" name="Picture 3">
            <a:extLst>
              <a:ext uri="{FF2B5EF4-FFF2-40B4-BE49-F238E27FC236}">
                <a16:creationId xmlns:a16="http://schemas.microsoft.com/office/drawing/2014/main" id="{68127D1E-D014-4E6D-A869-CE2C55F867A6}"/>
              </a:ext>
            </a:extLst>
          </p:cNvPr>
          <p:cNvPicPr>
            <a:picLocks noChangeAspect="1"/>
          </p:cNvPicPr>
          <p:nvPr/>
        </p:nvPicPr>
        <p:blipFill>
          <a:blip r:embed="rId2"/>
          <a:stretch>
            <a:fillRect/>
          </a:stretch>
        </p:blipFill>
        <p:spPr>
          <a:xfrm>
            <a:off x="1819275" y="1495425"/>
            <a:ext cx="7061072" cy="4903522"/>
          </a:xfrm>
          <a:prstGeom prst="rect">
            <a:avLst/>
          </a:prstGeom>
        </p:spPr>
      </p:pic>
    </p:spTree>
    <p:extLst>
      <p:ext uri="{BB962C8B-B14F-4D97-AF65-F5344CB8AC3E}">
        <p14:creationId xmlns:p14="http://schemas.microsoft.com/office/powerpoint/2010/main" val="65746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Car </a:t>
            </a:r>
            <a:r>
              <a:rPr lang="en-US" b="0" dirty="0"/>
              <a:t>Seats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12</a:t>
            </a:fld>
            <a:endParaRPr lang="en-US" dirty="0"/>
          </a:p>
        </p:txBody>
      </p:sp>
      <p:sp>
        <p:nvSpPr>
          <p:cNvPr id="3" name="Content Placeholder 2">
            <a:extLst>
              <a:ext uri="{FF2B5EF4-FFF2-40B4-BE49-F238E27FC236}">
                <a16:creationId xmlns:a16="http://schemas.microsoft.com/office/drawing/2014/main" id="{95E6A87C-B561-43BF-BF8B-9AFB66044EE9}"/>
              </a:ext>
            </a:extLst>
          </p:cNvPr>
          <p:cNvSpPr>
            <a:spLocks noGrp="1"/>
          </p:cNvSpPr>
          <p:nvPr>
            <p:ph sz="half" idx="13"/>
          </p:nvPr>
        </p:nvSpPr>
        <p:spPr>
          <a:xfrm>
            <a:off x="8013246" y="3000376"/>
            <a:ext cx="3133725" cy="2514600"/>
          </a:xfrm>
        </p:spPr>
        <p:txBody>
          <a:bodyPr>
            <a:normAutofit/>
          </a:bodyPr>
          <a:lstStyle/>
          <a:p>
            <a:r>
              <a:rPr lang="en-US" dirty="0"/>
              <a:t>Most of cars in the listing have 5 Seats</a:t>
            </a:r>
          </a:p>
        </p:txBody>
      </p:sp>
      <p:pic>
        <p:nvPicPr>
          <p:cNvPr id="4" name="Picture 3">
            <a:extLst>
              <a:ext uri="{FF2B5EF4-FFF2-40B4-BE49-F238E27FC236}">
                <a16:creationId xmlns:a16="http://schemas.microsoft.com/office/drawing/2014/main" id="{27EBF168-7B87-45E7-A43D-5DDFB58F349F}"/>
              </a:ext>
            </a:extLst>
          </p:cNvPr>
          <p:cNvPicPr>
            <a:picLocks noChangeAspect="1"/>
          </p:cNvPicPr>
          <p:nvPr/>
        </p:nvPicPr>
        <p:blipFill>
          <a:blip r:embed="rId2"/>
          <a:stretch>
            <a:fillRect/>
          </a:stretch>
        </p:blipFill>
        <p:spPr>
          <a:xfrm>
            <a:off x="784558" y="1648009"/>
            <a:ext cx="6785154" cy="4571815"/>
          </a:xfrm>
          <a:prstGeom prst="rect">
            <a:avLst/>
          </a:prstGeom>
        </p:spPr>
      </p:pic>
    </p:spTree>
    <p:extLst>
      <p:ext uri="{BB962C8B-B14F-4D97-AF65-F5344CB8AC3E}">
        <p14:creationId xmlns:p14="http://schemas.microsoft.com/office/powerpoint/2010/main" val="37987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11120872" cy="1147969"/>
          </a:xfrm>
        </p:spPr>
        <p:txBody>
          <a:bodyPr>
            <a:normAutofit fontScale="90000"/>
          </a:bodyPr>
          <a:lstStyle/>
          <a:p>
            <a:r>
              <a:rPr lang="en-US" sz="4400" dirty="0"/>
              <a:t>Other features with </a:t>
            </a:r>
            <a:r>
              <a:rPr lang="en-US" sz="4400" b="0" dirty="0"/>
              <a:t>reference to number of cars </a:t>
            </a:r>
            <a:endParaRPr lang="en-US" b="0"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13</a:t>
            </a:fld>
            <a:endParaRPr lang="en-US" dirty="0"/>
          </a:p>
        </p:txBody>
      </p:sp>
      <p:sp>
        <p:nvSpPr>
          <p:cNvPr id="7" name="Text Placeholder 14">
            <a:extLst>
              <a:ext uri="{FF2B5EF4-FFF2-40B4-BE49-F238E27FC236}">
                <a16:creationId xmlns:a16="http://schemas.microsoft.com/office/drawing/2014/main" id="{560BCF36-343E-4260-89B4-1C3A8454F8A1}"/>
              </a:ext>
            </a:extLst>
          </p:cNvPr>
          <p:cNvSpPr>
            <a:spLocks noGrp="1"/>
          </p:cNvSpPr>
          <p:nvPr>
            <p:ph type="body" idx="1"/>
          </p:nvPr>
        </p:nvSpPr>
        <p:spPr>
          <a:xfrm>
            <a:off x="518678" y="1447663"/>
            <a:ext cx="8472922" cy="781188"/>
          </a:xfrm>
        </p:spPr>
        <p:txBody>
          <a:bodyPr>
            <a:normAutofit fontScale="92500" lnSpcReduction="20000"/>
          </a:bodyPr>
          <a:lstStyle/>
          <a:p>
            <a:pPr marL="342900" indent="-342900">
              <a:buFont typeface="Arial" panose="020B0604020202020204" pitchFamily="34" charset="0"/>
              <a:buChar char="•"/>
            </a:pPr>
            <a:r>
              <a:rPr lang="en-US" dirty="0"/>
              <a:t>Manual cars are listed more than Automatic cars.</a:t>
            </a:r>
          </a:p>
          <a:p>
            <a:pPr marL="342900" indent="-342900">
              <a:buFont typeface="Arial" panose="020B0604020202020204" pitchFamily="34" charset="0"/>
              <a:buChar char="•"/>
            </a:pPr>
            <a:r>
              <a:rPr lang="en-US" dirty="0"/>
              <a:t>Most of the listed cars are from first hand owners.</a:t>
            </a:r>
            <a:endParaRPr lang="ru-RU" dirty="0"/>
          </a:p>
        </p:txBody>
      </p:sp>
      <p:pic>
        <p:nvPicPr>
          <p:cNvPr id="2" name="Picture 1">
            <a:extLst>
              <a:ext uri="{FF2B5EF4-FFF2-40B4-BE49-F238E27FC236}">
                <a16:creationId xmlns:a16="http://schemas.microsoft.com/office/drawing/2014/main" id="{F0127CFC-CFDD-421F-8103-295791897BCB}"/>
              </a:ext>
            </a:extLst>
          </p:cNvPr>
          <p:cNvPicPr>
            <a:picLocks noChangeAspect="1"/>
          </p:cNvPicPr>
          <p:nvPr/>
        </p:nvPicPr>
        <p:blipFill>
          <a:blip r:embed="rId2"/>
          <a:stretch>
            <a:fillRect/>
          </a:stretch>
        </p:blipFill>
        <p:spPr>
          <a:xfrm>
            <a:off x="714375" y="2378309"/>
            <a:ext cx="9890504" cy="3828582"/>
          </a:xfrm>
          <a:prstGeom prst="rect">
            <a:avLst/>
          </a:prstGeom>
        </p:spPr>
      </p:pic>
    </p:spTree>
    <p:extLst>
      <p:ext uri="{BB962C8B-B14F-4D97-AF65-F5344CB8AC3E}">
        <p14:creationId xmlns:p14="http://schemas.microsoft.com/office/powerpoint/2010/main" val="178806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a:t>Kilometers_Driven</a:t>
            </a:r>
            <a:r>
              <a:rPr lang="en-US" dirty="0"/>
              <a:t> </a:t>
            </a:r>
            <a:r>
              <a:rPr lang="en-US" b="0" dirty="0"/>
              <a:t>vs Price</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14</a:t>
            </a:fld>
            <a:endParaRPr lang="en-US" dirty="0"/>
          </a:p>
        </p:txBody>
      </p:sp>
      <p:sp>
        <p:nvSpPr>
          <p:cNvPr id="3" name="Content Placeholder 2">
            <a:extLst>
              <a:ext uri="{FF2B5EF4-FFF2-40B4-BE49-F238E27FC236}">
                <a16:creationId xmlns:a16="http://schemas.microsoft.com/office/drawing/2014/main" id="{95E6A87C-B561-43BF-BF8B-9AFB66044EE9}"/>
              </a:ext>
            </a:extLst>
          </p:cNvPr>
          <p:cNvSpPr>
            <a:spLocks noGrp="1"/>
          </p:cNvSpPr>
          <p:nvPr>
            <p:ph sz="half" idx="13"/>
          </p:nvPr>
        </p:nvSpPr>
        <p:spPr>
          <a:xfrm>
            <a:off x="518678" y="2171700"/>
            <a:ext cx="2921454" cy="2514600"/>
          </a:xfrm>
        </p:spPr>
        <p:txBody>
          <a:bodyPr>
            <a:normAutofit/>
          </a:bodyPr>
          <a:lstStyle/>
          <a:p>
            <a:r>
              <a:rPr lang="en-US" dirty="0"/>
              <a:t>Automatic cars are more expensive than manual cars and cars with less </a:t>
            </a:r>
            <a:r>
              <a:rPr lang="en-US" dirty="0" err="1"/>
              <a:t>Kilometers_Driven</a:t>
            </a:r>
            <a:r>
              <a:rPr lang="en-US" dirty="0"/>
              <a:t> also cost more.</a:t>
            </a:r>
          </a:p>
        </p:txBody>
      </p:sp>
      <p:pic>
        <p:nvPicPr>
          <p:cNvPr id="2" name="Picture 1">
            <a:extLst>
              <a:ext uri="{FF2B5EF4-FFF2-40B4-BE49-F238E27FC236}">
                <a16:creationId xmlns:a16="http://schemas.microsoft.com/office/drawing/2014/main" id="{2961B713-456A-41F0-B899-60749E537178}"/>
              </a:ext>
            </a:extLst>
          </p:cNvPr>
          <p:cNvPicPr>
            <a:picLocks noChangeAspect="1"/>
          </p:cNvPicPr>
          <p:nvPr/>
        </p:nvPicPr>
        <p:blipFill>
          <a:blip r:embed="rId2"/>
          <a:stretch>
            <a:fillRect/>
          </a:stretch>
        </p:blipFill>
        <p:spPr>
          <a:xfrm>
            <a:off x="4384962" y="1623326"/>
            <a:ext cx="6830378" cy="4915586"/>
          </a:xfrm>
          <a:prstGeom prst="rect">
            <a:avLst/>
          </a:prstGeom>
        </p:spPr>
      </p:pic>
    </p:spTree>
    <p:extLst>
      <p:ext uri="{BB962C8B-B14F-4D97-AF65-F5344CB8AC3E}">
        <p14:creationId xmlns:p14="http://schemas.microsoft.com/office/powerpoint/2010/main" val="344153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Car Age </a:t>
            </a:r>
            <a:r>
              <a:rPr lang="en-US" b="0" dirty="0"/>
              <a:t>vs Price</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15</a:t>
            </a:fld>
            <a:endParaRPr lang="en-US" dirty="0"/>
          </a:p>
        </p:txBody>
      </p:sp>
      <p:sp>
        <p:nvSpPr>
          <p:cNvPr id="3" name="Content Placeholder 2">
            <a:extLst>
              <a:ext uri="{FF2B5EF4-FFF2-40B4-BE49-F238E27FC236}">
                <a16:creationId xmlns:a16="http://schemas.microsoft.com/office/drawing/2014/main" id="{95E6A87C-B561-43BF-BF8B-9AFB66044EE9}"/>
              </a:ext>
            </a:extLst>
          </p:cNvPr>
          <p:cNvSpPr>
            <a:spLocks noGrp="1"/>
          </p:cNvSpPr>
          <p:nvPr>
            <p:ph sz="half" idx="13"/>
          </p:nvPr>
        </p:nvSpPr>
        <p:spPr>
          <a:xfrm>
            <a:off x="8013247" y="3000376"/>
            <a:ext cx="3464378" cy="2514600"/>
          </a:xfrm>
        </p:spPr>
        <p:txBody>
          <a:bodyPr>
            <a:normAutofit/>
          </a:bodyPr>
          <a:lstStyle/>
          <a:p>
            <a:r>
              <a:rPr lang="en-US" dirty="0"/>
              <a:t>Cars ranging between the years 2012 to 2019 (age 1 – 8) cost more.</a:t>
            </a:r>
          </a:p>
        </p:txBody>
      </p:sp>
      <p:pic>
        <p:nvPicPr>
          <p:cNvPr id="2" name="Picture 1">
            <a:extLst>
              <a:ext uri="{FF2B5EF4-FFF2-40B4-BE49-F238E27FC236}">
                <a16:creationId xmlns:a16="http://schemas.microsoft.com/office/drawing/2014/main" id="{90DA7C60-11C9-4266-A82C-5E76D54DCA48}"/>
              </a:ext>
            </a:extLst>
          </p:cNvPr>
          <p:cNvPicPr>
            <a:picLocks noChangeAspect="1"/>
          </p:cNvPicPr>
          <p:nvPr/>
        </p:nvPicPr>
        <p:blipFill>
          <a:blip r:embed="rId2"/>
          <a:stretch>
            <a:fillRect/>
          </a:stretch>
        </p:blipFill>
        <p:spPr>
          <a:xfrm>
            <a:off x="794940" y="1590418"/>
            <a:ext cx="6997942" cy="4524632"/>
          </a:xfrm>
          <a:prstGeom prst="rect">
            <a:avLst/>
          </a:prstGeom>
        </p:spPr>
      </p:pic>
    </p:spTree>
    <p:extLst>
      <p:ext uri="{BB962C8B-B14F-4D97-AF65-F5344CB8AC3E}">
        <p14:creationId xmlns:p14="http://schemas.microsoft.com/office/powerpoint/2010/main" val="325032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Seats</a:t>
            </a:r>
            <a:r>
              <a:rPr lang="en-US" b="0" dirty="0"/>
              <a:t> vs Price</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16</a:t>
            </a:fld>
            <a:endParaRPr lang="en-US" dirty="0"/>
          </a:p>
        </p:txBody>
      </p:sp>
      <p:sp>
        <p:nvSpPr>
          <p:cNvPr id="3" name="Content Placeholder 2">
            <a:extLst>
              <a:ext uri="{FF2B5EF4-FFF2-40B4-BE49-F238E27FC236}">
                <a16:creationId xmlns:a16="http://schemas.microsoft.com/office/drawing/2014/main" id="{95E6A87C-B561-43BF-BF8B-9AFB66044EE9}"/>
              </a:ext>
            </a:extLst>
          </p:cNvPr>
          <p:cNvSpPr>
            <a:spLocks noGrp="1"/>
          </p:cNvSpPr>
          <p:nvPr>
            <p:ph sz="half" idx="13"/>
          </p:nvPr>
        </p:nvSpPr>
        <p:spPr>
          <a:xfrm>
            <a:off x="8013247" y="3000376"/>
            <a:ext cx="3464378" cy="2514600"/>
          </a:xfrm>
        </p:spPr>
        <p:txBody>
          <a:bodyPr>
            <a:normAutofit/>
          </a:bodyPr>
          <a:lstStyle/>
          <a:p>
            <a:r>
              <a:rPr lang="en-US" dirty="0"/>
              <a:t>Two-seater cars are the most expensive in the listing.</a:t>
            </a:r>
          </a:p>
        </p:txBody>
      </p:sp>
      <p:pic>
        <p:nvPicPr>
          <p:cNvPr id="2" name="Picture 1">
            <a:extLst>
              <a:ext uri="{FF2B5EF4-FFF2-40B4-BE49-F238E27FC236}">
                <a16:creationId xmlns:a16="http://schemas.microsoft.com/office/drawing/2014/main" id="{8066DF89-F9BC-4158-9135-657831FAC0D3}"/>
              </a:ext>
            </a:extLst>
          </p:cNvPr>
          <p:cNvPicPr>
            <a:picLocks noChangeAspect="1"/>
          </p:cNvPicPr>
          <p:nvPr/>
        </p:nvPicPr>
        <p:blipFill>
          <a:blip r:embed="rId2"/>
          <a:stretch>
            <a:fillRect/>
          </a:stretch>
        </p:blipFill>
        <p:spPr>
          <a:xfrm>
            <a:off x="1333500" y="1699971"/>
            <a:ext cx="5881917" cy="4313405"/>
          </a:xfrm>
          <a:prstGeom prst="rect">
            <a:avLst/>
          </a:prstGeom>
        </p:spPr>
      </p:pic>
    </p:spTree>
    <p:extLst>
      <p:ext uri="{BB962C8B-B14F-4D97-AF65-F5344CB8AC3E}">
        <p14:creationId xmlns:p14="http://schemas.microsoft.com/office/powerpoint/2010/main" val="3239912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7" y="209028"/>
            <a:ext cx="11092297" cy="1147969"/>
          </a:xfrm>
        </p:spPr>
        <p:txBody>
          <a:bodyPr>
            <a:normAutofit fontScale="90000"/>
          </a:bodyPr>
          <a:lstStyle/>
          <a:p>
            <a:r>
              <a:rPr lang="en-US" sz="4400" dirty="0"/>
              <a:t>Other features with </a:t>
            </a:r>
            <a:r>
              <a:rPr lang="en-US" sz="4400" b="0" dirty="0"/>
              <a:t>reference to number of cars (2)</a:t>
            </a:r>
            <a:endParaRPr lang="en-US" b="0"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17</a:t>
            </a:fld>
            <a:endParaRPr lang="en-US" dirty="0"/>
          </a:p>
        </p:txBody>
      </p:sp>
      <p:sp>
        <p:nvSpPr>
          <p:cNvPr id="7" name="Text Placeholder 14">
            <a:extLst>
              <a:ext uri="{FF2B5EF4-FFF2-40B4-BE49-F238E27FC236}">
                <a16:creationId xmlns:a16="http://schemas.microsoft.com/office/drawing/2014/main" id="{560BCF36-343E-4260-89B4-1C3A8454F8A1}"/>
              </a:ext>
            </a:extLst>
          </p:cNvPr>
          <p:cNvSpPr>
            <a:spLocks noGrp="1"/>
          </p:cNvSpPr>
          <p:nvPr>
            <p:ph type="body" idx="1"/>
          </p:nvPr>
        </p:nvSpPr>
        <p:spPr>
          <a:xfrm>
            <a:off x="518678" y="1447663"/>
            <a:ext cx="8472922" cy="781188"/>
          </a:xfrm>
        </p:spPr>
        <p:txBody>
          <a:bodyPr>
            <a:normAutofit fontScale="70000" lnSpcReduction="20000"/>
          </a:bodyPr>
          <a:lstStyle/>
          <a:p>
            <a:pPr marL="342900" indent="-342900">
              <a:buFont typeface="Arial" panose="020B0604020202020204" pitchFamily="34" charset="0"/>
              <a:buChar char="•"/>
            </a:pPr>
            <a:r>
              <a:rPr lang="en-US" dirty="0"/>
              <a:t>Most of the used cars in the listings are in Mumbai, Hyderabad and Kochi</a:t>
            </a:r>
          </a:p>
          <a:p>
            <a:pPr marL="342900" indent="-342900">
              <a:buFont typeface="Arial" panose="020B0604020202020204" pitchFamily="34" charset="0"/>
              <a:buChar char="•"/>
            </a:pPr>
            <a:r>
              <a:rPr lang="en-US" dirty="0"/>
              <a:t>Diesel and petrol are the most listed fuel types</a:t>
            </a:r>
            <a:endParaRPr lang="ru-RU" dirty="0"/>
          </a:p>
        </p:txBody>
      </p:sp>
      <p:pic>
        <p:nvPicPr>
          <p:cNvPr id="6" name="Picture 5">
            <a:extLst>
              <a:ext uri="{FF2B5EF4-FFF2-40B4-BE49-F238E27FC236}">
                <a16:creationId xmlns:a16="http://schemas.microsoft.com/office/drawing/2014/main" id="{CF6205F4-E4A9-4EA0-A0FD-83CDBCED1750}"/>
              </a:ext>
            </a:extLst>
          </p:cNvPr>
          <p:cNvPicPr>
            <a:picLocks noChangeAspect="1"/>
          </p:cNvPicPr>
          <p:nvPr/>
        </p:nvPicPr>
        <p:blipFill>
          <a:blip r:embed="rId2"/>
          <a:stretch>
            <a:fillRect/>
          </a:stretch>
        </p:blipFill>
        <p:spPr>
          <a:xfrm>
            <a:off x="1045892" y="2342947"/>
            <a:ext cx="10130696" cy="3560383"/>
          </a:xfrm>
          <a:prstGeom prst="rect">
            <a:avLst/>
          </a:prstGeom>
        </p:spPr>
      </p:pic>
    </p:spTree>
    <p:extLst>
      <p:ext uri="{BB962C8B-B14F-4D97-AF65-F5344CB8AC3E}">
        <p14:creationId xmlns:p14="http://schemas.microsoft.com/office/powerpoint/2010/main" val="245650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10530322" cy="1147969"/>
          </a:xfrm>
        </p:spPr>
        <p:txBody>
          <a:bodyPr>
            <a:normAutofit/>
          </a:bodyPr>
          <a:lstStyle/>
          <a:p>
            <a:r>
              <a:rPr lang="en-US" sz="4400" dirty="0"/>
              <a:t>Other features with </a:t>
            </a:r>
            <a:r>
              <a:rPr lang="en-US" sz="4400" b="0" dirty="0"/>
              <a:t>reference to price</a:t>
            </a:r>
            <a:endParaRPr lang="en-US" b="0"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18</a:t>
            </a:fld>
            <a:endParaRPr lang="en-US" dirty="0"/>
          </a:p>
        </p:txBody>
      </p:sp>
      <p:sp>
        <p:nvSpPr>
          <p:cNvPr id="7" name="Text Placeholder 14">
            <a:extLst>
              <a:ext uri="{FF2B5EF4-FFF2-40B4-BE49-F238E27FC236}">
                <a16:creationId xmlns:a16="http://schemas.microsoft.com/office/drawing/2014/main" id="{560BCF36-343E-4260-89B4-1C3A8454F8A1}"/>
              </a:ext>
            </a:extLst>
          </p:cNvPr>
          <p:cNvSpPr>
            <a:spLocks noGrp="1"/>
          </p:cNvSpPr>
          <p:nvPr>
            <p:ph type="body" idx="1"/>
          </p:nvPr>
        </p:nvSpPr>
        <p:spPr>
          <a:xfrm>
            <a:off x="518678" y="1447663"/>
            <a:ext cx="8444347" cy="781188"/>
          </a:xfrm>
        </p:spPr>
        <p:txBody>
          <a:bodyPr>
            <a:normAutofit fontScale="62500" lnSpcReduction="20000"/>
          </a:bodyPr>
          <a:lstStyle/>
          <a:p>
            <a:pPr marL="342900" indent="-342900">
              <a:buFont typeface="Arial" panose="020B0604020202020204" pitchFamily="34" charset="0"/>
              <a:buChar char="•"/>
            </a:pPr>
            <a:r>
              <a:rPr lang="en-US" dirty="0"/>
              <a:t>Used cars from Coimbatore have higher price than other cars origin in dataset</a:t>
            </a:r>
          </a:p>
          <a:p>
            <a:pPr marL="342900" indent="-342900">
              <a:buFont typeface="Arial" panose="020B0604020202020204" pitchFamily="34" charset="0"/>
              <a:buChar char="•"/>
            </a:pPr>
            <a:r>
              <a:rPr lang="en-US" dirty="0"/>
              <a:t>Diesel and electric cars are more costly.</a:t>
            </a:r>
          </a:p>
        </p:txBody>
      </p:sp>
      <p:pic>
        <p:nvPicPr>
          <p:cNvPr id="2" name="Picture 1">
            <a:extLst>
              <a:ext uri="{FF2B5EF4-FFF2-40B4-BE49-F238E27FC236}">
                <a16:creationId xmlns:a16="http://schemas.microsoft.com/office/drawing/2014/main" id="{5810165A-1F89-4400-99A6-10E2434B9225}"/>
              </a:ext>
            </a:extLst>
          </p:cNvPr>
          <p:cNvPicPr>
            <a:picLocks noChangeAspect="1"/>
          </p:cNvPicPr>
          <p:nvPr/>
        </p:nvPicPr>
        <p:blipFill>
          <a:blip r:embed="rId2"/>
          <a:stretch>
            <a:fillRect/>
          </a:stretch>
        </p:blipFill>
        <p:spPr>
          <a:xfrm>
            <a:off x="0" y="2370197"/>
            <a:ext cx="12192000" cy="3355856"/>
          </a:xfrm>
          <a:prstGeom prst="rect">
            <a:avLst/>
          </a:prstGeom>
        </p:spPr>
      </p:pic>
    </p:spTree>
    <p:extLst>
      <p:ext uri="{BB962C8B-B14F-4D97-AF65-F5344CB8AC3E}">
        <p14:creationId xmlns:p14="http://schemas.microsoft.com/office/powerpoint/2010/main" val="404826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10530322" cy="1147969"/>
          </a:xfrm>
        </p:spPr>
        <p:txBody>
          <a:bodyPr>
            <a:normAutofit/>
          </a:bodyPr>
          <a:lstStyle/>
          <a:p>
            <a:r>
              <a:rPr lang="en-US" sz="4400" dirty="0"/>
              <a:t>Other features with reference to price (2) </a:t>
            </a:r>
            <a:endParaRPr lang="en-US" b="0"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19</a:t>
            </a:fld>
            <a:endParaRPr lang="en-US" dirty="0"/>
          </a:p>
        </p:txBody>
      </p:sp>
      <p:sp>
        <p:nvSpPr>
          <p:cNvPr id="7" name="Text Placeholder 14">
            <a:extLst>
              <a:ext uri="{FF2B5EF4-FFF2-40B4-BE49-F238E27FC236}">
                <a16:creationId xmlns:a16="http://schemas.microsoft.com/office/drawing/2014/main" id="{560BCF36-343E-4260-89B4-1C3A8454F8A1}"/>
              </a:ext>
            </a:extLst>
          </p:cNvPr>
          <p:cNvSpPr>
            <a:spLocks noGrp="1"/>
          </p:cNvSpPr>
          <p:nvPr>
            <p:ph type="body" idx="1"/>
          </p:nvPr>
        </p:nvSpPr>
        <p:spPr>
          <a:xfrm>
            <a:off x="518678" y="1447663"/>
            <a:ext cx="9444472" cy="781188"/>
          </a:xfrm>
        </p:spPr>
        <p:txBody>
          <a:bodyPr>
            <a:normAutofit fontScale="85000" lnSpcReduction="10000"/>
          </a:bodyPr>
          <a:lstStyle/>
          <a:p>
            <a:pPr marL="342900" indent="-342900">
              <a:buFont typeface="Arial" panose="020B0604020202020204" pitchFamily="34" charset="0"/>
              <a:buChar char="•"/>
            </a:pPr>
            <a:r>
              <a:rPr lang="en-US" dirty="0"/>
              <a:t>Automatic cars more expensive than manual cars.</a:t>
            </a:r>
          </a:p>
          <a:p>
            <a:pPr marL="342900" indent="-342900">
              <a:buFont typeface="Arial" panose="020B0604020202020204" pitchFamily="34" charset="0"/>
              <a:buChar char="•"/>
            </a:pPr>
            <a:r>
              <a:rPr lang="en-US" dirty="0"/>
              <a:t>First-hand cars are the most costly and followed by second-hand cars.</a:t>
            </a:r>
            <a:endParaRPr lang="ru-RU" dirty="0"/>
          </a:p>
        </p:txBody>
      </p:sp>
      <p:pic>
        <p:nvPicPr>
          <p:cNvPr id="3" name="Picture 2">
            <a:extLst>
              <a:ext uri="{FF2B5EF4-FFF2-40B4-BE49-F238E27FC236}">
                <a16:creationId xmlns:a16="http://schemas.microsoft.com/office/drawing/2014/main" id="{FAB13B5E-8AE7-4EA2-8F27-C65F0619ECF2}"/>
              </a:ext>
            </a:extLst>
          </p:cNvPr>
          <p:cNvPicPr>
            <a:picLocks noChangeAspect="1"/>
          </p:cNvPicPr>
          <p:nvPr/>
        </p:nvPicPr>
        <p:blipFill>
          <a:blip r:embed="rId2"/>
          <a:stretch>
            <a:fillRect/>
          </a:stretch>
        </p:blipFill>
        <p:spPr>
          <a:xfrm>
            <a:off x="0" y="2470807"/>
            <a:ext cx="12192000" cy="3643586"/>
          </a:xfrm>
          <a:prstGeom prst="rect">
            <a:avLst/>
          </a:prstGeom>
        </p:spPr>
      </p:pic>
    </p:spTree>
    <p:extLst>
      <p:ext uri="{BB962C8B-B14F-4D97-AF65-F5344CB8AC3E}">
        <p14:creationId xmlns:p14="http://schemas.microsoft.com/office/powerpoint/2010/main" val="229236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Overview</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124793"/>
          </a:xfrm>
        </p:spPr>
        <p:txBody>
          <a:bodyPr/>
          <a:lstStyle/>
          <a:p>
            <a:r>
              <a:rPr lang="en-US" sz="2000" dirty="0"/>
              <a:t>In this final project, we will be predicting the price of used cars given the data collected from various sources and distributed across various locations in India.</a:t>
            </a:r>
            <a:endParaRPr lang="ru-RU" sz="2000" dirty="0"/>
          </a:p>
          <a:p>
            <a:endParaRPr lang="en-US"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960685"/>
            <a:ext cx="4942829" cy="2123250"/>
          </a:xfrm>
        </p:spPr>
        <p:txBody>
          <a:bodyPr>
            <a:normAutofit fontScale="85000" lnSpcReduction="20000"/>
          </a:bodyPr>
          <a:lstStyle/>
          <a:p>
            <a:pPr lvl="0"/>
            <a:r>
              <a:rPr lang="en-US" dirty="0"/>
              <a:t>Data description</a:t>
            </a:r>
          </a:p>
          <a:p>
            <a:pPr lvl="0"/>
            <a:r>
              <a:rPr lang="en-US" dirty="0"/>
              <a:t>Data preprocessing</a:t>
            </a:r>
          </a:p>
          <a:p>
            <a:pPr lvl="0"/>
            <a:r>
              <a:rPr lang="en-US" dirty="0"/>
              <a:t>Exploratory data analysis </a:t>
            </a:r>
          </a:p>
          <a:p>
            <a:pPr lvl="0"/>
            <a:r>
              <a:rPr lang="en-US" dirty="0"/>
              <a:t>Feature Engineering</a:t>
            </a:r>
          </a:p>
          <a:p>
            <a:pPr lvl="0"/>
            <a:r>
              <a:rPr lang="en-US" dirty="0"/>
              <a:t>Model</a:t>
            </a:r>
          </a:p>
          <a:p>
            <a:pPr lvl="0"/>
            <a:r>
              <a:rPr lang="en-US" dirty="0"/>
              <a:t>Conclusion </a:t>
            </a:r>
          </a:p>
        </p:txBody>
      </p:sp>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pic>
        <p:nvPicPr>
          <p:cNvPr id="19" name="Picture Placeholder 18">
            <a:extLst>
              <a:ext uri="{FF2B5EF4-FFF2-40B4-BE49-F238E27FC236}">
                <a16:creationId xmlns:a16="http://schemas.microsoft.com/office/drawing/2014/main" id="{EE3E4A64-65A6-4A4B-B55E-62EF12D2157C}"/>
              </a:ext>
            </a:extLst>
          </p:cNvPr>
          <p:cNvPicPr>
            <a:picLocks noGrp="1" noChangeAspect="1"/>
          </p:cNvPicPr>
          <p:nvPr>
            <p:ph type="pic" sz="quarter" idx="10"/>
          </p:nvPr>
        </p:nvPicPr>
        <p:blipFill>
          <a:blip r:embed="rId2"/>
          <a:srcRect l="22896" r="22896"/>
          <a:stretch>
            <a:fillRect/>
          </a:stretch>
        </p:blipFill>
        <p:spPr/>
      </p:pic>
    </p:spTree>
    <p:extLst>
      <p:ext uri="{BB962C8B-B14F-4D97-AF65-F5344CB8AC3E}">
        <p14:creationId xmlns:p14="http://schemas.microsoft.com/office/powerpoint/2010/main" val="97200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209028"/>
            <a:ext cx="9558772" cy="1147969"/>
          </a:xfrm>
        </p:spPr>
        <p:txBody>
          <a:bodyPr>
            <a:normAutofit/>
          </a:bodyPr>
          <a:lstStyle/>
          <a:p>
            <a:r>
              <a:rPr lang="en-US" dirty="0"/>
              <a:t>Feature Engineering</a:t>
            </a:r>
            <a:endParaRPr lang="en-US" b="0" dirty="0"/>
          </a:p>
        </p:txBody>
      </p:sp>
      <p:sp>
        <p:nvSpPr>
          <p:cNvPr id="2" name="Content Placeholder 1">
            <a:extLst>
              <a:ext uri="{FF2B5EF4-FFF2-40B4-BE49-F238E27FC236}">
                <a16:creationId xmlns:a16="http://schemas.microsoft.com/office/drawing/2014/main" id="{FE267A95-3C2B-453B-838A-2237623B4C45}"/>
              </a:ext>
            </a:extLst>
          </p:cNvPr>
          <p:cNvSpPr>
            <a:spLocks noGrp="1"/>
          </p:cNvSpPr>
          <p:nvPr>
            <p:ph idx="1"/>
          </p:nvPr>
        </p:nvSpPr>
        <p:spPr>
          <a:xfrm>
            <a:off x="518678" y="1671924"/>
            <a:ext cx="10835122" cy="4824126"/>
          </a:xfrm>
        </p:spPr>
        <p:txBody>
          <a:bodyPr/>
          <a:lstStyle/>
          <a:p>
            <a:pPr marL="457200" indent="-457200">
              <a:buFont typeface="+mj-lt"/>
              <a:buAutoNum type="arabicPeriod"/>
            </a:pPr>
            <a:r>
              <a:rPr lang="en-US" dirty="0"/>
              <a:t>Remove outliers for features '</a:t>
            </a:r>
            <a:r>
              <a:rPr lang="en-US" dirty="0" err="1"/>
              <a:t>Kilometers_Driven','Mileage','Engine','Power</a:t>
            </a:r>
            <a:r>
              <a:rPr lang="en-US" dirty="0"/>
              <a:t>’, and 'Price’</a:t>
            </a:r>
          </a:p>
          <a:p>
            <a:pPr marL="457200" indent="-457200">
              <a:buFont typeface="+mj-lt"/>
              <a:buAutoNum type="arabicPeriod"/>
            </a:pPr>
            <a:r>
              <a:rPr lang="en-US" dirty="0"/>
              <a:t>Delete unnecessary column ‘Model’</a:t>
            </a:r>
          </a:p>
          <a:p>
            <a:pPr marL="457200" indent="-457200">
              <a:buFont typeface="+mj-lt"/>
              <a:buAutoNum type="arabicPeriod"/>
            </a:pPr>
            <a:r>
              <a:rPr lang="en-US" dirty="0"/>
              <a:t>Transform feature values using </a:t>
            </a:r>
            <a:r>
              <a:rPr lang="en-US" dirty="0" err="1"/>
              <a:t>StandardScaler</a:t>
            </a:r>
            <a:r>
              <a:rPr lang="en-US" dirty="0"/>
              <a:t> package</a:t>
            </a:r>
          </a:p>
          <a:p>
            <a:pPr marL="457200" indent="-457200">
              <a:buFont typeface="+mj-lt"/>
              <a:buAutoNum type="arabicPeriod"/>
            </a:pPr>
            <a:r>
              <a:rPr lang="en-US" dirty="0"/>
              <a:t>Log transform target ‘Price’</a:t>
            </a:r>
          </a:p>
          <a:p>
            <a:pPr marL="457200" indent="-457200">
              <a:buFont typeface="+mj-lt"/>
              <a:buAutoNum type="arabicPeriod"/>
            </a:pPr>
            <a:r>
              <a:rPr lang="en-US" dirty="0"/>
              <a:t>Split dataset (70% train and 30% test)</a:t>
            </a:r>
          </a:p>
          <a:p>
            <a:pPr marL="457200" indent="-457200">
              <a:buFont typeface="+mj-lt"/>
              <a:buAutoNum type="arabicPeriod"/>
            </a:pPr>
            <a:r>
              <a:rPr lang="en-US" dirty="0"/>
              <a:t>Modelling: using scikit-learn tools</a:t>
            </a:r>
          </a:p>
          <a:p>
            <a:endParaRPr lang="en-US" dirty="0"/>
          </a:p>
          <a:p>
            <a:endParaRPr lang="en-US" dirty="0"/>
          </a:p>
          <a:p>
            <a:endParaRPr lang="en-US" dirty="0"/>
          </a:p>
          <a:p>
            <a:endParaRPr lang="id-ID" dirty="0"/>
          </a:p>
        </p:txBody>
      </p:sp>
    </p:spTree>
    <p:extLst>
      <p:ext uri="{BB962C8B-B14F-4D97-AF65-F5344CB8AC3E}">
        <p14:creationId xmlns:p14="http://schemas.microsoft.com/office/powerpoint/2010/main" val="1188198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176605" y="379535"/>
            <a:ext cx="10749397" cy="690247"/>
          </a:xfrm>
        </p:spPr>
        <p:txBody>
          <a:bodyPr>
            <a:normAutofit fontScale="90000"/>
          </a:bodyPr>
          <a:lstStyle/>
          <a:p>
            <a:r>
              <a:rPr lang="en-US" sz="4400" dirty="0"/>
              <a:t>Heatmap: </a:t>
            </a:r>
            <a:r>
              <a:rPr lang="en-US" sz="4400" b="0" dirty="0"/>
              <a:t>Correlation between features and price</a:t>
            </a:r>
            <a:endParaRPr lang="en-US" b="0"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21</a:t>
            </a:fld>
            <a:endParaRPr lang="en-US" dirty="0"/>
          </a:p>
        </p:txBody>
      </p:sp>
      <p:pic>
        <p:nvPicPr>
          <p:cNvPr id="3" name="Picture 2">
            <a:extLst>
              <a:ext uri="{FF2B5EF4-FFF2-40B4-BE49-F238E27FC236}">
                <a16:creationId xmlns:a16="http://schemas.microsoft.com/office/drawing/2014/main" id="{06B2E27D-4053-4612-AD0B-E105311D0F31}"/>
              </a:ext>
            </a:extLst>
          </p:cNvPr>
          <p:cNvPicPr>
            <a:picLocks noChangeAspect="1"/>
          </p:cNvPicPr>
          <p:nvPr/>
        </p:nvPicPr>
        <p:blipFill>
          <a:blip r:embed="rId2"/>
          <a:stretch>
            <a:fillRect/>
          </a:stretch>
        </p:blipFill>
        <p:spPr>
          <a:xfrm>
            <a:off x="1819274" y="1069782"/>
            <a:ext cx="8153401" cy="5779520"/>
          </a:xfrm>
          <a:prstGeom prst="rect">
            <a:avLst/>
          </a:prstGeom>
        </p:spPr>
      </p:pic>
      <p:sp>
        <p:nvSpPr>
          <p:cNvPr id="4" name="Rectangle 3">
            <a:extLst>
              <a:ext uri="{FF2B5EF4-FFF2-40B4-BE49-F238E27FC236}">
                <a16:creationId xmlns:a16="http://schemas.microsoft.com/office/drawing/2014/main" id="{A68A0371-17A6-4375-ADC7-02FEDF4FB2B7}"/>
              </a:ext>
            </a:extLst>
          </p:cNvPr>
          <p:cNvSpPr/>
          <p:nvPr/>
        </p:nvSpPr>
        <p:spPr>
          <a:xfrm>
            <a:off x="2590800" y="2162175"/>
            <a:ext cx="6362700" cy="257175"/>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2946350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Modelling </a:t>
            </a:r>
            <a:r>
              <a:rPr lang="en-US" b="0" dirty="0"/>
              <a:t>Summary</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2339083" y="5674077"/>
            <a:ext cx="8490157" cy="608895"/>
          </a:xfrm>
        </p:spPr>
        <p:txBody>
          <a:bodyPr/>
          <a:lstStyle/>
          <a:p>
            <a:r>
              <a:rPr lang="en-US" dirty="0"/>
              <a:t>Note: unit is in INR Lakhs (INR 100,000) </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1629051167"/>
              </p:ext>
            </p:extLst>
          </p:nvPr>
        </p:nvGraphicFramePr>
        <p:xfrm>
          <a:off x="2339081" y="1958696"/>
          <a:ext cx="6512817" cy="3491545"/>
        </p:xfrm>
        <a:graphic>
          <a:graphicData uri="http://schemas.openxmlformats.org/drawingml/2006/table">
            <a:tbl>
              <a:tblPr firstRow="1" bandRow="1">
                <a:tableStyleId>{5C22544A-7EE6-4342-B048-85BDC9FD1C3A}</a:tableStyleId>
              </a:tblPr>
              <a:tblGrid>
                <a:gridCol w="2699642">
                  <a:extLst>
                    <a:ext uri="{9D8B030D-6E8A-4147-A177-3AD203B41FA5}">
                      <a16:colId xmlns:a16="http://schemas.microsoft.com/office/drawing/2014/main" val="4235906612"/>
                    </a:ext>
                  </a:extLst>
                </a:gridCol>
                <a:gridCol w="2028825">
                  <a:extLst>
                    <a:ext uri="{9D8B030D-6E8A-4147-A177-3AD203B41FA5}">
                      <a16:colId xmlns:a16="http://schemas.microsoft.com/office/drawing/2014/main" val="284311610"/>
                    </a:ext>
                  </a:extLst>
                </a:gridCol>
                <a:gridCol w="1784350">
                  <a:extLst>
                    <a:ext uri="{9D8B030D-6E8A-4147-A177-3AD203B41FA5}">
                      <a16:colId xmlns:a16="http://schemas.microsoft.com/office/drawing/2014/main" val="1235871454"/>
                    </a:ext>
                  </a:extLst>
                </a:gridCol>
              </a:tblGrid>
              <a:tr h="698309">
                <a:tc>
                  <a:txBody>
                    <a:bodyPr/>
                    <a:lstStyle/>
                    <a:p>
                      <a:pPr algn="ctr"/>
                      <a:r>
                        <a:rPr lang="en-IN" sz="1800" b="1" i="0" u="none" strike="noStrike" kern="1200" dirty="0">
                          <a:solidFill>
                            <a:srgbClr val="3F3F3F"/>
                          </a:solidFill>
                          <a:effectLst/>
                          <a:latin typeface="+mn-lt"/>
                          <a:ea typeface="+mn-ea"/>
                          <a:cs typeface="+mn-cs"/>
                        </a:rPr>
                        <a:t>Model</a:t>
                      </a:r>
                      <a:endParaRPr lang="en-IN" sz="1800" dirty="0">
                        <a:solidFill>
                          <a:srgbClr val="3F3F3F"/>
                        </a:solidFill>
                      </a:endParaRPr>
                    </a:p>
                  </a:txBody>
                  <a:tcPr marL="94257" marR="94257" anchor="ctr">
                    <a:solidFill>
                      <a:schemeClr val="accent2"/>
                    </a:solidFill>
                  </a:tcPr>
                </a:tc>
                <a:tc>
                  <a:txBody>
                    <a:bodyPr/>
                    <a:lstStyle/>
                    <a:p>
                      <a:pPr algn="ctr"/>
                      <a:r>
                        <a:rPr lang="en-IN" sz="1800" b="1" i="0" u="none" strike="noStrike" kern="1200" dirty="0">
                          <a:solidFill>
                            <a:srgbClr val="3F3F3F"/>
                          </a:solidFill>
                          <a:effectLst/>
                          <a:latin typeface="+mn-lt"/>
                          <a:ea typeface="+mn-ea"/>
                          <a:cs typeface="+mn-cs"/>
                        </a:rPr>
                        <a:t>MAE</a:t>
                      </a:r>
                      <a:endParaRPr lang="en-IN" sz="1800" dirty="0">
                        <a:solidFill>
                          <a:srgbClr val="3F3F3F"/>
                        </a:solidFill>
                      </a:endParaRPr>
                    </a:p>
                  </a:txBody>
                  <a:tcPr marL="94257" marR="94257" anchor="ctr">
                    <a:solidFill>
                      <a:schemeClr val="accent2"/>
                    </a:solidFill>
                  </a:tcPr>
                </a:tc>
                <a:tc>
                  <a:txBody>
                    <a:bodyPr/>
                    <a:lstStyle/>
                    <a:p>
                      <a:pPr algn="ctr"/>
                      <a:r>
                        <a:rPr lang="en-IN" sz="1800" b="1" i="0" u="none" strike="noStrike" kern="1200" dirty="0">
                          <a:solidFill>
                            <a:srgbClr val="3F3F3F"/>
                          </a:solidFill>
                          <a:effectLst/>
                          <a:latin typeface="+mn-lt"/>
                          <a:ea typeface="+mn-ea"/>
                          <a:cs typeface="+mn-cs"/>
                        </a:rPr>
                        <a:t>RMSE</a:t>
                      </a:r>
                      <a:r>
                        <a:rPr lang="en-IN" sz="1800" b="0" i="0" u="none" strike="noStrike" kern="1200" dirty="0">
                          <a:solidFill>
                            <a:srgbClr val="3F3F3F"/>
                          </a:solidFill>
                          <a:effectLst/>
                          <a:latin typeface="+mn-lt"/>
                          <a:ea typeface="+mn-ea"/>
                          <a:cs typeface="+mn-cs"/>
                        </a:rPr>
                        <a:t> </a:t>
                      </a:r>
                      <a:endParaRPr lang="en-IN" sz="18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Linear Regression</a:t>
                      </a:r>
                      <a:endParaRPr lang="en-IN" sz="1600" dirty="0">
                        <a:solidFill>
                          <a:schemeClr val="tx1"/>
                        </a:solidFill>
                      </a:endParaRPr>
                    </a:p>
                  </a:txBody>
                  <a:tcPr marL="182880" marR="94257" anchor="ctr">
                    <a:solidFill>
                      <a:schemeClr val="accent3">
                        <a:lumMod val="90000"/>
                      </a:schemeClr>
                    </a:solidFill>
                  </a:tcPr>
                </a:tc>
                <a:tc>
                  <a:txBody>
                    <a:bodyPr/>
                    <a:lstStyle/>
                    <a:p>
                      <a:pPr marL="0" algn="ctr" defTabSz="914400" rtl="0" eaLnBrk="1" latinLnBrk="0" hangingPunct="1"/>
                      <a:r>
                        <a:rPr lang="en-US" sz="1600" i="0" kern="1200" dirty="0">
                          <a:solidFill>
                            <a:schemeClr val="tx1"/>
                          </a:solidFill>
                          <a:latin typeface="+mn-lt"/>
                          <a:ea typeface="+mn-ea"/>
                          <a:cs typeface="+mn-cs"/>
                        </a:rPr>
                        <a:t>1.082</a:t>
                      </a:r>
                      <a:endParaRPr lang="ru-RU" sz="1600" i="0" kern="1200" dirty="0">
                        <a:solidFill>
                          <a:schemeClr val="tx1"/>
                        </a:solidFill>
                        <a:latin typeface="+mn-lt"/>
                        <a:ea typeface="+mn-ea"/>
                        <a:cs typeface="+mn-cs"/>
                      </a:endParaRPr>
                    </a:p>
                  </a:txBody>
                  <a:tcPr marL="92013" marR="92013" anchor="ctr">
                    <a:solidFill>
                      <a:schemeClr val="accent3"/>
                    </a:solidFill>
                  </a:tcPr>
                </a:tc>
                <a:tc>
                  <a:txBody>
                    <a:bodyPr/>
                    <a:lstStyle/>
                    <a:p>
                      <a:pPr marL="0" algn="ctr" defTabSz="914400" rtl="0" eaLnBrk="1" latinLnBrk="0" hangingPunct="1"/>
                      <a:r>
                        <a:rPr lang="en-US" sz="1600" i="0" kern="1200" dirty="0">
                          <a:solidFill>
                            <a:schemeClr val="tx1"/>
                          </a:solidFill>
                          <a:latin typeface="+mn-lt"/>
                          <a:ea typeface="+mn-ea"/>
                          <a:cs typeface="+mn-cs"/>
                        </a:rPr>
                        <a:t>1.622</a:t>
                      </a:r>
                      <a:endParaRPr lang="ru-RU" sz="1600" i="0" kern="1200" dirty="0">
                        <a:solidFill>
                          <a:schemeClr val="tx1"/>
                        </a:solidFill>
                        <a:latin typeface="+mn-lt"/>
                        <a:ea typeface="+mn-ea"/>
                        <a:cs typeface="+mn-cs"/>
                      </a:endParaRPr>
                    </a:p>
                  </a:txBody>
                  <a:tcPr marL="92013" marR="92013"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Decision Tree Regression</a:t>
                      </a:r>
                      <a:endParaRPr lang="en-IN" sz="1600" dirty="0">
                        <a:solidFill>
                          <a:schemeClr val="tx1"/>
                        </a:solidFill>
                      </a:endParaRPr>
                    </a:p>
                  </a:txBody>
                  <a:tcPr marL="182880" marR="94257" anchor="ctr">
                    <a:solidFill>
                      <a:schemeClr val="accent3">
                        <a:lumMod val="90000"/>
                      </a:schemeClr>
                    </a:solidFill>
                  </a:tcPr>
                </a:tc>
                <a:tc>
                  <a:txBody>
                    <a:bodyPr/>
                    <a:lstStyle/>
                    <a:p>
                      <a:pPr marL="0" algn="ctr" defTabSz="914400" rtl="0" eaLnBrk="1" latinLnBrk="0" hangingPunct="1"/>
                      <a:r>
                        <a:rPr lang="en-US" sz="1600" i="0" kern="1200" dirty="0">
                          <a:solidFill>
                            <a:schemeClr val="tx1"/>
                          </a:solidFill>
                          <a:latin typeface="+mn-lt"/>
                          <a:ea typeface="+mn-ea"/>
                          <a:cs typeface="+mn-cs"/>
                        </a:rPr>
                        <a:t>1.05</a:t>
                      </a:r>
                      <a:endParaRPr lang="ru-RU" sz="1600" i="0" kern="1200" dirty="0">
                        <a:solidFill>
                          <a:schemeClr val="tx1"/>
                        </a:solidFill>
                        <a:latin typeface="+mn-lt"/>
                        <a:ea typeface="+mn-ea"/>
                        <a:cs typeface="+mn-cs"/>
                      </a:endParaRPr>
                    </a:p>
                  </a:txBody>
                  <a:tcPr marL="92013" marR="92013" anchor="ctr">
                    <a:solidFill>
                      <a:schemeClr val="accent3"/>
                    </a:solidFill>
                  </a:tcPr>
                </a:tc>
                <a:tc>
                  <a:txBody>
                    <a:bodyPr/>
                    <a:lstStyle/>
                    <a:p>
                      <a:pPr marL="0" algn="ctr" defTabSz="914400" rtl="0" eaLnBrk="1" latinLnBrk="0" hangingPunct="1"/>
                      <a:r>
                        <a:rPr lang="en-US" sz="1600" i="0" kern="1200" dirty="0">
                          <a:solidFill>
                            <a:schemeClr val="tx1"/>
                          </a:solidFill>
                          <a:latin typeface="+mn-lt"/>
                          <a:ea typeface="+mn-ea"/>
                          <a:cs typeface="+mn-cs"/>
                        </a:rPr>
                        <a:t>1.684</a:t>
                      </a:r>
                      <a:endParaRPr lang="ru-RU" sz="1600" i="0" kern="1200" dirty="0">
                        <a:solidFill>
                          <a:schemeClr val="tx1"/>
                        </a:solidFill>
                        <a:latin typeface="+mn-lt"/>
                        <a:ea typeface="+mn-ea"/>
                        <a:cs typeface="+mn-cs"/>
                      </a:endParaRPr>
                    </a:p>
                  </a:txBody>
                  <a:tcPr marL="92013" marR="92013"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Support vector regression</a:t>
                      </a:r>
                    </a:p>
                  </a:txBody>
                  <a:tcPr marL="182880" marR="94257" anchor="ctr">
                    <a:solidFill>
                      <a:schemeClr val="accent3">
                        <a:lumMod val="90000"/>
                      </a:schemeClr>
                    </a:solidFill>
                  </a:tcPr>
                </a:tc>
                <a:tc>
                  <a:txBody>
                    <a:bodyPr/>
                    <a:lstStyle/>
                    <a:p>
                      <a:pPr marL="0" algn="ctr" defTabSz="914400" rtl="0" eaLnBrk="1" latinLnBrk="0" hangingPunct="1"/>
                      <a:r>
                        <a:rPr lang="en-US" sz="1600" i="0" kern="1200" dirty="0">
                          <a:solidFill>
                            <a:schemeClr val="tx1"/>
                          </a:solidFill>
                          <a:latin typeface="+mn-lt"/>
                          <a:ea typeface="+mn-ea"/>
                          <a:cs typeface="+mn-cs"/>
                        </a:rPr>
                        <a:t>0.845</a:t>
                      </a:r>
                      <a:endParaRPr lang="ru-RU" sz="1600" i="0" kern="1200" dirty="0">
                        <a:solidFill>
                          <a:schemeClr val="tx1"/>
                        </a:solidFill>
                        <a:latin typeface="+mn-lt"/>
                        <a:ea typeface="+mn-ea"/>
                        <a:cs typeface="+mn-cs"/>
                      </a:endParaRPr>
                    </a:p>
                  </a:txBody>
                  <a:tcPr marL="92013" marR="92013" anchor="ctr">
                    <a:solidFill>
                      <a:schemeClr val="accent3"/>
                    </a:solidFill>
                  </a:tcPr>
                </a:tc>
                <a:tc>
                  <a:txBody>
                    <a:bodyPr/>
                    <a:lstStyle/>
                    <a:p>
                      <a:pPr marL="0" algn="ctr" defTabSz="914400" rtl="0" eaLnBrk="1" latinLnBrk="0" hangingPunct="1"/>
                      <a:r>
                        <a:rPr lang="en-US" sz="1600" i="0" kern="1200" dirty="0">
                          <a:solidFill>
                            <a:schemeClr val="tx1"/>
                          </a:solidFill>
                          <a:latin typeface="+mn-lt"/>
                          <a:ea typeface="+mn-ea"/>
                          <a:cs typeface="+mn-cs"/>
                        </a:rPr>
                        <a:t>1.34</a:t>
                      </a:r>
                      <a:endParaRPr lang="ru-RU" sz="1600" i="0" kern="1200" dirty="0">
                        <a:solidFill>
                          <a:schemeClr val="tx1"/>
                        </a:solidFill>
                        <a:latin typeface="+mn-lt"/>
                        <a:ea typeface="+mn-ea"/>
                        <a:cs typeface="+mn-cs"/>
                      </a:endParaRPr>
                    </a:p>
                  </a:txBody>
                  <a:tcPr marL="92013" marR="92013"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Random Forest Regression</a:t>
                      </a:r>
                    </a:p>
                  </a:txBody>
                  <a:tcPr marL="182880" marR="94257" anchor="ctr">
                    <a:solidFill>
                      <a:schemeClr val="accent3">
                        <a:lumMod val="90000"/>
                      </a:schemeClr>
                    </a:solidFill>
                  </a:tcPr>
                </a:tc>
                <a:tc>
                  <a:txBody>
                    <a:bodyPr/>
                    <a:lstStyle/>
                    <a:p>
                      <a:pPr marL="0" algn="ctr" defTabSz="914400" rtl="0" eaLnBrk="1" latinLnBrk="0" hangingPunct="1"/>
                      <a:r>
                        <a:rPr lang="en-US" sz="1600" i="0" kern="1200" dirty="0">
                          <a:solidFill>
                            <a:schemeClr val="tx1"/>
                          </a:solidFill>
                          <a:latin typeface="+mn-lt"/>
                          <a:ea typeface="+mn-ea"/>
                          <a:cs typeface="+mn-cs"/>
                        </a:rPr>
                        <a:t>0.775</a:t>
                      </a:r>
                      <a:endParaRPr lang="ru-RU" sz="1600" i="0" kern="1200" dirty="0">
                        <a:solidFill>
                          <a:schemeClr val="tx1"/>
                        </a:solidFill>
                        <a:latin typeface="+mn-lt"/>
                        <a:ea typeface="+mn-ea"/>
                        <a:cs typeface="+mn-cs"/>
                      </a:endParaRPr>
                    </a:p>
                  </a:txBody>
                  <a:tcPr marL="92013" marR="92013" anchor="ctr">
                    <a:solidFill>
                      <a:schemeClr val="accent3"/>
                    </a:solidFill>
                  </a:tcPr>
                </a:tc>
                <a:tc>
                  <a:txBody>
                    <a:bodyPr/>
                    <a:lstStyle/>
                    <a:p>
                      <a:pPr marL="0" algn="ctr" defTabSz="914400" rtl="0" eaLnBrk="1" latinLnBrk="0" hangingPunct="1"/>
                      <a:r>
                        <a:rPr lang="en-US" sz="1600" i="0" kern="1200" dirty="0">
                          <a:solidFill>
                            <a:schemeClr val="tx1"/>
                          </a:solidFill>
                          <a:latin typeface="+mn-lt"/>
                          <a:ea typeface="+mn-ea"/>
                          <a:cs typeface="+mn-cs"/>
                        </a:rPr>
                        <a:t>1.187</a:t>
                      </a:r>
                      <a:endParaRPr lang="ru-RU" sz="1600" i="0" kern="1200" dirty="0">
                        <a:solidFill>
                          <a:schemeClr val="tx1"/>
                        </a:solidFill>
                        <a:latin typeface="+mn-lt"/>
                        <a:ea typeface="+mn-ea"/>
                        <a:cs typeface="+mn-cs"/>
                      </a:endParaRPr>
                    </a:p>
                  </a:txBody>
                  <a:tcPr marL="92013" marR="92013"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22</a:t>
            </a:fld>
            <a:endParaRPr lang="en-US" dirty="0"/>
          </a:p>
        </p:txBody>
      </p:sp>
      <p:sp>
        <p:nvSpPr>
          <p:cNvPr id="2" name="Rectangle 1">
            <a:extLst>
              <a:ext uri="{FF2B5EF4-FFF2-40B4-BE49-F238E27FC236}">
                <a16:creationId xmlns:a16="http://schemas.microsoft.com/office/drawing/2014/main" id="{9E3D9CEE-33DC-41FC-868E-0912E2F6DB30}"/>
              </a:ext>
            </a:extLst>
          </p:cNvPr>
          <p:cNvSpPr/>
          <p:nvPr/>
        </p:nvSpPr>
        <p:spPr>
          <a:xfrm>
            <a:off x="2128391" y="4610100"/>
            <a:ext cx="6934199" cy="952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298062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10530322" cy="1147969"/>
          </a:xfrm>
        </p:spPr>
        <p:txBody>
          <a:bodyPr>
            <a:normAutofit/>
          </a:bodyPr>
          <a:lstStyle/>
          <a:p>
            <a:r>
              <a:rPr lang="en-US" sz="4400" dirty="0"/>
              <a:t>Linear Regression - </a:t>
            </a:r>
            <a:r>
              <a:rPr lang="en-US" sz="4400" b="0" dirty="0"/>
              <a:t>Prediction on test data</a:t>
            </a:r>
            <a:endParaRPr lang="en-US" b="0"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MAE = 1.082 and RMSE = 1.622</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23</a:t>
            </a:fld>
            <a:endParaRPr lang="en-US" dirty="0"/>
          </a:p>
        </p:txBody>
      </p:sp>
      <p:pic>
        <p:nvPicPr>
          <p:cNvPr id="5" name="Picture 4">
            <a:extLst>
              <a:ext uri="{FF2B5EF4-FFF2-40B4-BE49-F238E27FC236}">
                <a16:creationId xmlns:a16="http://schemas.microsoft.com/office/drawing/2014/main" id="{6332DD10-FF32-4EAA-951C-61FDFE08C804}"/>
              </a:ext>
            </a:extLst>
          </p:cNvPr>
          <p:cNvPicPr>
            <a:picLocks noChangeAspect="1"/>
          </p:cNvPicPr>
          <p:nvPr/>
        </p:nvPicPr>
        <p:blipFill>
          <a:blip r:embed="rId2"/>
          <a:stretch>
            <a:fillRect/>
          </a:stretch>
        </p:blipFill>
        <p:spPr>
          <a:xfrm>
            <a:off x="0" y="1356997"/>
            <a:ext cx="12192000" cy="5083127"/>
          </a:xfrm>
          <a:prstGeom prst="rect">
            <a:avLst/>
          </a:prstGeom>
        </p:spPr>
      </p:pic>
    </p:spTree>
    <p:extLst>
      <p:ext uri="{BB962C8B-B14F-4D97-AF65-F5344CB8AC3E}">
        <p14:creationId xmlns:p14="http://schemas.microsoft.com/office/powerpoint/2010/main" val="341126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0"/>
            <a:ext cx="9558772" cy="1147969"/>
          </a:xfrm>
        </p:spPr>
        <p:txBody>
          <a:bodyPr>
            <a:normAutofit/>
          </a:bodyPr>
          <a:lstStyle/>
          <a:p>
            <a:r>
              <a:rPr lang="en-US" dirty="0"/>
              <a:t>Random Forest Regression</a:t>
            </a:r>
            <a:endParaRPr lang="en-US" b="0" dirty="0"/>
          </a:p>
        </p:txBody>
      </p:sp>
      <p:sp>
        <p:nvSpPr>
          <p:cNvPr id="2" name="Content Placeholder 1">
            <a:extLst>
              <a:ext uri="{FF2B5EF4-FFF2-40B4-BE49-F238E27FC236}">
                <a16:creationId xmlns:a16="http://schemas.microsoft.com/office/drawing/2014/main" id="{FE267A95-3C2B-453B-838A-2237623B4C45}"/>
              </a:ext>
            </a:extLst>
          </p:cNvPr>
          <p:cNvSpPr>
            <a:spLocks noGrp="1"/>
          </p:cNvSpPr>
          <p:nvPr>
            <p:ph idx="1"/>
          </p:nvPr>
        </p:nvSpPr>
        <p:spPr>
          <a:xfrm>
            <a:off x="518678" y="1790699"/>
            <a:ext cx="11673322" cy="4930775"/>
          </a:xfrm>
        </p:spPr>
        <p:txBody>
          <a:bodyPr>
            <a:normAutofit fontScale="92500" lnSpcReduction="10000"/>
          </a:bodyPr>
          <a:lstStyle/>
          <a:p>
            <a:r>
              <a:rPr lang="en-US" dirty="0"/>
              <a:t>Using </a:t>
            </a:r>
            <a:r>
              <a:rPr lang="id-ID" b="0" i="0" dirty="0" err="1">
                <a:solidFill>
                  <a:srgbClr val="292929"/>
                </a:solidFill>
                <a:effectLst/>
                <a:latin typeface="Menlo"/>
              </a:rPr>
              <a:t>RandomizedSearchCV</a:t>
            </a:r>
            <a:endParaRPr lang="en-US" b="0" i="0" dirty="0">
              <a:solidFill>
                <a:srgbClr val="292929"/>
              </a:solidFill>
              <a:effectLst/>
              <a:latin typeface="Menlo"/>
            </a:endParaRPr>
          </a:p>
          <a:p>
            <a:r>
              <a:rPr lang="id-ID" b="0" i="0" dirty="0" err="1">
                <a:solidFill>
                  <a:srgbClr val="292929"/>
                </a:solidFill>
                <a:effectLst/>
                <a:latin typeface="sohne"/>
              </a:rPr>
              <a:t>Random</a:t>
            </a:r>
            <a:r>
              <a:rPr lang="id-ID" b="0" i="0" dirty="0">
                <a:solidFill>
                  <a:srgbClr val="292929"/>
                </a:solidFill>
                <a:effectLst/>
                <a:latin typeface="sohne"/>
              </a:rPr>
              <a:t> </a:t>
            </a:r>
            <a:r>
              <a:rPr lang="id-ID" b="0" i="0" dirty="0" err="1">
                <a:solidFill>
                  <a:srgbClr val="292929"/>
                </a:solidFill>
                <a:effectLst/>
                <a:latin typeface="sohne"/>
              </a:rPr>
              <a:t>Hyperparameter</a:t>
            </a:r>
            <a:r>
              <a:rPr lang="id-ID" b="0" i="0" dirty="0">
                <a:solidFill>
                  <a:srgbClr val="292929"/>
                </a:solidFill>
                <a:effectLst/>
                <a:latin typeface="sohne"/>
              </a:rPr>
              <a:t> </a:t>
            </a:r>
            <a:r>
              <a:rPr lang="id-ID" b="0" i="0" dirty="0" err="1">
                <a:solidFill>
                  <a:srgbClr val="292929"/>
                </a:solidFill>
                <a:effectLst/>
                <a:latin typeface="sohne"/>
              </a:rPr>
              <a:t>Grid</a:t>
            </a:r>
            <a:endParaRPr lang="id-ID" b="0" i="0" dirty="0">
              <a:solidFill>
                <a:srgbClr val="292929"/>
              </a:solidFill>
              <a:effectLst/>
              <a:latin typeface="sohne"/>
            </a:endParaRPr>
          </a:p>
          <a:p>
            <a:pPr marL="457200" lvl="1" indent="0">
              <a:buNone/>
            </a:pPr>
            <a:r>
              <a:rPr lang="en-US" sz="1600" dirty="0" err="1">
                <a:solidFill>
                  <a:srgbClr val="292929"/>
                </a:solidFill>
                <a:latin typeface="Courier New" panose="02070309020205020404" pitchFamily="49" charset="0"/>
                <a:cs typeface="Courier New" panose="02070309020205020404" pitchFamily="49" charset="0"/>
              </a:rPr>
              <a:t>random_grid</a:t>
            </a:r>
            <a:r>
              <a:rPr lang="en-US" sz="1600" dirty="0">
                <a:solidFill>
                  <a:srgbClr val="292929"/>
                </a:solidFill>
                <a:latin typeface="Courier New" panose="02070309020205020404" pitchFamily="49" charset="0"/>
                <a:cs typeface="Courier New" panose="02070309020205020404" pitchFamily="49" charset="0"/>
              </a:rPr>
              <a:t>={'</a:t>
            </a:r>
            <a:r>
              <a:rPr lang="en-US" sz="1600" dirty="0" err="1">
                <a:solidFill>
                  <a:srgbClr val="292929"/>
                </a:solidFill>
                <a:latin typeface="Courier New" panose="02070309020205020404" pitchFamily="49" charset="0"/>
                <a:cs typeface="Courier New" panose="02070309020205020404" pitchFamily="49" charset="0"/>
              </a:rPr>
              <a:t>max_depth</a:t>
            </a:r>
            <a:r>
              <a:rPr lang="en-US" sz="1600" dirty="0">
                <a:solidFill>
                  <a:srgbClr val="292929"/>
                </a:solidFill>
                <a:latin typeface="Courier New" panose="02070309020205020404" pitchFamily="49" charset="0"/>
                <a:cs typeface="Courier New" panose="02070309020205020404" pitchFamily="49" charset="0"/>
              </a:rPr>
              <a:t>': [10, 20, 30, 40, 50, 60, 70, 80, 90, 100, None],</a:t>
            </a:r>
          </a:p>
          <a:p>
            <a:pPr marL="457200" lvl="1" indent="0">
              <a:buNone/>
            </a:pPr>
            <a:r>
              <a:rPr lang="en-US" sz="1600" dirty="0">
                <a:solidFill>
                  <a:srgbClr val="292929"/>
                </a:solidFill>
                <a:latin typeface="Courier New" panose="02070309020205020404" pitchFamily="49" charset="0"/>
                <a:cs typeface="Courier New" panose="02070309020205020404" pitchFamily="49" charset="0"/>
              </a:rPr>
              <a:t> '</a:t>
            </a:r>
            <a:r>
              <a:rPr lang="en-US" sz="1600" dirty="0" err="1">
                <a:solidFill>
                  <a:srgbClr val="292929"/>
                </a:solidFill>
                <a:latin typeface="Courier New" panose="02070309020205020404" pitchFamily="49" charset="0"/>
                <a:cs typeface="Courier New" panose="02070309020205020404" pitchFamily="49" charset="0"/>
              </a:rPr>
              <a:t>max_features</a:t>
            </a:r>
            <a:r>
              <a:rPr lang="en-US" sz="1600" dirty="0">
                <a:solidFill>
                  <a:srgbClr val="292929"/>
                </a:solidFill>
                <a:latin typeface="Courier New" panose="02070309020205020404" pitchFamily="49" charset="0"/>
                <a:cs typeface="Courier New" panose="02070309020205020404" pitchFamily="49" charset="0"/>
              </a:rPr>
              <a:t>': ['auto', 'sqrt'],</a:t>
            </a:r>
          </a:p>
          <a:p>
            <a:pPr marL="457200" lvl="1" indent="0">
              <a:buNone/>
            </a:pPr>
            <a:r>
              <a:rPr lang="en-US" sz="1600" dirty="0">
                <a:solidFill>
                  <a:srgbClr val="292929"/>
                </a:solidFill>
                <a:latin typeface="Courier New" panose="02070309020205020404" pitchFamily="49" charset="0"/>
                <a:cs typeface="Courier New" panose="02070309020205020404" pitchFamily="49" charset="0"/>
              </a:rPr>
              <a:t> '</a:t>
            </a:r>
            <a:r>
              <a:rPr lang="en-US" sz="1600" dirty="0" err="1">
                <a:solidFill>
                  <a:srgbClr val="292929"/>
                </a:solidFill>
                <a:latin typeface="Courier New" panose="02070309020205020404" pitchFamily="49" charset="0"/>
                <a:cs typeface="Courier New" panose="02070309020205020404" pitchFamily="49" charset="0"/>
              </a:rPr>
              <a:t>min_samples_leaf</a:t>
            </a:r>
            <a:r>
              <a:rPr lang="en-US" sz="1600" dirty="0">
                <a:solidFill>
                  <a:srgbClr val="292929"/>
                </a:solidFill>
                <a:latin typeface="Courier New" panose="02070309020205020404" pitchFamily="49" charset="0"/>
                <a:cs typeface="Courier New" panose="02070309020205020404" pitchFamily="49" charset="0"/>
              </a:rPr>
              <a:t>': [1, 2, 4],</a:t>
            </a:r>
          </a:p>
          <a:p>
            <a:pPr marL="457200" lvl="1" indent="0">
              <a:buNone/>
            </a:pPr>
            <a:r>
              <a:rPr lang="en-US" sz="1600" dirty="0">
                <a:solidFill>
                  <a:srgbClr val="292929"/>
                </a:solidFill>
                <a:latin typeface="Courier New" panose="02070309020205020404" pitchFamily="49" charset="0"/>
                <a:cs typeface="Courier New" panose="02070309020205020404" pitchFamily="49" charset="0"/>
              </a:rPr>
              <a:t> '</a:t>
            </a:r>
            <a:r>
              <a:rPr lang="en-US" sz="1600" dirty="0" err="1">
                <a:solidFill>
                  <a:srgbClr val="292929"/>
                </a:solidFill>
                <a:latin typeface="Courier New" panose="02070309020205020404" pitchFamily="49" charset="0"/>
                <a:cs typeface="Courier New" panose="02070309020205020404" pitchFamily="49" charset="0"/>
              </a:rPr>
              <a:t>min_samples_split</a:t>
            </a:r>
            <a:r>
              <a:rPr lang="en-US" sz="1600" dirty="0">
                <a:solidFill>
                  <a:srgbClr val="292929"/>
                </a:solidFill>
                <a:latin typeface="Courier New" panose="02070309020205020404" pitchFamily="49" charset="0"/>
                <a:cs typeface="Courier New" panose="02070309020205020404" pitchFamily="49" charset="0"/>
              </a:rPr>
              <a:t>': [2, 5, 10],</a:t>
            </a:r>
          </a:p>
          <a:p>
            <a:pPr marL="457200" lvl="1" indent="0">
              <a:buNone/>
            </a:pPr>
            <a:r>
              <a:rPr lang="en-US" sz="1600" dirty="0">
                <a:solidFill>
                  <a:srgbClr val="292929"/>
                </a:solidFill>
                <a:latin typeface="Courier New" panose="02070309020205020404" pitchFamily="49" charset="0"/>
                <a:cs typeface="Courier New" panose="02070309020205020404" pitchFamily="49" charset="0"/>
              </a:rPr>
              <a:t> '</a:t>
            </a:r>
            <a:r>
              <a:rPr lang="en-US" sz="1600" dirty="0" err="1">
                <a:solidFill>
                  <a:srgbClr val="292929"/>
                </a:solidFill>
                <a:latin typeface="Courier New" panose="02070309020205020404" pitchFamily="49" charset="0"/>
                <a:cs typeface="Courier New" panose="02070309020205020404" pitchFamily="49" charset="0"/>
              </a:rPr>
              <a:t>n_estimators</a:t>
            </a:r>
            <a:r>
              <a:rPr lang="en-US" sz="1600" dirty="0">
                <a:solidFill>
                  <a:srgbClr val="292929"/>
                </a:solidFill>
                <a:latin typeface="Courier New" panose="02070309020205020404" pitchFamily="49" charset="0"/>
                <a:cs typeface="Courier New" panose="02070309020205020404" pitchFamily="49" charset="0"/>
              </a:rPr>
              <a:t>': [20, 40, 50, 100, 200, 400, 600, 800, 1000, 1200, 1400, 1600, 1800, 2000]}</a:t>
            </a:r>
          </a:p>
          <a:p>
            <a:r>
              <a:rPr lang="en-US" b="0" i="0" dirty="0">
                <a:solidFill>
                  <a:srgbClr val="292929"/>
                </a:solidFill>
                <a:effectLst/>
                <a:latin typeface="Menlo"/>
              </a:rPr>
              <a:t>Random search of parameters, using 5 fold cross validation,  search across 100 different combinations, and use all available cores</a:t>
            </a:r>
          </a:p>
          <a:p>
            <a:r>
              <a:rPr lang="en-US" b="0" i="0" dirty="0">
                <a:solidFill>
                  <a:srgbClr val="292929"/>
                </a:solidFill>
                <a:effectLst/>
                <a:latin typeface="Menlo"/>
              </a:rPr>
              <a:t>Fit the random search model</a:t>
            </a:r>
          </a:p>
          <a:p>
            <a:r>
              <a:rPr lang="en-US" b="0" i="0" dirty="0">
                <a:solidFill>
                  <a:srgbClr val="292929"/>
                </a:solidFill>
                <a:effectLst/>
                <a:latin typeface="charter"/>
              </a:rPr>
              <a:t>Best parameters from fitting the random search:</a:t>
            </a:r>
          </a:p>
          <a:p>
            <a:pPr marL="228600" lvl="1" indent="0" fontAlgn="base" latinLnBrk="1">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7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id-ID" sz="17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n_estimators</a:t>
            </a:r>
            <a:r>
              <a:rPr lang="id-ID" sz="17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800,</a:t>
            </a:r>
            <a:endParaRPr lang="id-ID" sz="1700" dirty="0">
              <a:effectLst/>
              <a:latin typeface="Calibri" panose="020F0502020204030204" pitchFamily="34" charset="0"/>
              <a:ea typeface="Calibri" panose="020F0502020204030204" pitchFamily="34" charset="0"/>
              <a:cs typeface="Times New Roman" panose="02020603050405020304" pitchFamily="18" charset="0"/>
            </a:endParaRPr>
          </a:p>
          <a:p>
            <a:pPr marL="228600" lvl="1" indent="0" fontAlgn="base" latinLnBrk="1">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7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id-ID" sz="17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min_samples_split</a:t>
            </a:r>
            <a:r>
              <a:rPr lang="id-ID" sz="17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a:t>
            </a:r>
            <a:endParaRPr lang="id-ID" sz="1700" dirty="0">
              <a:effectLst/>
              <a:latin typeface="Calibri" panose="020F0502020204030204" pitchFamily="34" charset="0"/>
              <a:ea typeface="Calibri" panose="020F0502020204030204" pitchFamily="34" charset="0"/>
              <a:cs typeface="Times New Roman" panose="02020603050405020304" pitchFamily="18" charset="0"/>
            </a:endParaRPr>
          </a:p>
          <a:p>
            <a:pPr marL="228600" lvl="1" indent="0" fontAlgn="base" latinLnBrk="1">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7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id-ID" sz="17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min_samples_leaf</a:t>
            </a:r>
            <a:r>
              <a:rPr lang="id-ID" sz="17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a:t>
            </a:r>
            <a:endParaRPr lang="id-ID" sz="1700" dirty="0">
              <a:effectLst/>
              <a:latin typeface="Calibri" panose="020F0502020204030204" pitchFamily="34" charset="0"/>
              <a:ea typeface="Calibri" panose="020F0502020204030204" pitchFamily="34" charset="0"/>
              <a:cs typeface="Times New Roman" panose="02020603050405020304" pitchFamily="18" charset="0"/>
            </a:endParaRPr>
          </a:p>
          <a:p>
            <a:pPr marL="228600" lvl="1" indent="0" fontAlgn="base" latinLnBrk="1">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7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id-ID" sz="17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max_features</a:t>
            </a:r>
            <a:r>
              <a:rPr lang="id-ID" sz="17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id-ID" sz="17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sqrt</a:t>
            </a:r>
            <a:r>
              <a:rPr lang="id-ID" sz="17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id-ID"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id-ID" sz="1700" dirty="0">
                <a:solidFill>
                  <a:srgbClr val="000000"/>
                </a:solidFill>
                <a:effectLst/>
                <a:latin typeface="Courier New" panose="02070309020205020404" pitchFamily="49" charset="0"/>
                <a:ea typeface="Times New Roman" panose="02020603050405020304" pitchFamily="18" charset="0"/>
              </a:rPr>
              <a:t> '</a:t>
            </a:r>
            <a:r>
              <a:rPr lang="id-ID" sz="1700" dirty="0" err="1">
                <a:solidFill>
                  <a:srgbClr val="000000"/>
                </a:solidFill>
                <a:effectLst/>
                <a:latin typeface="Courier New" panose="02070309020205020404" pitchFamily="49" charset="0"/>
                <a:ea typeface="Times New Roman" panose="02020603050405020304" pitchFamily="18" charset="0"/>
              </a:rPr>
              <a:t>max_depth</a:t>
            </a:r>
            <a:r>
              <a:rPr lang="id-ID" sz="1700" dirty="0">
                <a:solidFill>
                  <a:srgbClr val="000000"/>
                </a:solidFill>
                <a:effectLst/>
                <a:latin typeface="Courier New" panose="02070309020205020404" pitchFamily="49" charset="0"/>
                <a:ea typeface="Times New Roman" panose="02020603050405020304" pitchFamily="18" charset="0"/>
              </a:rPr>
              <a:t>': 80}</a:t>
            </a:r>
            <a:endParaRPr lang="en-US" sz="1700" dirty="0">
              <a:solidFill>
                <a:srgbClr val="292929"/>
              </a:solidFill>
              <a:latin typeface="Menlo"/>
            </a:endParaRPr>
          </a:p>
          <a:p>
            <a:endParaRPr lang="en-US" dirty="0"/>
          </a:p>
          <a:p>
            <a:endParaRPr lang="en-US" dirty="0"/>
          </a:p>
          <a:p>
            <a:endParaRPr lang="en-US" dirty="0"/>
          </a:p>
          <a:p>
            <a:endParaRPr lang="id-ID" dirty="0"/>
          </a:p>
        </p:txBody>
      </p:sp>
      <p:sp>
        <p:nvSpPr>
          <p:cNvPr id="5" name="Text Placeholder 18">
            <a:extLst>
              <a:ext uri="{FF2B5EF4-FFF2-40B4-BE49-F238E27FC236}">
                <a16:creationId xmlns:a16="http://schemas.microsoft.com/office/drawing/2014/main" id="{0A20B746-E3AE-4FC7-8886-F2F80499F5EB}"/>
              </a:ext>
            </a:extLst>
          </p:cNvPr>
          <p:cNvSpPr txBox="1">
            <a:spLocks/>
          </p:cNvSpPr>
          <p:nvPr/>
        </p:nvSpPr>
        <p:spPr>
          <a:xfrm>
            <a:off x="518678" y="1181803"/>
            <a:ext cx="9061657" cy="608895"/>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70C0"/>
                </a:solidFill>
              </a:rPr>
              <a:t>Hyperparameter / </a:t>
            </a:r>
            <a:r>
              <a:rPr lang="id-ID" b="0" i="0" dirty="0" err="1">
                <a:solidFill>
                  <a:srgbClr val="0070C0"/>
                </a:solidFill>
                <a:effectLst/>
                <a:latin typeface="sohne"/>
              </a:rPr>
              <a:t>Random</a:t>
            </a:r>
            <a:r>
              <a:rPr lang="id-ID" b="0" i="0" dirty="0">
                <a:solidFill>
                  <a:srgbClr val="0070C0"/>
                </a:solidFill>
                <a:effectLst/>
                <a:latin typeface="sohne"/>
              </a:rPr>
              <a:t> </a:t>
            </a:r>
            <a:r>
              <a:rPr lang="id-ID" b="0" i="0" dirty="0" err="1">
                <a:solidFill>
                  <a:srgbClr val="0070C0"/>
                </a:solidFill>
                <a:effectLst/>
                <a:latin typeface="sohne"/>
              </a:rPr>
              <a:t>Search</a:t>
            </a:r>
            <a:r>
              <a:rPr lang="id-ID" b="0" i="0" dirty="0">
                <a:solidFill>
                  <a:srgbClr val="0070C0"/>
                </a:solidFill>
                <a:effectLst/>
                <a:latin typeface="sohne"/>
              </a:rPr>
              <a:t> </a:t>
            </a:r>
            <a:r>
              <a:rPr lang="id-ID" b="0" i="0" dirty="0" err="1">
                <a:solidFill>
                  <a:srgbClr val="0070C0"/>
                </a:solidFill>
                <a:effectLst/>
                <a:latin typeface="sohne"/>
              </a:rPr>
              <a:t>Cross</a:t>
            </a:r>
            <a:r>
              <a:rPr lang="id-ID" b="0" i="0" dirty="0">
                <a:solidFill>
                  <a:srgbClr val="0070C0"/>
                </a:solidFill>
                <a:effectLst/>
                <a:latin typeface="sohne"/>
              </a:rPr>
              <a:t> </a:t>
            </a:r>
            <a:r>
              <a:rPr lang="id-ID" b="0" i="0" dirty="0" err="1">
                <a:solidFill>
                  <a:srgbClr val="0070C0"/>
                </a:solidFill>
                <a:effectLst/>
                <a:latin typeface="sohne"/>
              </a:rPr>
              <a:t>Validation</a:t>
            </a:r>
            <a:endParaRPr lang="id-ID" b="0" i="0" dirty="0">
              <a:solidFill>
                <a:srgbClr val="0070C0"/>
              </a:solidFill>
              <a:effectLst/>
              <a:latin typeface="sohne"/>
            </a:endParaRPr>
          </a:p>
          <a:p>
            <a:pPr marL="0" indent="0">
              <a:buNone/>
            </a:pPr>
            <a:endParaRPr lang="en-US" dirty="0"/>
          </a:p>
        </p:txBody>
      </p:sp>
    </p:spTree>
    <p:extLst>
      <p:ext uri="{BB962C8B-B14F-4D97-AF65-F5344CB8AC3E}">
        <p14:creationId xmlns:p14="http://schemas.microsoft.com/office/powerpoint/2010/main" val="184011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10530322" cy="1147969"/>
          </a:xfrm>
        </p:spPr>
        <p:txBody>
          <a:bodyPr>
            <a:normAutofit/>
          </a:bodyPr>
          <a:lstStyle/>
          <a:p>
            <a:r>
              <a:rPr lang="en-US" sz="4400" dirty="0"/>
              <a:t>Random Forest - </a:t>
            </a:r>
            <a:r>
              <a:rPr lang="en-US" sz="4400" b="0" dirty="0"/>
              <a:t>Prediction on test data</a:t>
            </a:r>
            <a:endParaRPr lang="en-US" b="0"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MAE = 0.787 and RMSE = 1.228</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25</a:t>
            </a:fld>
            <a:endParaRPr lang="en-US" dirty="0"/>
          </a:p>
        </p:txBody>
      </p:sp>
      <p:pic>
        <p:nvPicPr>
          <p:cNvPr id="3" name="Picture 2">
            <a:extLst>
              <a:ext uri="{FF2B5EF4-FFF2-40B4-BE49-F238E27FC236}">
                <a16:creationId xmlns:a16="http://schemas.microsoft.com/office/drawing/2014/main" id="{1D699BB4-3785-44A2-838B-377849929E5F}"/>
              </a:ext>
            </a:extLst>
          </p:cNvPr>
          <p:cNvPicPr>
            <a:picLocks noChangeAspect="1"/>
          </p:cNvPicPr>
          <p:nvPr/>
        </p:nvPicPr>
        <p:blipFill>
          <a:blip r:embed="rId2"/>
          <a:stretch>
            <a:fillRect/>
          </a:stretch>
        </p:blipFill>
        <p:spPr>
          <a:xfrm>
            <a:off x="339890" y="1517528"/>
            <a:ext cx="11177194" cy="4678290"/>
          </a:xfrm>
          <a:prstGeom prst="rect">
            <a:avLst/>
          </a:prstGeom>
        </p:spPr>
      </p:pic>
    </p:spTree>
    <p:extLst>
      <p:ext uri="{BB962C8B-B14F-4D97-AF65-F5344CB8AC3E}">
        <p14:creationId xmlns:p14="http://schemas.microsoft.com/office/powerpoint/2010/main" val="2542663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338530" y="381000"/>
            <a:ext cx="10530322" cy="766447"/>
          </a:xfrm>
        </p:spPr>
        <p:txBody>
          <a:bodyPr>
            <a:normAutofit/>
          </a:bodyPr>
          <a:lstStyle/>
          <a:p>
            <a:r>
              <a:rPr lang="en-US" sz="4400" dirty="0"/>
              <a:t>Random Forest - </a:t>
            </a:r>
            <a:r>
              <a:rPr lang="en-US" b="0" dirty="0"/>
              <a:t>Features Importance</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26</a:t>
            </a:fld>
            <a:endParaRPr lang="en-US" dirty="0"/>
          </a:p>
        </p:txBody>
      </p:sp>
      <p:pic>
        <p:nvPicPr>
          <p:cNvPr id="2" name="Picture 1">
            <a:extLst>
              <a:ext uri="{FF2B5EF4-FFF2-40B4-BE49-F238E27FC236}">
                <a16:creationId xmlns:a16="http://schemas.microsoft.com/office/drawing/2014/main" id="{93FC77D1-9229-424F-8594-8F97ED9BF1C4}"/>
              </a:ext>
            </a:extLst>
          </p:cNvPr>
          <p:cNvPicPr>
            <a:picLocks noChangeAspect="1"/>
          </p:cNvPicPr>
          <p:nvPr/>
        </p:nvPicPr>
        <p:blipFill>
          <a:blip r:embed="rId2"/>
          <a:stretch>
            <a:fillRect/>
          </a:stretch>
        </p:blipFill>
        <p:spPr>
          <a:xfrm>
            <a:off x="1462098" y="1220618"/>
            <a:ext cx="8510131" cy="5637382"/>
          </a:xfrm>
          <a:prstGeom prst="rect">
            <a:avLst/>
          </a:prstGeom>
        </p:spPr>
      </p:pic>
    </p:spTree>
    <p:extLst>
      <p:ext uri="{BB962C8B-B14F-4D97-AF65-F5344CB8AC3E}">
        <p14:creationId xmlns:p14="http://schemas.microsoft.com/office/powerpoint/2010/main" val="166101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27</a:t>
            </a:fld>
            <a:endParaRPr lang="en-US" dirty="0"/>
          </a:p>
        </p:txBody>
      </p:sp>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209028"/>
            <a:ext cx="9558772" cy="1147969"/>
          </a:xfrm>
        </p:spPr>
        <p:txBody>
          <a:bodyPr>
            <a:normAutofit/>
          </a:bodyPr>
          <a:lstStyle/>
          <a:p>
            <a:r>
              <a:rPr lang="en-US" dirty="0"/>
              <a:t>Business Insight</a:t>
            </a:r>
          </a:p>
        </p:txBody>
      </p:sp>
      <p:sp>
        <p:nvSpPr>
          <p:cNvPr id="2" name="Content Placeholder 1">
            <a:extLst>
              <a:ext uri="{FF2B5EF4-FFF2-40B4-BE49-F238E27FC236}">
                <a16:creationId xmlns:a16="http://schemas.microsoft.com/office/drawing/2014/main" id="{FE267A95-3C2B-453B-838A-2237623B4C45}"/>
              </a:ext>
            </a:extLst>
          </p:cNvPr>
          <p:cNvSpPr>
            <a:spLocks noGrp="1"/>
          </p:cNvSpPr>
          <p:nvPr>
            <p:ph idx="1"/>
          </p:nvPr>
        </p:nvSpPr>
        <p:spPr>
          <a:xfrm>
            <a:off x="518678" y="1671924"/>
            <a:ext cx="10835122" cy="509301"/>
          </a:xfrm>
        </p:spPr>
        <p:txBody>
          <a:bodyPr/>
          <a:lstStyle/>
          <a:p>
            <a:r>
              <a:rPr lang="en-US" dirty="0"/>
              <a:t>Examples of overpriced used car listings, based on our price prediction</a:t>
            </a:r>
          </a:p>
          <a:p>
            <a:pPr marL="0" indent="0">
              <a:buNone/>
            </a:pPr>
            <a:endParaRPr lang="en-US" dirty="0"/>
          </a:p>
          <a:p>
            <a:endParaRPr lang="en-US" dirty="0"/>
          </a:p>
          <a:p>
            <a:endParaRPr lang="en-US" dirty="0"/>
          </a:p>
          <a:p>
            <a:endParaRPr lang="id-ID" dirty="0"/>
          </a:p>
        </p:txBody>
      </p:sp>
      <p:sp>
        <p:nvSpPr>
          <p:cNvPr id="14" name="Text Placeholder 32">
            <a:extLst>
              <a:ext uri="{FF2B5EF4-FFF2-40B4-BE49-F238E27FC236}">
                <a16:creationId xmlns:a16="http://schemas.microsoft.com/office/drawing/2014/main" id="{B7D1B5FD-3C0D-49E6-9269-8DF8E7A85399}"/>
              </a:ext>
            </a:extLst>
          </p:cNvPr>
          <p:cNvSpPr txBox="1">
            <a:spLocks/>
          </p:cNvSpPr>
          <p:nvPr/>
        </p:nvSpPr>
        <p:spPr>
          <a:xfrm>
            <a:off x="518678" y="1724024"/>
            <a:ext cx="9930247" cy="4632326"/>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SG" sz="2800" dirty="0"/>
          </a:p>
        </p:txBody>
      </p:sp>
      <p:pic>
        <p:nvPicPr>
          <p:cNvPr id="5" name="Picture 4">
            <a:extLst>
              <a:ext uri="{FF2B5EF4-FFF2-40B4-BE49-F238E27FC236}">
                <a16:creationId xmlns:a16="http://schemas.microsoft.com/office/drawing/2014/main" id="{2420D54D-3991-4978-ADD9-A7473CDAB652}"/>
              </a:ext>
            </a:extLst>
          </p:cNvPr>
          <p:cNvPicPr>
            <a:picLocks noChangeAspect="1"/>
          </p:cNvPicPr>
          <p:nvPr/>
        </p:nvPicPr>
        <p:blipFill>
          <a:blip r:embed="rId2"/>
          <a:stretch>
            <a:fillRect/>
          </a:stretch>
        </p:blipFill>
        <p:spPr>
          <a:xfrm>
            <a:off x="682468" y="2496152"/>
            <a:ext cx="10507541" cy="3400900"/>
          </a:xfrm>
          <a:prstGeom prst="rect">
            <a:avLst/>
          </a:prstGeom>
        </p:spPr>
      </p:pic>
    </p:spTree>
    <p:extLst>
      <p:ext uri="{BB962C8B-B14F-4D97-AF65-F5344CB8AC3E}">
        <p14:creationId xmlns:p14="http://schemas.microsoft.com/office/powerpoint/2010/main" val="970135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28</a:t>
            </a:fld>
            <a:endParaRPr lang="en-US" dirty="0"/>
          </a:p>
        </p:txBody>
      </p:sp>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209028"/>
            <a:ext cx="9558772" cy="1147969"/>
          </a:xfrm>
        </p:spPr>
        <p:txBody>
          <a:bodyPr>
            <a:normAutofit/>
          </a:bodyPr>
          <a:lstStyle/>
          <a:p>
            <a:r>
              <a:rPr lang="en-US" dirty="0"/>
              <a:t>Business Insight (2)</a:t>
            </a:r>
          </a:p>
        </p:txBody>
      </p:sp>
      <p:sp>
        <p:nvSpPr>
          <p:cNvPr id="2" name="Content Placeholder 1">
            <a:extLst>
              <a:ext uri="{FF2B5EF4-FFF2-40B4-BE49-F238E27FC236}">
                <a16:creationId xmlns:a16="http://schemas.microsoft.com/office/drawing/2014/main" id="{FE267A95-3C2B-453B-838A-2237623B4C45}"/>
              </a:ext>
            </a:extLst>
          </p:cNvPr>
          <p:cNvSpPr>
            <a:spLocks noGrp="1"/>
          </p:cNvSpPr>
          <p:nvPr>
            <p:ph idx="1"/>
          </p:nvPr>
        </p:nvSpPr>
        <p:spPr>
          <a:xfrm>
            <a:off x="518678" y="1671924"/>
            <a:ext cx="10835122" cy="509301"/>
          </a:xfrm>
        </p:spPr>
        <p:txBody>
          <a:bodyPr/>
          <a:lstStyle/>
          <a:p>
            <a:r>
              <a:rPr lang="en-US" dirty="0"/>
              <a:t>Examples of underpriced used car listings, based on our price prediction</a:t>
            </a:r>
          </a:p>
          <a:p>
            <a:pPr marL="0" indent="0">
              <a:buNone/>
            </a:pPr>
            <a:endParaRPr lang="en-US" dirty="0"/>
          </a:p>
          <a:p>
            <a:endParaRPr lang="en-US" dirty="0"/>
          </a:p>
          <a:p>
            <a:endParaRPr lang="en-US" dirty="0"/>
          </a:p>
          <a:p>
            <a:endParaRPr lang="id-ID" dirty="0"/>
          </a:p>
        </p:txBody>
      </p:sp>
      <p:sp>
        <p:nvSpPr>
          <p:cNvPr id="14" name="Text Placeholder 32">
            <a:extLst>
              <a:ext uri="{FF2B5EF4-FFF2-40B4-BE49-F238E27FC236}">
                <a16:creationId xmlns:a16="http://schemas.microsoft.com/office/drawing/2014/main" id="{B7D1B5FD-3C0D-49E6-9269-8DF8E7A85399}"/>
              </a:ext>
            </a:extLst>
          </p:cNvPr>
          <p:cNvSpPr txBox="1">
            <a:spLocks/>
          </p:cNvSpPr>
          <p:nvPr/>
        </p:nvSpPr>
        <p:spPr>
          <a:xfrm>
            <a:off x="518678" y="1724024"/>
            <a:ext cx="9930247" cy="4632326"/>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SG" sz="2800" dirty="0"/>
          </a:p>
        </p:txBody>
      </p:sp>
      <p:pic>
        <p:nvPicPr>
          <p:cNvPr id="3" name="Picture 2">
            <a:extLst>
              <a:ext uri="{FF2B5EF4-FFF2-40B4-BE49-F238E27FC236}">
                <a16:creationId xmlns:a16="http://schemas.microsoft.com/office/drawing/2014/main" id="{25849100-1DF5-44BE-81B4-F49431973A3E}"/>
              </a:ext>
            </a:extLst>
          </p:cNvPr>
          <p:cNvPicPr>
            <a:picLocks noChangeAspect="1"/>
          </p:cNvPicPr>
          <p:nvPr/>
        </p:nvPicPr>
        <p:blipFill>
          <a:blip r:embed="rId2"/>
          <a:stretch>
            <a:fillRect/>
          </a:stretch>
        </p:blipFill>
        <p:spPr>
          <a:xfrm>
            <a:off x="780319" y="2496152"/>
            <a:ext cx="10478962" cy="3505689"/>
          </a:xfrm>
          <a:prstGeom prst="rect">
            <a:avLst/>
          </a:prstGeom>
        </p:spPr>
      </p:pic>
    </p:spTree>
    <p:extLst>
      <p:ext uri="{BB962C8B-B14F-4D97-AF65-F5344CB8AC3E}">
        <p14:creationId xmlns:p14="http://schemas.microsoft.com/office/powerpoint/2010/main" val="492455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29</a:t>
            </a:fld>
            <a:endParaRPr lang="en-US" dirty="0"/>
          </a:p>
        </p:txBody>
      </p:sp>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209028"/>
            <a:ext cx="9558772" cy="1147969"/>
          </a:xfrm>
        </p:spPr>
        <p:txBody>
          <a:bodyPr>
            <a:normAutofit/>
          </a:bodyPr>
          <a:lstStyle/>
          <a:p>
            <a:r>
              <a:rPr lang="en-US" dirty="0"/>
              <a:t>Conclusion</a:t>
            </a:r>
            <a:endParaRPr lang="en-US" b="0" dirty="0"/>
          </a:p>
        </p:txBody>
      </p:sp>
      <p:sp>
        <p:nvSpPr>
          <p:cNvPr id="2" name="Content Placeholder 1">
            <a:extLst>
              <a:ext uri="{FF2B5EF4-FFF2-40B4-BE49-F238E27FC236}">
                <a16:creationId xmlns:a16="http://schemas.microsoft.com/office/drawing/2014/main" id="{FE267A95-3C2B-453B-838A-2237623B4C45}"/>
              </a:ext>
            </a:extLst>
          </p:cNvPr>
          <p:cNvSpPr>
            <a:spLocks noGrp="1"/>
          </p:cNvSpPr>
          <p:nvPr>
            <p:ph idx="1"/>
          </p:nvPr>
        </p:nvSpPr>
        <p:spPr>
          <a:xfrm>
            <a:off x="518678" y="1671924"/>
            <a:ext cx="10835122" cy="4795551"/>
          </a:xfrm>
        </p:spPr>
        <p:txBody>
          <a:bodyPr/>
          <a:lstStyle/>
          <a:p>
            <a:r>
              <a:rPr lang="en-US" dirty="0"/>
              <a:t>Five top factors that predict Price of used cars are : </a:t>
            </a:r>
          </a:p>
          <a:p>
            <a:pPr lvl="1"/>
            <a:r>
              <a:rPr lang="en-US" dirty="0"/>
              <a:t>Power</a:t>
            </a:r>
          </a:p>
          <a:p>
            <a:pPr lvl="1"/>
            <a:r>
              <a:rPr lang="en-US" dirty="0"/>
              <a:t>Car Age</a:t>
            </a:r>
          </a:p>
          <a:p>
            <a:pPr lvl="1"/>
            <a:r>
              <a:rPr lang="en-US" dirty="0"/>
              <a:t>Engine</a:t>
            </a:r>
          </a:p>
          <a:p>
            <a:pPr lvl="1"/>
            <a:r>
              <a:rPr lang="en-US" dirty="0"/>
              <a:t>Mileage (fuel </a:t>
            </a:r>
            <a:r>
              <a:rPr lang="en-US" dirty="0" err="1"/>
              <a:t>effice</a:t>
            </a:r>
            <a:r>
              <a:rPr lang="en-US" dirty="0"/>
              <a:t>)</a:t>
            </a:r>
          </a:p>
          <a:p>
            <a:pPr lvl="1"/>
            <a:r>
              <a:rPr lang="en-US" dirty="0"/>
              <a:t>Kilometers Driven</a:t>
            </a:r>
          </a:p>
          <a:p>
            <a:pPr lvl="1"/>
            <a:endParaRPr lang="en-US" dirty="0"/>
          </a:p>
          <a:p>
            <a:r>
              <a:rPr lang="en-US" dirty="0"/>
              <a:t>Limitation of dataset features: </a:t>
            </a:r>
          </a:p>
          <a:p>
            <a:pPr lvl="1"/>
            <a:r>
              <a:rPr lang="en-US" dirty="0"/>
              <a:t>In future research, we can collect data to explore other factors that influence the sales and sales period of used vehicles. For example wear and tear, sales days, level of discount from the original price, etc. Incorporating these factors in the analysis can improve to choose non-overage vehicles and have a positive impact on profit.</a:t>
            </a:r>
          </a:p>
          <a:p>
            <a:endParaRPr lang="en-US" dirty="0"/>
          </a:p>
          <a:p>
            <a:endParaRPr lang="en-US" dirty="0"/>
          </a:p>
          <a:p>
            <a:endParaRPr lang="en-US" dirty="0"/>
          </a:p>
          <a:p>
            <a:endParaRPr lang="id-ID" dirty="0"/>
          </a:p>
        </p:txBody>
      </p:sp>
      <p:sp>
        <p:nvSpPr>
          <p:cNvPr id="14" name="Text Placeholder 32">
            <a:extLst>
              <a:ext uri="{FF2B5EF4-FFF2-40B4-BE49-F238E27FC236}">
                <a16:creationId xmlns:a16="http://schemas.microsoft.com/office/drawing/2014/main" id="{B7D1B5FD-3C0D-49E6-9269-8DF8E7A85399}"/>
              </a:ext>
            </a:extLst>
          </p:cNvPr>
          <p:cNvSpPr txBox="1">
            <a:spLocks/>
          </p:cNvSpPr>
          <p:nvPr/>
        </p:nvSpPr>
        <p:spPr>
          <a:xfrm>
            <a:off x="518678" y="1724024"/>
            <a:ext cx="9930247" cy="4632326"/>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SG" sz="2800" dirty="0"/>
          </a:p>
        </p:txBody>
      </p:sp>
    </p:spTree>
    <p:extLst>
      <p:ext uri="{BB962C8B-B14F-4D97-AF65-F5344CB8AC3E}">
        <p14:creationId xmlns:p14="http://schemas.microsoft.com/office/powerpoint/2010/main" val="250158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a:t>Price Prediction </a:t>
            </a:r>
            <a:r>
              <a:rPr lang="en-US" b="0" dirty="0"/>
              <a:t>User</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88020"/>
            <a:ext cx="6783821" cy="840980"/>
          </a:xfrm>
        </p:spPr>
        <p:txBody>
          <a:bodyPr/>
          <a:lstStyle/>
          <a:p>
            <a:r>
              <a:rPr lang="en-US" sz="2000" b="0" i="0" u="none" strike="noStrike" baseline="0" dirty="0">
                <a:solidFill>
                  <a:srgbClr val="014067"/>
                </a:solidFill>
                <a:latin typeface="Calibri" panose="020F0502020204030204" pitchFamily="34" charset="0"/>
                <a:cs typeface="Calibri" panose="020F0502020204030204" pitchFamily="34" charset="0"/>
              </a:rPr>
              <a:t>To be able to predict used cars market value can help both buyers and sellers.</a:t>
            </a:r>
            <a:endParaRPr lang="id-ID" sz="2000" dirty="0">
              <a:solidFill>
                <a:srgbClr val="014067"/>
              </a:solidFill>
              <a:latin typeface="Calibri" panose="020F0502020204030204" pitchFamily="34" charset="0"/>
              <a:cs typeface="Calibri" panose="020F0502020204030204" pitchFamily="34" charset="0"/>
            </a:endParaRP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3661086"/>
            <a:ext cx="6526647" cy="2494104"/>
          </a:xfrm>
        </p:spPr>
        <p:txBody>
          <a:bodyPr>
            <a:normAutofit/>
          </a:bodyPr>
          <a:lstStyle/>
          <a:p>
            <a:r>
              <a:rPr lang="en-US" sz="2800" dirty="0"/>
              <a:t>Used car buyers (dealers)</a:t>
            </a:r>
          </a:p>
          <a:p>
            <a:r>
              <a:rPr lang="en-US" sz="2800" dirty="0"/>
              <a:t>Online pricing services</a:t>
            </a:r>
          </a:p>
          <a:p>
            <a:r>
              <a:rPr lang="en-US" sz="2800" dirty="0"/>
              <a:t>Individuals (sellers)</a:t>
            </a:r>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pic>
        <p:nvPicPr>
          <p:cNvPr id="5" name="Picture Placeholder 4">
            <a:extLst>
              <a:ext uri="{FF2B5EF4-FFF2-40B4-BE49-F238E27FC236}">
                <a16:creationId xmlns:a16="http://schemas.microsoft.com/office/drawing/2014/main" id="{1F0C26E6-C78B-4605-A65E-EAED23E8D569}"/>
              </a:ext>
            </a:extLst>
          </p:cNvPr>
          <p:cNvPicPr>
            <a:picLocks noGrp="1" noChangeAspect="1"/>
          </p:cNvPicPr>
          <p:nvPr>
            <p:ph type="pic" sz="quarter" idx="14"/>
          </p:nvPr>
        </p:nvPicPr>
        <p:blipFill>
          <a:blip r:embed="rId2"/>
          <a:srcRect l="22241" r="22241"/>
          <a:stretch>
            <a:fillRect/>
          </a:stretch>
        </p:blipFill>
        <p:spPr/>
      </p:pic>
    </p:spTree>
    <p:extLst>
      <p:ext uri="{BB962C8B-B14F-4D97-AF65-F5344CB8AC3E}">
        <p14:creationId xmlns:p14="http://schemas.microsoft.com/office/powerpoint/2010/main" val="1022781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Thank </a:t>
            </a:r>
            <a:r>
              <a:rPr lang="en-US" b="0" dirty="0">
                <a:latin typeface="Calibri Light" panose="020F0302020204030204" pitchFamily="34" charset="0"/>
              </a:rPr>
              <a:t>You </a:t>
            </a:r>
          </a:p>
        </p:txBody>
      </p:sp>
      <p:pic>
        <p:nvPicPr>
          <p:cNvPr id="14" name="Picture Placeholder 13">
            <a:extLst>
              <a:ext uri="{FF2B5EF4-FFF2-40B4-BE49-F238E27FC236}">
                <a16:creationId xmlns:a16="http://schemas.microsoft.com/office/drawing/2014/main" id="{B77626E7-2B2D-42E8-A0CF-6F548CE2A07D}"/>
              </a:ext>
            </a:extLst>
          </p:cNvPr>
          <p:cNvPicPr>
            <a:picLocks noGrp="1" noChangeAspect="1"/>
          </p:cNvPicPr>
          <p:nvPr>
            <p:ph type="pic" sz="quarter" idx="13"/>
          </p:nvPr>
        </p:nvPicPr>
        <p:blipFill>
          <a:blip r:embed="rId2"/>
          <a:srcRect l="21261" r="21261"/>
          <a:stretch>
            <a:fillRect/>
          </a:stretch>
        </p:blipFill>
        <p:spPr/>
      </p:pic>
    </p:spTree>
    <p:extLst>
      <p:ext uri="{BB962C8B-B14F-4D97-AF65-F5344CB8AC3E}">
        <p14:creationId xmlns:p14="http://schemas.microsoft.com/office/powerpoint/2010/main" val="4292661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C5F348B2-8225-40F7-9184-3F2217C22501}"/>
              </a:ext>
            </a:extLst>
          </p:cNvPr>
          <p:cNvPicPr>
            <a:picLocks noGrp="1" noChangeAspect="1"/>
          </p:cNvPicPr>
          <p:nvPr>
            <p:ph type="pic" sz="quarter" idx="13"/>
          </p:nvPr>
        </p:nvPicPr>
        <p:blipFill>
          <a:blip r:embed="rId2"/>
          <a:srcRect t="12922" b="12922"/>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b="0" dirty="0">
                <a:latin typeface="Calibri Light" panose="020F0302020204030204" pitchFamily="34" charset="0"/>
                <a:cs typeface="Calibri Light" panose="020F0302020204030204" pitchFamily="34" charset="0"/>
              </a:rPr>
              <a:t>Used Car Price Prediction</a:t>
            </a:r>
            <a:endParaRPr lang="en-US" b="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DFD9AD-D68C-4D59-8A47-F997B9C570D2}"/>
              </a:ext>
            </a:extLst>
          </p:cNvPr>
          <p:cNvSpPr>
            <a:spLocks noGrp="1"/>
          </p:cNvSpPr>
          <p:nvPr>
            <p:ph type="body" idx="1"/>
          </p:nvPr>
        </p:nvSpPr>
        <p:spPr/>
        <p:txBody>
          <a:bodyPr/>
          <a:lstStyle/>
          <a:p>
            <a:endParaRPr lang="id-ID"/>
          </a:p>
        </p:txBody>
      </p:sp>
      <p:sp>
        <p:nvSpPr>
          <p:cNvPr id="3" name="Content Placeholder 2">
            <a:extLst>
              <a:ext uri="{FF2B5EF4-FFF2-40B4-BE49-F238E27FC236}">
                <a16:creationId xmlns:a16="http://schemas.microsoft.com/office/drawing/2014/main" id="{54E12ACA-7F89-4987-94AA-9C8F7318ADD8}"/>
              </a:ext>
            </a:extLst>
          </p:cNvPr>
          <p:cNvSpPr>
            <a:spLocks noGrp="1"/>
          </p:cNvSpPr>
          <p:nvPr>
            <p:ph sz="half" idx="13"/>
          </p:nvPr>
        </p:nvSpPr>
        <p:spPr/>
        <p:txBody>
          <a:bodyPr/>
          <a:lstStyle/>
          <a:p>
            <a:endParaRPr lang="id-ID" dirty="0"/>
          </a:p>
        </p:txBody>
      </p:sp>
      <p:sp>
        <p:nvSpPr>
          <p:cNvPr id="4" name="Text Placeholder 3">
            <a:extLst>
              <a:ext uri="{FF2B5EF4-FFF2-40B4-BE49-F238E27FC236}">
                <a16:creationId xmlns:a16="http://schemas.microsoft.com/office/drawing/2014/main" id="{B75A011C-E906-42F0-B3B0-758329A34E28}"/>
              </a:ext>
            </a:extLst>
          </p:cNvPr>
          <p:cNvSpPr>
            <a:spLocks noGrp="1"/>
          </p:cNvSpPr>
          <p:nvPr>
            <p:ph type="body" sz="quarter" idx="14"/>
          </p:nvPr>
        </p:nvSpPr>
        <p:spPr/>
        <p:txBody>
          <a:bodyPr/>
          <a:lstStyle/>
          <a:p>
            <a:endParaRPr lang="id-ID"/>
          </a:p>
        </p:txBody>
      </p:sp>
      <p:sp>
        <p:nvSpPr>
          <p:cNvPr id="5" name="Content Placeholder 4">
            <a:extLst>
              <a:ext uri="{FF2B5EF4-FFF2-40B4-BE49-F238E27FC236}">
                <a16:creationId xmlns:a16="http://schemas.microsoft.com/office/drawing/2014/main" id="{1DEED2D5-9A6E-4914-9FB2-47AA79DE2BBA}"/>
              </a:ext>
            </a:extLst>
          </p:cNvPr>
          <p:cNvSpPr>
            <a:spLocks noGrp="1"/>
          </p:cNvSpPr>
          <p:nvPr>
            <p:ph sz="quarter" idx="15"/>
          </p:nvPr>
        </p:nvSpPr>
        <p:spPr/>
        <p:txBody>
          <a:bodyPr/>
          <a:lstStyle/>
          <a:p>
            <a:endParaRPr lang="id-ID"/>
          </a:p>
        </p:txBody>
      </p:sp>
      <p:sp>
        <p:nvSpPr>
          <p:cNvPr id="6" name="Text Placeholder 5">
            <a:extLst>
              <a:ext uri="{FF2B5EF4-FFF2-40B4-BE49-F238E27FC236}">
                <a16:creationId xmlns:a16="http://schemas.microsoft.com/office/drawing/2014/main" id="{499E3A7A-4E29-49DB-829E-5DD8FE377B17}"/>
              </a:ext>
            </a:extLst>
          </p:cNvPr>
          <p:cNvSpPr>
            <a:spLocks noGrp="1"/>
          </p:cNvSpPr>
          <p:nvPr>
            <p:ph type="body" sz="quarter" idx="16"/>
          </p:nvPr>
        </p:nvSpPr>
        <p:spPr/>
        <p:txBody>
          <a:bodyPr/>
          <a:lstStyle/>
          <a:p>
            <a:endParaRPr lang="id-ID"/>
          </a:p>
        </p:txBody>
      </p:sp>
      <p:sp>
        <p:nvSpPr>
          <p:cNvPr id="7" name="Footer Placeholder 6">
            <a:extLst>
              <a:ext uri="{FF2B5EF4-FFF2-40B4-BE49-F238E27FC236}">
                <a16:creationId xmlns:a16="http://schemas.microsoft.com/office/drawing/2014/main" id="{C9C15F04-04FC-4656-8416-89653FDBC2C2}"/>
              </a:ext>
            </a:extLst>
          </p:cNvPr>
          <p:cNvSpPr>
            <a:spLocks noGrp="1"/>
          </p:cNvSpPr>
          <p:nvPr>
            <p:ph type="ftr" sz="quarter" idx="17"/>
          </p:nvPr>
        </p:nvSpPr>
        <p:spPr/>
        <p:txBody>
          <a:bodyPr/>
          <a:lstStyle/>
          <a:p>
            <a:r>
              <a:rPr lang="en-US" noProof="0"/>
              <a:t>Add a footer</a:t>
            </a:r>
            <a:endParaRPr lang="en-US" noProof="0" dirty="0"/>
          </a:p>
        </p:txBody>
      </p:sp>
      <p:sp>
        <p:nvSpPr>
          <p:cNvPr id="8" name="Slide Number Placeholder 7">
            <a:extLst>
              <a:ext uri="{FF2B5EF4-FFF2-40B4-BE49-F238E27FC236}">
                <a16:creationId xmlns:a16="http://schemas.microsoft.com/office/drawing/2014/main" id="{1F6EFAB0-60C4-4259-BCCF-88AB6BF53CE9}"/>
              </a:ext>
            </a:extLst>
          </p:cNvPr>
          <p:cNvSpPr>
            <a:spLocks noGrp="1"/>
          </p:cNvSpPr>
          <p:nvPr>
            <p:ph type="sldNum" sz="quarter" idx="18"/>
          </p:nvPr>
        </p:nvSpPr>
        <p:spPr/>
        <p:txBody>
          <a:bodyPr/>
          <a:lstStyle/>
          <a:p>
            <a:fld id="{8699F50C-BE38-4BD0-BA84-9B090E1F2B9B}" type="slidenum">
              <a:rPr lang="en-US" noProof="0" smtClean="0"/>
              <a:t>32</a:t>
            </a:fld>
            <a:endParaRPr lang="en-US" noProof="0" dirty="0"/>
          </a:p>
        </p:txBody>
      </p:sp>
      <p:sp>
        <p:nvSpPr>
          <p:cNvPr id="9" name="Title 8">
            <a:extLst>
              <a:ext uri="{FF2B5EF4-FFF2-40B4-BE49-F238E27FC236}">
                <a16:creationId xmlns:a16="http://schemas.microsoft.com/office/drawing/2014/main" id="{917681AB-BEEA-4DC9-9224-104A70B815B5}"/>
              </a:ext>
            </a:extLst>
          </p:cNvPr>
          <p:cNvSpPr>
            <a:spLocks noGrp="1"/>
          </p:cNvSpPr>
          <p:nvPr>
            <p:ph type="title"/>
          </p:nvPr>
        </p:nvSpPr>
        <p:spPr/>
        <p:txBody>
          <a:bodyPr/>
          <a:lstStyle/>
          <a:p>
            <a:endParaRPr lang="id-ID"/>
          </a:p>
        </p:txBody>
      </p:sp>
    </p:spTree>
    <p:extLst>
      <p:ext uri="{BB962C8B-B14F-4D97-AF65-F5344CB8AC3E}">
        <p14:creationId xmlns:p14="http://schemas.microsoft.com/office/powerpoint/2010/main" val="112890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a:t>
            </a:fld>
            <a:endParaRPr lang="en-US" dirty="0"/>
          </a:p>
        </p:txBody>
      </p:sp>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209028"/>
            <a:ext cx="9558772" cy="1147969"/>
          </a:xfrm>
        </p:spPr>
        <p:txBody>
          <a:bodyPr>
            <a:normAutofit/>
          </a:bodyPr>
          <a:lstStyle/>
          <a:p>
            <a:r>
              <a:rPr lang="en-US" dirty="0"/>
              <a:t>Business </a:t>
            </a:r>
            <a:r>
              <a:rPr lang="en-US" b="0" dirty="0"/>
              <a:t>Understanding</a:t>
            </a:r>
          </a:p>
        </p:txBody>
      </p:sp>
      <p:sp>
        <p:nvSpPr>
          <p:cNvPr id="6" name="Content Placeholder 5">
            <a:extLst>
              <a:ext uri="{FF2B5EF4-FFF2-40B4-BE49-F238E27FC236}">
                <a16:creationId xmlns:a16="http://schemas.microsoft.com/office/drawing/2014/main" id="{45F4643D-6FDE-4A29-875D-EA6AD8C47931}"/>
              </a:ext>
            </a:extLst>
          </p:cNvPr>
          <p:cNvSpPr>
            <a:spLocks noGrp="1"/>
          </p:cNvSpPr>
          <p:nvPr>
            <p:ph idx="1"/>
          </p:nvPr>
        </p:nvSpPr>
        <p:spPr/>
        <p:txBody>
          <a:bodyPr/>
          <a:lstStyle/>
          <a:p>
            <a:pPr marL="0" indent="0" algn="just">
              <a:lnSpc>
                <a:spcPct val="120000"/>
              </a:lnSpc>
              <a:buClr>
                <a:schemeClr val="accent2"/>
              </a:buClr>
              <a:buNone/>
            </a:pPr>
            <a:r>
              <a:rPr lang="en-US" sz="2400" dirty="0"/>
              <a:t>With a nearly endless amount of data — constantly-evolving </a:t>
            </a:r>
            <a:r>
              <a:rPr lang="en-US" sz="3200" dirty="0">
                <a:solidFill>
                  <a:srgbClr val="FF0066"/>
                </a:solidFill>
              </a:rPr>
              <a:t>market trends</a:t>
            </a:r>
            <a:r>
              <a:rPr lang="en-US" sz="2400" dirty="0">
                <a:solidFill>
                  <a:srgbClr val="FF0066"/>
                </a:solidFill>
              </a:rPr>
              <a:t> </a:t>
            </a:r>
            <a:r>
              <a:rPr lang="en-US" sz="2400" dirty="0"/>
              <a:t>and </a:t>
            </a:r>
            <a:r>
              <a:rPr lang="en-US" sz="3200" dirty="0">
                <a:solidFill>
                  <a:srgbClr val="FF0066"/>
                </a:solidFill>
              </a:rPr>
              <a:t>consumer demand</a:t>
            </a:r>
            <a:r>
              <a:rPr lang="en-US" sz="2400" dirty="0"/>
              <a:t>, to name a few — it’s hard to parse what used car dealers should pay attention to and what they shouldn’t.</a:t>
            </a:r>
          </a:p>
          <a:p>
            <a:pPr marL="0" indent="0" algn="just">
              <a:lnSpc>
                <a:spcPct val="120000"/>
              </a:lnSpc>
              <a:buClr>
                <a:schemeClr val="accent2"/>
              </a:buClr>
              <a:buNone/>
            </a:pPr>
            <a:r>
              <a:rPr lang="en-US" sz="2400" dirty="0"/>
              <a:t>Machine learning contributes to give the fittest feature which </a:t>
            </a:r>
            <a:r>
              <a:rPr lang="en-US" sz="3200" dirty="0">
                <a:solidFill>
                  <a:srgbClr val="FF0066"/>
                </a:solidFill>
              </a:rPr>
              <a:t>influences the customer in purchasing the car</a:t>
            </a:r>
            <a:r>
              <a:rPr lang="en-US" sz="3200" dirty="0"/>
              <a:t> </a:t>
            </a:r>
            <a:r>
              <a:rPr lang="en-US" sz="2400" dirty="0"/>
              <a:t>which indirectly gives the company or </a:t>
            </a:r>
            <a:r>
              <a:rPr lang="en-US" sz="3200" dirty="0">
                <a:solidFill>
                  <a:srgbClr val="FF0066"/>
                </a:solidFill>
              </a:rPr>
              <a:t>the research market </a:t>
            </a:r>
            <a:r>
              <a:rPr lang="en-US" sz="2400" dirty="0"/>
              <a:t>a result in </a:t>
            </a:r>
            <a:r>
              <a:rPr lang="en-US" sz="3200" dirty="0">
                <a:solidFill>
                  <a:srgbClr val="FF0066"/>
                </a:solidFill>
              </a:rPr>
              <a:t>predicting the future sales for cars </a:t>
            </a:r>
            <a:r>
              <a:rPr lang="en-US" sz="2400" dirty="0"/>
              <a:t>and</a:t>
            </a:r>
            <a:r>
              <a:rPr lang="en-US" sz="3200" dirty="0">
                <a:solidFill>
                  <a:srgbClr val="FF0066"/>
                </a:solidFill>
              </a:rPr>
              <a:t> boost sales. </a:t>
            </a:r>
          </a:p>
          <a:p>
            <a:endParaRPr lang="id-ID" dirty="0"/>
          </a:p>
        </p:txBody>
      </p:sp>
    </p:spTree>
    <p:extLst>
      <p:ext uri="{BB962C8B-B14F-4D97-AF65-F5344CB8AC3E}">
        <p14:creationId xmlns:p14="http://schemas.microsoft.com/office/powerpoint/2010/main" val="425614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10530322" cy="1147969"/>
          </a:xfrm>
        </p:spPr>
        <p:txBody>
          <a:bodyPr>
            <a:normAutofit/>
          </a:bodyPr>
          <a:lstStyle/>
          <a:p>
            <a:r>
              <a:rPr lang="en-US" dirty="0"/>
              <a:t>Goal of Machine Learning </a:t>
            </a:r>
            <a:r>
              <a:rPr lang="en-US" b="0" dirty="0"/>
              <a:t>for Business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solidFill>
                  <a:schemeClr val="tx1"/>
                </a:solidFill>
              </a:rPr>
              <a:t>Source : Machine Learning consumer journey of Amazon.com (adapted from </a:t>
            </a:r>
            <a:r>
              <a:rPr lang="en-US" dirty="0" err="1">
                <a:solidFill>
                  <a:schemeClr val="tx1"/>
                </a:solidFill>
              </a:rPr>
              <a:t>Hackermoon</a:t>
            </a:r>
            <a:r>
              <a:rPr lang="en-US" dirty="0">
                <a:solidFill>
                  <a:schemeClr val="tx1"/>
                </a:solidFill>
              </a:rPr>
              <a:t>, 2018)</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pic>
        <p:nvPicPr>
          <p:cNvPr id="2" name="Picture 1" descr="Diagram&#10;&#10;Description automatically generated">
            <a:extLst>
              <a:ext uri="{FF2B5EF4-FFF2-40B4-BE49-F238E27FC236}">
                <a16:creationId xmlns:a16="http://schemas.microsoft.com/office/drawing/2014/main" id="{4DBEB835-A243-416A-A7C8-E602ED5DF644}"/>
              </a:ext>
            </a:extLst>
          </p:cNvPr>
          <p:cNvPicPr>
            <a:picLocks noChangeAspect="1"/>
          </p:cNvPicPr>
          <p:nvPr/>
        </p:nvPicPr>
        <p:blipFill>
          <a:blip r:embed="rId2"/>
          <a:stretch>
            <a:fillRect/>
          </a:stretch>
        </p:blipFill>
        <p:spPr>
          <a:xfrm>
            <a:off x="1376237" y="2044712"/>
            <a:ext cx="8799468" cy="3911074"/>
          </a:xfrm>
          <a:prstGeom prst="rect">
            <a:avLst/>
          </a:prstGeom>
        </p:spPr>
      </p:pic>
    </p:spTree>
    <p:extLst>
      <p:ext uri="{BB962C8B-B14F-4D97-AF65-F5344CB8AC3E}">
        <p14:creationId xmlns:p14="http://schemas.microsoft.com/office/powerpoint/2010/main" val="297411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10530322" cy="1147969"/>
          </a:xfrm>
        </p:spPr>
        <p:txBody>
          <a:bodyPr>
            <a:normAutofit/>
          </a:bodyPr>
          <a:lstStyle/>
          <a:p>
            <a:r>
              <a:rPr lang="en-US" dirty="0"/>
              <a:t>Process of Machine Learning </a:t>
            </a:r>
            <a:r>
              <a:rPr lang="en-US" b="0" dirty="0"/>
              <a:t>for Business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solidFill>
                  <a:schemeClr val="tx1"/>
                </a:solidFill>
              </a:rPr>
              <a:t>Source : Mari &amp; </a:t>
            </a:r>
            <a:r>
              <a:rPr lang="en-US" dirty="0" err="1">
                <a:solidFill>
                  <a:schemeClr val="tx1"/>
                </a:solidFill>
              </a:rPr>
              <a:t>Rohner</a:t>
            </a:r>
            <a:r>
              <a:rPr lang="en-US" dirty="0">
                <a:solidFill>
                  <a:schemeClr val="tx1"/>
                </a:solidFill>
              </a:rPr>
              <a:t> 2016</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dirty="0"/>
          </a:p>
        </p:txBody>
      </p:sp>
      <p:pic>
        <p:nvPicPr>
          <p:cNvPr id="3" name="Picture 2" descr="Chart&#10;&#10;Description automatically generated">
            <a:extLst>
              <a:ext uri="{FF2B5EF4-FFF2-40B4-BE49-F238E27FC236}">
                <a16:creationId xmlns:a16="http://schemas.microsoft.com/office/drawing/2014/main" id="{9198FF07-9C90-4E96-8A6E-C6E91196DEE8}"/>
              </a:ext>
            </a:extLst>
          </p:cNvPr>
          <p:cNvPicPr>
            <a:picLocks noChangeAspect="1"/>
          </p:cNvPicPr>
          <p:nvPr/>
        </p:nvPicPr>
        <p:blipFill>
          <a:blip r:embed="rId2"/>
          <a:stretch>
            <a:fillRect/>
          </a:stretch>
        </p:blipFill>
        <p:spPr>
          <a:xfrm>
            <a:off x="1642154" y="2234607"/>
            <a:ext cx="8283369" cy="3211581"/>
          </a:xfrm>
          <a:prstGeom prst="rect">
            <a:avLst/>
          </a:prstGeom>
        </p:spPr>
      </p:pic>
      <p:sp>
        <p:nvSpPr>
          <p:cNvPr id="4" name="Footer Placeholder 34">
            <a:extLst>
              <a:ext uri="{FF2B5EF4-FFF2-40B4-BE49-F238E27FC236}">
                <a16:creationId xmlns:a16="http://schemas.microsoft.com/office/drawing/2014/main" id="{21F237DC-2ADF-4AF7-A3FC-06CF06B4A6E9}"/>
              </a:ext>
            </a:extLst>
          </p:cNvPr>
          <p:cNvSpPr txBox="1">
            <a:spLocks/>
          </p:cNvSpPr>
          <p:nvPr/>
        </p:nvSpPr>
        <p:spPr>
          <a:xfrm>
            <a:off x="518678" y="1411812"/>
            <a:ext cx="7303564" cy="62526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tx1"/>
                </a:solidFill>
              </a:rPr>
              <a:t>Three stages of the understand-deliver-measure cycle</a:t>
            </a:r>
          </a:p>
        </p:txBody>
      </p:sp>
    </p:spTree>
    <p:extLst>
      <p:ext uri="{BB962C8B-B14F-4D97-AF65-F5344CB8AC3E}">
        <p14:creationId xmlns:p14="http://schemas.microsoft.com/office/powerpoint/2010/main" val="132396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a:t>Data </a:t>
            </a:r>
            <a:r>
              <a:rPr lang="en-US" b="0" dirty="0"/>
              <a:t>Description</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88020"/>
            <a:ext cx="7342621" cy="608895"/>
          </a:xfrm>
        </p:spPr>
        <p:txBody>
          <a:bodyPr/>
          <a:lstStyle/>
          <a:p>
            <a:r>
              <a:rPr lang="en-US" dirty="0"/>
              <a:t>Dataset: used_car_data.csv</a:t>
            </a:r>
            <a:endParaRPr lang="ru-RU"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3196915"/>
            <a:ext cx="6526647" cy="2958275"/>
          </a:xfrm>
        </p:spPr>
        <p:txBody>
          <a:bodyPr>
            <a:normAutofit/>
          </a:bodyPr>
          <a:lstStyle/>
          <a:p>
            <a:pPr>
              <a:buClr>
                <a:schemeClr val="accent2"/>
              </a:buClr>
            </a:pPr>
            <a:r>
              <a:rPr lang="en-US" sz="2800" dirty="0"/>
              <a:t>Source : https://drive.google.com/folderview?id=1cOxWoIfsFRIMYIdCbKvGp9u0mgsbnkch </a:t>
            </a:r>
          </a:p>
          <a:p>
            <a:pPr>
              <a:buClr>
                <a:schemeClr val="accent2"/>
              </a:buClr>
            </a:pPr>
            <a:r>
              <a:rPr lang="en-US" sz="2800" dirty="0"/>
              <a:t>Dataset has 6019 rows and 12 columns</a:t>
            </a:r>
          </a:p>
          <a:p>
            <a:pPr lvl="1">
              <a:buClr>
                <a:schemeClr val="accent2"/>
              </a:buClr>
            </a:pPr>
            <a:r>
              <a:rPr lang="en-US" sz="2400" dirty="0"/>
              <a:t>6019 listings</a:t>
            </a:r>
          </a:p>
          <a:p>
            <a:pPr lvl="1">
              <a:buClr>
                <a:schemeClr val="accent2"/>
              </a:buClr>
            </a:pPr>
            <a:r>
              <a:rPr lang="en-US" sz="2400" dirty="0"/>
              <a:t>12 columns, with attributes describing different characteristics of the car listings</a:t>
            </a:r>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7</a:t>
            </a:fld>
            <a:endParaRPr lang="en-US" dirty="0"/>
          </a:p>
        </p:txBody>
      </p:sp>
      <p:pic>
        <p:nvPicPr>
          <p:cNvPr id="9" name="Picture Placeholder 8">
            <a:extLst>
              <a:ext uri="{FF2B5EF4-FFF2-40B4-BE49-F238E27FC236}">
                <a16:creationId xmlns:a16="http://schemas.microsoft.com/office/drawing/2014/main" id="{24EE75B9-893B-489F-A08C-E4307684F7BB}"/>
              </a:ext>
            </a:extLst>
          </p:cNvPr>
          <p:cNvPicPr>
            <a:picLocks noGrp="1" noChangeAspect="1"/>
          </p:cNvPicPr>
          <p:nvPr>
            <p:ph type="pic" sz="quarter" idx="14"/>
          </p:nvPr>
        </p:nvPicPr>
        <p:blipFill>
          <a:blip r:embed="rId2"/>
          <a:srcRect l="9522" r="9522"/>
          <a:stretch>
            <a:fillRect/>
          </a:stretch>
        </p:blipFill>
        <p:spPr/>
      </p:pic>
    </p:spTree>
    <p:extLst>
      <p:ext uri="{BB962C8B-B14F-4D97-AF65-F5344CB8AC3E}">
        <p14:creationId xmlns:p14="http://schemas.microsoft.com/office/powerpoint/2010/main" val="320546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Features </a:t>
            </a:r>
            <a:r>
              <a:rPr lang="en-US" b="0" dirty="0"/>
              <a:t>Description</a:t>
            </a: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18678" y="1351919"/>
            <a:ext cx="9061657" cy="608895"/>
          </a:xfrm>
        </p:spPr>
        <p:txBody>
          <a:bodyPr/>
          <a:lstStyle/>
          <a:p>
            <a:r>
              <a:rPr lang="en-US" dirty="0"/>
              <a:t>Following features are given in dataset to make the prediction</a:t>
            </a:r>
            <a:endParaRPr lang="ru-RU"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1985828"/>
            <a:ext cx="5475290" cy="4132398"/>
          </a:xfrm>
        </p:spPr>
        <p:txBody>
          <a:bodyPr>
            <a:normAutofit fontScale="92500" lnSpcReduction="10000"/>
          </a:bodyPr>
          <a:lstStyle/>
          <a:p>
            <a:pPr marL="342900" indent="-342900">
              <a:lnSpc>
                <a:spcPct val="110000"/>
              </a:lnSpc>
              <a:buFont typeface="+mj-lt"/>
              <a:buAutoNum type="arabicPeriod"/>
            </a:pPr>
            <a:r>
              <a:rPr lang="en-US" sz="2400" b="1" dirty="0"/>
              <a:t>Name:</a:t>
            </a:r>
            <a:r>
              <a:rPr lang="en-US" sz="2400" dirty="0"/>
              <a:t> The brand and model of the car.</a:t>
            </a:r>
          </a:p>
          <a:p>
            <a:pPr marL="342900" indent="-342900">
              <a:lnSpc>
                <a:spcPct val="110000"/>
              </a:lnSpc>
              <a:buFont typeface="+mj-lt"/>
              <a:buAutoNum type="arabicPeriod"/>
            </a:pPr>
            <a:r>
              <a:rPr lang="en-US" sz="2400" b="1" dirty="0"/>
              <a:t>Location:</a:t>
            </a:r>
            <a:r>
              <a:rPr lang="en-US" sz="2400" dirty="0"/>
              <a:t> The location in which the car is being sold or is available for purchase.</a:t>
            </a:r>
          </a:p>
          <a:p>
            <a:pPr marL="342900" indent="-342900">
              <a:lnSpc>
                <a:spcPct val="110000"/>
              </a:lnSpc>
              <a:buFont typeface="+mj-lt"/>
              <a:buAutoNum type="arabicPeriod"/>
            </a:pPr>
            <a:r>
              <a:rPr lang="en-US" sz="2400" b="1" dirty="0"/>
              <a:t>Year:</a:t>
            </a:r>
            <a:r>
              <a:rPr lang="en-US" sz="2400" dirty="0"/>
              <a:t> The year or edition of the model.</a:t>
            </a:r>
          </a:p>
          <a:p>
            <a:pPr marL="342900" indent="-342900">
              <a:lnSpc>
                <a:spcPct val="110000"/>
              </a:lnSpc>
              <a:buFont typeface="+mj-lt"/>
              <a:buAutoNum type="arabicPeriod"/>
            </a:pPr>
            <a:r>
              <a:rPr lang="en-US" sz="2400" b="1" dirty="0" err="1"/>
              <a:t>Kilometers_Driven</a:t>
            </a:r>
            <a:r>
              <a:rPr lang="en-US" sz="2400" b="1" dirty="0"/>
              <a:t>:</a:t>
            </a:r>
            <a:r>
              <a:rPr lang="en-US" sz="2400" dirty="0"/>
              <a:t> The total </a:t>
            </a:r>
            <a:r>
              <a:rPr lang="en-US" sz="2400" dirty="0" err="1"/>
              <a:t>kilometres</a:t>
            </a:r>
            <a:r>
              <a:rPr lang="en-US" sz="2400" dirty="0"/>
              <a:t> driven in the car by the previous owner(s) in KM.</a:t>
            </a:r>
          </a:p>
          <a:p>
            <a:pPr marL="342900" indent="-342900">
              <a:lnSpc>
                <a:spcPct val="110000"/>
              </a:lnSpc>
              <a:buFont typeface="+mj-lt"/>
              <a:buAutoNum type="arabicPeriod"/>
            </a:pPr>
            <a:r>
              <a:rPr lang="en-US" sz="2400" b="1" dirty="0" err="1"/>
              <a:t>Fuel_Type</a:t>
            </a:r>
            <a:r>
              <a:rPr lang="en-US" sz="2400" b="1" dirty="0"/>
              <a:t>: </a:t>
            </a:r>
            <a:r>
              <a:rPr lang="en-US" sz="2400" dirty="0"/>
              <a:t>The type of fuel used by the car.</a:t>
            </a:r>
          </a:p>
          <a:p>
            <a:pPr marL="342900" indent="-342900">
              <a:lnSpc>
                <a:spcPct val="110000"/>
              </a:lnSpc>
              <a:buFont typeface="+mj-lt"/>
              <a:buAutoNum type="arabicPeriod"/>
            </a:pPr>
            <a:r>
              <a:rPr lang="en-US" sz="2400" b="1" dirty="0"/>
              <a:t>Transmission:</a:t>
            </a:r>
            <a:r>
              <a:rPr lang="en-US" sz="2400" dirty="0"/>
              <a:t> The type of transmission used by the car.</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a:xfrm>
            <a:off x="6186713" y="1985828"/>
            <a:ext cx="5475600" cy="4132398"/>
          </a:xfrm>
        </p:spPr>
        <p:txBody>
          <a:bodyPr>
            <a:normAutofit fontScale="92500" lnSpcReduction="10000"/>
          </a:bodyPr>
          <a:lstStyle/>
          <a:p>
            <a:pPr marL="342900" indent="-342900">
              <a:lnSpc>
                <a:spcPct val="100000"/>
              </a:lnSpc>
              <a:buFont typeface="+mj-lt"/>
              <a:buAutoNum type="arabicPeriod" startAt="7"/>
            </a:pPr>
            <a:r>
              <a:rPr lang="en-US" sz="2400" b="1" dirty="0" err="1"/>
              <a:t>Owner_Type</a:t>
            </a:r>
            <a:r>
              <a:rPr lang="en-US" sz="2400" b="1" dirty="0"/>
              <a:t>:</a:t>
            </a:r>
            <a:r>
              <a:rPr lang="en-US" sz="2400" dirty="0"/>
              <a:t> Whether the ownership is Firsthand, Second hand or other.</a:t>
            </a:r>
          </a:p>
          <a:p>
            <a:pPr marL="342900" indent="-342900">
              <a:lnSpc>
                <a:spcPct val="100000"/>
              </a:lnSpc>
              <a:buFont typeface="+mj-lt"/>
              <a:buAutoNum type="arabicPeriod" startAt="7"/>
            </a:pPr>
            <a:r>
              <a:rPr lang="en-US" sz="2400" b="1" dirty="0"/>
              <a:t>Mileage:</a:t>
            </a:r>
            <a:r>
              <a:rPr lang="en-US" sz="2400" dirty="0"/>
              <a:t> The standard mileage offered by the car company in kmpl or km/kg</a:t>
            </a:r>
          </a:p>
          <a:p>
            <a:pPr marL="342900" indent="-342900">
              <a:lnSpc>
                <a:spcPct val="100000"/>
              </a:lnSpc>
              <a:buFont typeface="+mj-lt"/>
              <a:buAutoNum type="arabicPeriod" startAt="7"/>
            </a:pPr>
            <a:r>
              <a:rPr lang="en-US" sz="2400" b="1" dirty="0"/>
              <a:t>Engine: </a:t>
            </a:r>
            <a:r>
              <a:rPr lang="en-US" sz="2400" dirty="0"/>
              <a:t>The displacement volume of the engine in cc.</a:t>
            </a:r>
          </a:p>
          <a:p>
            <a:pPr marL="342900" indent="-342900">
              <a:lnSpc>
                <a:spcPct val="100000"/>
              </a:lnSpc>
              <a:buFont typeface="+mj-lt"/>
              <a:buAutoNum type="arabicPeriod" startAt="7"/>
            </a:pPr>
            <a:r>
              <a:rPr lang="en-US" sz="2400" b="1" dirty="0"/>
              <a:t>Power: </a:t>
            </a:r>
            <a:r>
              <a:rPr lang="en-US" sz="2400" dirty="0"/>
              <a:t>The maximum power of the engine in bhp.</a:t>
            </a:r>
          </a:p>
          <a:p>
            <a:pPr marL="342900" indent="-342900">
              <a:lnSpc>
                <a:spcPct val="100000"/>
              </a:lnSpc>
              <a:buFont typeface="+mj-lt"/>
              <a:buAutoNum type="arabicPeriod" startAt="7"/>
            </a:pPr>
            <a:r>
              <a:rPr lang="en-US" sz="2400" b="1" dirty="0"/>
              <a:t>Seats:</a:t>
            </a:r>
            <a:r>
              <a:rPr lang="en-US" sz="2400" dirty="0"/>
              <a:t> The number of seats in the car.</a:t>
            </a:r>
          </a:p>
          <a:p>
            <a:pPr marL="342900" indent="-342900">
              <a:lnSpc>
                <a:spcPct val="100000"/>
              </a:lnSpc>
              <a:buFont typeface="+mj-lt"/>
              <a:buAutoNum type="arabicPeriod" startAt="7"/>
            </a:pPr>
            <a:r>
              <a:rPr lang="en-US" sz="2400" b="1" dirty="0"/>
              <a:t>Price:</a:t>
            </a:r>
            <a:r>
              <a:rPr lang="en-US" sz="2400" dirty="0"/>
              <a:t> The price of the used car in INR Lakhs (INR 100,000) </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8</a:t>
            </a:fld>
            <a:endParaRPr lang="en-US" dirty="0"/>
          </a:p>
        </p:txBody>
      </p:sp>
    </p:spTree>
    <p:extLst>
      <p:ext uri="{BB962C8B-B14F-4D97-AF65-F5344CB8AC3E}">
        <p14:creationId xmlns:p14="http://schemas.microsoft.com/office/powerpoint/2010/main" val="389151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209028"/>
            <a:ext cx="9558772" cy="1147969"/>
          </a:xfrm>
        </p:spPr>
        <p:txBody>
          <a:bodyPr>
            <a:normAutofit/>
          </a:bodyPr>
          <a:lstStyle/>
          <a:p>
            <a:r>
              <a:rPr lang="en-US" dirty="0"/>
              <a:t>Data Preprocessing</a:t>
            </a:r>
            <a:endParaRPr lang="en-US" b="0" dirty="0"/>
          </a:p>
        </p:txBody>
      </p:sp>
      <p:sp>
        <p:nvSpPr>
          <p:cNvPr id="2" name="Content Placeholder 1">
            <a:extLst>
              <a:ext uri="{FF2B5EF4-FFF2-40B4-BE49-F238E27FC236}">
                <a16:creationId xmlns:a16="http://schemas.microsoft.com/office/drawing/2014/main" id="{FE267A95-3C2B-453B-838A-2237623B4C45}"/>
              </a:ext>
            </a:extLst>
          </p:cNvPr>
          <p:cNvSpPr>
            <a:spLocks noGrp="1"/>
          </p:cNvSpPr>
          <p:nvPr>
            <p:ph idx="1"/>
          </p:nvPr>
        </p:nvSpPr>
        <p:spPr>
          <a:xfrm>
            <a:off x="518678" y="1671924"/>
            <a:ext cx="10835122" cy="4824126"/>
          </a:xfrm>
        </p:spPr>
        <p:txBody>
          <a:bodyPr/>
          <a:lstStyle/>
          <a:p>
            <a:pPr marL="457200" indent="-457200">
              <a:buFont typeface="+mj-lt"/>
              <a:buAutoNum type="arabicPeriod"/>
            </a:pPr>
            <a:r>
              <a:rPr lang="en-US" sz="2800" dirty="0"/>
              <a:t>Separate ‘Car Brand’ and ‘Model’ names in two separate columns</a:t>
            </a:r>
          </a:p>
          <a:p>
            <a:pPr marL="457200" indent="-457200">
              <a:buFont typeface="+mj-lt"/>
              <a:buAutoNum type="arabicPeriod"/>
            </a:pPr>
            <a:r>
              <a:rPr lang="en-US" sz="2800" dirty="0"/>
              <a:t>Change ‘Year’ feature to ‘Car Age’ </a:t>
            </a:r>
          </a:p>
          <a:p>
            <a:pPr marL="457200" indent="-457200">
              <a:buFont typeface="+mj-lt"/>
              <a:buAutoNum type="arabicPeriod"/>
            </a:pPr>
            <a:r>
              <a:rPr lang="en-US" sz="2800" dirty="0"/>
              <a:t>Fill missing and null values for features ‘Mileage’, ‘Engine’, ‘Power’, and ‘Seats’</a:t>
            </a:r>
          </a:p>
          <a:p>
            <a:pPr marL="457200" indent="-457200">
              <a:buFont typeface="+mj-lt"/>
              <a:buAutoNum type="arabicPeriod"/>
            </a:pPr>
            <a:r>
              <a:rPr lang="en-US" sz="2800" dirty="0"/>
              <a:t>Convert string to numeric: feature ‘Mileage’, ‘Engine’, and ‘Power’</a:t>
            </a:r>
          </a:p>
          <a:p>
            <a:endParaRPr lang="en-US" dirty="0"/>
          </a:p>
          <a:p>
            <a:endParaRPr lang="en-US" dirty="0"/>
          </a:p>
          <a:p>
            <a:endParaRPr lang="id-ID" dirty="0"/>
          </a:p>
        </p:txBody>
      </p:sp>
    </p:spTree>
    <p:extLst>
      <p:ext uri="{BB962C8B-B14F-4D97-AF65-F5344CB8AC3E}">
        <p14:creationId xmlns:p14="http://schemas.microsoft.com/office/powerpoint/2010/main" val="3521192801"/>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80A5AF1-8C57-4290-936E-5FD27C9572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11696</TotalTime>
  <Words>1248</Words>
  <Application>Microsoft Office PowerPoint</Application>
  <PresentationFormat>Widescreen</PresentationFormat>
  <Paragraphs>203</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Black</vt:lpstr>
      <vt:lpstr>Calibri</vt:lpstr>
      <vt:lpstr>Calibri Light</vt:lpstr>
      <vt:lpstr>charter</vt:lpstr>
      <vt:lpstr>Courier New</vt:lpstr>
      <vt:lpstr>Gill Sans SemiBold</vt:lpstr>
      <vt:lpstr>Menlo</vt:lpstr>
      <vt:lpstr>sohne</vt:lpstr>
      <vt:lpstr>Times New Roman</vt:lpstr>
      <vt:lpstr>Office Theme</vt:lpstr>
      <vt:lpstr>USED CAR  PRICE PREDICTION</vt:lpstr>
      <vt:lpstr>Overview</vt:lpstr>
      <vt:lpstr>Price Prediction User</vt:lpstr>
      <vt:lpstr>Business Understanding</vt:lpstr>
      <vt:lpstr>Goal of Machine Learning for Business</vt:lpstr>
      <vt:lpstr>Process of Machine Learning for Business</vt:lpstr>
      <vt:lpstr>Data Description</vt:lpstr>
      <vt:lpstr>Features Description</vt:lpstr>
      <vt:lpstr>Data Preprocessing</vt:lpstr>
      <vt:lpstr>Top Car Brand</vt:lpstr>
      <vt:lpstr>Car Age</vt:lpstr>
      <vt:lpstr>Car Seats</vt:lpstr>
      <vt:lpstr>Other features with reference to number of cars </vt:lpstr>
      <vt:lpstr>Kilometers_Driven vs Price</vt:lpstr>
      <vt:lpstr>Car Age vs Price</vt:lpstr>
      <vt:lpstr>Seats vs Price</vt:lpstr>
      <vt:lpstr>Other features with reference to number of cars (2)</vt:lpstr>
      <vt:lpstr>Other features with reference to price</vt:lpstr>
      <vt:lpstr>Other features with reference to price (2) </vt:lpstr>
      <vt:lpstr>Feature Engineering</vt:lpstr>
      <vt:lpstr>Heatmap: Correlation between features and price</vt:lpstr>
      <vt:lpstr>Modelling Summary</vt:lpstr>
      <vt:lpstr>Linear Regression - Prediction on test data</vt:lpstr>
      <vt:lpstr>Random Forest Regression</vt:lpstr>
      <vt:lpstr>Random Forest - Prediction on test data</vt:lpstr>
      <vt:lpstr>Random Forest - Features Importance</vt:lpstr>
      <vt:lpstr>Business Insight</vt:lpstr>
      <vt:lpstr>Business Insight (2)</vt:lpstr>
      <vt:lpstr>Conclusion</vt:lpstr>
      <vt:lpstr>Thank You </vt:lpstr>
      <vt:lpstr>Used Car Price Prediction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Adi Lukmanto</dc:creator>
  <cp:lastModifiedBy>Adi Lukmanto</cp:lastModifiedBy>
  <cp:revision>71</cp:revision>
  <dcterms:created xsi:type="dcterms:W3CDTF">2020-10-21T08:49:21Z</dcterms:created>
  <dcterms:modified xsi:type="dcterms:W3CDTF">2020-10-31T15:14:45Z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