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56" r:id="rId5"/>
    <p:sldId id="259" r:id="rId6"/>
    <p:sldId id="269" r:id="rId7"/>
    <p:sldId id="262" r:id="rId8"/>
    <p:sldId id="272" r:id="rId9"/>
    <p:sldId id="273" r:id="rId10"/>
    <p:sldId id="274" r:id="rId11"/>
    <p:sldId id="275" r:id="rId12"/>
    <p:sldId id="263" r:id="rId13"/>
    <p:sldId id="277" r:id="rId14"/>
    <p:sldId id="276"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14067"/>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74" autoAdjust="0"/>
  </p:normalViewPr>
  <p:slideViewPr>
    <p:cSldViewPr snapToGrid="0" showGuides="1">
      <p:cViewPr varScale="1">
        <p:scale>
          <a:sx n="67" d="100"/>
          <a:sy n="67" d="100"/>
        </p:scale>
        <p:origin x="644" y="56"/>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9/20/2020</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9/20/2020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786568"/>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434304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848131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a:t>Click to 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522678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5265375"/>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61430260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17" name="TextBox 16">
            <a:extLst>
              <a:ext uri="{FF2B5EF4-FFF2-40B4-BE49-F238E27FC236}">
                <a16:creationId xmlns:a16="http://schemas.microsoft.com/office/drawing/2014/main" id="{3EB154C1-CE47-4220-9832-4FD0868A64A8}"/>
              </a:ext>
            </a:extLst>
          </p:cNvPr>
          <p:cNvSpPr txBox="1"/>
          <p:nvPr userDrawn="1"/>
        </p:nvSpPr>
        <p:spPr>
          <a:xfrm>
            <a:off x="11073384" y="237744"/>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a:t>Click icon to add table</a:t>
            </a: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title="Building image">
            <a:extLst>
              <a:ext uri="{FF2B5EF4-FFF2-40B4-BE49-F238E27FC236}">
                <a16:creationId xmlns:a16="http://schemas.microsoft.com/office/drawing/2014/main" id="{257F6BCE-75BB-4ECD-BEA5-21C36A9CC0E9}"/>
              </a:ext>
            </a:extLst>
          </p:cNvPr>
          <p:cNvPicPr>
            <a:picLocks noGrp="1" noChangeAspect="1"/>
          </p:cNvPicPr>
          <p:nvPr>
            <p:ph type="pic" sz="quarter" idx="13"/>
          </p:nvPr>
        </p:nvPicPr>
        <p:blipFill>
          <a:blip r:embed="rId2"/>
          <a:srcRect l="20784" r="20784"/>
          <a:stretch>
            <a:fillRect/>
          </a:stretch>
        </p:blipFill>
        <p:spPr/>
      </p:pic>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a:xfrm>
            <a:off x="6375721" y="123825"/>
            <a:ext cx="5168579" cy="2603161"/>
          </a:xfrm>
        </p:spPr>
        <p:txBody>
          <a:bodyPr>
            <a:normAutofit/>
          </a:bodyPr>
          <a:lstStyle/>
          <a:p>
            <a:br>
              <a:rPr lang="en-US" b="0" i="0" dirty="0">
                <a:solidFill>
                  <a:srgbClr val="000000"/>
                </a:solidFill>
                <a:effectLst/>
                <a:latin typeface="Helvetica Neue"/>
              </a:rPr>
            </a:br>
            <a:r>
              <a:rPr lang="en-US" b="0" i="0" dirty="0">
                <a:solidFill>
                  <a:srgbClr val="000000"/>
                </a:solidFill>
                <a:effectLst/>
                <a:latin typeface="Helvetica Neue"/>
              </a:rPr>
              <a:t>Vacation R</a:t>
            </a:r>
            <a:r>
              <a:rPr lang="id-ID" b="0" i="0" dirty="0" err="1">
                <a:solidFill>
                  <a:srgbClr val="000000"/>
                </a:solidFill>
                <a:effectLst/>
                <a:latin typeface="Helvetica Neue"/>
              </a:rPr>
              <a:t>ental</a:t>
            </a:r>
            <a:r>
              <a:rPr lang="id-ID" b="0" i="0" dirty="0">
                <a:solidFill>
                  <a:srgbClr val="000000"/>
                </a:solidFill>
                <a:effectLst/>
                <a:latin typeface="Helvetica Neue"/>
              </a:rPr>
              <a:t> </a:t>
            </a:r>
            <a:r>
              <a:rPr lang="en-US" b="0" dirty="0">
                <a:solidFill>
                  <a:srgbClr val="000000"/>
                </a:solidFill>
                <a:latin typeface="Helvetica Neue"/>
              </a:rPr>
              <a:t>O</a:t>
            </a:r>
            <a:r>
              <a:rPr lang="id-ID" b="0" i="0" dirty="0" err="1">
                <a:solidFill>
                  <a:srgbClr val="000000"/>
                </a:solidFill>
                <a:effectLst/>
                <a:latin typeface="Helvetica Neue"/>
              </a:rPr>
              <a:t>nline</a:t>
            </a:r>
            <a:r>
              <a:rPr lang="id-ID" b="0" i="0" dirty="0">
                <a:solidFill>
                  <a:srgbClr val="000000"/>
                </a:solidFill>
                <a:effectLst/>
                <a:latin typeface="Helvetica Neue"/>
              </a:rPr>
              <a:t> </a:t>
            </a:r>
            <a:r>
              <a:rPr lang="en-US" b="0" i="0" dirty="0">
                <a:solidFill>
                  <a:srgbClr val="000000"/>
                </a:solidFill>
                <a:effectLst/>
                <a:latin typeface="Helvetica Neue"/>
              </a:rPr>
              <a:t>M</a:t>
            </a:r>
            <a:r>
              <a:rPr lang="id-ID" b="0" i="0" dirty="0" err="1">
                <a:solidFill>
                  <a:srgbClr val="000000"/>
                </a:solidFill>
                <a:effectLst/>
                <a:latin typeface="Helvetica Neue"/>
              </a:rPr>
              <a:t>arketplace</a:t>
            </a:r>
            <a:endParaRPr lang="en-US" dirty="0"/>
          </a:p>
        </p:txBody>
      </p:sp>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a:xfrm>
            <a:off x="6375721" y="5210038"/>
            <a:ext cx="4854339" cy="381137"/>
          </a:xfrm>
        </p:spPr>
        <p:txBody>
          <a:bodyPr/>
          <a:lstStyle/>
          <a:p>
            <a:r>
              <a:rPr lang="en-US" dirty="0"/>
              <a:t>Adi Lukmanto</a:t>
            </a:r>
          </a:p>
        </p:txBody>
      </p:sp>
      <p:sp>
        <p:nvSpPr>
          <p:cNvPr id="11" name="Title 3">
            <a:extLst>
              <a:ext uri="{FF2B5EF4-FFF2-40B4-BE49-F238E27FC236}">
                <a16:creationId xmlns:a16="http://schemas.microsoft.com/office/drawing/2014/main" id="{BB6AF53B-36DB-4676-963A-9208206B482A}"/>
              </a:ext>
            </a:extLst>
          </p:cNvPr>
          <p:cNvSpPr txBox="1">
            <a:spLocks/>
          </p:cNvSpPr>
          <p:nvPr/>
        </p:nvSpPr>
        <p:spPr>
          <a:xfrm>
            <a:off x="6375721" y="3298417"/>
            <a:ext cx="4911633" cy="1340189"/>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lang="en-IN" sz="4300" b="1" kern="1200">
                <a:solidFill>
                  <a:schemeClr val="accent1"/>
                </a:solidFill>
                <a:latin typeface="+mj-lt"/>
                <a:ea typeface="+mj-ea"/>
                <a:cs typeface="+mj-cs"/>
              </a:defRPr>
            </a:lvl1pPr>
          </a:lstStyle>
          <a:p>
            <a:r>
              <a:rPr lang="en-US" dirty="0"/>
              <a:t>Price Prediction </a:t>
            </a:r>
            <a:r>
              <a:rPr lang="en-US" b="0" dirty="0">
                <a:latin typeface="Calibri Light" panose="020F0302020204030204" pitchFamily="34" charset="0"/>
              </a:rPr>
              <a:t>Seattle City</a:t>
            </a:r>
          </a:p>
        </p:txBody>
      </p:sp>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a:xfrm>
            <a:off x="147203" y="228600"/>
            <a:ext cx="5101072" cy="814072"/>
          </a:xfrm>
        </p:spPr>
        <p:txBody>
          <a:bodyPr/>
          <a:lstStyle/>
          <a:p>
            <a:r>
              <a:rPr lang="en-US" dirty="0"/>
              <a:t>Model Coefficient</a:t>
            </a:r>
            <a:endParaRPr lang="en-US" b="0" dirty="0"/>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10</a:t>
            </a:fld>
            <a:endParaRPr lang="en-US" dirty="0"/>
          </a:p>
        </p:txBody>
      </p:sp>
      <p:sp>
        <p:nvSpPr>
          <p:cNvPr id="8" name="Rectangle 7">
            <a:extLst>
              <a:ext uri="{FF2B5EF4-FFF2-40B4-BE49-F238E27FC236}">
                <a16:creationId xmlns:a16="http://schemas.microsoft.com/office/drawing/2014/main" id="{38D3D919-DE1F-41B6-96A9-C6D79C2CA528}"/>
              </a:ext>
            </a:extLst>
          </p:cNvPr>
          <p:cNvSpPr/>
          <p:nvPr/>
        </p:nvSpPr>
        <p:spPr>
          <a:xfrm>
            <a:off x="11146971" y="295275"/>
            <a:ext cx="740227" cy="435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2" name="Picture 1">
            <a:extLst>
              <a:ext uri="{FF2B5EF4-FFF2-40B4-BE49-F238E27FC236}">
                <a16:creationId xmlns:a16="http://schemas.microsoft.com/office/drawing/2014/main" id="{93D003A9-07AD-4EE2-9852-0F64892AF585}"/>
              </a:ext>
            </a:extLst>
          </p:cNvPr>
          <p:cNvPicPr>
            <a:picLocks noChangeAspect="1"/>
          </p:cNvPicPr>
          <p:nvPr/>
        </p:nvPicPr>
        <p:blipFill>
          <a:blip r:embed="rId2"/>
          <a:stretch>
            <a:fillRect/>
          </a:stretch>
        </p:blipFill>
        <p:spPr>
          <a:xfrm>
            <a:off x="147203" y="1123950"/>
            <a:ext cx="3352800" cy="5505450"/>
          </a:xfrm>
          <a:prstGeom prst="rect">
            <a:avLst/>
          </a:prstGeom>
        </p:spPr>
      </p:pic>
      <p:pic>
        <p:nvPicPr>
          <p:cNvPr id="3" name="Picture 2">
            <a:extLst>
              <a:ext uri="{FF2B5EF4-FFF2-40B4-BE49-F238E27FC236}">
                <a16:creationId xmlns:a16="http://schemas.microsoft.com/office/drawing/2014/main" id="{6AC803E9-0774-4942-8526-B322DAEA588B}"/>
              </a:ext>
            </a:extLst>
          </p:cNvPr>
          <p:cNvPicPr>
            <a:picLocks noChangeAspect="1"/>
          </p:cNvPicPr>
          <p:nvPr/>
        </p:nvPicPr>
        <p:blipFill>
          <a:blip r:embed="rId3"/>
          <a:stretch>
            <a:fillRect/>
          </a:stretch>
        </p:blipFill>
        <p:spPr>
          <a:xfrm>
            <a:off x="3500003" y="1176337"/>
            <a:ext cx="4724400" cy="5362575"/>
          </a:xfrm>
          <a:prstGeom prst="rect">
            <a:avLst/>
          </a:prstGeom>
        </p:spPr>
      </p:pic>
      <p:pic>
        <p:nvPicPr>
          <p:cNvPr id="5" name="Picture 4">
            <a:extLst>
              <a:ext uri="{FF2B5EF4-FFF2-40B4-BE49-F238E27FC236}">
                <a16:creationId xmlns:a16="http://schemas.microsoft.com/office/drawing/2014/main" id="{26D173A9-CF63-49B4-B77A-2280DF167DA3}"/>
              </a:ext>
            </a:extLst>
          </p:cNvPr>
          <p:cNvPicPr>
            <a:picLocks noChangeAspect="1"/>
          </p:cNvPicPr>
          <p:nvPr/>
        </p:nvPicPr>
        <p:blipFill>
          <a:blip r:embed="rId4"/>
          <a:stretch>
            <a:fillRect/>
          </a:stretch>
        </p:blipFill>
        <p:spPr>
          <a:xfrm>
            <a:off x="8224403" y="1119187"/>
            <a:ext cx="3771900" cy="5419725"/>
          </a:xfrm>
          <a:prstGeom prst="rect">
            <a:avLst/>
          </a:prstGeom>
        </p:spPr>
      </p:pic>
    </p:spTree>
    <p:extLst>
      <p:ext uri="{BB962C8B-B14F-4D97-AF65-F5344CB8AC3E}">
        <p14:creationId xmlns:p14="http://schemas.microsoft.com/office/powerpoint/2010/main" val="4157136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a:t>Conclusion / Suggestion</a:t>
            </a:r>
            <a:endParaRPr lang="en-US" b="0" dirty="0"/>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11</a:t>
            </a:fld>
            <a:endParaRPr lang="en-US" dirty="0"/>
          </a:p>
        </p:txBody>
      </p:sp>
      <p:sp>
        <p:nvSpPr>
          <p:cNvPr id="8" name="Rectangle 7">
            <a:extLst>
              <a:ext uri="{FF2B5EF4-FFF2-40B4-BE49-F238E27FC236}">
                <a16:creationId xmlns:a16="http://schemas.microsoft.com/office/drawing/2014/main" id="{38D3D919-DE1F-41B6-96A9-C6D79C2CA528}"/>
              </a:ext>
            </a:extLst>
          </p:cNvPr>
          <p:cNvSpPr/>
          <p:nvPr/>
        </p:nvSpPr>
        <p:spPr>
          <a:xfrm>
            <a:off x="11146971" y="295275"/>
            <a:ext cx="740227" cy="435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Text Placeholder 32">
            <a:extLst>
              <a:ext uri="{FF2B5EF4-FFF2-40B4-BE49-F238E27FC236}">
                <a16:creationId xmlns:a16="http://schemas.microsoft.com/office/drawing/2014/main" id="{B7D1B5FD-3C0D-49E6-9269-8DF8E7A85399}"/>
              </a:ext>
            </a:extLst>
          </p:cNvPr>
          <p:cNvSpPr txBox="1">
            <a:spLocks/>
          </p:cNvSpPr>
          <p:nvPr/>
        </p:nvSpPr>
        <p:spPr>
          <a:xfrm>
            <a:off x="518678" y="1724024"/>
            <a:ext cx="9930247" cy="4632326"/>
          </a:xfrm>
          <a:prstGeom prst="rect">
            <a:avLst/>
          </a:prstGeom>
        </p:spPr>
        <p:txBody>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800" b="0" i="0" u="none" strike="noStrike" baseline="0" dirty="0">
                <a:latin typeface="CMSS10"/>
              </a:rPr>
              <a:t>Providing more bathrooms, bedrooms, and beds will lead to higher listing price</a:t>
            </a:r>
          </a:p>
          <a:p>
            <a:pPr algn="l"/>
            <a:r>
              <a:rPr lang="en-US" sz="2800" dirty="0">
                <a:latin typeface="CMSS10"/>
              </a:rPr>
              <a:t>Hosts can increase their listing price in summer, this is due to the fact that there are less listings available for reservation. But they will need to reduce their listing prices starting August.</a:t>
            </a:r>
          </a:p>
          <a:p>
            <a:pPr algn="l"/>
            <a:r>
              <a:rPr lang="en-US" sz="2800" dirty="0">
                <a:latin typeface="CMSS10"/>
              </a:rPr>
              <a:t>Hosts may increase their listing prices again in December.</a:t>
            </a:r>
          </a:p>
          <a:p>
            <a:pPr algn="l"/>
            <a:r>
              <a:rPr lang="en-US" sz="2800" dirty="0">
                <a:latin typeface="CMSS10"/>
              </a:rPr>
              <a:t>Summer and winter holidays are the busiest times to visit the city of Seattle.</a:t>
            </a:r>
            <a:endParaRPr lang="en-US" sz="2800" b="0" i="0" u="none" strike="noStrike" baseline="0" dirty="0">
              <a:latin typeface="CMSS10"/>
            </a:endParaRPr>
          </a:p>
          <a:p>
            <a:pPr algn="l"/>
            <a:endParaRPr lang="en-SG" sz="2800" dirty="0"/>
          </a:p>
        </p:txBody>
      </p:sp>
    </p:spTree>
    <p:extLst>
      <p:ext uri="{BB962C8B-B14F-4D97-AF65-F5344CB8AC3E}">
        <p14:creationId xmlns:p14="http://schemas.microsoft.com/office/powerpoint/2010/main" val="4256144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6" title="Building image">
            <a:extLst>
              <a:ext uri="{FF2B5EF4-FFF2-40B4-BE49-F238E27FC236}">
                <a16:creationId xmlns:a16="http://schemas.microsoft.com/office/drawing/2014/main" id="{BA026684-ED32-4C82-8EFB-03E9E047EA33}"/>
              </a:ext>
            </a:extLst>
          </p:cNvPr>
          <p:cNvPicPr>
            <a:picLocks noGrp="1" noChangeAspect="1"/>
          </p:cNvPicPr>
          <p:nvPr>
            <p:ph type="pic" sz="quarter" idx="13"/>
          </p:nvPr>
        </p:nvPicPr>
        <p:blipFill>
          <a:blip r:embed="rId2"/>
          <a:srcRect l="20784" r="20784"/>
          <a:stretch>
            <a:fillRect/>
          </a:stretch>
        </p:blipFill>
        <p:spPr>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pic>
      <p:sp>
        <p:nvSpPr>
          <p:cNvPr id="8" name="Title 7">
            <a:extLst>
              <a:ext uri="{FF2B5EF4-FFF2-40B4-BE49-F238E27FC236}">
                <a16:creationId xmlns:a16="http://schemas.microsoft.com/office/drawing/2014/main" id="{8B6C5EAB-81FF-4827-A160-22F4363C611A}"/>
              </a:ext>
            </a:extLst>
          </p:cNvPr>
          <p:cNvSpPr>
            <a:spLocks noGrp="1"/>
          </p:cNvSpPr>
          <p:nvPr>
            <p:ph type="ctrTitle"/>
          </p:nvPr>
        </p:nvSpPr>
        <p:spPr/>
        <p:txBody>
          <a:bodyPr/>
          <a:lstStyle/>
          <a:p>
            <a:r>
              <a:rPr lang="en-US" dirty="0"/>
              <a:t>Thank </a:t>
            </a:r>
            <a:r>
              <a:rPr lang="en-US" b="0" dirty="0"/>
              <a:t>You.</a:t>
            </a:r>
          </a:p>
        </p:txBody>
      </p:sp>
      <p:sp>
        <p:nvSpPr>
          <p:cNvPr id="14" name="Text Placeholder 13">
            <a:extLst>
              <a:ext uri="{FF2B5EF4-FFF2-40B4-BE49-F238E27FC236}">
                <a16:creationId xmlns:a16="http://schemas.microsoft.com/office/drawing/2014/main" id="{B6611344-9447-438E-873C-299AF4110B03}"/>
              </a:ext>
            </a:extLst>
          </p:cNvPr>
          <p:cNvSpPr>
            <a:spLocks noGrp="1"/>
          </p:cNvSpPr>
          <p:nvPr>
            <p:ph type="body" sz="quarter" idx="15"/>
          </p:nvPr>
        </p:nvSpPr>
        <p:spPr/>
        <p:txBody>
          <a:bodyPr/>
          <a:lstStyle/>
          <a:p>
            <a:r>
              <a:rPr lang="en-US" dirty="0"/>
              <a:t>Adi Lukmanto</a:t>
            </a:r>
          </a:p>
        </p:txBody>
      </p:sp>
      <p:sp>
        <p:nvSpPr>
          <p:cNvPr id="15" name="Text Placeholder 14">
            <a:extLst>
              <a:ext uri="{FF2B5EF4-FFF2-40B4-BE49-F238E27FC236}">
                <a16:creationId xmlns:a16="http://schemas.microsoft.com/office/drawing/2014/main" id="{7A3FB895-3D21-4707-8EDE-3F825906DE41}"/>
              </a:ext>
            </a:extLst>
          </p:cNvPr>
          <p:cNvSpPr>
            <a:spLocks noGrp="1"/>
          </p:cNvSpPr>
          <p:nvPr>
            <p:ph type="body" sz="quarter" idx="16"/>
          </p:nvPr>
        </p:nvSpPr>
        <p:spPr/>
        <p:txBody>
          <a:bodyPr/>
          <a:lstStyle/>
          <a:p>
            <a:r>
              <a:rPr lang="en-US" dirty="0"/>
              <a:t>081385565057</a:t>
            </a:r>
          </a:p>
        </p:txBody>
      </p:sp>
      <p:sp>
        <p:nvSpPr>
          <p:cNvPr id="23" name="Text Placeholder 22">
            <a:extLst>
              <a:ext uri="{FF2B5EF4-FFF2-40B4-BE49-F238E27FC236}">
                <a16:creationId xmlns:a16="http://schemas.microsoft.com/office/drawing/2014/main" id="{A0B41C33-430D-4B31-A546-F85646919475}"/>
              </a:ext>
            </a:extLst>
          </p:cNvPr>
          <p:cNvSpPr>
            <a:spLocks noGrp="1"/>
          </p:cNvSpPr>
          <p:nvPr>
            <p:ph type="body" sz="quarter" idx="17"/>
          </p:nvPr>
        </p:nvSpPr>
        <p:spPr/>
        <p:txBody>
          <a:bodyPr/>
          <a:lstStyle/>
          <a:p>
            <a:r>
              <a:rPr lang="en-US" dirty="0"/>
              <a:t>adilukmanto@gmail.com</a:t>
            </a:r>
          </a:p>
        </p:txBody>
      </p:sp>
    </p:spTree>
    <p:extLst>
      <p:ext uri="{BB962C8B-B14F-4D97-AF65-F5344CB8AC3E}">
        <p14:creationId xmlns:p14="http://schemas.microsoft.com/office/powerpoint/2010/main" val="2260955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p:txBody>
          <a:bodyPr/>
          <a:lstStyle/>
          <a:p>
            <a:r>
              <a:rPr lang="en-US" dirty="0"/>
              <a:t>Overview</a:t>
            </a:r>
            <a:endParaRPr lang="en-US" b="0" dirty="0"/>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p:txBody>
          <a:bodyPr>
            <a:normAutofit/>
          </a:bodyPr>
          <a:lstStyle/>
          <a:p>
            <a:pPr lvl="0"/>
            <a:r>
              <a:rPr lang="en-US" dirty="0"/>
              <a:t>Data description</a:t>
            </a:r>
          </a:p>
          <a:p>
            <a:pPr lvl="0"/>
            <a:r>
              <a:rPr lang="en-US" dirty="0"/>
              <a:t>Exploratory data analysis </a:t>
            </a:r>
          </a:p>
          <a:p>
            <a:pPr lvl="0"/>
            <a:r>
              <a:rPr lang="en-US" dirty="0"/>
              <a:t>Model</a:t>
            </a:r>
          </a:p>
          <a:p>
            <a:pPr lvl="0"/>
            <a:r>
              <a:rPr lang="en-US" dirty="0"/>
              <a:t>Conclusion </a:t>
            </a:r>
          </a:p>
        </p:txBody>
      </p:sp>
      <p:pic>
        <p:nvPicPr>
          <p:cNvPr id="13" name="Picture Placeholder 12" title="Skyline">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rotWithShape="1">
          <a:blip r:embed="rId2"/>
          <a:srcRect l="23313" r="23313"/>
          <a:stretch/>
        </p:blipFill>
        <p:spPr/>
      </p:pic>
      <p:sp>
        <p:nvSpPr>
          <p:cNvPr id="11" name="Footer Placeholder 10">
            <a:extLst>
              <a:ext uri="{FF2B5EF4-FFF2-40B4-BE49-F238E27FC236}">
                <a16:creationId xmlns:a16="http://schemas.microsoft.com/office/drawing/2014/main" id="{47F4D2C2-B71A-4089-A3FE-603C32706CA6}"/>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2</a:t>
            </a:fld>
            <a:endParaRPr lang="en-US" dirty="0"/>
          </a:p>
        </p:txBody>
      </p:sp>
    </p:spTree>
    <p:extLst>
      <p:ext uri="{BB962C8B-B14F-4D97-AF65-F5344CB8AC3E}">
        <p14:creationId xmlns:p14="http://schemas.microsoft.com/office/powerpoint/2010/main" val="972005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US" dirty="0"/>
              <a:t>Data Description</a:t>
            </a:r>
            <a:endParaRPr lang="en-US" b="0" dirty="0"/>
          </a:p>
        </p:txBody>
      </p:sp>
      <p:sp>
        <p:nvSpPr>
          <p:cNvPr id="15" name="Text Placeholder 14">
            <a:extLst>
              <a:ext uri="{FF2B5EF4-FFF2-40B4-BE49-F238E27FC236}">
                <a16:creationId xmlns:a16="http://schemas.microsoft.com/office/drawing/2014/main" id="{24E18385-8BEA-4522-ABAA-5AB38F0D4FC2}"/>
              </a:ext>
            </a:extLst>
          </p:cNvPr>
          <p:cNvSpPr>
            <a:spLocks noGrp="1"/>
          </p:cNvSpPr>
          <p:nvPr>
            <p:ph type="body" idx="1"/>
          </p:nvPr>
        </p:nvSpPr>
        <p:spPr/>
        <p:txBody>
          <a:bodyPr/>
          <a:lstStyle/>
          <a:p>
            <a:r>
              <a:rPr lang="en-US" dirty="0"/>
              <a:t>Listings Dataset</a:t>
            </a:r>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p:txBody>
          <a:bodyPr/>
          <a:lstStyle/>
          <a:p>
            <a:pPr>
              <a:buClr>
                <a:schemeClr val="accent2"/>
              </a:buClr>
            </a:pPr>
            <a:r>
              <a:rPr lang="en-US" dirty="0"/>
              <a:t>3818 listings / property</a:t>
            </a:r>
          </a:p>
          <a:p>
            <a:pPr>
              <a:buClr>
                <a:schemeClr val="accent2"/>
              </a:buClr>
            </a:pPr>
            <a:r>
              <a:rPr lang="en-US" dirty="0"/>
              <a:t>92 columns, with attributes describing different characteristics of the rented listings</a:t>
            </a:r>
          </a:p>
        </p:txBody>
      </p:sp>
      <p:sp>
        <p:nvSpPr>
          <p:cNvPr id="17" name="Text Placeholder 16">
            <a:extLst>
              <a:ext uri="{FF2B5EF4-FFF2-40B4-BE49-F238E27FC236}">
                <a16:creationId xmlns:a16="http://schemas.microsoft.com/office/drawing/2014/main" id="{640A3223-3DA3-4CF2-82B6-1447667547BD}"/>
              </a:ext>
            </a:extLst>
          </p:cNvPr>
          <p:cNvSpPr>
            <a:spLocks noGrp="1"/>
          </p:cNvSpPr>
          <p:nvPr>
            <p:ph type="body" sz="quarter" idx="14"/>
          </p:nvPr>
        </p:nvSpPr>
        <p:spPr/>
        <p:txBody>
          <a:bodyPr/>
          <a:lstStyle/>
          <a:p>
            <a:r>
              <a:rPr lang="en-US" dirty="0"/>
              <a:t>Calendar Dataset</a:t>
            </a:r>
          </a:p>
        </p:txBody>
      </p:sp>
      <p:sp>
        <p:nvSpPr>
          <p:cNvPr id="18" name="Content Placeholder 17">
            <a:extLst>
              <a:ext uri="{FF2B5EF4-FFF2-40B4-BE49-F238E27FC236}">
                <a16:creationId xmlns:a16="http://schemas.microsoft.com/office/drawing/2014/main" id="{C955AFB3-173C-4848-B3E9-1375591B297E}"/>
              </a:ext>
            </a:extLst>
          </p:cNvPr>
          <p:cNvSpPr>
            <a:spLocks noGrp="1"/>
          </p:cNvSpPr>
          <p:nvPr>
            <p:ph sz="quarter" idx="15"/>
          </p:nvPr>
        </p:nvSpPr>
        <p:spPr/>
        <p:txBody>
          <a:bodyPr/>
          <a:lstStyle/>
          <a:p>
            <a:pPr marL="285750" indent="-285750" algn="just">
              <a:spcAft>
                <a:spcPts val="600"/>
              </a:spcAft>
              <a:buFont typeface="Arial" panose="020B0604020202020204" pitchFamily="34" charset="0"/>
              <a:buChar char="•"/>
            </a:pPr>
            <a:r>
              <a:rPr lang="en-US" altLang="en-US" dirty="0"/>
              <a:t>Exactly one year information: 2016-2017 (365 days)</a:t>
            </a:r>
          </a:p>
          <a:p>
            <a:pPr marL="285750" indent="-285750" algn="just">
              <a:spcAft>
                <a:spcPts val="600"/>
              </a:spcAft>
              <a:buFont typeface="Arial" panose="020B0604020202020204" pitchFamily="34" charset="0"/>
              <a:buChar char="•"/>
            </a:pPr>
            <a:r>
              <a:rPr lang="en-US" altLang="en-US" dirty="0"/>
              <a:t>Has day to day values listed and daily stats of listings.</a:t>
            </a:r>
          </a:p>
          <a:p>
            <a:pPr marL="285750" indent="-285750" algn="just">
              <a:spcAft>
                <a:spcPts val="600"/>
              </a:spcAft>
              <a:buFont typeface="Arial" panose="020B0604020202020204" pitchFamily="34" charset="0"/>
              <a:buChar char="•"/>
            </a:pPr>
            <a:r>
              <a:rPr lang="en-US" altLang="en-US" dirty="0"/>
              <a:t>Has 4 columns, with 1393570 rows</a:t>
            </a:r>
            <a:endParaRPr lang="en-SG" altLang="en-US" dirty="0"/>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3</a:t>
            </a:fld>
            <a:endParaRPr lang="en-US" dirty="0"/>
          </a:p>
        </p:txBody>
      </p:sp>
      <p:sp>
        <p:nvSpPr>
          <p:cNvPr id="4" name="Rectangle 3">
            <a:extLst>
              <a:ext uri="{FF2B5EF4-FFF2-40B4-BE49-F238E27FC236}">
                <a16:creationId xmlns:a16="http://schemas.microsoft.com/office/drawing/2014/main" id="{DD8724F9-5B33-4607-9C1C-32486841B34F}"/>
              </a:ext>
            </a:extLst>
          </p:cNvPr>
          <p:cNvSpPr/>
          <p:nvPr/>
        </p:nvSpPr>
        <p:spPr>
          <a:xfrm>
            <a:off x="11146971" y="361950"/>
            <a:ext cx="654504"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891516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dirty="0"/>
              <a:t>Accumulated Listing Prices</a:t>
            </a:r>
            <a:endParaRPr lang="en-US" b="0" dirty="0"/>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8504239" y="3527109"/>
            <a:ext cx="3582986" cy="1454466"/>
          </a:xfrm>
        </p:spPr>
        <p:txBody>
          <a:bodyPr/>
          <a:lstStyle/>
          <a:p>
            <a:pPr marL="342900" indent="-342900">
              <a:buClr>
                <a:schemeClr val="accent2"/>
              </a:buClr>
              <a:buFont typeface="Arial" panose="020B0604020202020204" pitchFamily="34" charset="0"/>
              <a:buChar char="•"/>
            </a:pPr>
            <a:r>
              <a:rPr lang="en-US" dirty="0"/>
              <a:t>Minimum price is $10</a:t>
            </a:r>
          </a:p>
          <a:p>
            <a:pPr marL="342900" indent="-342900">
              <a:buClr>
                <a:schemeClr val="accent2"/>
              </a:buClr>
              <a:buFont typeface="Arial" panose="020B0604020202020204" pitchFamily="34" charset="0"/>
              <a:buChar char="•"/>
            </a:pPr>
            <a:r>
              <a:rPr lang="en-US" dirty="0"/>
              <a:t>Maximum price is $1650</a:t>
            </a:r>
          </a:p>
          <a:p>
            <a:pPr marL="342900" indent="-342900">
              <a:buClr>
                <a:schemeClr val="accent2"/>
              </a:buClr>
              <a:buFont typeface="Arial" panose="020B0604020202020204" pitchFamily="34" charset="0"/>
              <a:buChar char="•"/>
            </a:pPr>
            <a:r>
              <a:rPr lang="en-US" dirty="0"/>
              <a:t>Average price is $137.94</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4</a:t>
            </a:fld>
            <a:endParaRPr lang="en-US" dirty="0"/>
          </a:p>
        </p:txBody>
      </p:sp>
      <p:sp>
        <p:nvSpPr>
          <p:cNvPr id="6" name="Rectangle 5">
            <a:extLst>
              <a:ext uri="{FF2B5EF4-FFF2-40B4-BE49-F238E27FC236}">
                <a16:creationId xmlns:a16="http://schemas.microsoft.com/office/drawing/2014/main" id="{59B396A0-AF62-42B6-9896-5B8FE19EF12D}"/>
              </a:ext>
            </a:extLst>
          </p:cNvPr>
          <p:cNvSpPr/>
          <p:nvPr/>
        </p:nvSpPr>
        <p:spPr>
          <a:xfrm>
            <a:off x="11146971" y="323850"/>
            <a:ext cx="740227" cy="443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2" name="Picture 11">
            <a:extLst>
              <a:ext uri="{FF2B5EF4-FFF2-40B4-BE49-F238E27FC236}">
                <a16:creationId xmlns:a16="http://schemas.microsoft.com/office/drawing/2014/main" id="{B6817F74-A7FC-4714-B377-A976D584A772}"/>
              </a:ext>
            </a:extLst>
          </p:cNvPr>
          <p:cNvPicPr>
            <a:picLocks noChangeAspect="1"/>
          </p:cNvPicPr>
          <p:nvPr/>
        </p:nvPicPr>
        <p:blipFill>
          <a:blip r:embed="rId2"/>
          <a:stretch>
            <a:fillRect/>
          </a:stretch>
        </p:blipFill>
        <p:spPr>
          <a:xfrm>
            <a:off x="636589" y="1721333"/>
            <a:ext cx="7867650" cy="4075222"/>
          </a:xfrm>
          <a:prstGeom prst="rect">
            <a:avLst/>
          </a:prstGeom>
        </p:spPr>
      </p:pic>
    </p:spTree>
    <p:extLst>
      <p:ext uri="{BB962C8B-B14F-4D97-AF65-F5344CB8AC3E}">
        <p14:creationId xmlns:p14="http://schemas.microsoft.com/office/powerpoint/2010/main" val="310042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b="1" i="0" dirty="0">
                <a:solidFill>
                  <a:srgbClr val="000000"/>
                </a:solidFill>
                <a:effectLst/>
                <a:latin typeface="Helvetica Neue"/>
              </a:rPr>
              <a:t>Available Listings per month</a:t>
            </a:r>
            <a:endParaRPr lang="en-US" b="0" dirty="0"/>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600075" y="6010274"/>
            <a:ext cx="10134599" cy="725487"/>
          </a:xfrm>
        </p:spPr>
        <p:txBody>
          <a:bodyPr/>
          <a:lstStyle/>
          <a:p>
            <a:pPr marL="342900" indent="-342900">
              <a:buClr>
                <a:schemeClr val="accent2"/>
              </a:buClr>
              <a:buFont typeface="Arial" panose="020B0604020202020204" pitchFamily="34" charset="0"/>
              <a:buChar char="•"/>
            </a:pPr>
            <a:r>
              <a:rPr lang="en-US" b="0" i="0" dirty="0">
                <a:solidFill>
                  <a:srgbClr val="000000"/>
                </a:solidFill>
                <a:effectLst/>
                <a:latin typeface="Helvetica Neue"/>
              </a:rPr>
              <a:t>Number of available listings for reservation is tends to be the lowest in summer (June to August).</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5</a:t>
            </a:fld>
            <a:endParaRPr lang="en-US" dirty="0"/>
          </a:p>
        </p:txBody>
      </p:sp>
      <p:sp>
        <p:nvSpPr>
          <p:cNvPr id="6" name="Rectangle 5">
            <a:extLst>
              <a:ext uri="{FF2B5EF4-FFF2-40B4-BE49-F238E27FC236}">
                <a16:creationId xmlns:a16="http://schemas.microsoft.com/office/drawing/2014/main" id="{59B396A0-AF62-42B6-9896-5B8FE19EF12D}"/>
              </a:ext>
            </a:extLst>
          </p:cNvPr>
          <p:cNvSpPr/>
          <p:nvPr/>
        </p:nvSpPr>
        <p:spPr>
          <a:xfrm>
            <a:off x="11146971" y="323850"/>
            <a:ext cx="740227" cy="443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5" name="Picture 4">
            <a:extLst>
              <a:ext uri="{FF2B5EF4-FFF2-40B4-BE49-F238E27FC236}">
                <a16:creationId xmlns:a16="http://schemas.microsoft.com/office/drawing/2014/main" id="{39A7FA71-EED1-429D-BB3C-532ECCA4AA83}"/>
              </a:ext>
            </a:extLst>
          </p:cNvPr>
          <p:cNvPicPr>
            <a:picLocks noChangeAspect="1"/>
          </p:cNvPicPr>
          <p:nvPr/>
        </p:nvPicPr>
        <p:blipFill>
          <a:blip r:embed="rId2"/>
          <a:stretch>
            <a:fillRect/>
          </a:stretch>
        </p:blipFill>
        <p:spPr>
          <a:xfrm>
            <a:off x="1252409" y="1541461"/>
            <a:ext cx="8333222" cy="4295775"/>
          </a:xfrm>
          <a:prstGeom prst="rect">
            <a:avLst/>
          </a:prstGeom>
        </p:spPr>
      </p:pic>
    </p:spTree>
    <p:extLst>
      <p:ext uri="{BB962C8B-B14F-4D97-AF65-F5344CB8AC3E}">
        <p14:creationId xmlns:p14="http://schemas.microsoft.com/office/powerpoint/2010/main" val="935828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b="1" i="0" dirty="0">
                <a:solidFill>
                  <a:srgbClr val="000000"/>
                </a:solidFill>
                <a:effectLst/>
                <a:latin typeface="Helvetica Neue"/>
              </a:rPr>
              <a:t>Average Price per month</a:t>
            </a:r>
            <a:endParaRPr lang="en-US" b="0" dirty="0"/>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600075" y="6010274"/>
            <a:ext cx="11287123" cy="725487"/>
          </a:xfrm>
        </p:spPr>
        <p:txBody>
          <a:bodyPr/>
          <a:lstStyle/>
          <a:p>
            <a:pPr marL="342900" indent="-342900">
              <a:buClr>
                <a:schemeClr val="accent2"/>
              </a:buClr>
              <a:buFont typeface="Arial" panose="020B0604020202020204" pitchFamily="34" charset="0"/>
              <a:buChar char="•"/>
            </a:pPr>
            <a:r>
              <a:rPr lang="en-US" b="0" i="0" dirty="0">
                <a:solidFill>
                  <a:srgbClr val="000000"/>
                </a:solidFill>
                <a:effectLst/>
                <a:latin typeface="Helvetica Neue"/>
              </a:rPr>
              <a:t>Listing prices increased significantly in summer, due to less listings available.</a:t>
            </a:r>
          </a:p>
          <a:p>
            <a:pPr marL="342900" indent="-342900">
              <a:buClr>
                <a:schemeClr val="accent2"/>
              </a:buClr>
              <a:buFont typeface="Arial" panose="020B0604020202020204" pitchFamily="34" charset="0"/>
              <a:buChar char="•"/>
            </a:pPr>
            <a:r>
              <a:rPr lang="en-US" b="0" i="0" dirty="0">
                <a:solidFill>
                  <a:srgbClr val="000000"/>
                </a:solidFill>
                <a:effectLst/>
                <a:latin typeface="Helvetica Neue"/>
              </a:rPr>
              <a:t>There is also some increase in December.</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6</a:t>
            </a:fld>
            <a:endParaRPr lang="en-US" dirty="0"/>
          </a:p>
        </p:txBody>
      </p:sp>
      <p:sp>
        <p:nvSpPr>
          <p:cNvPr id="6" name="Rectangle 5">
            <a:extLst>
              <a:ext uri="{FF2B5EF4-FFF2-40B4-BE49-F238E27FC236}">
                <a16:creationId xmlns:a16="http://schemas.microsoft.com/office/drawing/2014/main" id="{59B396A0-AF62-42B6-9896-5B8FE19EF12D}"/>
              </a:ext>
            </a:extLst>
          </p:cNvPr>
          <p:cNvSpPr/>
          <p:nvPr/>
        </p:nvSpPr>
        <p:spPr>
          <a:xfrm>
            <a:off x="11146971" y="323850"/>
            <a:ext cx="740227" cy="443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7" name="Picture 6">
            <a:extLst>
              <a:ext uri="{FF2B5EF4-FFF2-40B4-BE49-F238E27FC236}">
                <a16:creationId xmlns:a16="http://schemas.microsoft.com/office/drawing/2014/main" id="{17E3C4A2-E9DA-4D6F-87D7-ADB7B07C315E}"/>
              </a:ext>
            </a:extLst>
          </p:cNvPr>
          <p:cNvPicPr>
            <a:picLocks noChangeAspect="1"/>
          </p:cNvPicPr>
          <p:nvPr/>
        </p:nvPicPr>
        <p:blipFill>
          <a:blip r:embed="rId2"/>
          <a:stretch>
            <a:fillRect/>
          </a:stretch>
        </p:blipFill>
        <p:spPr>
          <a:xfrm>
            <a:off x="600075" y="1397114"/>
            <a:ext cx="9146084" cy="4573042"/>
          </a:xfrm>
          <a:prstGeom prst="rect">
            <a:avLst/>
          </a:prstGeom>
        </p:spPr>
      </p:pic>
    </p:spTree>
    <p:extLst>
      <p:ext uri="{BB962C8B-B14F-4D97-AF65-F5344CB8AC3E}">
        <p14:creationId xmlns:p14="http://schemas.microsoft.com/office/powerpoint/2010/main" val="3261029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a:xfrm>
            <a:off x="304802" y="553111"/>
            <a:ext cx="8333222" cy="589229"/>
          </a:xfrm>
        </p:spPr>
        <p:txBody>
          <a:bodyPr>
            <a:normAutofit fontScale="90000"/>
          </a:bodyPr>
          <a:lstStyle/>
          <a:p>
            <a:r>
              <a:rPr lang="id-ID" b="1" i="0" dirty="0" err="1">
                <a:solidFill>
                  <a:srgbClr val="000000"/>
                </a:solidFill>
                <a:effectLst/>
                <a:latin typeface="Helvetica Neue"/>
              </a:rPr>
              <a:t>Prices</a:t>
            </a:r>
            <a:r>
              <a:rPr lang="id-ID" b="1" i="0" dirty="0">
                <a:solidFill>
                  <a:srgbClr val="000000"/>
                </a:solidFill>
                <a:effectLst/>
                <a:latin typeface="Helvetica Neue"/>
              </a:rPr>
              <a:t> </a:t>
            </a:r>
            <a:r>
              <a:rPr lang="id-ID" b="1" i="0" dirty="0" err="1">
                <a:solidFill>
                  <a:srgbClr val="000000"/>
                </a:solidFill>
                <a:effectLst/>
                <a:latin typeface="Helvetica Neue"/>
              </a:rPr>
              <a:t>based</a:t>
            </a:r>
            <a:r>
              <a:rPr lang="id-ID" b="1" i="0" dirty="0">
                <a:solidFill>
                  <a:srgbClr val="000000"/>
                </a:solidFill>
                <a:effectLst/>
                <a:latin typeface="Helvetica Neue"/>
              </a:rPr>
              <a:t> </a:t>
            </a:r>
            <a:r>
              <a:rPr lang="id-ID" b="1" i="0" dirty="0" err="1">
                <a:solidFill>
                  <a:srgbClr val="000000"/>
                </a:solidFill>
                <a:effectLst/>
                <a:latin typeface="Helvetica Neue"/>
              </a:rPr>
              <a:t>on</a:t>
            </a:r>
            <a:r>
              <a:rPr lang="id-ID" b="1" i="0" dirty="0">
                <a:solidFill>
                  <a:srgbClr val="000000"/>
                </a:solidFill>
                <a:effectLst/>
                <a:latin typeface="Helvetica Neue"/>
              </a:rPr>
              <a:t> </a:t>
            </a:r>
            <a:r>
              <a:rPr lang="id-ID" b="1" i="0" dirty="0" err="1">
                <a:solidFill>
                  <a:srgbClr val="000000"/>
                </a:solidFill>
                <a:effectLst/>
                <a:latin typeface="Helvetica Neue"/>
              </a:rPr>
              <a:t>Neighbourhood</a:t>
            </a:r>
            <a:endParaRPr lang="en-US" b="0" dirty="0"/>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600075" y="6010274"/>
            <a:ext cx="11287123" cy="725487"/>
          </a:xfrm>
        </p:spPr>
        <p:txBody>
          <a:bodyPr/>
          <a:lstStyle/>
          <a:p>
            <a:pPr marL="342900" indent="-342900">
              <a:buClr>
                <a:schemeClr val="accent2"/>
              </a:buClr>
              <a:buFont typeface="Arial" panose="020B0604020202020204" pitchFamily="34" charset="0"/>
              <a:buChar char="•"/>
            </a:pPr>
            <a:r>
              <a:rPr lang="en-US" b="0" i="0" dirty="0">
                <a:solidFill>
                  <a:srgbClr val="000000"/>
                </a:solidFill>
                <a:effectLst/>
                <a:latin typeface="Helvetica Neue"/>
              </a:rPr>
              <a:t>The highest average prices are in Downtown. </a:t>
            </a:r>
          </a:p>
          <a:p>
            <a:pPr marL="342900" indent="-342900">
              <a:buClr>
                <a:schemeClr val="accent2"/>
              </a:buClr>
              <a:buFont typeface="Arial" panose="020B0604020202020204" pitchFamily="34" charset="0"/>
              <a:buChar char="•"/>
            </a:pPr>
            <a:r>
              <a:rPr lang="en-US" b="0" i="0" dirty="0">
                <a:solidFill>
                  <a:srgbClr val="000000"/>
                </a:solidFill>
                <a:effectLst/>
                <a:latin typeface="Helvetica Neue"/>
              </a:rPr>
              <a:t>Each </a:t>
            </a:r>
            <a:r>
              <a:rPr lang="en-US" b="0" i="0" dirty="0" err="1">
                <a:solidFill>
                  <a:srgbClr val="000000"/>
                </a:solidFill>
                <a:effectLst/>
                <a:latin typeface="Helvetica Neue"/>
              </a:rPr>
              <a:t>neighbourhood</a:t>
            </a:r>
            <a:r>
              <a:rPr lang="en-US" b="0" i="0" dirty="0">
                <a:solidFill>
                  <a:srgbClr val="000000"/>
                </a:solidFill>
                <a:effectLst/>
                <a:latin typeface="Helvetica Neue"/>
              </a:rPr>
              <a:t> prices tend to increase in summer.</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7</a:t>
            </a:fld>
            <a:endParaRPr lang="en-US" dirty="0"/>
          </a:p>
        </p:txBody>
      </p:sp>
      <p:sp>
        <p:nvSpPr>
          <p:cNvPr id="6" name="Rectangle 5">
            <a:extLst>
              <a:ext uri="{FF2B5EF4-FFF2-40B4-BE49-F238E27FC236}">
                <a16:creationId xmlns:a16="http://schemas.microsoft.com/office/drawing/2014/main" id="{59B396A0-AF62-42B6-9896-5B8FE19EF12D}"/>
              </a:ext>
            </a:extLst>
          </p:cNvPr>
          <p:cNvSpPr/>
          <p:nvPr/>
        </p:nvSpPr>
        <p:spPr>
          <a:xfrm>
            <a:off x="11146971" y="323850"/>
            <a:ext cx="740227" cy="443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3" name="Picture 2">
            <a:extLst>
              <a:ext uri="{FF2B5EF4-FFF2-40B4-BE49-F238E27FC236}">
                <a16:creationId xmlns:a16="http://schemas.microsoft.com/office/drawing/2014/main" id="{8D6A0C3D-AA42-49C8-8759-6317E6EC8C2B}"/>
              </a:ext>
            </a:extLst>
          </p:cNvPr>
          <p:cNvPicPr>
            <a:picLocks noChangeAspect="1"/>
          </p:cNvPicPr>
          <p:nvPr/>
        </p:nvPicPr>
        <p:blipFill>
          <a:blip r:embed="rId2"/>
          <a:stretch>
            <a:fillRect/>
          </a:stretch>
        </p:blipFill>
        <p:spPr>
          <a:xfrm>
            <a:off x="1047750" y="1245805"/>
            <a:ext cx="9382125" cy="4661003"/>
          </a:xfrm>
          <a:prstGeom prst="rect">
            <a:avLst/>
          </a:prstGeom>
        </p:spPr>
      </p:pic>
    </p:spTree>
    <p:extLst>
      <p:ext uri="{BB962C8B-B14F-4D97-AF65-F5344CB8AC3E}">
        <p14:creationId xmlns:p14="http://schemas.microsoft.com/office/powerpoint/2010/main" val="1122110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a:xfrm>
            <a:off x="304802" y="553111"/>
            <a:ext cx="8333222" cy="589229"/>
          </a:xfrm>
        </p:spPr>
        <p:txBody>
          <a:bodyPr>
            <a:normAutofit fontScale="90000"/>
          </a:bodyPr>
          <a:lstStyle/>
          <a:p>
            <a:r>
              <a:rPr lang="en-US" b="1" i="0" dirty="0">
                <a:solidFill>
                  <a:srgbClr val="000000"/>
                </a:solidFill>
                <a:effectLst/>
                <a:latin typeface="Helvetica Neue"/>
              </a:rPr>
              <a:t>Correlation Table</a:t>
            </a:r>
            <a:endParaRPr lang="en-US" b="0" dirty="0"/>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600075" y="6010274"/>
            <a:ext cx="11287123" cy="725487"/>
          </a:xfrm>
        </p:spPr>
        <p:txBody>
          <a:bodyPr/>
          <a:lstStyle/>
          <a:p>
            <a:pPr marL="342900" indent="-342900">
              <a:buClr>
                <a:schemeClr val="accent2"/>
              </a:buClr>
              <a:buFont typeface="Arial" panose="020B0604020202020204" pitchFamily="34" charset="0"/>
              <a:buChar char="•"/>
            </a:pPr>
            <a:r>
              <a:rPr lang="en-US" b="0" i="0" dirty="0">
                <a:solidFill>
                  <a:srgbClr val="000000"/>
                </a:solidFill>
                <a:effectLst/>
                <a:latin typeface="Helvetica Neue"/>
              </a:rPr>
              <a:t>Price is correlated with number of </a:t>
            </a:r>
            <a:r>
              <a:rPr lang="en-US" b="0" i="0" dirty="0" err="1">
                <a:solidFill>
                  <a:srgbClr val="000000"/>
                </a:solidFill>
                <a:effectLst/>
                <a:latin typeface="Helvetica Neue"/>
              </a:rPr>
              <a:t>accomodates</a:t>
            </a:r>
            <a:r>
              <a:rPr lang="en-US" b="0" i="0" dirty="0">
                <a:solidFill>
                  <a:srgbClr val="000000"/>
                </a:solidFill>
                <a:effectLst/>
                <a:latin typeface="Helvetica Neue"/>
              </a:rPr>
              <a:t>, bathrooms, bedrooms and beds.</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8</a:t>
            </a:fld>
            <a:endParaRPr lang="en-US" dirty="0"/>
          </a:p>
        </p:txBody>
      </p:sp>
      <p:sp>
        <p:nvSpPr>
          <p:cNvPr id="6" name="Rectangle 5">
            <a:extLst>
              <a:ext uri="{FF2B5EF4-FFF2-40B4-BE49-F238E27FC236}">
                <a16:creationId xmlns:a16="http://schemas.microsoft.com/office/drawing/2014/main" id="{59B396A0-AF62-42B6-9896-5B8FE19EF12D}"/>
              </a:ext>
            </a:extLst>
          </p:cNvPr>
          <p:cNvSpPr/>
          <p:nvPr/>
        </p:nvSpPr>
        <p:spPr>
          <a:xfrm>
            <a:off x="11146971" y="323850"/>
            <a:ext cx="740227" cy="443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2050" name="Picture 2">
            <a:extLst>
              <a:ext uri="{FF2B5EF4-FFF2-40B4-BE49-F238E27FC236}">
                <a16:creationId xmlns:a16="http://schemas.microsoft.com/office/drawing/2014/main" id="{5E9381ED-C6E1-41BA-837A-93FBDA3D68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23" y="1285544"/>
            <a:ext cx="7613526" cy="458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160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a:xfrm>
            <a:off x="304802" y="295275"/>
            <a:ext cx="8333222" cy="626431"/>
          </a:xfrm>
        </p:spPr>
        <p:txBody>
          <a:bodyPr>
            <a:normAutofit fontScale="90000"/>
          </a:bodyPr>
          <a:lstStyle/>
          <a:p>
            <a:r>
              <a:rPr lang="en-US" dirty="0"/>
              <a:t>Model</a:t>
            </a:r>
            <a:endParaRPr lang="en-US" b="0" dirty="0"/>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9</a:t>
            </a:fld>
            <a:endParaRPr lang="en-US" dirty="0"/>
          </a:p>
        </p:txBody>
      </p:sp>
      <p:pic>
        <p:nvPicPr>
          <p:cNvPr id="3074" name="Picture 2">
            <a:extLst>
              <a:ext uri="{FF2B5EF4-FFF2-40B4-BE49-F238E27FC236}">
                <a16:creationId xmlns:a16="http://schemas.microsoft.com/office/drawing/2014/main" id="{CD8BC219-DD33-4C57-A6F2-9000D22661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2" y="921706"/>
            <a:ext cx="11548668" cy="477043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38D3D919-DE1F-41B6-96A9-C6D79C2CA528}"/>
              </a:ext>
            </a:extLst>
          </p:cNvPr>
          <p:cNvSpPr/>
          <p:nvPr/>
        </p:nvSpPr>
        <p:spPr>
          <a:xfrm>
            <a:off x="11146971" y="295275"/>
            <a:ext cx="740227" cy="435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Text Placeholder 32">
            <a:extLst>
              <a:ext uri="{FF2B5EF4-FFF2-40B4-BE49-F238E27FC236}">
                <a16:creationId xmlns:a16="http://schemas.microsoft.com/office/drawing/2014/main" id="{B7D1B5FD-3C0D-49E6-9269-8DF8E7A85399}"/>
              </a:ext>
            </a:extLst>
          </p:cNvPr>
          <p:cNvSpPr txBox="1">
            <a:spLocks/>
          </p:cNvSpPr>
          <p:nvPr/>
        </p:nvSpPr>
        <p:spPr>
          <a:xfrm>
            <a:off x="600075" y="5883283"/>
            <a:ext cx="11287123" cy="725487"/>
          </a:xfrm>
          <a:prstGeom prst="rect">
            <a:avLst/>
          </a:prstGeom>
        </p:spPr>
        <p:txBody>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Mean absolute error: 39.14</a:t>
            </a:r>
          </a:p>
          <a:p>
            <a:pPr marL="285750" indent="-285750">
              <a:buFont typeface="Arial" panose="020B0604020202020204" pitchFamily="34" charset="0"/>
              <a:buChar char="•"/>
            </a:pPr>
            <a:r>
              <a:rPr lang="en-US" dirty="0"/>
              <a:t>RMSE: 63.64 </a:t>
            </a:r>
            <a:endParaRPr lang="en-SG" dirty="0"/>
          </a:p>
        </p:txBody>
      </p:sp>
    </p:spTree>
    <p:extLst>
      <p:ext uri="{BB962C8B-B14F-4D97-AF65-F5344CB8AC3E}">
        <p14:creationId xmlns:p14="http://schemas.microsoft.com/office/powerpoint/2010/main" val="2973707689"/>
      </p:ext>
    </p:extLst>
  </p:cSld>
  <p:clrMapOvr>
    <a:masterClrMapping/>
  </p:clrMapOvr>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80A5AF1-8C57-4290-936E-5FD27C957251}">
  <ds:schemaRefs>
    <ds:schemaRef ds:uri="http://schemas.microsoft.com/sharepoint/v3/contenttype/forms"/>
  </ds:schemaRefs>
</ds:datastoreItem>
</file>

<file path=customXml/itemProps2.xml><?xml version="1.0" encoding="utf-8"?>
<ds:datastoreItem xmlns:ds="http://schemas.openxmlformats.org/officeDocument/2006/customXml" ds:itemID="{8F8919DE-9BD9-47A9-9F5D-16EBB96879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7F4215-C6BB-44A3-9A5E-9446E683590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Hexagon presentation light</Template>
  <TotalTime>288</TotalTime>
  <Words>292</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Black</vt:lpstr>
      <vt:lpstr>Calibri</vt:lpstr>
      <vt:lpstr>Calibri Light</vt:lpstr>
      <vt:lpstr>CMSS10</vt:lpstr>
      <vt:lpstr>Gill Sans SemiBold</vt:lpstr>
      <vt:lpstr>Helvetica Neue</vt:lpstr>
      <vt:lpstr>Times New Roman</vt:lpstr>
      <vt:lpstr>Office Theme</vt:lpstr>
      <vt:lpstr> Vacation Rental Online Marketplace</vt:lpstr>
      <vt:lpstr>Overview</vt:lpstr>
      <vt:lpstr>Data Description</vt:lpstr>
      <vt:lpstr>Accumulated Listing Prices</vt:lpstr>
      <vt:lpstr>Available Listings per month</vt:lpstr>
      <vt:lpstr>Average Price per month</vt:lpstr>
      <vt:lpstr>Prices based on Neighbourhood</vt:lpstr>
      <vt:lpstr>Correlation Table</vt:lpstr>
      <vt:lpstr>Model</vt:lpstr>
      <vt:lpstr>Model Coefficient</vt:lpstr>
      <vt:lpstr>Conclusion / Suggestion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Vacation Rental Online Marketplace Industry Dataset</dc:title>
  <dc:creator>Adi Lukmanto</dc:creator>
  <cp:lastModifiedBy>Adi Lukmanto</cp:lastModifiedBy>
  <cp:revision>13</cp:revision>
  <dcterms:created xsi:type="dcterms:W3CDTF">2020-09-20T12:38:08Z</dcterms:created>
  <dcterms:modified xsi:type="dcterms:W3CDTF">2020-09-20T17:26:32Z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