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7"/>
  </p:notesMasterIdLst>
  <p:handoutMasterIdLst>
    <p:handoutMasterId r:id="rId18"/>
  </p:handoutMasterIdLst>
  <p:sldIdLst>
    <p:sldId id="268" r:id="rId2"/>
    <p:sldId id="279" r:id="rId3"/>
    <p:sldId id="280" r:id="rId4"/>
    <p:sldId id="281" r:id="rId5"/>
    <p:sldId id="282" r:id="rId6"/>
    <p:sldId id="284" r:id="rId7"/>
    <p:sldId id="285" r:id="rId8"/>
    <p:sldId id="286" r:id="rId9"/>
    <p:sldId id="270" r:id="rId10"/>
    <p:sldId id="271" r:id="rId11"/>
    <p:sldId id="272" r:id="rId12"/>
    <p:sldId id="273" r:id="rId13"/>
    <p:sldId id="287" r:id="rId14"/>
    <p:sldId id="274" r:id="rId15"/>
    <p:sldId id="276" r:id="rId16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>
      <p:cViewPr varScale="1">
        <p:scale>
          <a:sx n="114" d="100"/>
          <a:sy n="114" d="100"/>
        </p:scale>
        <p:origin x="492" y="10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99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2E315-2BE8-4D84-8582-E50C6C3C9AC9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ru-RU"/>
        </a:p>
      </dgm:t>
    </dgm:pt>
    <dgm:pt modelId="{9EF1CE23-2164-4728-9855-FE0BAC3FF8A3}">
      <dgm:prSet/>
      <dgm:spPr/>
      <dgm:t>
        <a:bodyPr/>
        <a:lstStyle/>
        <a:p>
          <a:r>
            <a:rPr lang="ru-RU" dirty="0"/>
            <a:t>Скважины газоконденсатных месторождений исследуют с целью получения характеристик добываемой продукции путем анализа проб газа, определения количества сырого конденсата, выделяющегося из газа на поверхности при различных режимах эксплуатации скважины и условиях выделения конденсата.</a:t>
          </a:r>
        </a:p>
      </dgm:t>
    </dgm:pt>
    <dgm:pt modelId="{AF43C98D-5FA8-41BC-BCCC-9BD80765DF35}" type="parTrans" cxnId="{691BF5CB-2FFA-4B23-94DA-D4420E6D1974}">
      <dgm:prSet/>
      <dgm:spPr/>
      <dgm:t>
        <a:bodyPr/>
        <a:lstStyle/>
        <a:p>
          <a:endParaRPr lang="ru-RU"/>
        </a:p>
      </dgm:t>
    </dgm:pt>
    <dgm:pt modelId="{6D8BBABC-3DFA-4C6F-94D7-F9AFE25A9CC7}" type="sibTrans" cxnId="{691BF5CB-2FFA-4B23-94DA-D4420E6D1974}">
      <dgm:prSet/>
      <dgm:spPr/>
      <dgm:t>
        <a:bodyPr/>
        <a:lstStyle/>
        <a:p>
          <a:endParaRPr lang="ru-RU"/>
        </a:p>
      </dgm:t>
    </dgm:pt>
    <dgm:pt modelId="{B77408A3-803A-41C1-AAB7-E894B476BBD0}" type="pres">
      <dgm:prSet presAssocID="{4F42E315-2BE8-4D84-8582-E50C6C3C9AC9}" presName="CompostProcess" presStyleCnt="0">
        <dgm:presLayoutVars>
          <dgm:dir/>
          <dgm:resizeHandles val="exact"/>
        </dgm:presLayoutVars>
      </dgm:prSet>
      <dgm:spPr/>
    </dgm:pt>
    <dgm:pt modelId="{28040FB4-C4B7-4935-B54F-2D3CBF29DFF5}" type="pres">
      <dgm:prSet presAssocID="{4F42E315-2BE8-4D84-8582-E50C6C3C9AC9}" presName="arrow" presStyleLbl="bgShp" presStyleIdx="0" presStyleCnt="1"/>
      <dgm:spPr/>
    </dgm:pt>
    <dgm:pt modelId="{C7D04F60-048A-42B7-A412-9F9CA638EBC3}" type="pres">
      <dgm:prSet presAssocID="{4F42E315-2BE8-4D84-8582-E50C6C3C9AC9}" presName="linearProcess" presStyleCnt="0"/>
      <dgm:spPr/>
    </dgm:pt>
    <dgm:pt modelId="{41D9CCAD-C385-492C-A3FE-8AFF3774D148}" type="pres">
      <dgm:prSet presAssocID="{9EF1CE23-2164-4728-9855-FE0BAC3FF8A3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2C61580B-CA4C-4E00-B84D-07EDC733C41D}" type="presOf" srcId="{4F42E315-2BE8-4D84-8582-E50C6C3C9AC9}" destId="{B77408A3-803A-41C1-AAB7-E894B476BBD0}" srcOrd="0" destOrd="0" presId="urn:microsoft.com/office/officeart/2005/8/layout/hProcess9"/>
    <dgm:cxn modelId="{691BF5CB-2FFA-4B23-94DA-D4420E6D1974}" srcId="{4F42E315-2BE8-4D84-8582-E50C6C3C9AC9}" destId="{9EF1CE23-2164-4728-9855-FE0BAC3FF8A3}" srcOrd="0" destOrd="0" parTransId="{AF43C98D-5FA8-41BC-BCCC-9BD80765DF35}" sibTransId="{6D8BBABC-3DFA-4C6F-94D7-F9AFE25A9CC7}"/>
    <dgm:cxn modelId="{0B06D4FC-EE9D-4839-9260-798E6B0115BF}" type="presOf" srcId="{9EF1CE23-2164-4728-9855-FE0BAC3FF8A3}" destId="{41D9CCAD-C385-492C-A3FE-8AFF3774D148}" srcOrd="0" destOrd="0" presId="urn:microsoft.com/office/officeart/2005/8/layout/hProcess9"/>
    <dgm:cxn modelId="{C122C635-518D-4E7C-A875-0C1B6A3A55DB}" type="presParOf" srcId="{B77408A3-803A-41C1-AAB7-E894B476BBD0}" destId="{28040FB4-C4B7-4935-B54F-2D3CBF29DFF5}" srcOrd="0" destOrd="0" presId="urn:microsoft.com/office/officeart/2005/8/layout/hProcess9"/>
    <dgm:cxn modelId="{5A1C4D66-629D-475C-A453-ADA39619A649}" type="presParOf" srcId="{B77408A3-803A-41C1-AAB7-E894B476BBD0}" destId="{C7D04F60-048A-42B7-A412-9F9CA638EBC3}" srcOrd="1" destOrd="0" presId="urn:microsoft.com/office/officeart/2005/8/layout/hProcess9"/>
    <dgm:cxn modelId="{B737D4DB-03C7-4A8F-B248-E13F67061887}" type="presParOf" srcId="{C7D04F60-048A-42B7-A412-9F9CA638EBC3}" destId="{41D9CCAD-C385-492C-A3FE-8AFF3774D148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3BA0ADA-642D-4770-80BD-DCD2FE1B1EA8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9BC46DC3-CD76-476B-A334-D9491A53B856}">
      <dgm:prSet/>
      <dgm:spPr/>
      <dgm:t>
        <a:bodyPr/>
        <a:lstStyle/>
        <a:p>
          <a:r>
            <a:rPr lang="ru-RU"/>
            <a:t>Изотермы  конденсации. При достаточной длине шлейфа температура газа (при одном и том же диаметре штуцера на устье скважины) изменяется незначительно и практически равна температуре грунта. Это используется для поддержания постоянной температуры в измерительном сепараторе, т. е. изотермических условий.При помощи регулятора давления «до себя» в измерительном сепараторе 5 устанавливают различные давления, например 1,5; 3,5; 5,5; 7,5 МПа. Измеряют дебит газа после сепарации Qг и рас­ход стабильного конденсата Qк. Отношение Qк/ Qг  = qк — выход конденсата (в см3м3) при различных давлениях.</a:t>
          </a:r>
        </a:p>
      </dgm:t>
    </dgm:pt>
    <dgm:pt modelId="{DAD03EC4-87EB-4215-ABC4-3B5DE527B26D}" type="parTrans" cxnId="{F9D72CD5-953E-4DD6-98C1-B0BD2E0D5C1A}">
      <dgm:prSet/>
      <dgm:spPr/>
      <dgm:t>
        <a:bodyPr/>
        <a:lstStyle/>
        <a:p>
          <a:endParaRPr lang="ru-RU"/>
        </a:p>
      </dgm:t>
    </dgm:pt>
    <dgm:pt modelId="{2EE61AD8-C3FD-453D-87B7-3CD10C8B55A7}" type="sibTrans" cxnId="{F9D72CD5-953E-4DD6-98C1-B0BD2E0D5C1A}">
      <dgm:prSet/>
      <dgm:spPr/>
      <dgm:t>
        <a:bodyPr/>
        <a:lstStyle/>
        <a:p>
          <a:endParaRPr lang="ru-RU"/>
        </a:p>
      </dgm:t>
    </dgm:pt>
    <dgm:pt modelId="{B9EA066F-D94C-44A2-AC0D-3A1EEA040983}">
      <dgm:prSet/>
      <dgm:spPr/>
      <dgm:t>
        <a:bodyPr/>
        <a:lstStyle/>
        <a:p>
          <a:r>
            <a:rPr lang="ru-RU"/>
            <a:t>Изобары  конденсации. Для получения изобар кон­денсации при неизменном штуцере или отсутствии его на скважине, когда дебит газа равен пли больше минимально допустимого, из­меняют диаметр штуцера непосредственно перед измерительным сепаратором, поддерживая с помощью регулятора давления «до себя» постоянное давление в сепараторе при различных температу­рах сепарации. Определяют qк, как и в первом случае. При построении части диаграмм фазовых превращений в диа­пазоне высоких давлений и температур расход конденсата измеряют в ловушке жидкости, так как измерительный или промысловый сепаратор может иметь рабочее давление ниже необходимого для построения диаграммы.</a:t>
          </a:r>
        </a:p>
      </dgm:t>
    </dgm:pt>
    <dgm:pt modelId="{D58DE70C-846C-4CF4-9C1B-8210C0533D75}" type="parTrans" cxnId="{7EF128AC-10AF-4C89-AA18-6F779BA28CE4}">
      <dgm:prSet/>
      <dgm:spPr/>
      <dgm:t>
        <a:bodyPr/>
        <a:lstStyle/>
        <a:p>
          <a:endParaRPr lang="ru-RU"/>
        </a:p>
      </dgm:t>
    </dgm:pt>
    <dgm:pt modelId="{289C80CB-6FA4-486F-BCEC-CBC562D9A6C1}" type="sibTrans" cxnId="{7EF128AC-10AF-4C89-AA18-6F779BA28CE4}">
      <dgm:prSet/>
      <dgm:spPr/>
      <dgm:t>
        <a:bodyPr/>
        <a:lstStyle/>
        <a:p>
          <a:endParaRPr lang="ru-RU"/>
        </a:p>
      </dgm:t>
    </dgm:pt>
    <dgm:pt modelId="{C7476A69-C21C-4DEA-8933-76F72C7FB7BD}" type="pres">
      <dgm:prSet presAssocID="{A3BA0ADA-642D-4770-80BD-DCD2FE1B1EA8}" presName="compositeShape" presStyleCnt="0">
        <dgm:presLayoutVars>
          <dgm:chMax val="2"/>
          <dgm:dir/>
          <dgm:resizeHandles val="exact"/>
        </dgm:presLayoutVars>
      </dgm:prSet>
      <dgm:spPr/>
    </dgm:pt>
    <dgm:pt modelId="{C8846125-9549-42A6-AD45-376DB7CA4DA3}" type="pres">
      <dgm:prSet presAssocID="{A3BA0ADA-642D-4770-80BD-DCD2FE1B1EA8}" presName="ribbon" presStyleLbl="node1" presStyleIdx="0" presStyleCnt="1"/>
      <dgm:spPr/>
    </dgm:pt>
    <dgm:pt modelId="{7CF9B120-828A-4DFA-BB91-BE633F04BA04}" type="pres">
      <dgm:prSet presAssocID="{A3BA0ADA-642D-4770-80BD-DCD2FE1B1EA8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AA361ED9-21CA-478A-BEB1-ADA4867650A5}" type="pres">
      <dgm:prSet presAssocID="{A3BA0ADA-642D-4770-80BD-DCD2FE1B1EA8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E615896-188D-449D-B92C-95CFF2FB5CFE}" type="presOf" srcId="{A3BA0ADA-642D-4770-80BD-DCD2FE1B1EA8}" destId="{C7476A69-C21C-4DEA-8933-76F72C7FB7BD}" srcOrd="0" destOrd="0" presId="urn:microsoft.com/office/officeart/2005/8/layout/arrow6"/>
    <dgm:cxn modelId="{7EF128AC-10AF-4C89-AA18-6F779BA28CE4}" srcId="{A3BA0ADA-642D-4770-80BD-DCD2FE1B1EA8}" destId="{B9EA066F-D94C-44A2-AC0D-3A1EEA040983}" srcOrd="1" destOrd="0" parTransId="{D58DE70C-846C-4CF4-9C1B-8210C0533D75}" sibTransId="{289C80CB-6FA4-486F-BCEC-CBC562D9A6C1}"/>
    <dgm:cxn modelId="{BD49CBD3-AF4F-4AD3-8EF2-98476AA0ED09}" type="presOf" srcId="{B9EA066F-D94C-44A2-AC0D-3A1EEA040983}" destId="{AA361ED9-21CA-478A-BEB1-ADA4867650A5}" srcOrd="0" destOrd="0" presId="urn:microsoft.com/office/officeart/2005/8/layout/arrow6"/>
    <dgm:cxn modelId="{F9D72CD5-953E-4DD6-98C1-B0BD2E0D5C1A}" srcId="{A3BA0ADA-642D-4770-80BD-DCD2FE1B1EA8}" destId="{9BC46DC3-CD76-476B-A334-D9491A53B856}" srcOrd="0" destOrd="0" parTransId="{DAD03EC4-87EB-4215-ABC4-3B5DE527B26D}" sibTransId="{2EE61AD8-C3FD-453D-87B7-3CD10C8B55A7}"/>
    <dgm:cxn modelId="{13DAC8FD-8946-4146-88FF-4BE21D33184A}" type="presOf" srcId="{9BC46DC3-CD76-476B-A334-D9491A53B856}" destId="{7CF9B120-828A-4DFA-BB91-BE633F04BA04}" srcOrd="0" destOrd="0" presId="urn:microsoft.com/office/officeart/2005/8/layout/arrow6"/>
    <dgm:cxn modelId="{ED73CB37-76DD-4A0F-8642-E6FBA711E517}" type="presParOf" srcId="{C7476A69-C21C-4DEA-8933-76F72C7FB7BD}" destId="{C8846125-9549-42A6-AD45-376DB7CA4DA3}" srcOrd="0" destOrd="0" presId="urn:microsoft.com/office/officeart/2005/8/layout/arrow6"/>
    <dgm:cxn modelId="{D752952D-A932-418E-8E73-2DD5F55C2C4E}" type="presParOf" srcId="{C7476A69-C21C-4DEA-8933-76F72C7FB7BD}" destId="{7CF9B120-828A-4DFA-BB91-BE633F04BA04}" srcOrd="1" destOrd="0" presId="urn:microsoft.com/office/officeart/2005/8/layout/arrow6"/>
    <dgm:cxn modelId="{FA23BD5E-E586-4900-A5E3-90BC54049EDB}" type="presParOf" srcId="{C7476A69-C21C-4DEA-8933-76F72C7FB7BD}" destId="{AA361ED9-21CA-478A-BEB1-ADA4867650A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8257F2-3879-4B71-B5C9-50B900CEA2D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ru-RU"/>
        </a:p>
      </dgm:t>
    </dgm:pt>
    <dgm:pt modelId="{A791ACC6-3759-4322-9E92-0A3AAF04424D}">
      <dgm:prSet/>
      <dgm:spPr/>
      <dgm:t>
        <a:bodyPr/>
        <a:lstStyle/>
        <a:p>
          <a:r>
            <a:rPr lang="ru-RU" dirty="0"/>
            <a:t>При исследовании газоконденсатных месторождений определяют компонентный состав пластовой смеси и ее фазовое состояние до начала разработки; прогнозируют и контролируют изменения со­става и фазового состояния смеси в процессе разработки и эксплуатации месторождения в системе «пласт — скважина — сепаратор — магистральный газопровод».</a:t>
          </a:r>
        </a:p>
      </dgm:t>
    </dgm:pt>
    <dgm:pt modelId="{7E80E6F0-5ED3-413F-A17F-3FD1CD24C2FD}" type="parTrans" cxnId="{073CCF44-D19F-4501-8F76-DCA02288174E}">
      <dgm:prSet/>
      <dgm:spPr/>
      <dgm:t>
        <a:bodyPr/>
        <a:lstStyle/>
        <a:p>
          <a:endParaRPr lang="ru-RU"/>
        </a:p>
      </dgm:t>
    </dgm:pt>
    <dgm:pt modelId="{14670E3D-5E9E-446A-8275-63A6CBF5F654}" type="sibTrans" cxnId="{073CCF44-D19F-4501-8F76-DCA02288174E}">
      <dgm:prSet/>
      <dgm:spPr/>
      <dgm:t>
        <a:bodyPr/>
        <a:lstStyle/>
        <a:p>
          <a:endParaRPr lang="ru-RU"/>
        </a:p>
      </dgm:t>
    </dgm:pt>
    <dgm:pt modelId="{315E558B-56B6-468B-ACA2-D8D989B61FE4}" type="pres">
      <dgm:prSet presAssocID="{F08257F2-3879-4B71-B5C9-50B900CEA2DF}" presName="Name0" presStyleCnt="0">
        <dgm:presLayoutVars>
          <dgm:dir/>
          <dgm:animOne val="branch"/>
          <dgm:animLvl val="lvl"/>
        </dgm:presLayoutVars>
      </dgm:prSet>
      <dgm:spPr/>
    </dgm:pt>
    <dgm:pt modelId="{EA6FCEFD-8D74-4D82-926F-08ADD2DEE51C}" type="pres">
      <dgm:prSet presAssocID="{A791ACC6-3759-4322-9E92-0A3AAF04424D}" presName="chaos" presStyleCnt="0"/>
      <dgm:spPr/>
    </dgm:pt>
    <dgm:pt modelId="{27C206E4-2F14-450D-BCCF-9E1321CEC396}" type="pres">
      <dgm:prSet presAssocID="{A791ACC6-3759-4322-9E92-0A3AAF04424D}" presName="parTx1" presStyleLbl="revTx" presStyleIdx="0" presStyleCnt="1"/>
      <dgm:spPr/>
    </dgm:pt>
    <dgm:pt modelId="{3EB73A48-B059-49F6-8D6F-01F81B9155E0}" type="pres">
      <dgm:prSet presAssocID="{A791ACC6-3759-4322-9E92-0A3AAF04424D}" presName="c1" presStyleLbl="node1" presStyleIdx="0" presStyleCnt="18"/>
      <dgm:spPr/>
    </dgm:pt>
    <dgm:pt modelId="{83666376-A22D-44F8-96A6-378BB472DA97}" type="pres">
      <dgm:prSet presAssocID="{A791ACC6-3759-4322-9E92-0A3AAF04424D}" presName="c2" presStyleLbl="node1" presStyleIdx="1" presStyleCnt="18"/>
      <dgm:spPr/>
    </dgm:pt>
    <dgm:pt modelId="{6039B333-C687-4C10-9356-8FCDBBDDC7C5}" type="pres">
      <dgm:prSet presAssocID="{A791ACC6-3759-4322-9E92-0A3AAF04424D}" presName="c3" presStyleLbl="node1" presStyleIdx="2" presStyleCnt="18"/>
      <dgm:spPr/>
    </dgm:pt>
    <dgm:pt modelId="{245F4AA0-2182-48D0-B5BF-9B3C4566BDC7}" type="pres">
      <dgm:prSet presAssocID="{A791ACC6-3759-4322-9E92-0A3AAF04424D}" presName="c4" presStyleLbl="node1" presStyleIdx="3" presStyleCnt="18"/>
      <dgm:spPr/>
    </dgm:pt>
    <dgm:pt modelId="{F3774545-A220-4826-95B0-A38F43FB3E7B}" type="pres">
      <dgm:prSet presAssocID="{A791ACC6-3759-4322-9E92-0A3AAF04424D}" presName="c5" presStyleLbl="node1" presStyleIdx="4" presStyleCnt="18"/>
      <dgm:spPr/>
    </dgm:pt>
    <dgm:pt modelId="{3BB820B8-CD2D-492C-90FC-E45E84AB39A0}" type="pres">
      <dgm:prSet presAssocID="{A791ACC6-3759-4322-9E92-0A3AAF04424D}" presName="c6" presStyleLbl="node1" presStyleIdx="5" presStyleCnt="18"/>
      <dgm:spPr/>
    </dgm:pt>
    <dgm:pt modelId="{8B51C166-A3C4-485B-A08D-6021C24CCC55}" type="pres">
      <dgm:prSet presAssocID="{A791ACC6-3759-4322-9E92-0A3AAF04424D}" presName="c7" presStyleLbl="node1" presStyleIdx="6" presStyleCnt="18"/>
      <dgm:spPr/>
    </dgm:pt>
    <dgm:pt modelId="{EC4CDB92-24F3-4079-A59D-E3FCE401EBFB}" type="pres">
      <dgm:prSet presAssocID="{A791ACC6-3759-4322-9E92-0A3AAF04424D}" presName="c8" presStyleLbl="node1" presStyleIdx="7" presStyleCnt="18"/>
      <dgm:spPr/>
    </dgm:pt>
    <dgm:pt modelId="{1CC4AEE3-FAAB-4751-8C5F-DC82FB0591E1}" type="pres">
      <dgm:prSet presAssocID="{A791ACC6-3759-4322-9E92-0A3AAF04424D}" presName="c9" presStyleLbl="node1" presStyleIdx="8" presStyleCnt="18" custLinFactY="13519" custLinFactNeighborX="21650" custLinFactNeighborY="100000"/>
      <dgm:spPr/>
    </dgm:pt>
    <dgm:pt modelId="{11D301DC-3B45-4115-B1DD-79F9DADA026E}" type="pres">
      <dgm:prSet presAssocID="{A791ACC6-3759-4322-9E92-0A3AAF04424D}" presName="c10" presStyleLbl="node1" presStyleIdx="9" presStyleCnt="18"/>
      <dgm:spPr/>
    </dgm:pt>
    <dgm:pt modelId="{B0C7541C-7E28-449F-9E69-0D85C2982F59}" type="pres">
      <dgm:prSet presAssocID="{A791ACC6-3759-4322-9E92-0A3AAF04424D}" presName="c11" presStyleLbl="node1" presStyleIdx="10" presStyleCnt="18"/>
      <dgm:spPr/>
    </dgm:pt>
    <dgm:pt modelId="{5A8E4444-27FC-46D7-99A2-8DC10FEFA3D3}" type="pres">
      <dgm:prSet presAssocID="{A791ACC6-3759-4322-9E92-0A3AAF04424D}" presName="c12" presStyleLbl="node1" presStyleIdx="11" presStyleCnt="18"/>
      <dgm:spPr/>
    </dgm:pt>
    <dgm:pt modelId="{B2E12352-C879-44F3-9063-C5F69B89B729}" type="pres">
      <dgm:prSet presAssocID="{A791ACC6-3759-4322-9E92-0A3AAF04424D}" presName="c13" presStyleLbl="node1" presStyleIdx="12" presStyleCnt="18" custLinFactX="-100000" custLinFactY="-100000" custLinFactNeighborX="-100004" custLinFactNeighborY="-111396"/>
      <dgm:spPr/>
    </dgm:pt>
    <dgm:pt modelId="{94A23B65-4224-4A8D-9707-20C011893BAE}" type="pres">
      <dgm:prSet presAssocID="{A791ACC6-3759-4322-9E92-0A3AAF04424D}" presName="c14" presStyleLbl="node1" presStyleIdx="13" presStyleCnt="18" custLinFactX="-92462" custLinFactY="-53059" custLinFactNeighborX="-100000" custLinFactNeighborY="-100000"/>
      <dgm:spPr/>
    </dgm:pt>
    <dgm:pt modelId="{230D984D-87EF-42A9-BCBA-CDFB0FCB0A58}" type="pres">
      <dgm:prSet presAssocID="{A791ACC6-3759-4322-9E92-0A3AAF04424D}" presName="c15" presStyleLbl="node1" presStyleIdx="14" presStyleCnt="18"/>
      <dgm:spPr/>
    </dgm:pt>
    <dgm:pt modelId="{A4740819-3A3B-4757-9CFB-56CF9B7AD149}" type="pres">
      <dgm:prSet presAssocID="{A791ACC6-3759-4322-9E92-0A3AAF04424D}" presName="c16" presStyleLbl="node1" presStyleIdx="15" presStyleCnt="18"/>
      <dgm:spPr/>
    </dgm:pt>
    <dgm:pt modelId="{8F64B0AA-825C-4F8F-9741-DCD91679DC1C}" type="pres">
      <dgm:prSet presAssocID="{A791ACC6-3759-4322-9E92-0A3AAF04424D}" presName="c17" presStyleLbl="node1" presStyleIdx="16" presStyleCnt="18"/>
      <dgm:spPr/>
    </dgm:pt>
    <dgm:pt modelId="{2CE099F4-C676-4D31-A860-78E0B3E54909}" type="pres">
      <dgm:prSet presAssocID="{A791ACC6-3759-4322-9E92-0A3AAF04424D}" presName="c18" presStyleLbl="node1" presStyleIdx="17" presStyleCnt="18"/>
      <dgm:spPr/>
    </dgm:pt>
  </dgm:ptLst>
  <dgm:cxnLst>
    <dgm:cxn modelId="{755ECC20-1454-46D2-A889-A4CDD47A19D9}" type="presOf" srcId="{A791ACC6-3759-4322-9E92-0A3AAF04424D}" destId="{27C206E4-2F14-450D-BCCF-9E1321CEC396}" srcOrd="0" destOrd="0" presId="urn:microsoft.com/office/officeart/2009/3/layout/RandomtoResultProcess"/>
    <dgm:cxn modelId="{17D0EC3F-012E-486C-8966-14980F0AF95F}" type="presOf" srcId="{F08257F2-3879-4B71-B5C9-50B900CEA2DF}" destId="{315E558B-56B6-468B-ACA2-D8D989B61FE4}" srcOrd="0" destOrd="0" presId="urn:microsoft.com/office/officeart/2009/3/layout/RandomtoResultProcess"/>
    <dgm:cxn modelId="{073CCF44-D19F-4501-8F76-DCA02288174E}" srcId="{F08257F2-3879-4B71-B5C9-50B900CEA2DF}" destId="{A791ACC6-3759-4322-9E92-0A3AAF04424D}" srcOrd="0" destOrd="0" parTransId="{7E80E6F0-5ED3-413F-A17F-3FD1CD24C2FD}" sibTransId="{14670E3D-5E9E-446A-8275-63A6CBF5F654}"/>
    <dgm:cxn modelId="{BDA3FF51-1F86-4112-B7F2-C32DAC76FBEB}" type="presParOf" srcId="{315E558B-56B6-468B-ACA2-D8D989B61FE4}" destId="{EA6FCEFD-8D74-4D82-926F-08ADD2DEE51C}" srcOrd="0" destOrd="0" presId="urn:microsoft.com/office/officeart/2009/3/layout/RandomtoResultProcess"/>
    <dgm:cxn modelId="{3AB1A666-0B5B-4398-BFF5-2AF2CCE1B0B2}" type="presParOf" srcId="{EA6FCEFD-8D74-4D82-926F-08ADD2DEE51C}" destId="{27C206E4-2F14-450D-BCCF-9E1321CEC396}" srcOrd="0" destOrd="0" presId="urn:microsoft.com/office/officeart/2009/3/layout/RandomtoResultProcess"/>
    <dgm:cxn modelId="{9B8820EA-B201-4221-8845-0D1B93C6C7DB}" type="presParOf" srcId="{EA6FCEFD-8D74-4D82-926F-08ADD2DEE51C}" destId="{3EB73A48-B059-49F6-8D6F-01F81B9155E0}" srcOrd="1" destOrd="0" presId="urn:microsoft.com/office/officeart/2009/3/layout/RandomtoResultProcess"/>
    <dgm:cxn modelId="{958B6B28-CF53-473B-87D3-BDAA7DB07944}" type="presParOf" srcId="{EA6FCEFD-8D74-4D82-926F-08ADD2DEE51C}" destId="{83666376-A22D-44F8-96A6-378BB472DA97}" srcOrd="2" destOrd="0" presId="urn:microsoft.com/office/officeart/2009/3/layout/RandomtoResultProcess"/>
    <dgm:cxn modelId="{E79EC38A-60D6-4022-AE4C-BA32DDC6D375}" type="presParOf" srcId="{EA6FCEFD-8D74-4D82-926F-08ADD2DEE51C}" destId="{6039B333-C687-4C10-9356-8FCDBBDDC7C5}" srcOrd="3" destOrd="0" presId="urn:microsoft.com/office/officeart/2009/3/layout/RandomtoResultProcess"/>
    <dgm:cxn modelId="{613A88DB-EE13-4959-ADC3-674E2BC37687}" type="presParOf" srcId="{EA6FCEFD-8D74-4D82-926F-08ADD2DEE51C}" destId="{245F4AA0-2182-48D0-B5BF-9B3C4566BDC7}" srcOrd="4" destOrd="0" presId="urn:microsoft.com/office/officeart/2009/3/layout/RandomtoResultProcess"/>
    <dgm:cxn modelId="{055AE42A-8F66-4023-A3A2-96268162C355}" type="presParOf" srcId="{EA6FCEFD-8D74-4D82-926F-08ADD2DEE51C}" destId="{F3774545-A220-4826-95B0-A38F43FB3E7B}" srcOrd="5" destOrd="0" presId="urn:microsoft.com/office/officeart/2009/3/layout/RandomtoResultProcess"/>
    <dgm:cxn modelId="{FBDE4053-AE1E-4D5C-B6BD-F5A36DBBAA1B}" type="presParOf" srcId="{EA6FCEFD-8D74-4D82-926F-08ADD2DEE51C}" destId="{3BB820B8-CD2D-492C-90FC-E45E84AB39A0}" srcOrd="6" destOrd="0" presId="urn:microsoft.com/office/officeart/2009/3/layout/RandomtoResultProcess"/>
    <dgm:cxn modelId="{BB25C229-6AEA-4DB4-BEFD-DBE1978591C8}" type="presParOf" srcId="{EA6FCEFD-8D74-4D82-926F-08ADD2DEE51C}" destId="{8B51C166-A3C4-485B-A08D-6021C24CCC55}" srcOrd="7" destOrd="0" presId="urn:microsoft.com/office/officeart/2009/3/layout/RandomtoResultProcess"/>
    <dgm:cxn modelId="{C7BBB04B-5085-417E-917B-2075029FC4C2}" type="presParOf" srcId="{EA6FCEFD-8D74-4D82-926F-08ADD2DEE51C}" destId="{EC4CDB92-24F3-4079-A59D-E3FCE401EBFB}" srcOrd="8" destOrd="0" presId="urn:microsoft.com/office/officeart/2009/3/layout/RandomtoResultProcess"/>
    <dgm:cxn modelId="{FC9D8E8E-8D82-4C15-A0CB-AD18FCAC519A}" type="presParOf" srcId="{EA6FCEFD-8D74-4D82-926F-08ADD2DEE51C}" destId="{1CC4AEE3-FAAB-4751-8C5F-DC82FB0591E1}" srcOrd="9" destOrd="0" presId="urn:microsoft.com/office/officeart/2009/3/layout/RandomtoResultProcess"/>
    <dgm:cxn modelId="{D8202F5D-3512-47A3-A898-925B2F366B5E}" type="presParOf" srcId="{EA6FCEFD-8D74-4D82-926F-08ADD2DEE51C}" destId="{11D301DC-3B45-4115-B1DD-79F9DADA026E}" srcOrd="10" destOrd="0" presId="urn:microsoft.com/office/officeart/2009/3/layout/RandomtoResultProcess"/>
    <dgm:cxn modelId="{669424DC-EE4C-4F6F-B47E-ADD343E65EAA}" type="presParOf" srcId="{EA6FCEFD-8D74-4D82-926F-08ADD2DEE51C}" destId="{B0C7541C-7E28-449F-9E69-0D85C2982F59}" srcOrd="11" destOrd="0" presId="urn:microsoft.com/office/officeart/2009/3/layout/RandomtoResultProcess"/>
    <dgm:cxn modelId="{8A490115-4A2A-4895-B20A-12D611D0AB49}" type="presParOf" srcId="{EA6FCEFD-8D74-4D82-926F-08ADD2DEE51C}" destId="{5A8E4444-27FC-46D7-99A2-8DC10FEFA3D3}" srcOrd="12" destOrd="0" presId="urn:microsoft.com/office/officeart/2009/3/layout/RandomtoResultProcess"/>
    <dgm:cxn modelId="{91E3AC66-536D-499C-AB6B-FEDE5DCE4251}" type="presParOf" srcId="{EA6FCEFD-8D74-4D82-926F-08ADD2DEE51C}" destId="{B2E12352-C879-44F3-9063-C5F69B89B729}" srcOrd="13" destOrd="0" presId="urn:microsoft.com/office/officeart/2009/3/layout/RandomtoResultProcess"/>
    <dgm:cxn modelId="{A6268BAC-7690-4FE0-A2CC-2490B2059440}" type="presParOf" srcId="{EA6FCEFD-8D74-4D82-926F-08ADD2DEE51C}" destId="{94A23B65-4224-4A8D-9707-20C011893BAE}" srcOrd="14" destOrd="0" presId="urn:microsoft.com/office/officeart/2009/3/layout/RandomtoResultProcess"/>
    <dgm:cxn modelId="{18222484-C6BA-4EFB-B748-A2050AC724A6}" type="presParOf" srcId="{EA6FCEFD-8D74-4D82-926F-08ADD2DEE51C}" destId="{230D984D-87EF-42A9-BCBA-CDFB0FCB0A58}" srcOrd="15" destOrd="0" presId="urn:microsoft.com/office/officeart/2009/3/layout/RandomtoResultProcess"/>
    <dgm:cxn modelId="{37F03CCD-DAC2-4958-A922-11AE9FCCB9E5}" type="presParOf" srcId="{EA6FCEFD-8D74-4D82-926F-08ADD2DEE51C}" destId="{A4740819-3A3B-4757-9CFB-56CF9B7AD149}" srcOrd="16" destOrd="0" presId="urn:microsoft.com/office/officeart/2009/3/layout/RandomtoResultProcess"/>
    <dgm:cxn modelId="{0FE8C812-273C-41DB-85FD-3DED6242B36B}" type="presParOf" srcId="{EA6FCEFD-8D74-4D82-926F-08ADD2DEE51C}" destId="{8F64B0AA-825C-4F8F-9741-DCD91679DC1C}" srcOrd="17" destOrd="0" presId="urn:microsoft.com/office/officeart/2009/3/layout/RandomtoResultProcess"/>
    <dgm:cxn modelId="{1D9BAE4B-1056-46EC-A2B3-9C3C7733B770}" type="presParOf" srcId="{EA6FCEFD-8D74-4D82-926F-08ADD2DEE51C}" destId="{2CE099F4-C676-4D31-A860-78E0B3E54909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1CFB9-2420-4788-8A09-BA6C3BEC98BE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CED29800-29EA-439D-9168-2FC3BF009DC9}">
      <dgm:prSet custT="1"/>
      <dgm:spPr/>
      <dgm:t>
        <a:bodyPr/>
        <a:lstStyle/>
        <a:p>
          <a:r>
            <a:rPr lang="ru-RU" sz="1100" dirty="0"/>
            <a:t>балансовые запасы компонентов, входящих в его состав;</a:t>
          </a:r>
        </a:p>
      </dgm:t>
    </dgm:pt>
    <dgm:pt modelId="{404908C3-A4D7-4220-88D4-C874B7D59A7D}" type="parTrans" cxnId="{5DE6C93E-B616-43BD-8D47-5A3AD5834E31}">
      <dgm:prSet/>
      <dgm:spPr/>
      <dgm:t>
        <a:bodyPr/>
        <a:lstStyle/>
        <a:p>
          <a:endParaRPr lang="ru-RU"/>
        </a:p>
      </dgm:t>
    </dgm:pt>
    <dgm:pt modelId="{A1226211-45C7-42A0-828F-2C2FEBF47459}" type="sibTrans" cxnId="{5DE6C93E-B616-43BD-8D47-5A3AD5834E31}">
      <dgm:prSet/>
      <dgm:spPr/>
      <dgm:t>
        <a:bodyPr/>
        <a:lstStyle/>
        <a:p>
          <a:endParaRPr lang="ru-RU"/>
        </a:p>
      </dgm:t>
    </dgm:pt>
    <dgm:pt modelId="{83A1DB11-A88F-45FF-A8D6-52E3D591E146}">
      <dgm:prSet custT="1"/>
      <dgm:spPr/>
      <dgm:t>
        <a:bodyPr/>
        <a:lstStyle/>
        <a:p>
          <a:r>
            <a:rPr lang="ru-RU" sz="1100" dirty="0"/>
            <a:t>способы подготовки газа к транспорту и переработке;</a:t>
          </a:r>
        </a:p>
      </dgm:t>
    </dgm:pt>
    <dgm:pt modelId="{9C79BF0F-CEB5-4091-9AEC-A56E3410AE5C}" type="parTrans" cxnId="{912622B7-C932-47E8-85F9-8104D36FF616}">
      <dgm:prSet/>
      <dgm:spPr/>
      <dgm:t>
        <a:bodyPr/>
        <a:lstStyle/>
        <a:p>
          <a:endParaRPr lang="ru-RU"/>
        </a:p>
      </dgm:t>
    </dgm:pt>
    <dgm:pt modelId="{1C652754-2F4D-4ABD-BF6B-52ECDD998B44}" type="sibTrans" cxnId="{912622B7-C932-47E8-85F9-8104D36FF616}">
      <dgm:prSet/>
      <dgm:spPr/>
      <dgm:t>
        <a:bodyPr/>
        <a:lstStyle/>
        <a:p>
          <a:endParaRPr lang="ru-RU"/>
        </a:p>
      </dgm:t>
    </dgm:pt>
    <dgm:pt modelId="{8620F421-7BF8-448E-9E00-DFC8F40322D3}">
      <dgm:prSet custT="1"/>
      <dgm:spPr/>
      <dgm:t>
        <a:bodyPr/>
        <a:lstStyle/>
        <a:p>
          <a:r>
            <a:rPr lang="ru-RU" sz="1100" dirty="0"/>
            <a:t>технологическая схема сбора, </a:t>
          </a:r>
          <a:r>
            <a:rPr lang="ru-RU" sz="1100" dirty="0" err="1"/>
            <a:t>внутрипромыслового</a:t>
          </a:r>
          <a:r>
            <a:rPr lang="ru-RU" sz="1100" dirty="0"/>
            <a:t> транспорта пластового газа и его транспортировка на ГПЗ;</a:t>
          </a:r>
        </a:p>
      </dgm:t>
    </dgm:pt>
    <dgm:pt modelId="{39654403-D778-44D7-AFBB-D55A9650C891}" type="parTrans" cxnId="{182F1E52-7309-4307-AA07-E473CFBC202E}">
      <dgm:prSet/>
      <dgm:spPr/>
      <dgm:t>
        <a:bodyPr/>
        <a:lstStyle/>
        <a:p>
          <a:endParaRPr lang="ru-RU"/>
        </a:p>
      </dgm:t>
    </dgm:pt>
    <dgm:pt modelId="{0FEDCCFC-62BD-46FE-A07E-BA4502EEF178}" type="sibTrans" cxnId="{182F1E52-7309-4307-AA07-E473CFBC202E}">
      <dgm:prSet/>
      <dgm:spPr/>
      <dgm:t>
        <a:bodyPr/>
        <a:lstStyle/>
        <a:p>
          <a:endParaRPr lang="ru-RU"/>
        </a:p>
      </dgm:t>
    </dgm:pt>
    <dgm:pt modelId="{364142A7-3D3C-4ECD-817A-4F50F9907041}">
      <dgm:prSet custT="1"/>
      <dgm:spPr/>
      <dgm:t>
        <a:bodyPr/>
        <a:lstStyle/>
        <a:p>
          <a:r>
            <a:rPr lang="ru-RU" sz="1100" dirty="0"/>
            <a:t>технологическая схема переработки пластового сырья и производительность ГПЗ;</a:t>
          </a:r>
        </a:p>
      </dgm:t>
    </dgm:pt>
    <dgm:pt modelId="{86B5DD25-9CE9-4B06-9F86-2A0DE3E8C3D7}" type="parTrans" cxnId="{D886EC7B-8949-49F5-8501-8B012C0E6AFC}">
      <dgm:prSet/>
      <dgm:spPr/>
      <dgm:t>
        <a:bodyPr/>
        <a:lstStyle/>
        <a:p>
          <a:endParaRPr lang="ru-RU"/>
        </a:p>
      </dgm:t>
    </dgm:pt>
    <dgm:pt modelId="{B1A32E8D-C830-494A-A9F7-4B7E854C07D9}" type="sibTrans" cxnId="{D886EC7B-8949-49F5-8501-8B012C0E6AFC}">
      <dgm:prSet/>
      <dgm:spPr/>
      <dgm:t>
        <a:bodyPr/>
        <a:lstStyle/>
        <a:p>
          <a:endParaRPr lang="ru-RU"/>
        </a:p>
      </dgm:t>
    </dgm:pt>
    <dgm:pt modelId="{A92E5013-1CC8-4024-B592-C027882B8998}">
      <dgm:prSet custT="1"/>
      <dgm:spPr/>
      <dgm:t>
        <a:bodyPr/>
        <a:lstStyle/>
        <a:p>
          <a:r>
            <a:rPr lang="ru-RU" sz="1100" dirty="0"/>
            <a:t>обо­снование способа защиты металлического оборудования скважин и поверхностного оборудования промысла от коррозии;</a:t>
          </a:r>
        </a:p>
      </dgm:t>
    </dgm:pt>
    <dgm:pt modelId="{7910EF7B-2CD5-4AAE-B269-53AEDDA8C294}" type="parTrans" cxnId="{63C2FE1F-6ECF-47E9-AA06-CAB9145A0F19}">
      <dgm:prSet/>
      <dgm:spPr/>
      <dgm:t>
        <a:bodyPr/>
        <a:lstStyle/>
        <a:p>
          <a:endParaRPr lang="ru-RU"/>
        </a:p>
      </dgm:t>
    </dgm:pt>
    <dgm:pt modelId="{91CE47A8-93E6-40AA-B826-0ED71AAB639B}" type="sibTrans" cxnId="{63C2FE1F-6ECF-47E9-AA06-CAB9145A0F19}">
      <dgm:prSet/>
      <dgm:spPr/>
      <dgm:t>
        <a:bodyPr/>
        <a:lstStyle/>
        <a:p>
          <a:endParaRPr lang="ru-RU"/>
        </a:p>
      </dgm:t>
    </dgm:pt>
    <dgm:pt modelId="{95158BA2-4AB4-47CC-84EE-1269317E30F1}">
      <dgm:prSet custT="1"/>
      <dgm:spPr/>
      <dgm:t>
        <a:bodyPr/>
        <a:lstStyle/>
        <a:p>
          <a:r>
            <a:rPr lang="ru-RU" sz="1100" dirty="0"/>
            <a:t>охрана труда людей и защита окружающей среды.</a:t>
          </a:r>
        </a:p>
      </dgm:t>
    </dgm:pt>
    <dgm:pt modelId="{75A1EDD4-A013-4299-84C4-A88F289A5C11}" type="parTrans" cxnId="{4107F227-F8ED-41D3-9E46-1031A7FCA982}">
      <dgm:prSet/>
      <dgm:spPr/>
      <dgm:t>
        <a:bodyPr/>
        <a:lstStyle/>
        <a:p>
          <a:endParaRPr lang="ru-RU"/>
        </a:p>
      </dgm:t>
    </dgm:pt>
    <dgm:pt modelId="{70A00638-39BC-49D5-9AD3-C8DE6C37B90E}" type="sibTrans" cxnId="{4107F227-F8ED-41D3-9E46-1031A7FCA982}">
      <dgm:prSet/>
      <dgm:spPr/>
      <dgm:t>
        <a:bodyPr/>
        <a:lstStyle/>
        <a:p>
          <a:endParaRPr lang="ru-RU"/>
        </a:p>
      </dgm:t>
    </dgm:pt>
    <dgm:pt modelId="{56866836-98DB-44A5-807E-756F1027A760}" type="pres">
      <dgm:prSet presAssocID="{9AA1CFB9-2420-4788-8A09-BA6C3BEC98BE}" presName="cycle" presStyleCnt="0">
        <dgm:presLayoutVars>
          <dgm:dir/>
          <dgm:resizeHandles val="exact"/>
        </dgm:presLayoutVars>
      </dgm:prSet>
      <dgm:spPr/>
    </dgm:pt>
    <dgm:pt modelId="{624561B8-4776-448F-9FD9-7A067EDF795B}" type="pres">
      <dgm:prSet presAssocID="{CED29800-29EA-439D-9168-2FC3BF009DC9}" presName="node" presStyleLbl="node1" presStyleIdx="0" presStyleCnt="6">
        <dgm:presLayoutVars>
          <dgm:bulletEnabled val="1"/>
        </dgm:presLayoutVars>
      </dgm:prSet>
      <dgm:spPr/>
    </dgm:pt>
    <dgm:pt modelId="{91D901E7-1BBA-4FB2-85BC-B7F0A45B7FEE}" type="pres">
      <dgm:prSet presAssocID="{CED29800-29EA-439D-9168-2FC3BF009DC9}" presName="spNode" presStyleCnt="0"/>
      <dgm:spPr/>
    </dgm:pt>
    <dgm:pt modelId="{7126616A-651F-4C93-914E-B9A44089BB10}" type="pres">
      <dgm:prSet presAssocID="{A1226211-45C7-42A0-828F-2C2FEBF47459}" presName="sibTrans" presStyleLbl="sibTrans1D1" presStyleIdx="0" presStyleCnt="6"/>
      <dgm:spPr/>
    </dgm:pt>
    <dgm:pt modelId="{A84EB29D-40B8-4DBF-843C-7DF10D6DE29D}" type="pres">
      <dgm:prSet presAssocID="{83A1DB11-A88F-45FF-A8D6-52E3D591E146}" presName="node" presStyleLbl="node1" presStyleIdx="1" presStyleCnt="6">
        <dgm:presLayoutVars>
          <dgm:bulletEnabled val="1"/>
        </dgm:presLayoutVars>
      </dgm:prSet>
      <dgm:spPr/>
    </dgm:pt>
    <dgm:pt modelId="{ABB524F7-547E-4CE4-B808-175ADA1732CB}" type="pres">
      <dgm:prSet presAssocID="{83A1DB11-A88F-45FF-A8D6-52E3D591E146}" presName="spNode" presStyleCnt="0"/>
      <dgm:spPr/>
    </dgm:pt>
    <dgm:pt modelId="{2175AA29-4C71-4FDD-91A7-32185B6B9E6F}" type="pres">
      <dgm:prSet presAssocID="{1C652754-2F4D-4ABD-BF6B-52ECDD998B44}" presName="sibTrans" presStyleLbl="sibTrans1D1" presStyleIdx="1" presStyleCnt="6"/>
      <dgm:spPr/>
    </dgm:pt>
    <dgm:pt modelId="{D783AD69-DFB2-4B8B-B133-C17CDFA844DB}" type="pres">
      <dgm:prSet presAssocID="{8620F421-7BF8-448E-9E00-DFC8F40322D3}" presName="node" presStyleLbl="node1" presStyleIdx="2" presStyleCnt="6" custScaleX="135924" custScaleY="122191">
        <dgm:presLayoutVars>
          <dgm:bulletEnabled val="1"/>
        </dgm:presLayoutVars>
      </dgm:prSet>
      <dgm:spPr/>
    </dgm:pt>
    <dgm:pt modelId="{7793B9BB-E1FE-4D8D-80F4-CD0D5F39948B}" type="pres">
      <dgm:prSet presAssocID="{8620F421-7BF8-448E-9E00-DFC8F40322D3}" presName="spNode" presStyleCnt="0"/>
      <dgm:spPr/>
    </dgm:pt>
    <dgm:pt modelId="{E9140D5E-B006-42E3-A130-464B140BC46E}" type="pres">
      <dgm:prSet presAssocID="{0FEDCCFC-62BD-46FE-A07E-BA4502EEF178}" presName="sibTrans" presStyleLbl="sibTrans1D1" presStyleIdx="2" presStyleCnt="6"/>
      <dgm:spPr/>
    </dgm:pt>
    <dgm:pt modelId="{B79AD881-1D74-4D17-9F1C-B32C0ADE852C}" type="pres">
      <dgm:prSet presAssocID="{364142A7-3D3C-4ECD-817A-4F50F9907041}" presName="node" presStyleLbl="node1" presStyleIdx="3" presStyleCnt="6">
        <dgm:presLayoutVars>
          <dgm:bulletEnabled val="1"/>
        </dgm:presLayoutVars>
      </dgm:prSet>
      <dgm:spPr/>
    </dgm:pt>
    <dgm:pt modelId="{50491395-1225-4901-AD54-AB385A03CB9A}" type="pres">
      <dgm:prSet presAssocID="{364142A7-3D3C-4ECD-817A-4F50F9907041}" presName="spNode" presStyleCnt="0"/>
      <dgm:spPr/>
    </dgm:pt>
    <dgm:pt modelId="{8D1CEA48-712F-4C6D-BE44-C5A884C14C6B}" type="pres">
      <dgm:prSet presAssocID="{B1A32E8D-C830-494A-A9F7-4B7E854C07D9}" presName="sibTrans" presStyleLbl="sibTrans1D1" presStyleIdx="3" presStyleCnt="6"/>
      <dgm:spPr/>
    </dgm:pt>
    <dgm:pt modelId="{9446D319-2C44-49D3-8241-A92148E545C7}" type="pres">
      <dgm:prSet presAssocID="{A92E5013-1CC8-4024-B592-C027882B8998}" presName="node" presStyleLbl="node1" presStyleIdx="4" presStyleCnt="6" custScaleX="132347" custScaleY="138645">
        <dgm:presLayoutVars>
          <dgm:bulletEnabled val="1"/>
        </dgm:presLayoutVars>
      </dgm:prSet>
      <dgm:spPr/>
    </dgm:pt>
    <dgm:pt modelId="{F935227B-2C44-4014-8906-689F601BED30}" type="pres">
      <dgm:prSet presAssocID="{A92E5013-1CC8-4024-B592-C027882B8998}" presName="spNode" presStyleCnt="0"/>
      <dgm:spPr/>
    </dgm:pt>
    <dgm:pt modelId="{BE53C725-CEFD-4FFB-9133-30644705A6F4}" type="pres">
      <dgm:prSet presAssocID="{91CE47A8-93E6-40AA-B826-0ED71AAB639B}" presName="sibTrans" presStyleLbl="sibTrans1D1" presStyleIdx="4" presStyleCnt="6"/>
      <dgm:spPr/>
    </dgm:pt>
    <dgm:pt modelId="{6DF30243-8437-4A8A-9CEE-2211DE0C05E7}" type="pres">
      <dgm:prSet presAssocID="{95158BA2-4AB4-47CC-84EE-1269317E30F1}" presName="node" presStyleLbl="node1" presStyleIdx="5" presStyleCnt="6">
        <dgm:presLayoutVars>
          <dgm:bulletEnabled val="1"/>
        </dgm:presLayoutVars>
      </dgm:prSet>
      <dgm:spPr/>
    </dgm:pt>
    <dgm:pt modelId="{502F1B6B-3230-4297-8887-F2C01452FF68}" type="pres">
      <dgm:prSet presAssocID="{95158BA2-4AB4-47CC-84EE-1269317E30F1}" presName="spNode" presStyleCnt="0"/>
      <dgm:spPr/>
    </dgm:pt>
    <dgm:pt modelId="{4C69D655-A997-4A15-9410-EDCC921A0960}" type="pres">
      <dgm:prSet presAssocID="{70A00638-39BC-49D5-9AD3-C8DE6C37B90E}" presName="sibTrans" presStyleLbl="sibTrans1D1" presStyleIdx="5" presStyleCnt="6"/>
      <dgm:spPr/>
    </dgm:pt>
  </dgm:ptLst>
  <dgm:cxnLst>
    <dgm:cxn modelId="{AE67B516-6892-4648-A680-86062CB6F18E}" type="presOf" srcId="{1C652754-2F4D-4ABD-BF6B-52ECDD998B44}" destId="{2175AA29-4C71-4FDD-91A7-32185B6B9E6F}" srcOrd="0" destOrd="0" presId="urn:microsoft.com/office/officeart/2005/8/layout/cycle5"/>
    <dgm:cxn modelId="{63C2FE1F-6ECF-47E9-AA06-CAB9145A0F19}" srcId="{9AA1CFB9-2420-4788-8A09-BA6C3BEC98BE}" destId="{A92E5013-1CC8-4024-B592-C027882B8998}" srcOrd="4" destOrd="0" parTransId="{7910EF7B-2CD5-4AAE-B269-53AEDDA8C294}" sibTransId="{91CE47A8-93E6-40AA-B826-0ED71AAB639B}"/>
    <dgm:cxn modelId="{6BB0A526-B4C0-4479-96CF-7DC62A89912A}" type="presOf" srcId="{A1226211-45C7-42A0-828F-2C2FEBF47459}" destId="{7126616A-651F-4C93-914E-B9A44089BB10}" srcOrd="0" destOrd="0" presId="urn:microsoft.com/office/officeart/2005/8/layout/cycle5"/>
    <dgm:cxn modelId="{4107F227-F8ED-41D3-9E46-1031A7FCA982}" srcId="{9AA1CFB9-2420-4788-8A09-BA6C3BEC98BE}" destId="{95158BA2-4AB4-47CC-84EE-1269317E30F1}" srcOrd="5" destOrd="0" parTransId="{75A1EDD4-A013-4299-84C4-A88F289A5C11}" sibTransId="{70A00638-39BC-49D5-9AD3-C8DE6C37B90E}"/>
    <dgm:cxn modelId="{5DE6C93E-B616-43BD-8D47-5A3AD5834E31}" srcId="{9AA1CFB9-2420-4788-8A09-BA6C3BEC98BE}" destId="{CED29800-29EA-439D-9168-2FC3BF009DC9}" srcOrd="0" destOrd="0" parTransId="{404908C3-A4D7-4220-88D4-C874B7D59A7D}" sibTransId="{A1226211-45C7-42A0-828F-2C2FEBF47459}"/>
    <dgm:cxn modelId="{F31DA860-B8D1-4339-BA90-5E8F1DFB3538}" type="presOf" srcId="{0FEDCCFC-62BD-46FE-A07E-BA4502EEF178}" destId="{E9140D5E-B006-42E3-A130-464B140BC46E}" srcOrd="0" destOrd="0" presId="urn:microsoft.com/office/officeart/2005/8/layout/cycle5"/>
    <dgm:cxn modelId="{182F1E52-7309-4307-AA07-E473CFBC202E}" srcId="{9AA1CFB9-2420-4788-8A09-BA6C3BEC98BE}" destId="{8620F421-7BF8-448E-9E00-DFC8F40322D3}" srcOrd="2" destOrd="0" parTransId="{39654403-D778-44D7-AFBB-D55A9650C891}" sibTransId="{0FEDCCFC-62BD-46FE-A07E-BA4502EEF178}"/>
    <dgm:cxn modelId="{D886EC7B-8949-49F5-8501-8B012C0E6AFC}" srcId="{9AA1CFB9-2420-4788-8A09-BA6C3BEC98BE}" destId="{364142A7-3D3C-4ECD-817A-4F50F9907041}" srcOrd="3" destOrd="0" parTransId="{86B5DD25-9CE9-4B06-9F86-2A0DE3E8C3D7}" sibTransId="{B1A32E8D-C830-494A-A9F7-4B7E854C07D9}"/>
    <dgm:cxn modelId="{7E997289-CD08-4889-84C6-5F9CBC131BFE}" type="presOf" srcId="{A92E5013-1CC8-4024-B592-C027882B8998}" destId="{9446D319-2C44-49D3-8241-A92148E545C7}" srcOrd="0" destOrd="0" presId="urn:microsoft.com/office/officeart/2005/8/layout/cycle5"/>
    <dgm:cxn modelId="{654E129D-1277-4089-8D67-1FA53EE89267}" type="presOf" srcId="{83A1DB11-A88F-45FF-A8D6-52E3D591E146}" destId="{A84EB29D-40B8-4DBF-843C-7DF10D6DE29D}" srcOrd="0" destOrd="0" presId="urn:microsoft.com/office/officeart/2005/8/layout/cycle5"/>
    <dgm:cxn modelId="{CC68BCAE-B917-4B0C-8DCA-A9CC224CAFFF}" type="presOf" srcId="{B1A32E8D-C830-494A-A9F7-4B7E854C07D9}" destId="{8D1CEA48-712F-4C6D-BE44-C5A884C14C6B}" srcOrd="0" destOrd="0" presId="urn:microsoft.com/office/officeart/2005/8/layout/cycle5"/>
    <dgm:cxn modelId="{6E6F3EB3-5FB7-4354-BDEF-387F15752536}" type="presOf" srcId="{364142A7-3D3C-4ECD-817A-4F50F9907041}" destId="{B79AD881-1D74-4D17-9F1C-B32C0ADE852C}" srcOrd="0" destOrd="0" presId="urn:microsoft.com/office/officeart/2005/8/layout/cycle5"/>
    <dgm:cxn modelId="{912622B7-C932-47E8-85F9-8104D36FF616}" srcId="{9AA1CFB9-2420-4788-8A09-BA6C3BEC98BE}" destId="{83A1DB11-A88F-45FF-A8D6-52E3D591E146}" srcOrd="1" destOrd="0" parTransId="{9C79BF0F-CEB5-4091-9AEC-A56E3410AE5C}" sibTransId="{1C652754-2F4D-4ABD-BF6B-52ECDD998B44}"/>
    <dgm:cxn modelId="{3B6F87D8-3577-406B-AC17-DBF455E05481}" type="presOf" srcId="{9AA1CFB9-2420-4788-8A09-BA6C3BEC98BE}" destId="{56866836-98DB-44A5-807E-756F1027A760}" srcOrd="0" destOrd="0" presId="urn:microsoft.com/office/officeart/2005/8/layout/cycle5"/>
    <dgm:cxn modelId="{32D04BDF-C4C6-4FEC-9693-9F028B537FC9}" type="presOf" srcId="{8620F421-7BF8-448E-9E00-DFC8F40322D3}" destId="{D783AD69-DFB2-4B8B-B133-C17CDFA844DB}" srcOrd="0" destOrd="0" presId="urn:microsoft.com/office/officeart/2005/8/layout/cycle5"/>
    <dgm:cxn modelId="{C1D676E4-3DF5-4379-993F-645661D1DCFE}" type="presOf" srcId="{91CE47A8-93E6-40AA-B826-0ED71AAB639B}" destId="{BE53C725-CEFD-4FFB-9133-30644705A6F4}" srcOrd="0" destOrd="0" presId="urn:microsoft.com/office/officeart/2005/8/layout/cycle5"/>
    <dgm:cxn modelId="{3DFB8EE6-EE67-4D48-8913-9E38601C028D}" type="presOf" srcId="{CED29800-29EA-439D-9168-2FC3BF009DC9}" destId="{624561B8-4776-448F-9FD9-7A067EDF795B}" srcOrd="0" destOrd="0" presId="urn:microsoft.com/office/officeart/2005/8/layout/cycle5"/>
    <dgm:cxn modelId="{126DC3E6-5994-4E7A-824D-5198CE5F8D65}" type="presOf" srcId="{95158BA2-4AB4-47CC-84EE-1269317E30F1}" destId="{6DF30243-8437-4A8A-9CEE-2211DE0C05E7}" srcOrd="0" destOrd="0" presId="urn:microsoft.com/office/officeart/2005/8/layout/cycle5"/>
    <dgm:cxn modelId="{4D288DED-BF27-4B63-8BB1-AE9B057FC3DA}" type="presOf" srcId="{70A00638-39BC-49D5-9AD3-C8DE6C37B90E}" destId="{4C69D655-A997-4A15-9410-EDCC921A0960}" srcOrd="0" destOrd="0" presId="urn:microsoft.com/office/officeart/2005/8/layout/cycle5"/>
    <dgm:cxn modelId="{5AA6290C-2329-45BD-9D47-C227A470FAB4}" type="presParOf" srcId="{56866836-98DB-44A5-807E-756F1027A760}" destId="{624561B8-4776-448F-9FD9-7A067EDF795B}" srcOrd="0" destOrd="0" presId="urn:microsoft.com/office/officeart/2005/8/layout/cycle5"/>
    <dgm:cxn modelId="{ECB4E360-102B-429F-BC82-061932E2904B}" type="presParOf" srcId="{56866836-98DB-44A5-807E-756F1027A760}" destId="{91D901E7-1BBA-4FB2-85BC-B7F0A45B7FEE}" srcOrd="1" destOrd="0" presId="urn:microsoft.com/office/officeart/2005/8/layout/cycle5"/>
    <dgm:cxn modelId="{A85705BF-8C5E-488E-9401-ED56C4B197D6}" type="presParOf" srcId="{56866836-98DB-44A5-807E-756F1027A760}" destId="{7126616A-651F-4C93-914E-B9A44089BB10}" srcOrd="2" destOrd="0" presId="urn:microsoft.com/office/officeart/2005/8/layout/cycle5"/>
    <dgm:cxn modelId="{EBD1C759-8B69-4F33-BEAE-CD7CC0E15C4F}" type="presParOf" srcId="{56866836-98DB-44A5-807E-756F1027A760}" destId="{A84EB29D-40B8-4DBF-843C-7DF10D6DE29D}" srcOrd="3" destOrd="0" presId="urn:microsoft.com/office/officeart/2005/8/layout/cycle5"/>
    <dgm:cxn modelId="{78915419-6658-454B-BF06-F4096B37FC26}" type="presParOf" srcId="{56866836-98DB-44A5-807E-756F1027A760}" destId="{ABB524F7-547E-4CE4-B808-175ADA1732CB}" srcOrd="4" destOrd="0" presId="urn:microsoft.com/office/officeart/2005/8/layout/cycle5"/>
    <dgm:cxn modelId="{64100CF5-EEF1-4EE9-9727-0B3505E3195C}" type="presParOf" srcId="{56866836-98DB-44A5-807E-756F1027A760}" destId="{2175AA29-4C71-4FDD-91A7-32185B6B9E6F}" srcOrd="5" destOrd="0" presId="urn:microsoft.com/office/officeart/2005/8/layout/cycle5"/>
    <dgm:cxn modelId="{0A728DFC-D891-4817-A826-7EB53F23E2E5}" type="presParOf" srcId="{56866836-98DB-44A5-807E-756F1027A760}" destId="{D783AD69-DFB2-4B8B-B133-C17CDFA844DB}" srcOrd="6" destOrd="0" presId="urn:microsoft.com/office/officeart/2005/8/layout/cycle5"/>
    <dgm:cxn modelId="{A7E5A43D-ADA9-4BC1-A831-553ECCF8D04E}" type="presParOf" srcId="{56866836-98DB-44A5-807E-756F1027A760}" destId="{7793B9BB-E1FE-4D8D-80F4-CD0D5F39948B}" srcOrd="7" destOrd="0" presId="urn:microsoft.com/office/officeart/2005/8/layout/cycle5"/>
    <dgm:cxn modelId="{1750BF71-2399-4C0D-9497-C6B7EDC8337B}" type="presParOf" srcId="{56866836-98DB-44A5-807E-756F1027A760}" destId="{E9140D5E-B006-42E3-A130-464B140BC46E}" srcOrd="8" destOrd="0" presId="urn:microsoft.com/office/officeart/2005/8/layout/cycle5"/>
    <dgm:cxn modelId="{2C8BFB79-2B59-4220-851F-7D9276D100C0}" type="presParOf" srcId="{56866836-98DB-44A5-807E-756F1027A760}" destId="{B79AD881-1D74-4D17-9F1C-B32C0ADE852C}" srcOrd="9" destOrd="0" presId="urn:microsoft.com/office/officeart/2005/8/layout/cycle5"/>
    <dgm:cxn modelId="{D84786C8-C93C-4C0A-A4A4-7CE3EC394E32}" type="presParOf" srcId="{56866836-98DB-44A5-807E-756F1027A760}" destId="{50491395-1225-4901-AD54-AB385A03CB9A}" srcOrd="10" destOrd="0" presId="urn:microsoft.com/office/officeart/2005/8/layout/cycle5"/>
    <dgm:cxn modelId="{B66DD54E-49E7-4990-A8B6-57156EB2F265}" type="presParOf" srcId="{56866836-98DB-44A5-807E-756F1027A760}" destId="{8D1CEA48-712F-4C6D-BE44-C5A884C14C6B}" srcOrd="11" destOrd="0" presId="urn:microsoft.com/office/officeart/2005/8/layout/cycle5"/>
    <dgm:cxn modelId="{3F81BC5A-5F20-43AD-9CA0-1276884C8D3F}" type="presParOf" srcId="{56866836-98DB-44A5-807E-756F1027A760}" destId="{9446D319-2C44-49D3-8241-A92148E545C7}" srcOrd="12" destOrd="0" presId="urn:microsoft.com/office/officeart/2005/8/layout/cycle5"/>
    <dgm:cxn modelId="{A3E8402A-86F7-4940-B3CD-8679C4ED2619}" type="presParOf" srcId="{56866836-98DB-44A5-807E-756F1027A760}" destId="{F935227B-2C44-4014-8906-689F601BED30}" srcOrd="13" destOrd="0" presId="urn:microsoft.com/office/officeart/2005/8/layout/cycle5"/>
    <dgm:cxn modelId="{E243105E-CD56-4F8C-B65D-C0E72FB56DA0}" type="presParOf" srcId="{56866836-98DB-44A5-807E-756F1027A760}" destId="{BE53C725-CEFD-4FFB-9133-30644705A6F4}" srcOrd="14" destOrd="0" presId="urn:microsoft.com/office/officeart/2005/8/layout/cycle5"/>
    <dgm:cxn modelId="{9C8EC0F6-5AA4-4BD6-9C36-2C00397F5687}" type="presParOf" srcId="{56866836-98DB-44A5-807E-756F1027A760}" destId="{6DF30243-8437-4A8A-9CEE-2211DE0C05E7}" srcOrd="15" destOrd="0" presId="urn:microsoft.com/office/officeart/2005/8/layout/cycle5"/>
    <dgm:cxn modelId="{3045DD62-BDBC-4C91-9872-9A4D8E7DE9F9}" type="presParOf" srcId="{56866836-98DB-44A5-807E-756F1027A760}" destId="{502F1B6B-3230-4297-8887-F2C01452FF68}" srcOrd="16" destOrd="0" presId="urn:microsoft.com/office/officeart/2005/8/layout/cycle5"/>
    <dgm:cxn modelId="{4A3BDB52-106F-4682-8EF6-F75E47654AD7}" type="presParOf" srcId="{56866836-98DB-44A5-807E-756F1027A760}" destId="{4C69D655-A997-4A15-9410-EDCC921A0960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2C830C-08CF-4212-9155-69D2D8B8C50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ru-RU"/>
        </a:p>
      </dgm:t>
    </dgm:pt>
    <dgm:pt modelId="{C7864F90-6562-4818-BAB5-CA2B9DCA30F6}">
      <dgm:prSet/>
      <dgm:spPr/>
      <dgm:t>
        <a:bodyPr/>
        <a:lstStyle/>
        <a:p>
          <a:r>
            <a:rPr lang="ru-RU" dirty="0"/>
            <a:t>Определение забойного давления. Этот вариант преимущественно проводится на эксплуатационных объектах. Результаты полученных сведений дают возможность сделать оценку их будущей эксплуатации. Для этого используется такое оборудование: эпюр, датчик скорости, показатель расположения и специализированный глубинный градусник. В итоге можно получить информацию о величине натиска внутри выработки, а также и величину температуры.</a:t>
          </a:r>
        </a:p>
      </dgm:t>
    </dgm:pt>
    <dgm:pt modelId="{38DE8445-630F-4842-81E3-F022BD737F59}" type="parTrans" cxnId="{0C64E66A-051D-4997-B588-6FB40E06D476}">
      <dgm:prSet/>
      <dgm:spPr/>
      <dgm:t>
        <a:bodyPr/>
        <a:lstStyle/>
        <a:p>
          <a:endParaRPr lang="ru-RU"/>
        </a:p>
      </dgm:t>
    </dgm:pt>
    <dgm:pt modelId="{6A7D01E5-ECCE-48D7-993F-A98C424DFC1F}" type="sibTrans" cxnId="{0C64E66A-051D-4997-B588-6FB40E06D476}">
      <dgm:prSet/>
      <dgm:spPr/>
      <dgm:t>
        <a:bodyPr/>
        <a:lstStyle/>
        <a:p>
          <a:endParaRPr lang="ru-RU"/>
        </a:p>
      </dgm:t>
    </dgm:pt>
    <dgm:pt modelId="{107F7B0F-4F2D-4982-9BB4-00D3657E6F34}">
      <dgm:prSet/>
      <dgm:spPr/>
      <dgm:t>
        <a:bodyPr/>
        <a:lstStyle/>
        <a:p>
          <a:r>
            <a:rPr lang="ru-RU"/>
            <a:t>Измерение давления пластового. Они чаще всего проводятся на эксплуатационных разновидностях. Главная цель, которую преследуют при их выполнении – информация об уровне и правильности разработки месторождений. Кроме этого, довольно активно измерение напора слоев проводят и на разведочных типах. В данном случае, задача заключается в определении качественного, геологического и геофизического состояния первого вскрытого пласта.</a:t>
          </a:r>
        </a:p>
      </dgm:t>
    </dgm:pt>
    <dgm:pt modelId="{2CDE1B7A-7265-4A59-A74E-DDF950C285B3}" type="parTrans" cxnId="{0602CF70-32F3-4E22-93C8-62A63440B465}">
      <dgm:prSet/>
      <dgm:spPr/>
      <dgm:t>
        <a:bodyPr/>
        <a:lstStyle/>
        <a:p>
          <a:endParaRPr lang="ru-RU"/>
        </a:p>
      </dgm:t>
    </dgm:pt>
    <dgm:pt modelId="{6456AC0A-2985-4173-835D-E88699F9372D}" type="sibTrans" cxnId="{0602CF70-32F3-4E22-93C8-62A63440B465}">
      <dgm:prSet/>
      <dgm:spPr/>
      <dgm:t>
        <a:bodyPr/>
        <a:lstStyle/>
        <a:p>
          <a:endParaRPr lang="ru-RU"/>
        </a:p>
      </dgm:t>
    </dgm:pt>
    <dgm:pt modelId="{229740AA-6D2C-43EE-8C16-5BB459C55EEA}">
      <dgm:prSet/>
      <dgm:spPr/>
      <dgm:t>
        <a:bodyPr/>
        <a:lstStyle/>
        <a:p>
          <a:r>
            <a:rPr lang="ru-RU"/>
            <a:t>Комплексное изучение. Оно может проводиться на месте расположения объекта или в лаборатории. Основные показатели, которые можно получить в итоге – это скин–фактор и параметры какого-либо определенного пласта месторождения.</a:t>
          </a:r>
        </a:p>
      </dgm:t>
    </dgm:pt>
    <dgm:pt modelId="{33541747-AF77-49F4-B79A-70A50A4549D4}" type="parTrans" cxnId="{8DA7E110-B82E-4C5E-AE39-958AE27D62ED}">
      <dgm:prSet/>
      <dgm:spPr/>
      <dgm:t>
        <a:bodyPr/>
        <a:lstStyle/>
        <a:p>
          <a:endParaRPr lang="ru-RU"/>
        </a:p>
      </dgm:t>
    </dgm:pt>
    <dgm:pt modelId="{50FFC633-4F28-4A7C-A9DB-8FFA3A8F5476}" type="sibTrans" cxnId="{8DA7E110-B82E-4C5E-AE39-958AE27D62ED}">
      <dgm:prSet/>
      <dgm:spPr/>
      <dgm:t>
        <a:bodyPr/>
        <a:lstStyle/>
        <a:p>
          <a:endParaRPr lang="ru-RU"/>
        </a:p>
      </dgm:t>
    </dgm:pt>
    <dgm:pt modelId="{50DAFA89-BE10-4B60-AFF0-9E226078B03B}" type="pres">
      <dgm:prSet presAssocID="{EB2C830C-08CF-4212-9155-69D2D8B8C50E}" presName="CompostProcess" presStyleCnt="0">
        <dgm:presLayoutVars>
          <dgm:dir/>
          <dgm:resizeHandles val="exact"/>
        </dgm:presLayoutVars>
      </dgm:prSet>
      <dgm:spPr/>
    </dgm:pt>
    <dgm:pt modelId="{AEC8219B-FFFD-4A66-A1AD-49CDD2B1C4F9}" type="pres">
      <dgm:prSet presAssocID="{EB2C830C-08CF-4212-9155-69D2D8B8C50E}" presName="arrow" presStyleLbl="bgShp" presStyleIdx="0" presStyleCnt="1"/>
      <dgm:spPr/>
    </dgm:pt>
    <dgm:pt modelId="{DDE371A7-EDE7-4A32-BEB2-DDAF2361B65C}" type="pres">
      <dgm:prSet presAssocID="{EB2C830C-08CF-4212-9155-69D2D8B8C50E}" presName="linearProcess" presStyleCnt="0"/>
      <dgm:spPr/>
    </dgm:pt>
    <dgm:pt modelId="{07343E15-2942-4801-AC7F-36F50729A698}" type="pres">
      <dgm:prSet presAssocID="{C7864F90-6562-4818-BAB5-CA2B9DCA30F6}" presName="textNode" presStyleLbl="node1" presStyleIdx="0" presStyleCnt="3">
        <dgm:presLayoutVars>
          <dgm:bulletEnabled val="1"/>
        </dgm:presLayoutVars>
      </dgm:prSet>
      <dgm:spPr/>
    </dgm:pt>
    <dgm:pt modelId="{65BBEC11-1BE4-4843-A829-863149184C3A}" type="pres">
      <dgm:prSet presAssocID="{6A7D01E5-ECCE-48D7-993F-A98C424DFC1F}" presName="sibTrans" presStyleCnt="0"/>
      <dgm:spPr/>
    </dgm:pt>
    <dgm:pt modelId="{E03813D8-D899-4CFA-BB5B-8D9DFF6475E0}" type="pres">
      <dgm:prSet presAssocID="{107F7B0F-4F2D-4982-9BB4-00D3657E6F34}" presName="textNode" presStyleLbl="node1" presStyleIdx="1" presStyleCnt="3">
        <dgm:presLayoutVars>
          <dgm:bulletEnabled val="1"/>
        </dgm:presLayoutVars>
      </dgm:prSet>
      <dgm:spPr/>
    </dgm:pt>
    <dgm:pt modelId="{2B98549C-03F2-4151-B37E-2DD38762D00B}" type="pres">
      <dgm:prSet presAssocID="{6456AC0A-2985-4173-835D-E88699F9372D}" presName="sibTrans" presStyleCnt="0"/>
      <dgm:spPr/>
    </dgm:pt>
    <dgm:pt modelId="{7E64A74F-EAF4-4A59-B676-44E3B014417B}" type="pres">
      <dgm:prSet presAssocID="{229740AA-6D2C-43EE-8C16-5BB459C55EE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DA7E110-B82E-4C5E-AE39-958AE27D62ED}" srcId="{EB2C830C-08CF-4212-9155-69D2D8B8C50E}" destId="{229740AA-6D2C-43EE-8C16-5BB459C55EEA}" srcOrd="2" destOrd="0" parTransId="{33541747-AF77-49F4-B79A-70A50A4549D4}" sibTransId="{50FFC633-4F28-4A7C-A9DB-8FFA3A8F5476}"/>
    <dgm:cxn modelId="{FF07201C-A0BC-4BC6-8077-0E27F6C61A58}" type="presOf" srcId="{107F7B0F-4F2D-4982-9BB4-00D3657E6F34}" destId="{E03813D8-D899-4CFA-BB5B-8D9DFF6475E0}" srcOrd="0" destOrd="0" presId="urn:microsoft.com/office/officeart/2005/8/layout/hProcess9"/>
    <dgm:cxn modelId="{305D9E39-F4F9-48AE-8F73-8DA8ABDBF3DD}" type="presOf" srcId="{229740AA-6D2C-43EE-8C16-5BB459C55EEA}" destId="{7E64A74F-EAF4-4A59-B676-44E3B014417B}" srcOrd="0" destOrd="0" presId="urn:microsoft.com/office/officeart/2005/8/layout/hProcess9"/>
    <dgm:cxn modelId="{0C64E66A-051D-4997-B588-6FB40E06D476}" srcId="{EB2C830C-08CF-4212-9155-69D2D8B8C50E}" destId="{C7864F90-6562-4818-BAB5-CA2B9DCA30F6}" srcOrd="0" destOrd="0" parTransId="{38DE8445-630F-4842-81E3-F022BD737F59}" sibTransId="{6A7D01E5-ECCE-48D7-993F-A98C424DFC1F}"/>
    <dgm:cxn modelId="{0602CF70-32F3-4E22-93C8-62A63440B465}" srcId="{EB2C830C-08CF-4212-9155-69D2D8B8C50E}" destId="{107F7B0F-4F2D-4982-9BB4-00D3657E6F34}" srcOrd="1" destOrd="0" parTransId="{2CDE1B7A-7265-4A59-A74E-DDF950C285B3}" sibTransId="{6456AC0A-2985-4173-835D-E88699F9372D}"/>
    <dgm:cxn modelId="{A2885D82-FB22-435C-8B42-14521704AD65}" type="presOf" srcId="{C7864F90-6562-4818-BAB5-CA2B9DCA30F6}" destId="{07343E15-2942-4801-AC7F-36F50729A698}" srcOrd="0" destOrd="0" presId="urn:microsoft.com/office/officeart/2005/8/layout/hProcess9"/>
    <dgm:cxn modelId="{624C58C6-8E83-407E-89EB-0B780E56F189}" type="presOf" srcId="{EB2C830C-08CF-4212-9155-69D2D8B8C50E}" destId="{50DAFA89-BE10-4B60-AFF0-9E226078B03B}" srcOrd="0" destOrd="0" presId="urn:microsoft.com/office/officeart/2005/8/layout/hProcess9"/>
    <dgm:cxn modelId="{11D8A759-61E3-44EE-9FCB-7F422BDB5F29}" type="presParOf" srcId="{50DAFA89-BE10-4B60-AFF0-9E226078B03B}" destId="{AEC8219B-FFFD-4A66-A1AD-49CDD2B1C4F9}" srcOrd="0" destOrd="0" presId="urn:microsoft.com/office/officeart/2005/8/layout/hProcess9"/>
    <dgm:cxn modelId="{B820B724-9D1F-4AE4-9C9C-6DED0E78DEE1}" type="presParOf" srcId="{50DAFA89-BE10-4B60-AFF0-9E226078B03B}" destId="{DDE371A7-EDE7-4A32-BEB2-DDAF2361B65C}" srcOrd="1" destOrd="0" presId="urn:microsoft.com/office/officeart/2005/8/layout/hProcess9"/>
    <dgm:cxn modelId="{60116C6F-F9E6-44B6-9C6E-20E4AF35F34A}" type="presParOf" srcId="{DDE371A7-EDE7-4A32-BEB2-DDAF2361B65C}" destId="{07343E15-2942-4801-AC7F-36F50729A698}" srcOrd="0" destOrd="0" presId="urn:microsoft.com/office/officeart/2005/8/layout/hProcess9"/>
    <dgm:cxn modelId="{E6555B10-CE21-4663-9ACB-95E3E262860E}" type="presParOf" srcId="{DDE371A7-EDE7-4A32-BEB2-DDAF2361B65C}" destId="{65BBEC11-1BE4-4843-A829-863149184C3A}" srcOrd="1" destOrd="0" presId="urn:microsoft.com/office/officeart/2005/8/layout/hProcess9"/>
    <dgm:cxn modelId="{3F11DE16-31A7-4AE3-97B5-A83A49F5BEEB}" type="presParOf" srcId="{DDE371A7-EDE7-4A32-BEB2-DDAF2361B65C}" destId="{E03813D8-D899-4CFA-BB5B-8D9DFF6475E0}" srcOrd="2" destOrd="0" presId="urn:microsoft.com/office/officeart/2005/8/layout/hProcess9"/>
    <dgm:cxn modelId="{C1730911-D277-4C52-BDF5-DCFA6242EFB4}" type="presParOf" srcId="{DDE371A7-EDE7-4A32-BEB2-DDAF2361B65C}" destId="{2B98549C-03F2-4151-B37E-2DD38762D00B}" srcOrd="3" destOrd="0" presId="urn:microsoft.com/office/officeart/2005/8/layout/hProcess9"/>
    <dgm:cxn modelId="{27A0DF56-E90F-4FCC-AF17-07471F531C7A}" type="presParOf" srcId="{DDE371A7-EDE7-4A32-BEB2-DDAF2361B65C}" destId="{7E64A74F-EAF4-4A59-B676-44E3B014417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7F271D-12FB-459C-B3B3-2DE8C43356A2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ru-RU"/>
        </a:p>
      </dgm:t>
    </dgm:pt>
    <dgm:pt modelId="{979B3012-FED0-4A97-BC83-C8F331F0C6B3}">
      <dgm:prSet/>
      <dgm:spPr/>
      <dgm:t>
        <a:bodyPr/>
        <a:lstStyle/>
        <a:p>
          <a:r>
            <a:rPr lang="ru-RU"/>
            <a:t>Промысловые. В процессе промыслового анализирования применяется газосепаратор, который распределяет газ, добытый из пласта, на две фракции: жидкую и газообразную. Специалисты анализируют качество и состав каждой из этих двух фракций.</a:t>
          </a:r>
        </a:p>
      </dgm:t>
    </dgm:pt>
    <dgm:pt modelId="{5A2AB770-59C4-4C93-8A77-40EA6F93CAAB}" type="parTrans" cxnId="{3EFBF033-8D1E-48A6-A326-DA2DE8022CD2}">
      <dgm:prSet/>
      <dgm:spPr/>
      <dgm:t>
        <a:bodyPr/>
        <a:lstStyle/>
        <a:p>
          <a:endParaRPr lang="ru-RU"/>
        </a:p>
      </dgm:t>
    </dgm:pt>
    <dgm:pt modelId="{A1524752-2BFC-4EC9-9886-73217C3E0042}" type="sibTrans" cxnId="{3EFBF033-8D1E-48A6-A326-DA2DE8022CD2}">
      <dgm:prSet/>
      <dgm:spPr/>
      <dgm:t>
        <a:bodyPr/>
        <a:lstStyle/>
        <a:p>
          <a:endParaRPr lang="ru-RU"/>
        </a:p>
      </dgm:t>
    </dgm:pt>
    <dgm:pt modelId="{303E1D66-F469-4E10-BC17-752948C6F8DB}">
      <dgm:prSet/>
      <dgm:spPr/>
      <dgm:t>
        <a:bodyPr/>
        <a:lstStyle/>
        <a:p>
          <a:r>
            <a:rPr lang="ru-RU"/>
            <a:t>Лабораторные.Полностью базируются на отчете, полученном в результате промыслового анализа. Работа проводится в специальных лабораториях научно-исследовательских институтов.</a:t>
          </a:r>
        </a:p>
      </dgm:t>
    </dgm:pt>
    <dgm:pt modelId="{7EC861ED-7808-4DA0-8BCE-DDB7C8A7444D}" type="parTrans" cxnId="{2D59EB4A-F48E-4DCB-A5BC-604D3FE0D2F2}">
      <dgm:prSet/>
      <dgm:spPr/>
      <dgm:t>
        <a:bodyPr/>
        <a:lstStyle/>
        <a:p>
          <a:endParaRPr lang="ru-RU"/>
        </a:p>
      </dgm:t>
    </dgm:pt>
    <dgm:pt modelId="{E1427F11-2D68-4996-85D8-EDC41E6A5A24}" type="sibTrans" cxnId="{2D59EB4A-F48E-4DCB-A5BC-604D3FE0D2F2}">
      <dgm:prSet/>
      <dgm:spPr/>
      <dgm:t>
        <a:bodyPr/>
        <a:lstStyle/>
        <a:p>
          <a:endParaRPr lang="ru-RU"/>
        </a:p>
      </dgm:t>
    </dgm:pt>
    <dgm:pt modelId="{EA7884D0-303C-471B-8019-19BDB8F81029}">
      <dgm:prSet/>
      <dgm:spPr/>
      <dgm:t>
        <a:bodyPr/>
        <a:lstStyle/>
        <a:p>
          <a:r>
            <a:rPr lang="ru-RU"/>
            <a:t>Осуществление подобного анализирования позволяет повысить степень практичности и эффективности эксплуатации выработки.</a:t>
          </a:r>
        </a:p>
      </dgm:t>
    </dgm:pt>
    <dgm:pt modelId="{0FC93DE1-4267-427B-A12A-A2BCDFB429EA}" type="parTrans" cxnId="{FB3ED138-5191-4D97-952F-F0CF092BB706}">
      <dgm:prSet/>
      <dgm:spPr/>
      <dgm:t>
        <a:bodyPr/>
        <a:lstStyle/>
        <a:p>
          <a:endParaRPr lang="ru-RU"/>
        </a:p>
      </dgm:t>
    </dgm:pt>
    <dgm:pt modelId="{2762BEE8-6A5C-4F4F-8918-D0DCEE577B5D}" type="sibTrans" cxnId="{FB3ED138-5191-4D97-952F-F0CF092BB706}">
      <dgm:prSet/>
      <dgm:spPr/>
      <dgm:t>
        <a:bodyPr/>
        <a:lstStyle/>
        <a:p>
          <a:endParaRPr lang="ru-RU"/>
        </a:p>
      </dgm:t>
    </dgm:pt>
    <dgm:pt modelId="{CC3F3BBA-DD73-4813-AB9F-595DD64FB195}" type="pres">
      <dgm:prSet presAssocID="{337F271D-12FB-459C-B3B3-2DE8C43356A2}" presName="linearFlow" presStyleCnt="0">
        <dgm:presLayoutVars>
          <dgm:dir/>
          <dgm:resizeHandles val="exact"/>
        </dgm:presLayoutVars>
      </dgm:prSet>
      <dgm:spPr/>
    </dgm:pt>
    <dgm:pt modelId="{37340A25-82CF-4061-B24A-306350AF22B4}" type="pres">
      <dgm:prSet presAssocID="{979B3012-FED0-4A97-BC83-C8F331F0C6B3}" presName="node" presStyleLbl="node1" presStyleIdx="0" presStyleCnt="3">
        <dgm:presLayoutVars>
          <dgm:bulletEnabled val="1"/>
        </dgm:presLayoutVars>
      </dgm:prSet>
      <dgm:spPr/>
    </dgm:pt>
    <dgm:pt modelId="{E58FC428-1D4F-414E-B0F5-B668F7D90B22}" type="pres">
      <dgm:prSet presAssocID="{A1524752-2BFC-4EC9-9886-73217C3E0042}" presName="spacerL" presStyleCnt="0"/>
      <dgm:spPr/>
    </dgm:pt>
    <dgm:pt modelId="{C0A1C670-0482-4A00-8DCE-823397A8BE54}" type="pres">
      <dgm:prSet presAssocID="{A1524752-2BFC-4EC9-9886-73217C3E0042}" presName="sibTrans" presStyleLbl="sibTrans2D1" presStyleIdx="0" presStyleCnt="2"/>
      <dgm:spPr/>
    </dgm:pt>
    <dgm:pt modelId="{57A00CD1-19FE-45A0-9E4F-E0AD43ABBD63}" type="pres">
      <dgm:prSet presAssocID="{A1524752-2BFC-4EC9-9886-73217C3E0042}" presName="spacerR" presStyleCnt="0"/>
      <dgm:spPr/>
    </dgm:pt>
    <dgm:pt modelId="{3071E52C-EDE0-4291-B140-7D6008F48267}" type="pres">
      <dgm:prSet presAssocID="{303E1D66-F469-4E10-BC17-752948C6F8DB}" presName="node" presStyleLbl="node1" presStyleIdx="1" presStyleCnt="3">
        <dgm:presLayoutVars>
          <dgm:bulletEnabled val="1"/>
        </dgm:presLayoutVars>
      </dgm:prSet>
      <dgm:spPr/>
    </dgm:pt>
    <dgm:pt modelId="{FEB9A1EF-5B5B-4215-AA8D-4B241D088A72}" type="pres">
      <dgm:prSet presAssocID="{E1427F11-2D68-4996-85D8-EDC41E6A5A24}" presName="spacerL" presStyleCnt="0"/>
      <dgm:spPr/>
    </dgm:pt>
    <dgm:pt modelId="{18B28776-5C30-4799-B87B-EA3CBF210587}" type="pres">
      <dgm:prSet presAssocID="{E1427F11-2D68-4996-85D8-EDC41E6A5A24}" presName="sibTrans" presStyleLbl="sibTrans2D1" presStyleIdx="1" presStyleCnt="2"/>
      <dgm:spPr/>
    </dgm:pt>
    <dgm:pt modelId="{C000BAD3-23A6-40EF-B679-203AA049574D}" type="pres">
      <dgm:prSet presAssocID="{E1427F11-2D68-4996-85D8-EDC41E6A5A24}" presName="spacerR" presStyleCnt="0"/>
      <dgm:spPr/>
    </dgm:pt>
    <dgm:pt modelId="{243E5418-C2C3-4F2A-A19C-9D88B4DEC33F}" type="pres">
      <dgm:prSet presAssocID="{EA7884D0-303C-471B-8019-19BDB8F81029}" presName="node" presStyleLbl="node1" presStyleIdx="2" presStyleCnt="3">
        <dgm:presLayoutVars>
          <dgm:bulletEnabled val="1"/>
        </dgm:presLayoutVars>
      </dgm:prSet>
      <dgm:spPr/>
    </dgm:pt>
  </dgm:ptLst>
  <dgm:cxnLst>
    <dgm:cxn modelId="{3EFBF033-8D1E-48A6-A326-DA2DE8022CD2}" srcId="{337F271D-12FB-459C-B3B3-2DE8C43356A2}" destId="{979B3012-FED0-4A97-BC83-C8F331F0C6B3}" srcOrd="0" destOrd="0" parTransId="{5A2AB770-59C4-4C93-8A77-40EA6F93CAAB}" sibTransId="{A1524752-2BFC-4EC9-9886-73217C3E0042}"/>
    <dgm:cxn modelId="{FB3ED138-5191-4D97-952F-F0CF092BB706}" srcId="{337F271D-12FB-459C-B3B3-2DE8C43356A2}" destId="{EA7884D0-303C-471B-8019-19BDB8F81029}" srcOrd="2" destOrd="0" parTransId="{0FC93DE1-4267-427B-A12A-A2BCDFB429EA}" sibTransId="{2762BEE8-6A5C-4F4F-8918-D0DCEE577B5D}"/>
    <dgm:cxn modelId="{6CBE943C-8068-45DA-B41C-A6805BF9F7E6}" type="presOf" srcId="{303E1D66-F469-4E10-BC17-752948C6F8DB}" destId="{3071E52C-EDE0-4291-B140-7D6008F48267}" srcOrd="0" destOrd="0" presId="urn:microsoft.com/office/officeart/2005/8/layout/equation1"/>
    <dgm:cxn modelId="{2D59EB4A-F48E-4DCB-A5BC-604D3FE0D2F2}" srcId="{337F271D-12FB-459C-B3B3-2DE8C43356A2}" destId="{303E1D66-F469-4E10-BC17-752948C6F8DB}" srcOrd="1" destOrd="0" parTransId="{7EC861ED-7808-4DA0-8BCE-DDB7C8A7444D}" sibTransId="{E1427F11-2D68-4996-85D8-EDC41E6A5A24}"/>
    <dgm:cxn modelId="{7890105A-A362-4132-8BE9-B6F5773D6164}" type="presOf" srcId="{E1427F11-2D68-4996-85D8-EDC41E6A5A24}" destId="{18B28776-5C30-4799-B87B-EA3CBF210587}" srcOrd="0" destOrd="0" presId="urn:microsoft.com/office/officeart/2005/8/layout/equation1"/>
    <dgm:cxn modelId="{5484F1A3-F660-4A8A-B48A-3B984A982929}" type="presOf" srcId="{337F271D-12FB-459C-B3B3-2DE8C43356A2}" destId="{CC3F3BBA-DD73-4813-AB9F-595DD64FB195}" srcOrd="0" destOrd="0" presId="urn:microsoft.com/office/officeart/2005/8/layout/equation1"/>
    <dgm:cxn modelId="{A9C414B8-DCCE-486F-9928-5F7F31DFD2DE}" type="presOf" srcId="{979B3012-FED0-4A97-BC83-C8F331F0C6B3}" destId="{37340A25-82CF-4061-B24A-306350AF22B4}" srcOrd="0" destOrd="0" presId="urn:microsoft.com/office/officeart/2005/8/layout/equation1"/>
    <dgm:cxn modelId="{58869ACC-A640-4E2E-B589-C841A7A17AA0}" type="presOf" srcId="{EA7884D0-303C-471B-8019-19BDB8F81029}" destId="{243E5418-C2C3-4F2A-A19C-9D88B4DEC33F}" srcOrd="0" destOrd="0" presId="urn:microsoft.com/office/officeart/2005/8/layout/equation1"/>
    <dgm:cxn modelId="{65F410E4-BC82-49FF-9D49-980DF480710F}" type="presOf" srcId="{A1524752-2BFC-4EC9-9886-73217C3E0042}" destId="{C0A1C670-0482-4A00-8DCE-823397A8BE54}" srcOrd="0" destOrd="0" presId="urn:microsoft.com/office/officeart/2005/8/layout/equation1"/>
    <dgm:cxn modelId="{5D4C3DCD-A5F6-4583-8B36-4DDE059C0289}" type="presParOf" srcId="{CC3F3BBA-DD73-4813-AB9F-595DD64FB195}" destId="{37340A25-82CF-4061-B24A-306350AF22B4}" srcOrd="0" destOrd="0" presId="urn:microsoft.com/office/officeart/2005/8/layout/equation1"/>
    <dgm:cxn modelId="{1F4E8FE7-4707-44DB-B0E5-3FE6E2FC5035}" type="presParOf" srcId="{CC3F3BBA-DD73-4813-AB9F-595DD64FB195}" destId="{E58FC428-1D4F-414E-B0F5-B668F7D90B22}" srcOrd="1" destOrd="0" presId="urn:microsoft.com/office/officeart/2005/8/layout/equation1"/>
    <dgm:cxn modelId="{49442111-727F-4A28-A090-7A7A1356E234}" type="presParOf" srcId="{CC3F3BBA-DD73-4813-AB9F-595DD64FB195}" destId="{C0A1C670-0482-4A00-8DCE-823397A8BE54}" srcOrd="2" destOrd="0" presId="urn:microsoft.com/office/officeart/2005/8/layout/equation1"/>
    <dgm:cxn modelId="{7EF7BEFC-A31F-417A-B64C-823E889918D5}" type="presParOf" srcId="{CC3F3BBA-DD73-4813-AB9F-595DD64FB195}" destId="{57A00CD1-19FE-45A0-9E4F-E0AD43ABBD63}" srcOrd="3" destOrd="0" presId="urn:microsoft.com/office/officeart/2005/8/layout/equation1"/>
    <dgm:cxn modelId="{8B0C157A-D7D4-414F-851E-3DB427D34DC8}" type="presParOf" srcId="{CC3F3BBA-DD73-4813-AB9F-595DD64FB195}" destId="{3071E52C-EDE0-4291-B140-7D6008F48267}" srcOrd="4" destOrd="0" presId="urn:microsoft.com/office/officeart/2005/8/layout/equation1"/>
    <dgm:cxn modelId="{28EAC994-D4D3-41DE-9406-3E2CC2B617EE}" type="presParOf" srcId="{CC3F3BBA-DD73-4813-AB9F-595DD64FB195}" destId="{FEB9A1EF-5B5B-4215-AA8D-4B241D088A72}" srcOrd="5" destOrd="0" presId="urn:microsoft.com/office/officeart/2005/8/layout/equation1"/>
    <dgm:cxn modelId="{881FA032-18CD-4D3F-8EB3-CCD99DFB4702}" type="presParOf" srcId="{CC3F3BBA-DD73-4813-AB9F-595DD64FB195}" destId="{18B28776-5C30-4799-B87B-EA3CBF210587}" srcOrd="6" destOrd="0" presId="urn:microsoft.com/office/officeart/2005/8/layout/equation1"/>
    <dgm:cxn modelId="{1EB9B32F-D3CC-4DD1-9650-6E7B00DFC094}" type="presParOf" srcId="{CC3F3BBA-DD73-4813-AB9F-595DD64FB195}" destId="{C000BAD3-23A6-40EF-B679-203AA049574D}" srcOrd="7" destOrd="0" presId="urn:microsoft.com/office/officeart/2005/8/layout/equation1"/>
    <dgm:cxn modelId="{079CFB01-572E-4524-8B00-D0D294F6B3FF}" type="presParOf" srcId="{CC3F3BBA-DD73-4813-AB9F-595DD64FB195}" destId="{243E5418-C2C3-4F2A-A19C-9D88B4DEC33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AF712-E1DA-40B9-8CE0-E000794781E4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ru-RU"/>
        </a:p>
      </dgm:t>
    </dgm:pt>
    <dgm:pt modelId="{800F05D2-4A78-445B-B5A8-9B6233B08984}">
      <dgm:prSet/>
      <dgm:spPr/>
      <dgm:t>
        <a:bodyPr/>
        <a:lstStyle/>
        <a:p>
          <a:r>
            <a:rPr lang="ru-RU" dirty="0"/>
            <a:t>Остаточный объем жидкости при различных давлениях и пластовой температуре определяют в лабораторных условиях при исследовании </a:t>
          </a:r>
          <a:r>
            <a:rPr lang="ru-RU" dirty="0" err="1"/>
            <a:t>рекомбинированных</a:t>
          </a:r>
          <a:r>
            <a:rPr lang="ru-RU" dirty="0"/>
            <a:t> проб газа сепарации и насыщенного конденсата на специальных установках УГК-3, УФР-2.</a:t>
          </a:r>
        </a:p>
      </dgm:t>
    </dgm:pt>
    <dgm:pt modelId="{7E30A2A7-CB41-4F34-8673-E18695ED391F}" type="parTrans" cxnId="{C69878ED-DA1F-425C-9600-A93B18AE0003}">
      <dgm:prSet/>
      <dgm:spPr/>
      <dgm:t>
        <a:bodyPr/>
        <a:lstStyle/>
        <a:p>
          <a:endParaRPr lang="ru-RU"/>
        </a:p>
      </dgm:t>
    </dgm:pt>
    <dgm:pt modelId="{A5FADBEA-7EFF-49A3-A7D0-19D4C677F0AF}" type="sibTrans" cxnId="{C69878ED-DA1F-425C-9600-A93B18AE0003}">
      <dgm:prSet/>
      <dgm:spPr/>
      <dgm:t>
        <a:bodyPr/>
        <a:lstStyle/>
        <a:p>
          <a:endParaRPr lang="ru-RU"/>
        </a:p>
      </dgm:t>
    </dgm:pt>
    <dgm:pt modelId="{D7FD4554-8812-4760-888B-2625915EE587}">
      <dgm:prSet/>
      <dgm:spPr/>
      <dgm:t>
        <a:bodyPr/>
        <a:lstStyle/>
        <a:p>
          <a:r>
            <a:rPr lang="ru-RU" dirty="0"/>
            <a:t>На установке проводят дифференциальную конденсацию пластовой смеси при изменении давления от начального до атмосферного и пластовой температуре, измеряют оставшийся объем конденсата в сосуде высокого давления, приводят его к стандартным условиям, делят на начальные запасы конденсата и определяют таким образом «потери» конденсата. Коэффициент извлечения конденсата из залежи можно рассчитать по корреляционной зависимости.</a:t>
          </a:r>
        </a:p>
      </dgm:t>
    </dgm:pt>
    <dgm:pt modelId="{45BC7C09-9143-400C-8C1F-698E14451EE3}" type="parTrans" cxnId="{09D0A34A-C391-4A8E-9274-276284756F9F}">
      <dgm:prSet/>
      <dgm:spPr/>
      <dgm:t>
        <a:bodyPr/>
        <a:lstStyle/>
        <a:p>
          <a:endParaRPr lang="ru-RU"/>
        </a:p>
      </dgm:t>
    </dgm:pt>
    <dgm:pt modelId="{BCCAD83D-0EEA-47E2-965F-CF13ECF1EEB0}" type="sibTrans" cxnId="{09D0A34A-C391-4A8E-9274-276284756F9F}">
      <dgm:prSet/>
      <dgm:spPr/>
      <dgm:t>
        <a:bodyPr/>
        <a:lstStyle/>
        <a:p>
          <a:endParaRPr lang="ru-RU"/>
        </a:p>
      </dgm:t>
    </dgm:pt>
    <dgm:pt modelId="{9F7200F4-EB19-4F78-B281-0FA56AE377B7}">
      <dgm:prSet/>
      <dgm:spPr/>
      <dgm:t>
        <a:bodyPr/>
        <a:lstStyle/>
        <a:p>
          <a:r>
            <a:rPr lang="ru-RU"/>
            <a:t>В сосуде высокого давления PVT нет пористой среды. Теоретические и экспериментальные исследования показывают, что пористая среда влияет как на давление начала конденсации, так и на потери кон­денсата, поскольку в пласте конденсация углеводородов проходит в капиллярах причудливой формы в отличие от конденсации их в свободном пространстве в бомбе PVT.</a:t>
          </a:r>
        </a:p>
      </dgm:t>
    </dgm:pt>
    <dgm:pt modelId="{750A64B8-6E6A-4353-92A4-DD436BF6784F}" type="parTrans" cxnId="{5091C9B0-9C98-4716-93C8-B9AB9339F854}">
      <dgm:prSet/>
      <dgm:spPr/>
      <dgm:t>
        <a:bodyPr/>
        <a:lstStyle/>
        <a:p>
          <a:endParaRPr lang="ru-RU"/>
        </a:p>
      </dgm:t>
    </dgm:pt>
    <dgm:pt modelId="{88A39B92-B819-48DD-8E3A-65B6D55C15FD}" type="sibTrans" cxnId="{5091C9B0-9C98-4716-93C8-B9AB9339F854}">
      <dgm:prSet/>
      <dgm:spPr/>
      <dgm:t>
        <a:bodyPr/>
        <a:lstStyle/>
        <a:p>
          <a:endParaRPr lang="ru-RU"/>
        </a:p>
      </dgm:t>
    </dgm:pt>
    <dgm:pt modelId="{7976DD33-0894-4F72-9AC2-EA9FE96EADF8}" type="pres">
      <dgm:prSet presAssocID="{A58AF712-E1DA-40B9-8CE0-E000794781E4}" presName="Name0" presStyleCnt="0">
        <dgm:presLayoutVars>
          <dgm:dir/>
          <dgm:resizeHandles val="exact"/>
        </dgm:presLayoutVars>
      </dgm:prSet>
      <dgm:spPr/>
    </dgm:pt>
    <dgm:pt modelId="{89060A12-6409-41D6-B980-CC8BFC93DD6F}" type="pres">
      <dgm:prSet presAssocID="{800F05D2-4A78-445B-B5A8-9B6233B08984}" presName="node" presStyleLbl="node1" presStyleIdx="0" presStyleCnt="3">
        <dgm:presLayoutVars>
          <dgm:bulletEnabled val="1"/>
        </dgm:presLayoutVars>
      </dgm:prSet>
      <dgm:spPr/>
    </dgm:pt>
    <dgm:pt modelId="{231FF71C-A537-4C1B-88E7-AE7E77F4BFD7}" type="pres">
      <dgm:prSet presAssocID="{A5FADBEA-7EFF-49A3-A7D0-19D4C677F0AF}" presName="sibTrans" presStyleCnt="0"/>
      <dgm:spPr/>
    </dgm:pt>
    <dgm:pt modelId="{06CC5BAA-908F-461B-8675-C2B3E7542710}" type="pres">
      <dgm:prSet presAssocID="{D7FD4554-8812-4760-888B-2625915EE587}" presName="node" presStyleLbl="node1" presStyleIdx="1" presStyleCnt="3">
        <dgm:presLayoutVars>
          <dgm:bulletEnabled val="1"/>
        </dgm:presLayoutVars>
      </dgm:prSet>
      <dgm:spPr/>
    </dgm:pt>
    <dgm:pt modelId="{C885206E-A184-4EDD-AAF8-632B19684629}" type="pres">
      <dgm:prSet presAssocID="{BCCAD83D-0EEA-47E2-965F-CF13ECF1EEB0}" presName="sibTrans" presStyleCnt="0"/>
      <dgm:spPr/>
    </dgm:pt>
    <dgm:pt modelId="{BEDFDDCC-7D63-422A-8E28-48ED64A9B728}" type="pres">
      <dgm:prSet presAssocID="{9F7200F4-EB19-4F78-B281-0FA56AE377B7}" presName="node" presStyleLbl="node1" presStyleIdx="2" presStyleCnt="3">
        <dgm:presLayoutVars>
          <dgm:bulletEnabled val="1"/>
        </dgm:presLayoutVars>
      </dgm:prSet>
      <dgm:spPr/>
    </dgm:pt>
  </dgm:ptLst>
  <dgm:cxnLst>
    <dgm:cxn modelId="{09D0A34A-C391-4A8E-9274-276284756F9F}" srcId="{A58AF712-E1DA-40B9-8CE0-E000794781E4}" destId="{D7FD4554-8812-4760-888B-2625915EE587}" srcOrd="1" destOrd="0" parTransId="{45BC7C09-9143-400C-8C1F-698E14451EE3}" sibTransId="{BCCAD83D-0EEA-47E2-965F-CF13ECF1EEB0}"/>
    <dgm:cxn modelId="{210DF24C-8956-4ECB-BAC5-F284D06064F0}" type="presOf" srcId="{A58AF712-E1DA-40B9-8CE0-E000794781E4}" destId="{7976DD33-0894-4F72-9AC2-EA9FE96EADF8}" srcOrd="0" destOrd="0" presId="urn:microsoft.com/office/officeart/2005/8/layout/hList6"/>
    <dgm:cxn modelId="{88588756-8034-44AC-9E1C-8D42828BE058}" type="presOf" srcId="{800F05D2-4A78-445B-B5A8-9B6233B08984}" destId="{89060A12-6409-41D6-B980-CC8BFC93DD6F}" srcOrd="0" destOrd="0" presId="urn:microsoft.com/office/officeart/2005/8/layout/hList6"/>
    <dgm:cxn modelId="{60A6E4AA-CFD5-482E-824B-9A6E70550C19}" type="presOf" srcId="{D7FD4554-8812-4760-888B-2625915EE587}" destId="{06CC5BAA-908F-461B-8675-C2B3E7542710}" srcOrd="0" destOrd="0" presId="urn:microsoft.com/office/officeart/2005/8/layout/hList6"/>
    <dgm:cxn modelId="{5091C9B0-9C98-4716-93C8-B9AB9339F854}" srcId="{A58AF712-E1DA-40B9-8CE0-E000794781E4}" destId="{9F7200F4-EB19-4F78-B281-0FA56AE377B7}" srcOrd="2" destOrd="0" parTransId="{750A64B8-6E6A-4353-92A4-DD436BF6784F}" sibTransId="{88A39B92-B819-48DD-8E3A-65B6D55C15FD}"/>
    <dgm:cxn modelId="{C69878ED-DA1F-425C-9600-A93B18AE0003}" srcId="{A58AF712-E1DA-40B9-8CE0-E000794781E4}" destId="{800F05D2-4A78-445B-B5A8-9B6233B08984}" srcOrd="0" destOrd="0" parTransId="{7E30A2A7-CB41-4F34-8673-E18695ED391F}" sibTransId="{A5FADBEA-7EFF-49A3-A7D0-19D4C677F0AF}"/>
    <dgm:cxn modelId="{990382F6-434E-44CE-825D-60FA2A2AAEB9}" type="presOf" srcId="{9F7200F4-EB19-4F78-B281-0FA56AE377B7}" destId="{BEDFDDCC-7D63-422A-8E28-48ED64A9B728}" srcOrd="0" destOrd="0" presId="urn:microsoft.com/office/officeart/2005/8/layout/hList6"/>
    <dgm:cxn modelId="{3B46D8D6-347B-4ACA-9EDD-EC32BB6CD003}" type="presParOf" srcId="{7976DD33-0894-4F72-9AC2-EA9FE96EADF8}" destId="{89060A12-6409-41D6-B980-CC8BFC93DD6F}" srcOrd="0" destOrd="0" presId="urn:microsoft.com/office/officeart/2005/8/layout/hList6"/>
    <dgm:cxn modelId="{E338C882-FD5D-4B44-9AEE-C7B196AC8DEC}" type="presParOf" srcId="{7976DD33-0894-4F72-9AC2-EA9FE96EADF8}" destId="{231FF71C-A537-4C1B-88E7-AE7E77F4BFD7}" srcOrd="1" destOrd="0" presId="urn:microsoft.com/office/officeart/2005/8/layout/hList6"/>
    <dgm:cxn modelId="{FE8B00D4-B8E7-4B2C-A7FC-C656F1BA4635}" type="presParOf" srcId="{7976DD33-0894-4F72-9AC2-EA9FE96EADF8}" destId="{06CC5BAA-908F-461B-8675-C2B3E7542710}" srcOrd="2" destOrd="0" presId="urn:microsoft.com/office/officeart/2005/8/layout/hList6"/>
    <dgm:cxn modelId="{4EC3E2BF-602B-474E-9D39-027B88AB35A0}" type="presParOf" srcId="{7976DD33-0894-4F72-9AC2-EA9FE96EADF8}" destId="{C885206E-A184-4EDD-AAF8-632B19684629}" srcOrd="3" destOrd="0" presId="urn:microsoft.com/office/officeart/2005/8/layout/hList6"/>
    <dgm:cxn modelId="{46FEAD19-308E-4B9E-9DA2-F2299DFDFC0A}" type="presParOf" srcId="{7976DD33-0894-4F72-9AC2-EA9FE96EADF8}" destId="{BEDFDDCC-7D63-422A-8E28-48ED64A9B72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F95DB2-6621-43D2-8C9C-F561081F1D2D}" type="doc">
      <dgm:prSet loTypeId="urn:microsoft.com/office/officeart/2005/8/layout/arrow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ru-RU"/>
        </a:p>
      </dgm:t>
    </dgm:pt>
    <dgm:pt modelId="{2A7F9EC3-11E2-4C52-A29B-03D77330A6EE}">
      <dgm:prSet/>
      <dgm:spPr/>
      <dgm:t>
        <a:bodyPr/>
        <a:lstStyle/>
        <a:p>
          <a:r>
            <a:rPr lang="ru-RU" dirty="0" err="1"/>
            <a:t>Нетермостатируемые</a:t>
          </a:r>
          <a:r>
            <a:rPr lang="ru-RU" dirty="0"/>
            <a:t> (высокой промыш­ленной производительности);</a:t>
          </a:r>
        </a:p>
      </dgm:t>
    </dgm:pt>
    <dgm:pt modelId="{5DF6B6A1-A078-4CF2-8190-9ED8B5FBE3EF}" type="parTrans" cxnId="{4C6DB7C8-C88F-422A-AFEA-0741913A20D9}">
      <dgm:prSet/>
      <dgm:spPr/>
      <dgm:t>
        <a:bodyPr/>
        <a:lstStyle/>
        <a:p>
          <a:endParaRPr lang="ru-RU"/>
        </a:p>
      </dgm:t>
    </dgm:pt>
    <dgm:pt modelId="{226998E1-9778-4B9B-9A24-AE4133E7F052}" type="sibTrans" cxnId="{4C6DB7C8-C88F-422A-AFEA-0741913A20D9}">
      <dgm:prSet/>
      <dgm:spPr/>
      <dgm:t>
        <a:bodyPr/>
        <a:lstStyle/>
        <a:p>
          <a:endParaRPr lang="ru-RU"/>
        </a:p>
      </dgm:t>
    </dgm:pt>
    <dgm:pt modelId="{627DABA7-D7B3-4B9B-BB45-B602F1A88A41}">
      <dgm:prSet/>
      <dgm:spPr/>
      <dgm:t>
        <a:bodyPr/>
        <a:lstStyle/>
        <a:p>
          <a:r>
            <a:rPr lang="ru-RU"/>
            <a:t>Термостатируемые, через которые пропускается только небольшая часть отбираемого из скважины газа.</a:t>
          </a:r>
        </a:p>
      </dgm:t>
    </dgm:pt>
    <dgm:pt modelId="{36372ECA-740F-426E-9B98-D54DB5AB79B8}" type="parTrans" cxnId="{377A9FE5-4AB6-462D-85C5-099276B6F708}">
      <dgm:prSet/>
      <dgm:spPr/>
      <dgm:t>
        <a:bodyPr/>
        <a:lstStyle/>
        <a:p>
          <a:endParaRPr lang="ru-RU"/>
        </a:p>
      </dgm:t>
    </dgm:pt>
    <dgm:pt modelId="{C346E9E7-566E-4C8F-AA83-84ECF94B2620}" type="sibTrans" cxnId="{377A9FE5-4AB6-462D-85C5-099276B6F708}">
      <dgm:prSet/>
      <dgm:spPr/>
      <dgm:t>
        <a:bodyPr/>
        <a:lstStyle/>
        <a:p>
          <a:endParaRPr lang="ru-RU"/>
        </a:p>
      </dgm:t>
    </dgm:pt>
    <dgm:pt modelId="{87ACC0F1-2805-4CF3-B16F-6E020B26114F}" type="pres">
      <dgm:prSet presAssocID="{2BF95DB2-6621-43D2-8C9C-F561081F1D2D}" presName="compositeShape" presStyleCnt="0">
        <dgm:presLayoutVars>
          <dgm:chMax val="2"/>
          <dgm:dir/>
          <dgm:resizeHandles val="exact"/>
        </dgm:presLayoutVars>
      </dgm:prSet>
      <dgm:spPr/>
    </dgm:pt>
    <dgm:pt modelId="{36ED670A-BF17-47B8-9F85-C8FFF6F2ED9C}" type="pres">
      <dgm:prSet presAssocID="{2A7F9EC3-11E2-4C52-A29B-03D77330A6EE}" presName="upArrow" presStyleLbl="node1" presStyleIdx="0" presStyleCnt="2"/>
      <dgm:spPr/>
    </dgm:pt>
    <dgm:pt modelId="{324E2FFC-59B5-4E78-B829-76F58C454C1A}" type="pres">
      <dgm:prSet presAssocID="{2A7F9EC3-11E2-4C52-A29B-03D77330A6EE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A03BE028-EB10-49DF-AC93-F4ED7A007BA4}" type="pres">
      <dgm:prSet presAssocID="{627DABA7-D7B3-4B9B-BB45-B602F1A88A41}" presName="downArrow" presStyleLbl="node1" presStyleIdx="1" presStyleCnt="2"/>
      <dgm:spPr/>
    </dgm:pt>
    <dgm:pt modelId="{76ED2FC3-F92D-4F86-A6D7-1D2272AF9EC8}" type="pres">
      <dgm:prSet presAssocID="{627DABA7-D7B3-4B9B-BB45-B602F1A88A4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D940A67-A8B3-4776-A375-13B21F461985}" type="presOf" srcId="{627DABA7-D7B3-4B9B-BB45-B602F1A88A41}" destId="{76ED2FC3-F92D-4F86-A6D7-1D2272AF9EC8}" srcOrd="0" destOrd="0" presId="urn:microsoft.com/office/officeart/2005/8/layout/arrow4"/>
    <dgm:cxn modelId="{4C6DB7C8-C88F-422A-AFEA-0741913A20D9}" srcId="{2BF95DB2-6621-43D2-8C9C-F561081F1D2D}" destId="{2A7F9EC3-11E2-4C52-A29B-03D77330A6EE}" srcOrd="0" destOrd="0" parTransId="{5DF6B6A1-A078-4CF2-8190-9ED8B5FBE3EF}" sibTransId="{226998E1-9778-4B9B-9A24-AE4133E7F052}"/>
    <dgm:cxn modelId="{5F31ACCA-8E70-4179-A9CE-88D52D376938}" type="presOf" srcId="{2BF95DB2-6621-43D2-8C9C-F561081F1D2D}" destId="{87ACC0F1-2805-4CF3-B16F-6E020B26114F}" srcOrd="0" destOrd="0" presId="urn:microsoft.com/office/officeart/2005/8/layout/arrow4"/>
    <dgm:cxn modelId="{75492CD0-12DC-4974-BC57-B9706B70EFEC}" type="presOf" srcId="{2A7F9EC3-11E2-4C52-A29B-03D77330A6EE}" destId="{324E2FFC-59B5-4E78-B829-76F58C454C1A}" srcOrd="0" destOrd="0" presId="urn:microsoft.com/office/officeart/2005/8/layout/arrow4"/>
    <dgm:cxn modelId="{377A9FE5-4AB6-462D-85C5-099276B6F708}" srcId="{2BF95DB2-6621-43D2-8C9C-F561081F1D2D}" destId="{627DABA7-D7B3-4B9B-BB45-B602F1A88A41}" srcOrd="1" destOrd="0" parTransId="{36372ECA-740F-426E-9B98-D54DB5AB79B8}" sibTransId="{C346E9E7-566E-4C8F-AA83-84ECF94B2620}"/>
    <dgm:cxn modelId="{362BF2A2-DC52-4EA3-895D-3D67543B8564}" type="presParOf" srcId="{87ACC0F1-2805-4CF3-B16F-6E020B26114F}" destId="{36ED670A-BF17-47B8-9F85-C8FFF6F2ED9C}" srcOrd="0" destOrd="0" presId="urn:microsoft.com/office/officeart/2005/8/layout/arrow4"/>
    <dgm:cxn modelId="{FC4CDEA9-762F-4021-98C8-02275E7C3AE5}" type="presParOf" srcId="{87ACC0F1-2805-4CF3-B16F-6E020B26114F}" destId="{324E2FFC-59B5-4E78-B829-76F58C454C1A}" srcOrd="1" destOrd="0" presId="urn:microsoft.com/office/officeart/2005/8/layout/arrow4"/>
    <dgm:cxn modelId="{D1365A7F-8917-4BE2-96FD-B00FE9F3BA85}" type="presParOf" srcId="{87ACC0F1-2805-4CF3-B16F-6E020B26114F}" destId="{A03BE028-EB10-49DF-AC93-F4ED7A007BA4}" srcOrd="2" destOrd="0" presId="urn:microsoft.com/office/officeart/2005/8/layout/arrow4"/>
    <dgm:cxn modelId="{7B8D3774-3A66-432F-9631-953A84DAA050}" type="presParOf" srcId="{87ACC0F1-2805-4CF3-B16F-6E020B26114F}" destId="{76ED2FC3-F92D-4F86-A6D7-1D2272AF9EC8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0258EA-84AA-4566-92C5-4E51F2234D3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ru-RU"/>
        </a:p>
      </dgm:t>
    </dgm:pt>
    <dgm:pt modelId="{93D36943-DFC6-4EB0-91EF-CCF56AC75FA0}">
      <dgm:prSet/>
      <dgm:spPr/>
      <dgm:t>
        <a:bodyPr/>
        <a:lstStyle/>
        <a:p>
          <a:r>
            <a:rPr lang="ru-RU"/>
            <a:t>Установка, смонтирована на двухосном автоприцепе и подключена к скважине с помощью стальных шарнирных труб. Три регулируемых штуцера позволяют создавать на сепараторах разное давление. Охлаждение газа в термостатируемой установке осуществляется при дросселировании газа высокого напора. Для его подогрева используют электронагреватели.</a:t>
          </a:r>
          <a:br>
            <a:rPr lang="ru-RU"/>
          </a:br>
          <a:r>
            <a:rPr lang="ru-RU" b="0" i="0"/>
            <a:t>Отношение количества выделившегося в сепараторах конденсата к количеству протекшего газа дает основную характеристику продукции скважины- </a:t>
          </a:r>
          <a:r>
            <a:rPr lang="ru-RU" b="1" i="1"/>
            <a:t>удельное конденсатосодержание (конденсатогазовый фактор- КГФ)</a:t>
          </a:r>
          <a:r>
            <a:rPr lang="ru-RU" b="0" i="1"/>
            <a:t>—</a:t>
          </a:r>
          <a:r>
            <a:rPr lang="ru-RU" b="0" i="0"/>
            <a:t>(г/м3 или см3/м3) при различных значениях температуры и давления. Сырой конденсат, получаемый в сепараторах и в термостатируемой установке, подвергают разгазированию путем снижения давления в контейнере до 0,1 МПа и выдержке при 20°С и измеряют количество газов дегазации.</a:t>
          </a:r>
          <a:endParaRPr lang="ru-RU"/>
        </a:p>
      </dgm:t>
    </dgm:pt>
    <dgm:pt modelId="{0CEBC843-02D8-4BEA-AFE9-F969D9E6AF2E}" type="parTrans" cxnId="{5EF7EA6D-A101-4E75-8F6F-370E6252ED53}">
      <dgm:prSet/>
      <dgm:spPr/>
      <dgm:t>
        <a:bodyPr/>
        <a:lstStyle/>
        <a:p>
          <a:endParaRPr lang="ru-RU"/>
        </a:p>
      </dgm:t>
    </dgm:pt>
    <dgm:pt modelId="{DE211AD2-E439-475D-A843-CC5FE0C822B8}" type="sibTrans" cxnId="{5EF7EA6D-A101-4E75-8F6F-370E6252ED53}">
      <dgm:prSet/>
      <dgm:spPr/>
      <dgm:t>
        <a:bodyPr/>
        <a:lstStyle/>
        <a:p>
          <a:endParaRPr lang="ru-RU"/>
        </a:p>
      </dgm:t>
    </dgm:pt>
    <dgm:pt modelId="{FCF19DE3-E586-478B-BDC5-EDE636DF6321}" type="pres">
      <dgm:prSet presAssocID="{CA0258EA-84AA-4566-92C5-4E51F2234D33}" presName="CompostProcess" presStyleCnt="0">
        <dgm:presLayoutVars>
          <dgm:dir/>
          <dgm:resizeHandles val="exact"/>
        </dgm:presLayoutVars>
      </dgm:prSet>
      <dgm:spPr/>
    </dgm:pt>
    <dgm:pt modelId="{0ACC0193-ADAB-491F-BB0B-BDED58ABC1AF}" type="pres">
      <dgm:prSet presAssocID="{CA0258EA-84AA-4566-92C5-4E51F2234D33}" presName="arrow" presStyleLbl="bgShp" presStyleIdx="0" presStyleCnt="1"/>
      <dgm:spPr/>
    </dgm:pt>
    <dgm:pt modelId="{C320E478-DB7B-4876-9101-C6474DC8FEE3}" type="pres">
      <dgm:prSet presAssocID="{CA0258EA-84AA-4566-92C5-4E51F2234D33}" presName="linearProcess" presStyleCnt="0"/>
      <dgm:spPr/>
    </dgm:pt>
    <dgm:pt modelId="{7B3E6713-B0E8-4AC1-AACD-4C0EBD7B25B6}" type="pres">
      <dgm:prSet presAssocID="{93D36943-DFC6-4EB0-91EF-CCF56AC75FA0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F65AF017-4000-43DA-A0D2-5783B927CF62}" type="presOf" srcId="{93D36943-DFC6-4EB0-91EF-CCF56AC75FA0}" destId="{7B3E6713-B0E8-4AC1-AACD-4C0EBD7B25B6}" srcOrd="0" destOrd="0" presId="urn:microsoft.com/office/officeart/2005/8/layout/hProcess9"/>
    <dgm:cxn modelId="{5EF7EA6D-A101-4E75-8F6F-370E6252ED53}" srcId="{CA0258EA-84AA-4566-92C5-4E51F2234D33}" destId="{93D36943-DFC6-4EB0-91EF-CCF56AC75FA0}" srcOrd="0" destOrd="0" parTransId="{0CEBC843-02D8-4BEA-AFE9-F969D9E6AF2E}" sibTransId="{DE211AD2-E439-475D-A843-CC5FE0C822B8}"/>
    <dgm:cxn modelId="{C1B319AF-A0B4-47AC-82C3-2DAD6B7B9771}" type="presOf" srcId="{CA0258EA-84AA-4566-92C5-4E51F2234D33}" destId="{FCF19DE3-E586-478B-BDC5-EDE636DF6321}" srcOrd="0" destOrd="0" presId="urn:microsoft.com/office/officeart/2005/8/layout/hProcess9"/>
    <dgm:cxn modelId="{89F9A830-032F-4C10-B4C7-11CAADA1AB58}" type="presParOf" srcId="{FCF19DE3-E586-478B-BDC5-EDE636DF6321}" destId="{0ACC0193-ADAB-491F-BB0B-BDED58ABC1AF}" srcOrd="0" destOrd="0" presId="urn:microsoft.com/office/officeart/2005/8/layout/hProcess9"/>
    <dgm:cxn modelId="{B45DD8A3-EF2B-4005-AECF-3E4F23875DE1}" type="presParOf" srcId="{FCF19DE3-E586-478B-BDC5-EDE636DF6321}" destId="{C320E478-DB7B-4876-9101-C6474DC8FEE3}" srcOrd="1" destOrd="0" presId="urn:microsoft.com/office/officeart/2005/8/layout/hProcess9"/>
    <dgm:cxn modelId="{551161B1-6393-4B5A-945E-B1AA68355310}" type="presParOf" srcId="{C320E478-DB7B-4876-9101-C6474DC8FEE3}" destId="{7B3E6713-B0E8-4AC1-AACD-4C0EBD7B25B6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2C69D6-83FC-4EAB-ABCF-1CB862561DAF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ru-RU"/>
        </a:p>
      </dgm:t>
    </dgm:pt>
    <dgm:pt modelId="{6A5AB8EE-BAE7-4B1B-9CA8-49DB1CFC7CFA}">
      <dgm:prSet/>
      <dgm:spPr/>
      <dgm:t>
        <a:bodyPr/>
        <a:lstStyle/>
        <a:p>
          <a:r>
            <a:rPr lang="ru-RU" b="0" i="0" dirty="0"/>
            <a:t>Поток газоконденсата, выходящий из скважины </a:t>
          </a:r>
          <a:r>
            <a:rPr lang="ru-RU" b="0" i="1" dirty="0"/>
            <a:t>1</a:t>
          </a:r>
          <a:r>
            <a:rPr lang="ru-RU" b="0" i="0" dirty="0"/>
            <a:t>, проходит через ловушку жидкой фазы </a:t>
          </a:r>
          <a:r>
            <a:rPr lang="ru-RU" b="0" i="1" dirty="0"/>
            <a:t>2</a:t>
          </a:r>
          <a:r>
            <a:rPr lang="ru-RU" b="0" i="0" dirty="0"/>
            <a:t> с замерной емкостью. Далее через штуцер </a:t>
          </a:r>
          <a:r>
            <a:rPr lang="ru-RU" b="0" i="1" dirty="0"/>
            <a:t>3,</a:t>
          </a:r>
          <a:r>
            <a:rPr lang="ru-RU" b="0" i="0" dirty="0"/>
            <a:t> шлейф и распределительную гребенку </a:t>
          </a:r>
          <a:r>
            <a:rPr lang="ru-RU" b="0" i="1" dirty="0"/>
            <a:t>4 газ</a:t>
          </a:r>
          <a:r>
            <a:rPr lang="ru-RU" b="0" i="0" dirty="0"/>
            <a:t> поступает в сепараторы </a:t>
          </a:r>
          <a:r>
            <a:rPr lang="ru-RU" b="0" i="1" dirty="0"/>
            <a:t>5, 6, 7</a:t>
          </a:r>
          <a:r>
            <a:rPr lang="ru-RU" b="0" i="0" dirty="0"/>
            <a:t> первой и второй ступеней (</a:t>
          </a:r>
          <a:r>
            <a:rPr lang="ru-RU" b="0" i="1" dirty="0"/>
            <a:t>р</a:t>
          </a:r>
          <a:r>
            <a:rPr lang="ru-RU" b="0" i="0" dirty="0"/>
            <a:t> = 4 и 1,6 МПа) и затем через расходомер в газопровод.</a:t>
          </a:r>
          <a:endParaRPr lang="ru-RU" dirty="0"/>
        </a:p>
      </dgm:t>
    </dgm:pt>
    <dgm:pt modelId="{6B28E2A6-BAC2-4D8F-AC89-A0932F562C47}" type="parTrans" cxnId="{5C5004EE-A83A-4B67-8EA7-F74F9E51CAE2}">
      <dgm:prSet/>
      <dgm:spPr/>
      <dgm:t>
        <a:bodyPr/>
        <a:lstStyle/>
        <a:p>
          <a:endParaRPr lang="ru-RU"/>
        </a:p>
      </dgm:t>
    </dgm:pt>
    <dgm:pt modelId="{94F633DF-A938-45AC-A970-2FAA2BCDC5A6}" type="sibTrans" cxnId="{5C5004EE-A83A-4B67-8EA7-F74F9E51CAE2}">
      <dgm:prSet/>
      <dgm:spPr/>
      <dgm:t>
        <a:bodyPr/>
        <a:lstStyle/>
        <a:p>
          <a:endParaRPr lang="ru-RU"/>
        </a:p>
      </dgm:t>
    </dgm:pt>
    <dgm:pt modelId="{7F7E506F-60CC-4086-85D2-9DF889F1B256}">
      <dgm:prSet/>
      <dgm:spPr/>
      <dgm:t>
        <a:bodyPr/>
        <a:lstStyle/>
        <a:p>
          <a:r>
            <a:rPr lang="ru-RU" b="0" i="0"/>
            <a:t>После каждого сепаратора установлены регуляторы давления «до себя» </a:t>
          </a:r>
          <a:r>
            <a:rPr lang="ru-RU" b="0" i="1"/>
            <a:t>10,</a:t>
          </a:r>
          <a:r>
            <a:rPr lang="ru-RU" b="0" i="0"/>
            <a:t> поддерживающие в них заданные давления. Перед сепаратором первой ступени при исследовании был дополнительно установлен измерительный сепаратор </a:t>
          </a:r>
          <a:r>
            <a:rPr lang="ru-RU" b="0" i="1"/>
            <a:t>5</a:t>
          </a:r>
          <a:r>
            <a:rPr lang="ru-RU" b="0" i="0"/>
            <a:t> с уровнемерным стеклом </a:t>
          </a:r>
          <a:r>
            <a:rPr lang="ru-RU" b="0" i="1"/>
            <a:t>14 </a:t>
          </a:r>
          <a:r>
            <a:rPr lang="ru-RU" b="0" i="0"/>
            <a:t>(</a:t>
          </a:r>
          <a:r>
            <a:rPr lang="ru-RU" b="0" i="1"/>
            <a:t>р</a:t>
          </a:r>
          <a:r>
            <a:rPr lang="ru-RU" b="0" i="0"/>
            <a:t> = 21 МПа). Использована также передвижная измерительная установка </a:t>
          </a:r>
          <a:r>
            <a:rPr lang="ru-RU" b="0" i="1"/>
            <a:t>13</a:t>
          </a:r>
          <a:r>
            <a:rPr lang="ru-RU" b="0" i="0"/>
            <a:t> для замеров объемов воды, сырого конденсата, газа, выделяющегося из конденсата при изменении давления и темпера­туры. Газ с установки </a:t>
          </a:r>
          <a:r>
            <a:rPr lang="ru-RU" b="0" i="1"/>
            <a:t>13</a:t>
          </a:r>
          <a:r>
            <a:rPr lang="ru-RU" b="0" i="0"/>
            <a:t> поступает для сжигания на факел.</a:t>
          </a:r>
          <a:endParaRPr lang="ru-RU"/>
        </a:p>
      </dgm:t>
    </dgm:pt>
    <dgm:pt modelId="{EA7FEF0B-B65C-4024-A6A5-DCA78717E4BA}" type="parTrans" cxnId="{E3045F9C-2DDF-4C2C-8EA7-4365DD1469DF}">
      <dgm:prSet/>
      <dgm:spPr/>
      <dgm:t>
        <a:bodyPr/>
        <a:lstStyle/>
        <a:p>
          <a:endParaRPr lang="ru-RU"/>
        </a:p>
      </dgm:t>
    </dgm:pt>
    <dgm:pt modelId="{2DC4413F-2037-4555-874F-3D09AC78C93D}" type="sibTrans" cxnId="{E3045F9C-2DDF-4C2C-8EA7-4365DD1469DF}">
      <dgm:prSet/>
      <dgm:spPr/>
      <dgm:t>
        <a:bodyPr/>
        <a:lstStyle/>
        <a:p>
          <a:endParaRPr lang="ru-RU"/>
        </a:p>
      </dgm:t>
    </dgm:pt>
    <dgm:pt modelId="{D266E67F-3E8B-4ACF-BAC9-DE715C176D93}">
      <dgm:prSet/>
      <dgm:spPr/>
      <dgm:t>
        <a:bodyPr/>
        <a:lstStyle/>
        <a:p>
          <a:r>
            <a:rPr lang="ru-RU" b="0" i="0"/>
            <a:t>Выделенный в сепараторах и в измерительной установке кон­денсат поступает в измерительный сепаратор </a:t>
          </a:r>
          <a:r>
            <a:rPr lang="ru-RU" b="0" i="1"/>
            <a:t>8 (р</a:t>
          </a:r>
          <a:r>
            <a:rPr lang="ru-RU" b="0" i="0"/>
            <a:t> = 0,6 МПа) и да­лее после редуцирования в замерную емкость </a:t>
          </a:r>
          <a:r>
            <a:rPr lang="ru-RU" b="0" i="1"/>
            <a:t>11</a:t>
          </a:r>
          <a:r>
            <a:rPr lang="ru-RU" b="0" i="0"/>
            <a:t>, а выделенный из конденсата газ — через измерительную диафрагму для сжига­ния на факел </a:t>
          </a:r>
          <a:r>
            <a:rPr lang="ru-RU" b="0" i="1"/>
            <a:t>9.</a:t>
          </a:r>
          <a:endParaRPr lang="ru-RU"/>
        </a:p>
      </dgm:t>
    </dgm:pt>
    <dgm:pt modelId="{707775BE-9C03-4294-95E1-18EB029F0A98}" type="parTrans" cxnId="{FC5BFE46-036D-4B54-A1A8-9C6A9E36E6B7}">
      <dgm:prSet/>
      <dgm:spPr/>
      <dgm:t>
        <a:bodyPr/>
        <a:lstStyle/>
        <a:p>
          <a:endParaRPr lang="ru-RU"/>
        </a:p>
      </dgm:t>
    </dgm:pt>
    <dgm:pt modelId="{C3443AE4-DF5D-44C5-B874-091DB25FA320}" type="sibTrans" cxnId="{FC5BFE46-036D-4B54-A1A8-9C6A9E36E6B7}">
      <dgm:prSet/>
      <dgm:spPr/>
      <dgm:t>
        <a:bodyPr/>
        <a:lstStyle/>
        <a:p>
          <a:endParaRPr lang="ru-RU"/>
        </a:p>
      </dgm:t>
    </dgm:pt>
    <dgm:pt modelId="{37A1CE82-6CCF-410E-AAA0-414AB7170ECE}">
      <dgm:prSet/>
      <dgm:spPr/>
      <dgm:t>
        <a:bodyPr/>
        <a:lstStyle/>
        <a:p>
          <a:r>
            <a:rPr lang="ru-RU" b="0" i="0"/>
            <a:t>Для замера температуры в сепараторе </a:t>
          </a:r>
          <a:r>
            <a:rPr lang="ru-RU" b="0" i="1"/>
            <a:t>5</a:t>
          </a:r>
          <a:r>
            <a:rPr lang="ru-RU" b="0" i="0"/>
            <a:t> через конденсатоотводящую трубу введена термопара регистрирующего термометра.</a:t>
          </a:r>
          <a:endParaRPr lang="ru-RU"/>
        </a:p>
      </dgm:t>
    </dgm:pt>
    <dgm:pt modelId="{05464D16-9261-4316-98A1-D77FAA422BD3}" type="parTrans" cxnId="{BA6763EA-ECFB-40C9-8F47-5270EE81E99C}">
      <dgm:prSet/>
      <dgm:spPr/>
      <dgm:t>
        <a:bodyPr/>
        <a:lstStyle/>
        <a:p>
          <a:endParaRPr lang="ru-RU"/>
        </a:p>
      </dgm:t>
    </dgm:pt>
    <dgm:pt modelId="{D486DEC0-DCDA-4B14-9165-93F70009B46C}" type="sibTrans" cxnId="{BA6763EA-ECFB-40C9-8F47-5270EE81E99C}">
      <dgm:prSet/>
      <dgm:spPr/>
      <dgm:t>
        <a:bodyPr/>
        <a:lstStyle/>
        <a:p>
          <a:endParaRPr lang="ru-RU"/>
        </a:p>
      </dgm:t>
    </dgm:pt>
    <dgm:pt modelId="{BDDBF050-2266-4A6B-83FE-51F3C697E508}" type="pres">
      <dgm:prSet presAssocID="{052C69D6-83FC-4EAB-ABCF-1CB862561DAF}" presName="Name0" presStyleCnt="0">
        <dgm:presLayoutVars>
          <dgm:dir/>
          <dgm:animLvl val="lvl"/>
          <dgm:resizeHandles val="exact"/>
        </dgm:presLayoutVars>
      </dgm:prSet>
      <dgm:spPr/>
    </dgm:pt>
    <dgm:pt modelId="{A7879019-2171-47F3-B205-08CAF60B8D59}" type="pres">
      <dgm:prSet presAssocID="{37A1CE82-6CCF-410E-AAA0-414AB7170ECE}" presName="boxAndChildren" presStyleCnt="0"/>
      <dgm:spPr/>
    </dgm:pt>
    <dgm:pt modelId="{91D9BACD-AF71-4F31-8B2C-E20498B521E0}" type="pres">
      <dgm:prSet presAssocID="{37A1CE82-6CCF-410E-AAA0-414AB7170ECE}" presName="parentTextBox" presStyleLbl="node1" presStyleIdx="0" presStyleCnt="4"/>
      <dgm:spPr/>
    </dgm:pt>
    <dgm:pt modelId="{04979C69-2C23-4FC4-AE23-AD775B7C20B1}" type="pres">
      <dgm:prSet presAssocID="{C3443AE4-DF5D-44C5-B874-091DB25FA320}" presName="sp" presStyleCnt="0"/>
      <dgm:spPr/>
    </dgm:pt>
    <dgm:pt modelId="{BDE1FE93-C71F-47F0-92FD-C41B15EF84CF}" type="pres">
      <dgm:prSet presAssocID="{D266E67F-3E8B-4ACF-BAC9-DE715C176D93}" presName="arrowAndChildren" presStyleCnt="0"/>
      <dgm:spPr/>
    </dgm:pt>
    <dgm:pt modelId="{F5120AB2-68CC-4DC1-8FF2-3C758137B5A3}" type="pres">
      <dgm:prSet presAssocID="{D266E67F-3E8B-4ACF-BAC9-DE715C176D93}" presName="parentTextArrow" presStyleLbl="node1" presStyleIdx="1" presStyleCnt="4"/>
      <dgm:spPr/>
    </dgm:pt>
    <dgm:pt modelId="{1C36F6DB-4618-427B-B636-AB5B608628EA}" type="pres">
      <dgm:prSet presAssocID="{2DC4413F-2037-4555-874F-3D09AC78C93D}" presName="sp" presStyleCnt="0"/>
      <dgm:spPr/>
    </dgm:pt>
    <dgm:pt modelId="{0199F3C9-E418-464F-AC5B-1BF04F952F61}" type="pres">
      <dgm:prSet presAssocID="{7F7E506F-60CC-4086-85D2-9DF889F1B256}" presName="arrowAndChildren" presStyleCnt="0"/>
      <dgm:spPr/>
    </dgm:pt>
    <dgm:pt modelId="{48C3F655-B91C-430C-9026-2919FA2A25F0}" type="pres">
      <dgm:prSet presAssocID="{7F7E506F-60CC-4086-85D2-9DF889F1B256}" presName="parentTextArrow" presStyleLbl="node1" presStyleIdx="2" presStyleCnt="4"/>
      <dgm:spPr/>
    </dgm:pt>
    <dgm:pt modelId="{E217B588-902D-4B99-9D86-85A11DB07C6B}" type="pres">
      <dgm:prSet presAssocID="{94F633DF-A938-45AC-A970-2FAA2BCDC5A6}" presName="sp" presStyleCnt="0"/>
      <dgm:spPr/>
    </dgm:pt>
    <dgm:pt modelId="{4832FF49-2A8A-4453-9AE7-A3976521EE05}" type="pres">
      <dgm:prSet presAssocID="{6A5AB8EE-BAE7-4B1B-9CA8-49DB1CFC7CFA}" presName="arrowAndChildren" presStyleCnt="0"/>
      <dgm:spPr/>
    </dgm:pt>
    <dgm:pt modelId="{71F1662B-A4A0-456A-A0FF-296A90D6BAA9}" type="pres">
      <dgm:prSet presAssocID="{6A5AB8EE-BAE7-4B1B-9CA8-49DB1CFC7CFA}" presName="parentTextArrow" presStyleLbl="node1" presStyleIdx="3" presStyleCnt="4"/>
      <dgm:spPr/>
    </dgm:pt>
  </dgm:ptLst>
  <dgm:cxnLst>
    <dgm:cxn modelId="{978FD305-68C2-430D-AA08-963B0C35AB34}" type="presOf" srcId="{37A1CE82-6CCF-410E-AAA0-414AB7170ECE}" destId="{91D9BACD-AF71-4F31-8B2C-E20498B521E0}" srcOrd="0" destOrd="0" presId="urn:microsoft.com/office/officeart/2005/8/layout/process4"/>
    <dgm:cxn modelId="{384B0808-59BB-4CF7-95C9-A1D501744915}" type="presOf" srcId="{052C69D6-83FC-4EAB-ABCF-1CB862561DAF}" destId="{BDDBF050-2266-4A6B-83FE-51F3C697E508}" srcOrd="0" destOrd="0" presId="urn:microsoft.com/office/officeart/2005/8/layout/process4"/>
    <dgm:cxn modelId="{FC5BFE46-036D-4B54-A1A8-9C6A9E36E6B7}" srcId="{052C69D6-83FC-4EAB-ABCF-1CB862561DAF}" destId="{D266E67F-3E8B-4ACF-BAC9-DE715C176D93}" srcOrd="2" destOrd="0" parTransId="{707775BE-9C03-4294-95E1-18EB029F0A98}" sibTransId="{C3443AE4-DF5D-44C5-B874-091DB25FA320}"/>
    <dgm:cxn modelId="{6AC1896E-1EDE-44EF-B9FF-CE12FB5F17C7}" type="presOf" srcId="{7F7E506F-60CC-4086-85D2-9DF889F1B256}" destId="{48C3F655-B91C-430C-9026-2919FA2A25F0}" srcOrd="0" destOrd="0" presId="urn:microsoft.com/office/officeart/2005/8/layout/process4"/>
    <dgm:cxn modelId="{6E55C852-FC2A-4A63-BDBA-BF5B99FEC4B3}" type="presOf" srcId="{D266E67F-3E8B-4ACF-BAC9-DE715C176D93}" destId="{F5120AB2-68CC-4DC1-8FF2-3C758137B5A3}" srcOrd="0" destOrd="0" presId="urn:microsoft.com/office/officeart/2005/8/layout/process4"/>
    <dgm:cxn modelId="{E3045F9C-2DDF-4C2C-8EA7-4365DD1469DF}" srcId="{052C69D6-83FC-4EAB-ABCF-1CB862561DAF}" destId="{7F7E506F-60CC-4086-85D2-9DF889F1B256}" srcOrd="1" destOrd="0" parTransId="{EA7FEF0B-B65C-4024-A6A5-DCA78717E4BA}" sibTransId="{2DC4413F-2037-4555-874F-3D09AC78C93D}"/>
    <dgm:cxn modelId="{AB02D1E4-7174-431C-AE7B-9BE6CA33C58D}" type="presOf" srcId="{6A5AB8EE-BAE7-4B1B-9CA8-49DB1CFC7CFA}" destId="{71F1662B-A4A0-456A-A0FF-296A90D6BAA9}" srcOrd="0" destOrd="0" presId="urn:microsoft.com/office/officeart/2005/8/layout/process4"/>
    <dgm:cxn modelId="{BA6763EA-ECFB-40C9-8F47-5270EE81E99C}" srcId="{052C69D6-83FC-4EAB-ABCF-1CB862561DAF}" destId="{37A1CE82-6CCF-410E-AAA0-414AB7170ECE}" srcOrd="3" destOrd="0" parTransId="{05464D16-9261-4316-98A1-D77FAA422BD3}" sibTransId="{D486DEC0-DCDA-4B14-9165-93F70009B46C}"/>
    <dgm:cxn modelId="{5C5004EE-A83A-4B67-8EA7-F74F9E51CAE2}" srcId="{052C69D6-83FC-4EAB-ABCF-1CB862561DAF}" destId="{6A5AB8EE-BAE7-4B1B-9CA8-49DB1CFC7CFA}" srcOrd="0" destOrd="0" parTransId="{6B28E2A6-BAC2-4D8F-AC89-A0932F562C47}" sibTransId="{94F633DF-A938-45AC-A970-2FAA2BCDC5A6}"/>
    <dgm:cxn modelId="{6CD16F53-58B6-41CC-A50B-51E22343FA1E}" type="presParOf" srcId="{BDDBF050-2266-4A6B-83FE-51F3C697E508}" destId="{A7879019-2171-47F3-B205-08CAF60B8D59}" srcOrd="0" destOrd="0" presId="urn:microsoft.com/office/officeart/2005/8/layout/process4"/>
    <dgm:cxn modelId="{395D47B0-DB87-4CAC-B61D-60C0B4486DC6}" type="presParOf" srcId="{A7879019-2171-47F3-B205-08CAF60B8D59}" destId="{91D9BACD-AF71-4F31-8B2C-E20498B521E0}" srcOrd="0" destOrd="0" presId="urn:microsoft.com/office/officeart/2005/8/layout/process4"/>
    <dgm:cxn modelId="{B6A6A659-0208-4413-846D-4675BAE67CFE}" type="presParOf" srcId="{BDDBF050-2266-4A6B-83FE-51F3C697E508}" destId="{04979C69-2C23-4FC4-AE23-AD775B7C20B1}" srcOrd="1" destOrd="0" presId="urn:microsoft.com/office/officeart/2005/8/layout/process4"/>
    <dgm:cxn modelId="{E85A6FB9-3F6E-4D41-9FFD-93653D375F22}" type="presParOf" srcId="{BDDBF050-2266-4A6B-83FE-51F3C697E508}" destId="{BDE1FE93-C71F-47F0-92FD-C41B15EF84CF}" srcOrd="2" destOrd="0" presId="urn:microsoft.com/office/officeart/2005/8/layout/process4"/>
    <dgm:cxn modelId="{D465B6CC-B331-48BA-B153-124C507AEA99}" type="presParOf" srcId="{BDE1FE93-C71F-47F0-92FD-C41B15EF84CF}" destId="{F5120AB2-68CC-4DC1-8FF2-3C758137B5A3}" srcOrd="0" destOrd="0" presId="urn:microsoft.com/office/officeart/2005/8/layout/process4"/>
    <dgm:cxn modelId="{6A5B4541-E690-4AF7-ABFD-3FC31B92E652}" type="presParOf" srcId="{BDDBF050-2266-4A6B-83FE-51F3C697E508}" destId="{1C36F6DB-4618-427B-B636-AB5B608628EA}" srcOrd="3" destOrd="0" presId="urn:microsoft.com/office/officeart/2005/8/layout/process4"/>
    <dgm:cxn modelId="{66E42DE4-88FE-44B2-A49D-6C4352F8AE84}" type="presParOf" srcId="{BDDBF050-2266-4A6B-83FE-51F3C697E508}" destId="{0199F3C9-E418-464F-AC5B-1BF04F952F61}" srcOrd="4" destOrd="0" presId="urn:microsoft.com/office/officeart/2005/8/layout/process4"/>
    <dgm:cxn modelId="{E9D21530-1792-4DE1-B566-3188C3D270F3}" type="presParOf" srcId="{0199F3C9-E418-464F-AC5B-1BF04F952F61}" destId="{48C3F655-B91C-430C-9026-2919FA2A25F0}" srcOrd="0" destOrd="0" presId="urn:microsoft.com/office/officeart/2005/8/layout/process4"/>
    <dgm:cxn modelId="{FBA759AA-9D0A-43CE-9F90-6E8DF74D7B19}" type="presParOf" srcId="{BDDBF050-2266-4A6B-83FE-51F3C697E508}" destId="{E217B588-902D-4B99-9D86-85A11DB07C6B}" srcOrd="5" destOrd="0" presId="urn:microsoft.com/office/officeart/2005/8/layout/process4"/>
    <dgm:cxn modelId="{75689C0F-59A9-4A8A-9892-D59CE7753CD2}" type="presParOf" srcId="{BDDBF050-2266-4A6B-83FE-51F3C697E508}" destId="{4832FF49-2A8A-4453-9AE7-A3976521EE05}" srcOrd="6" destOrd="0" presId="urn:microsoft.com/office/officeart/2005/8/layout/process4"/>
    <dgm:cxn modelId="{830A24C4-D222-4817-BE27-2A01399FFEE0}" type="presParOf" srcId="{4832FF49-2A8A-4453-9AE7-A3976521EE05}" destId="{71F1662B-A4A0-456A-A0FF-296A90D6BA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0FB4-C4B7-4935-B54F-2D3CBF29DFF5}">
      <dsp:nvSpPr>
        <dsp:cNvPr id="0" name=""/>
        <dsp:cNvSpPr/>
      </dsp:nvSpPr>
      <dsp:spPr>
        <a:xfrm>
          <a:off x="685765" y="0"/>
          <a:ext cx="7772007" cy="369746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9CCAD-C385-492C-A3FE-8AFF3774D148}">
      <dsp:nvSpPr>
        <dsp:cNvPr id="0" name=""/>
        <dsp:cNvSpPr/>
      </dsp:nvSpPr>
      <dsp:spPr>
        <a:xfrm>
          <a:off x="0" y="1109239"/>
          <a:ext cx="9143538" cy="14789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Скважины газоконденсатных месторождений исследуют с целью получения характеристик добываемой продукции путем анализа проб газа, определения количества сырого конденсата, выделяющегося из газа на поверхности при различных режимах эксплуатации скважины и условиях выделения конденсата.</a:t>
          </a:r>
        </a:p>
      </dsp:txBody>
      <dsp:txXfrm>
        <a:off x="72198" y="1181437"/>
        <a:ext cx="8999142" cy="13345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46125-9549-42A6-AD45-376DB7CA4DA3}">
      <dsp:nvSpPr>
        <dsp:cNvPr id="0" name=""/>
        <dsp:cNvSpPr/>
      </dsp:nvSpPr>
      <dsp:spPr>
        <a:xfrm>
          <a:off x="0" y="550567"/>
          <a:ext cx="12188825" cy="487552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9B120-828A-4DFA-BB91-BE633F04BA04}">
      <dsp:nvSpPr>
        <dsp:cNvPr id="0" name=""/>
        <dsp:cNvSpPr/>
      </dsp:nvSpPr>
      <dsp:spPr>
        <a:xfrm>
          <a:off x="1462659" y="1403784"/>
          <a:ext cx="4022312" cy="23890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Изотермы  конденсации. При достаточной длине шлейфа температура газа (при одном и том же диаметре штуцера на устье скважины) изменяется незначительно и практически равна температуре грунта. Это используется для поддержания постоянной температуры в измерительном сепараторе, т. е. изотермических условий.При помощи регулятора давления «до себя» в измерительном сепараторе 5 устанавливают различные давления, например 1,5; 3,5; 5,5; 7,5 МПа. Измеряют дебит газа после сепарации Qг и рас­ход стабильного конденсата Qк. Отношение Qк/ Qг  = qк — выход конденсата (в см3м3) при различных давлениях.</a:t>
          </a:r>
        </a:p>
      </dsp:txBody>
      <dsp:txXfrm>
        <a:off x="1462659" y="1403784"/>
        <a:ext cx="4022312" cy="2389009"/>
      </dsp:txXfrm>
    </dsp:sp>
    <dsp:sp modelId="{AA361ED9-21CA-478A-BEB1-ADA4867650A5}">
      <dsp:nvSpPr>
        <dsp:cNvPr id="0" name=""/>
        <dsp:cNvSpPr/>
      </dsp:nvSpPr>
      <dsp:spPr>
        <a:xfrm>
          <a:off x="6094412" y="2183869"/>
          <a:ext cx="4753641" cy="23890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Изобары  конденсации. Для получения изобар кон­денсации при неизменном штуцере или отсутствии его на скважине, когда дебит газа равен пли больше минимально допустимого, из­меняют диаметр штуцера непосредственно перед измерительным сепаратором, поддерживая с помощью регулятора давления «до себя» постоянное давление в сепараторе при различных температу­рах сепарации. Определяют qк, как и в первом случае. При построении части диаграмм фазовых превращений в диа­пазоне высоких давлений и температур расход конденсата измеряют в ловушке жидкости, так как измерительный или промысловый сепаратор может иметь рабочее давление ниже необходимого для построения диаграммы.</a:t>
          </a:r>
        </a:p>
      </dsp:txBody>
      <dsp:txXfrm>
        <a:off x="6094412" y="2183869"/>
        <a:ext cx="4753641" cy="2389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206E4-2F14-450D-BCCF-9E1321CEC396}">
      <dsp:nvSpPr>
        <dsp:cNvPr id="0" name=""/>
        <dsp:cNvSpPr/>
      </dsp:nvSpPr>
      <dsp:spPr>
        <a:xfrm>
          <a:off x="3176673" y="2135698"/>
          <a:ext cx="5833065" cy="192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При исследовании газоконденсатных месторождений определяют компонентный состав пластовой смеси и ее фазовое состояние до начала разработки; прогнозируют и контролируют изменения со­става и фазового состояния смеси в процессе разработки и эксплуатации месторождения в системе «пласт — скважина — сепаратор — магистральный газопровод».</a:t>
          </a:r>
        </a:p>
      </dsp:txBody>
      <dsp:txXfrm>
        <a:off x="3176673" y="2135698"/>
        <a:ext cx="5833065" cy="1922260"/>
      </dsp:txXfrm>
    </dsp:sp>
    <dsp:sp modelId="{3EB73A48-B059-49F6-8D6F-01F81B9155E0}">
      <dsp:nvSpPr>
        <dsp:cNvPr id="0" name=""/>
        <dsp:cNvSpPr/>
      </dsp:nvSpPr>
      <dsp:spPr>
        <a:xfrm>
          <a:off x="3170044" y="1551066"/>
          <a:ext cx="463993" cy="463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66376-A22D-44F8-96A6-378BB472DA97}">
      <dsp:nvSpPr>
        <dsp:cNvPr id="0" name=""/>
        <dsp:cNvSpPr/>
      </dsp:nvSpPr>
      <dsp:spPr>
        <a:xfrm>
          <a:off x="3494840" y="901475"/>
          <a:ext cx="463993" cy="463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9B333-C687-4C10-9356-8FCDBBDDC7C5}">
      <dsp:nvSpPr>
        <dsp:cNvPr id="0" name=""/>
        <dsp:cNvSpPr/>
      </dsp:nvSpPr>
      <dsp:spPr>
        <a:xfrm>
          <a:off x="4274350" y="1031393"/>
          <a:ext cx="729133" cy="72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F4AA0-2182-48D0-B5BF-9B3C4566BDC7}">
      <dsp:nvSpPr>
        <dsp:cNvPr id="0" name=""/>
        <dsp:cNvSpPr/>
      </dsp:nvSpPr>
      <dsp:spPr>
        <a:xfrm>
          <a:off x="4923941" y="316842"/>
          <a:ext cx="463993" cy="463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74545-A220-4826-95B0-A38F43FB3E7B}">
      <dsp:nvSpPr>
        <dsp:cNvPr id="0" name=""/>
        <dsp:cNvSpPr/>
      </dsp:nvSpPr>
      <dsp:spPr>
        <a:xfrm>
          <a:off x="5768410" y="57006"/>
          <a:ext cx="463993" cy="463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820B8-CD2D-492C-90FC-E45E84AB39A0}">
      <dsp:nvSpPr>
        <dsp:cNvPr id="0" name=""/>
        <dsp:cNvSpPr/>
      </dsp:nvSpPr>
      <dsp:spPr>
        <a:xfrm>
          <a:off x="6807756" y="511720"/>
          <a:ext cx="463993" cy="463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1C166-A3C4-485B-A08D-6021C24CCC55}">
      <dsp:nvSpPr>
        <dsp:cNvPr id="0" name=""/>
        <dsp:cNvSpPr/>
      </dsp:nvSpPr>
      <dsp:spPr>
        <a:xfrm>
          <a:off x="7457348" y="836515"/>
          <a:ext cx="729133" cy="72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CDB92-24F3-4079-A59D-E3FCE401EBFB}">
      <dsp:nvSpPr>
        <dsp:cNvPr id="0" name=""/>
        <dsp:cNvSpPr/>
      </dsp:nvSpPr>
      <dsp:spPr>
        <a:xfrm>
          <a:off x="8366776" y="1551066"/>
          <a:ext cx="463993" cy="463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4AEE3-FAAB-4751-8C5F-DC82FB0591E1}">
      <dsp:nvSpPr>
        <dsp:cNvPr id="0" name=""/>
        <dsp:cNvSpPr/>
      </dsp:nvSpPr>
      <dsp:spPr>
        <a:xfrm>
          <a:off x="8856985" y="2792338"/>
          <a:ext cx="463993" cy="463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301DC-3B45-4115-B1DD-79F9DADA026E}">
      <dsp:nvSpPr>
        <dsp:cNvPr id="0" name=""/>
        <dsp:cNvSpPr/>
      </dsp:nvSpPr>
      <dsp:spPr>
        <a:xfrm>
          <a:off x="5378655" y="901475"/>
          <a:ext cx="1193127" cy="11931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7541C-7E28-449F-9E69-0D85C2982F59}">
      <dsp:nvSpPr>
        <dsp:cNvPr id="0" name=""/>
        <dsp:cNvSpPr/>
      </dsp:nvSpPr>
      <dsp:spPr>
        <a:xfrm>
          <a:off x="2845249" y="3369922"/>
          <a:ext cx="463993" cy="463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E4444-27FC-46D7-99A2-8DC10FEFA3D3}">
      <dsp:nvSpPr>
        <dsp:cNvPr id="0" name=""/>
        <dsp:cNvSpPr/>
      </dsp:nvSpPr>
      <dsp:spPr>
        <a:xfrm>
          <a:off x="3235004" y="3954554"/>
          <a:ext cx="729133" cy="72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12352-C879-44F3-9063-C5F69B89B729}">
      <dsp:nvSpPr>
        <dsp:cNvPr id="0" name=""/>
        <dsp:cNvSpPr/>
      </dsp:nvSpPr>
      <dsp:spPr>
        <a:xfrm>
          <a:off x="2088233" y="2232251"/>
          <a:ext cx="1060557" cy="1060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23B65-4224-4A8D-9707-20C011893BAE}">
      <dsp:nvSpPr>
        <dsp:cNvPr id="0" name=""/>
        <dsp:cNvSpPr/>
      </dsp:nvSpPr>
      <dsp:spPr>
        <a:xfrm>
          <a:off x="4680521" y="4608512"/>
          <a:ext cx="463993" cy="463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D984D-87EF-42A9-BCBA-CDFB0FCB0A58}">
      <dsp:nvSpPr>
        <dsp:cNvPr id="0" name=""/>
        <dsp:cNvSpPr/>
      </dsp:nvSpPr>
      <dsp:spPr>
        <a:xfrm>
          <a:off x="5833369" y="4474227"/>
          <a:ext cx="729133" cy="72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40819-3A3B-4757-9CFB-56CF9B7AD149}">
      <dsp:nvSpPr>
        <dsp:cNvPr id="0" name=""/>
        <dsp:cNvSpPr/>
      </dsp:nvSpPr>
      <dsp:spPr>
        <a:xfrm>
          <a:off x="6482961" y="5383655"/>
          <a:ext cx="463993" cy="4639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4B0AA-825C-4F8F-9741-DCD91679DC1C}">
      <dsp:nvSpPr>
        <dsp:cNvPr id="0" name=""/>
        <dsp:cNvSpPr/>
      </dsp:nvSpPr>
      <dsp:spPr>
        <a:xfrm>
          <a:off x="7067593" y="4344309"/>
          <a:ext cx="1060557" cy="1060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099F4-C676-4D31-A860-78E0B3E54909}">
      <dsp:nvSpPr>
        <dsp:cNvPr id="0" name=""/>
        <dsp:cNvSpPr/>
      </dsp:nvSpPr>
      <dsp:spPr>
        <a:xfrm>
          <a:off x="8496694" y="4084473"/>
          <a:ext cx="729133" cy="72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561B8-4776-448F-9FD9-7A067EDF795B}">
      <dsp:nvSpPr>
        <dsp:cNvPr id="0" name=""/>
        <dsp:cNvSpPr/>
      </dsp:nvSpPr>
      <dsp:spPr>
        <a:xfrm>
          <a:off x="5409099" y="3060"/>
          <a:ext cx="1346543" cy="875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балансовые запасы компонентов, входящих в его состав;</a:t>
          </a:r>
        </a:p>
      </dsp:txBody>
      <dsp:txXfrm>
        <a:off x="5451825" y="45786"/>
        <a:ext cx="1261091" cy="789801"/>
      </dsp:txXfrm>
    </dsp:sp>
    <dsp:sp modelId="{7126616A-651F-4C93-914E-B9A44089BB10}">
      <dsp:nvSpPr>
        <dsp:cNvPr id="0" name=""/>
        <dsp:cNvSpPr/>
      </dsp:nvSpPr>
      <dsp:spPr>
        <a:xfrm>
          <a:off x="4022060" y="440686"/>
          <a:ext cx="4120620" cy="4120620"/>
        </a:xfrm>
        <a:custGeom>
          <a:avLst/>
          <a:gdLst/>
          <a:ahLst/>
          <a:cxnLst/>
          <a:rect l="0" t="0" r="0" b="0"/>
          <a:pathLst>
            <a:path>
              <a:moveTo>
                <a:pt x="2902603" y="180038"/>
              </a:moveTo>
              <a:arcTo wR="2060310" hR="2060310" stAng="17647839" swAng="922865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EB29D-40B8-4DBF-843C-7DF10D6DE29D}">
      <dsp:nvSpPr>
        <dsp:cNvPr id="0" name=""/>
        <dsp:cNvSpPr/>
      </dsp:nvSpPr>
      <dsp:spPr>
        <a:xfrm>
          <a:off x="7193379" y="1033215"/>
          <a:ext cx="1346543" cy="875253"/>
        </a:xfrm>
        <a:prstGeom prst="roundRect">
          <a:avLst/>
        </a:prstGeom>
        <a:solidFill>
          <a:schemeClr val="accent2">
            <a:hueOff val="549268"/>
            <a:satOff val="-9762"/>
            <a:lumOff val="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способы подготовки газа к транспорту и переработке;</a:t>
          </a:r>
        </a:p>
      </dsp:txBody>
      <dsp:txXfrm>
        <a:off x="7236105" y="1075941"/>
        <a:ext cx="1261091" cy="789801"/>
      </dsp:txXfrm>
    </dsp:sp>
    <dsp:sp modelId="{2175AA29-4C71-4FDD-91A7-32185B6B9E6F}">
      <dsp:nvSpPr>
        <dsp:cNvPr id="0" name=""/>
        <dsp:cNvSpPr/>
      </dsp:nvSpPr>
      <dsp:spPr>
        <a:xfrm>
          <a:off x="4022060" y="440686"/>
          <a:ext cx="4120620" cy="4120620"/>
        </a:xfrm>
        <a:custGeom>
          <a:avLst/>
          <a:gdLst/>
          <a:ahLst/>
          <a:cxnLst/>
          <a:rect l="0" t="0" r="0" b="0"/>
          <a:pathLst>
            <a:path>
              <a:moveTo>
                <a:pt x="4085056" y="1679155"/>
              </a:moveTo>
              <a:arcTo wR="2060310" hR="2060310" stAng="20960337" swAng="1111303"/>
            </a:path>
          </a:pathLst>
        </a:custGeom>
        <a:noFill/>
        <a:ln w="6350" cap="flat" cmpd="sng" algn="ctr">
          <a:solidFill>
            <a:schemeClr val="accent2">
              <a:hueOff val="549268"/>
              <a:satOff val="-9762"/>
              <a:lumOff val="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3AD69-DFB2-4B8B-B133-C17CDFA844DB}">
      <dsp:nvSpPr>
        <dsp:cNvPr id="0" name=""/>
        <dsp:cNvSpPr/>
      </dsp:nvSpPr>
      <dsp:spPr>
        <a:xfrm>
          <a:off x="6951513" y="2996411"/>
          <a:ext cx="1830276" cy="1069480"/>
        </a:xfrm>
        <a:prstGeom prst="roundRect">
          <a:avLst/>
        </a:prstGeom>
        <a:solidFill>
          <a:schemeClr val="accent2">
            <a:hueOff val="1098536"/>
            <a:satOff val="-19523"/>
            <a:lumOff val="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технологическая схема сбора, </a:t>
          </a:r>
          <a:r>
            <a:rPr lang="ru-RU" sz="1100" kern="1200" dirty="0" err="1"/>
            <a:t>внутрипромыслового</a:t>
          </a:r>
          <a:r>
            <a:rPr lang="ru-RU" sz="1100" kern="1200" dirty="0"/>
            <a:t> транспорта пластового газа и его транспортировка на ГПЗ;</a:t>
          </a:r>
        </a:p>
      </dsp:txBody>
      <dsp:txXfrm>
        <a:off x="7003721" y="3048619"/>
        <a:ext cx="1725860" cy="965064"/>
      </dsp:txXfrm>
    </dsp:sp>
    <dsp:sp modelId="{E9140D5E-B006-42E3-A130-464B140BC46E}">
      <dsp:nvSpPr>
        <dsp:cNvPr id="0" name=""/>
        <dsp:cNvSpPr/>
      </dsp:nvSpPr>
      <dsp:spPr>
        <a:xfrm>
          <a:off x="4022060" y="440686"/>
          <a:ext cx="4120620" cy="4120620"/>
        </a:xfrm>
        <a:custGeom>
          <a:avLst/>
          <a:gdLst/>
          <a:ahLst/>
          <a:cxnLst/>
          <a:rect l="0" t="0" r="0" b="0"/>
          <a:pathLst>
            <a:path>
              <a:moveTo>
                <a:pt x="3280061" y="3720756"/>
              </a:moveTo>
              <a:arcTo wR="2060310" hR="2060310" stAng="3221957" swAng="777111"/>
            </a:path>
          </a:pathLst>
        </a:custGeom>
        <a:noFill/>
        <a:ln w="6350" cap="flat" cmpd="sng" algn="ctr">
          <a:solidFill>
            <a:schemeClr val="accent2">
              <a:hueOff val="1098536"/>
              <a:satOff val="-19523"/>
              <a:lumOff val="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AD881-1D74-4D17-9F1C-B32C0ADE852C}">
      <dsp:nvSpPr>
        <dsp:cNvPr id="0" name=""/>
        <dsp:cNvSpPr/>
      </dsp:nvSpPr>
      <dsp:spPr>
        <a:xfrm>
          <a:off x="5409099" y="4123680"/>
          <a:ext cx="1346543" cy="875253"/>
        </a:xfrm>
        <a:prstGeom prst="roundRect">
          <a:avLst/>
        </a:prstGeom>
        <a:solidFill>
          <a:schemeClr val="accent2">
            <a:hueOff val="1647804"/>
            <a:satOff val="-29285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технологическая схема переработки пластового сырья и производительность ГПЗ;</a:t>
          </a:r>
        </a:p>
      </dsp:txBody>
      <dsp:txXfrm>
        <a:off x="5451825" y="4166406"/>
        <a:ext cx="1261091" cy="789801"/>
      </dsp:txXfrm>
    </dsp:sp>
    <dsp:sp modelId="{8D1CEA48-712F-4C6D-BE44-C5A884C14C6B}">
      <dsp:nvSpPr>
        <dsp:cNvPr id="0" name=""/>
        <dsp:cNvSpPr/>
      </dsp:nvSpPr>
      <dsp:spPr>
        <a:xfrm>
          <a:off x="4022060" y="440686"/>
          <a:ext cx="4120620" cy="4120620"/>
        </a:xfrm>
        <a:custGeom>
          <a:avLst/>
          <a:gdLst/>
          <a:ahLst/>
          <a:cxnLst/>
          <a:rect l="0" t="0" r="0" b="0"/>
          <a:pathLst>
            <a:path>
              <a:moveTo>
                <a:pt x="1264501" y="3960722"/>
              </a:moveTo>
              <a:arcTo wR="2060310" hR="2060310" stAng="6763307" swAng="661355"/>
            </a:path>
          </a:pathLst>
        </a:custGeom>
        <a:noFill/>
        <a:ln w="6350" cap="flat" cmpd="sng" algn="ctr">
          <a:solidFill>
            <a:schemeClr val="accent2">
              <a:hueOff val="1647804"/>
              <a:satOff val="-29285"/>
              <a:lumOff val="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6D319-2C44-49D3-8241-A92148E545C7}">
      <dsp:nvSpPr>
        <dsp:cNvPr id="0" name=""/>
        <dsp:cNvSpPr/>
      </dsp:nvSpPr>
      <dsp:spPr>
        <a:xfrm>
          <a:off x="3407035" y="2924404"/>
          <a:ext cx="1782110" cy="1213495"/>
        </a:xfrm>
        <a:prstGeom prst="roundRect">
          <a:avLst/>
        </a:prstGeom>
        <a:solidFill>
          <a:schemeClr val="accent2">
            <a:hueOff val="2197072"/>
            <a:satOff val="-39046"/>
            <a:lumOff val="1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обо­снование способа защиты металлического оборудования скважин и поверхностного оборудования промысла от коррозии;</a:t>
          </a:r>
        </a:p>
      </dsp:txBody>
      <dsp:txXfrm>
        <a:off x="3466273" y="2983642"/>
        <a:ext cx="1663634" cy="1095019"/>
      </dsp:txXfrm>
    </dsp:sp>
    <dsp:sp modelId="{BE53C725-CEFD-4FFB-9133-30644705A6F4}">
      <dsp:nvSpPr>
        <dsp:cNvPr id="0" name=""/>
        <dsp:cNvSpPr/>
      </dsp:nvSpPr>
      <dsp:spPr>
        <a:xfrm>
          <a:off x="4022060" y="440686"/>
          <a:ext cx="4120620" cy="4120620"/>
        </a:xfrm>
        <a:custGeom>
          <a:avLst/>
          <a:gdLst/>
          <a:ahLst/>
          <a:cxnLst/>
          <a:rect l="0" t="0" r="0" b="0"/>
          <a:pathLst>
            <a:path>
              <a:moveTo>
                <a:pt x="12064" y="2282950"/>
              </a:moveTo>
              <a:arcTo wR="2060310" hR="2060310" stAng="10427784" swAng="1035712"/>
            </a:path>
          </a:pathLst>
        </a:custGeom>
        <a:noFill/>
        <a:ln w="6350" cap="flat" cmpd="sng" algn="ctr">
          <a:solidFill>
            <a:schemeClr val="accent2">
              <a:hueOff val="2197072"/>
              <a:satOff val="-39046"/>
              <a:lumOff val="125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30243-8437-4A8A-9CEE-2211DE0C05E7}">
      <dsp:nvSpPr>
        <dsp:cNvPr id="0" name=""/>
        <dsp:cNvSpPr/>
      </dsp:nvSpPr>
      <dsp:spPr>
        <a:xfrm>
          <a:off x="3624818" y="1033215"/>
          <a:ext cx="1346543" cy="875253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охрана труда людей и защита окружающей среды.</a:t>
          </a:r>
        </a:p>
      </dsp:txBody>
      <dsp:txXfrm>
        <a:off x="3667544" y="1075941"/>
        <a:ext cx="1261091" cy="789801"/>
      </dsp:txXfrm>
    </dsp:sp>
    <dsp:sp modelId="{4C69D655-A997-4A15-9410-EDCC921A0960}">
      <dsp:nvSpPr>
        <dsp:cNvPr id="0" name=""/>
        <dsp:cNvSpPr/>
      </dsp:nvSpPr>
      <dsp:spPr>
        <a:xfrm>
          <a:off x="4022060" y="440686"/>
          <a:ext cx="4120620" cy="4120620"/>
        </a:xfrm>
        <a:custGeom>
          <a:avLst/>
          <a:gdLst/>
          <a:ahLst/>
          <a:cxnLst/>
          <a:rect l="0" t="0" r="0" b="0"/>
          <a:pathLst>
            <a:path>
              <a:moveTo>
                <a:pt x="749466" y="470792"/>
              </a:moveTo>
              <a:arcTo wR="2060310" hR="2060310" stAng="13829297" swAng="922865"/>
            </a:path>
          </a:pathLst>
        </a:custGeom>
        <a:noFill/>
        <a:ln w="6350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8219B-FFFD-4A66-A1AD-49CDD2B1C4F9}">
      <dsp:nvSpPr>
        <dsp:cNvPr id="0" name=""/>
        <dsp:cNvSpPr/>
      </dsp:nvSpPr>
      <dsp:spPr>
        <a:xfrm>
          <a:off x="896499" y="0"/>
          <a:ext cx="10160328" cy="590465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43E15-2942-4801-AC7F-36F50729A698}">
      <dsp:nvSpPr>
        <dsp:cNvPr id="0" name=""/>
        <dsp:cNvSpPr/>
      </dsp:nvSpPr>
      <dsp:spPr>
        <a:xfrm>
          <a:off x="12840" y="1771396"/>
          <a:ext cx="3847477" cy="23618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Определение забойного давления. Этот вариант преимущественно проводится на эксплуатационных объектах. Результаты полученных сведений дают возможность сделать оценку их будущей эксплуатации. Для этого используется такое оборудование: эпюр, датчик скорости, показатель расположения и специализированный глубинный градусник. В итоге можно получить информацию о величине натиска внутри выработки, а также и величину температуры.</a:t>
          </a:r>
        </a:p>
      </dsp:txBody>
      <dsp:txXfrm>
        <a:off x="128137" y="1886693"/>
        <a:ext cx="3616883" cy="2131268"/>
      </dsp:txXfrm>
    </dsp:sp>
    <dsp:sp modelId="{E03813D8-D899-4CFA-BB5B-8D9DFF6475E0}">
      <dsp:nvSpPr>
        <dsp:cNvPr id="0" name=""/>
        <dsp:cNvSpPr/>
      </dsp:nvSpPr>
      <dsp:spPr>
        <a:xfrm>
          <a:off x="4052925" y="1771396"/>
          <a:ext cx="3847477" cy="2361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Измерение давления пластового. Они чаще всего проводятся на эксплуатационных разновидностях. Главная цель, которую преследуют при их выполнении – информация об уровне и правильности разработки месторождений. Кроме этого, довольно активно измерение напора слоев проводят и на разведочных типах. В данном случае, задача заключается в определении качественного, геологического и геофизического состояния первого вскрытого пласта.</a:t>
          </a:r>
        </a:p>
      </dsp:txBody>
      <dsp:txXfrm>
        <a:off x="4168222" y="1886693"/>
        <a:ext cx="3616883" cy="2131268"/>
      </dsp:txXfrm>
    </dsp:sp>
    <dsp:sp modelId="{7E64A74F-EAF4-4A59-B676-44E3B014417B}">
      <dsp:nvSpPr>
        <dsp:cNvPr id="0" name=""/>
        <dsp:cNvSpPr/>
      </dsp:nvSpPr>
      <dsp:spPr>
        <a:xfrm>
          <a:off x="8093010" y="1771396"/>
          <a:ext cx="3847477" cy="23618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Комплексное изучение. Оно может проводиться на месте расположения объекта или в лаборатории. Основные показатели, которые можно получить в итоге – это скин–фактор и параметры какого-либо определенного пласта месторождения.</a:t>
          </a:r>
        </a:p>
      </dsp:txBody>
      <dsp:txXfrm>
        <a:off x="8208307" y="1886693"/>
        <a:ext cx="3616883" cy="2131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0A25-82CF-4061-B24A-306350AF22B4}">
      <dsp:nvSpPr>
        <dsp:cNvPr id="0" name=""/>
        <dsp:cNvSpPr/>
      </dsp:nvSpPr>
      <dsp:spPr>
        <a:xfrm>
          <a:off x="2049" y="2070553"/>
          <a:ext cx="2716893" cy="2716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Промысловые. В процессе промыслового анализирования применяется газосепаратор, который распределяет газ, добытый из пласта, на две фракции: жидкую и газообразную. Специалисты анализируют качество и состав каждой из этих двух фракций.</a:t>
          </a:r>
        </a:p>
      </dsp:txBody>
      <dsp:txXfrm>
        <a:off x="399929" y="2468433"/>
        <a:ext cx="1921133" cy="1921133"/>
      </dsp:txXfrm>
    </dsp:sp>
    <dsp:sp modelId="{C0A1C670-0482-4A00-8DCE-823397A8BE54}">
      <dsp:nvSpPr>
        <dsp:cNvPr id="0" name=""/>
        <dsp:cNvSpPr/>
      </dsp:nvSpPr>
      <dsp:spPr>
        <a:xfrm>
          <a:off x="2939555" y="2641100"/>
          <a:ext cx="1575798" cy="1575798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/>
        </a:p>
      </dsp:txBody>
      <dsp:txXfrm>
        <a:off x="3148427" y="3243685"/>
        <a:ext cx="1158054" cy="370628"/>
      </dsp:txXfrm>
    </dsp:sp>
    <dsp:sp modelId="{3071E52C-EDE0-4291-B140-7D6008F48267}">
      <dsp:nvSpPr>
        <dsp:cNvPr id="0" name=""/>
        <dsp:cNvSpPr/>
      </dsp:nvSpPr>
      <dsp:spPr>
        <a:xfrm>
          <a:off x="4735965" y="2070553"/>
          <a:ext cx="2716893" cy="27168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Лабораторные.Полностью базируются на отчете, полученном в результате промыслового анализа. Работа проводится в специальных лабораториях научно-исследовательских институтов.</a:t>
          </a:r>
        </a:p>
      </dsp:txBody>
      <dsp:txXfrm>
        <a:off x="5133845" y="2468433"/>
        <a:ext cx="1921133" cy="1921133"/>
      </dsp:txXfrm>
    </dsp:sp>
    <dsp:sp modelId="{18B28776-5C30-4799-B87B-EA3CBF210587}">
      <dsp:nvSpPr>
        <dsp:cNvPr id="0" name=""/>
        <dsp:cNvSpPr/>
      </dsp:nvSpPr>
      <dsp:spPr>
        <a:xfrm>
          <a:off x="7673471" y="2641100"/>
          <a:ext cx="1575798" cy="1575798"/>
        </a:xfrm>
        <a:prstGeom prst="mathEqual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/>
        </a:p>
      </dsp:txBody>
      <dsp:txXfrm>
        <a:off x="7882343" y="2965714"/>
        <a:ext cx="1158054" cy="926570"/>
      </dsp:txXfrm>
    </dsp:sp>
    <dsp:sp modelId="{243E5418-C2C3-4F2A-A19C-9D88B4DEC33F}">
      <dsp:nvSpPr>
        <dsp:cNvPr id="0" name=""/>
        <dsp:cNvSpPr/>
      </dsp:nvSpPr>
      <dsp:spPr>
        <a:xfrm>
          <a:off x="9469881" y="2070553"/>
          <a:ext cx="2716893" cy="27168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Осуществление подобного анализирования позволяет повысить степень практичности и эффективности эксплуатации выработки.</a:t>
          </a:r>
        </a:p>
      </dsp:txBody>
      <dsp:txXfrm>
        <a:off x="9867761" y="2468433"/>
        <a:ext cx="1921133" cy="1921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60A12-6409-41D6-B980-CC8BFC93DD6F}">
      <dsp:nvSpPr>
        <dsp:cNvPr id="0" name=""/>
        <dsp:cNvSpPr/>
      </dsp:nvSpPr>
      <dsp:spPr>
        <a:xfrm rot="16200000">
          <a:off x="-620534" y="622022"/>
          <a:ext cx="5112568" cy="386852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094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Остаточный объем жидкости при различных давлениях и пластовой температуре определяют в лабораторных условиях при исследовании </a:t>
          </a:r>
          <a:r>
            <a:rPr lang="ru-RU" sz="1600" kern="1200" dirty="0" err="1"/>
            <a:t>рекомбинированных</a:t>
          </a:r>
          <a:r>
            <a:rPr lang="ru-RU" sz="1600" kern="1200" dirty="0"/>
            <a:t> проб газа сепарации и насыщенного конденсата на специальных установках УГК-3, УФР-2.</a:t>
          </a:r>
        </a:p>
      </dsp:txBody>
      <dsp:txXfrm rot="5400000">
        <a:off x="1489" y="1022513"/>
        <a:ext cx="3868523" cy="3067540"/>
      </dsp:txXfrm>
    </dsp:sp>
    <dsp:sp modelId="{06CC5BAA-908F-461B-8675-C2B3E7542710}">
      <dsp:nvSpPr>
        <dsp:cNvPr id="0" name=""/>
        <dsp:cNvSpPr/>
      </dsp:nvSpPr>
      <dsp:spPr>
        <a:xfrm rot="16200000">
          <a:off x="3538128" y="622022"/>
          <a:ext cx="5112568" cy="386852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094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На установке проводят дифференциальную конденсацию пластовой смеси при изменении давления от начального до атмосферного и пластовой температуре, измеряют оставшийся объем конденсата в сосуде высокого давления, приводят его к стандартным условиям, делят на начальные запасы конденсата и определяют таким образом «потери» конденсата. Коэффициент извлечения конденсата из залежи можно рассчитать по корреляционной зависимости.</a:t>
          </a:r>
        </a:p>
      </dsp:txBody>
      <dsp:txXfrm rot="5400000">
        <a:off x="4160151" y="1022513"/>
        <a:ext cx="3868523" cy="3067540"/>
      </dsp:txXfrm>
    </dsp:sp>
    <dsp:sp modelId="{BEDFDDCC-7D63-422A-8E28-48ED64A9B728}">
      <dsp:nvSpPr>
        <dsp:cNvPr id="0" name=""/>
        <dsp:cNvSpPr/>
      </dsp:nvSpPr>
      <dsp:spPr>
        <a:xfrm rot="16200000">
          <a:off x="7696791" y="622022"/>
          <a:ext cx="5112568" cy="386852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094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В сосуде высокого давления PVT нет пористой среды. Теоретические и экспериментальные исследования показывают, что пористая среда влияет как на давление начала конденсации, так и на потери кон­денсата, поскольку в пласте конденсация углеводородов проходит в капиллярах причудливой формы в отличие от конденсации их в свободном пространстве в бомбе PVT.</a:t>
          </a:r>
        </a:p>
      </dsp:txBody>
      <dsp:txXfrm rot="5400000">
        <a:off x="8318814" y="1022513"/>
        <a:ext cx="3868523" cy="3067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D670A-BF17-47B8-9F85-C8FFF6F2ED9C}">
      <dsp:nvSpPr>
        <dsp:cNvPr id="0" name=""/>
        <dsp:cNvSpPr/>
      </dsp:nvSpPr>
      <dsp:spPr>
        <a:xfrm>
          <a:off x="62767" y="0"/>
          <a:ext cx="3050142" cy="2287607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E2FFC-59B5-4E78-B829-76F58C454C1A}">
      <dsp:nvSpPr>
        <dsp:cNvPr id="0" name=""/>
        <dsp:cNvSpPr/>
      </dsp:nvSpPr>
      <dsp:spPr>
        <a:xfrm>
          <a:off x="3204414" y="0"/>
          <a:ext cx="5322831" cy="2287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0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 err="1"/>
            <a:t>Нетермостатируемые</a:t>
          </a:r>
          <a:r>
            <a:rPr lang="ru-RU" sz="2900" kern="1200" dirty="0"/>
            <a:t> (высокой промыш­ленной производительности);</a:t>
          </a:r>
        </a:p>
      </dsp:txBody>
      <dsp:txXfrm>
        <a:off x="3204414" y="0"/>
        <a:ext cx="5322831" cy="2287607"/>
      </dsp:txXfrm>
    </dsp:sp>
    <dsp:sp modelId="{A03BE028-EB10-49DF-AC93-F4ED7A007BA4}">
      <dsp:nvSpPr>
        <dsp:cNvPr id="0" name=""/>
        <dsp:cNvSpPr/>
      </dsp:nvSpPr>
      <dsp:spPr>
        <a:xfrm>
          <a:off x="977810" y="2478240"/>
          <a:ext cx="3050142" cy="2287607"/>
        </a:xfrm>
        <a:prstGeom prst="downArrow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D2FC3-F92D-4F86-A6D7-1D2272AF9EC8}">
      <dsp:nvSpPr>
        <dsp:cNvPr id="0" name=""/>
        <dsp:cNvSpPr/>
      </dsp:nvSpPr>
      <dsp:spPr>
        <a:xfrm>
          <a:off x="4119457" y="2478240"/>
          <a:ext cx="5322831" cy="2287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0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Термостатируемые, через которые пропускается только небольшая часть отбираемого из скважины газа.</a:t>
          </a:r>
        </a:p>
      </dsp:txBody>
      <dsp:txXfrm>
        <a:off x="4119457" y="2478240"/>
        <a:ext cx="5322831" cy="22876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C0193-ADAB-491F-BB0B-BDED58ABC1AF}">
      <dsp:nvSpPr>
        <dsp:cNvPr id="0" name=""/>
        <dsp:cNvSpPr/>
      </dsp:nvSpPr>
      <dsp:spPr>
        <a:xfrm>
          <a:off x="847894" y="0"/>
          <a:ext cx="9609467" cy="511256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E6713-B0E8-4AC1-AACD-4C0EBD7B25B6}">
      <dsp:nvSpPr>
        <dsp:cNvPr id="0" name=""/>
        <dsp:cNvSpPr/>
      </dsp:nvSpPr>
      <dsp:spPr>
        <a:xfrm>
          <a:off x="370953" y="1533770"/>
          <a:ext cx="10563348" cy="20450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Установка, смонтирована на двухосном автоприцепе и подключена к скважине с помощью стальных шарнирных труб. Три регулируемых штуцера позволяют создавать на сепараторах разное давление. Охлаждение газа в термостатируемой установке осуществляется при дросселировании газа высокого напора. Для его подогрева используют электронагреватели.</a:t>
          </a:r>
          <a:br>
            <a:rPr lang="ru-RU" sz="1500" kern="1200"/>
          </a:br>
          <a:r>
            <a:rPr lang="ru-RU" sz="1500" b="0" i="0" kern="1200"/>
            <a:t>Отношение количества выделившегося в сепараторах конденсата к количеству протекшего газа дает основную характеристику продукции скважины- </a:t>
          </a:r>
          <a:r>
            <a:rPr lang="ru-RU" sz="1500" b="1" i="1" kern="1200"/>
            <a:t>удельное конденсатосодержание (конденсатогазовый фактор- КГФ)</a:t>
          </a:r>
          <a:r>
            <a:rPr lang="ru-RU" sz="1500" b="0" i="1" kern="1200"/>
            <a:t>—</a:t>
          </a:r>
          <a:r>
            <a:rPr lang="ru-RU" sz="1500" b="0" i="0" kern="1200"/>
            <a:t>(г/м3 или см3/м3) при различных значениях температуры и давления. Сырой конденсат, получаемый в сепараторах и в термостатируемой установке, подвергают разгазированию путем снижения давления в контейнере до 0,1 МПа и выдержке при 20°С и измеряют количество газов дегазации.</a:t>
          </a:r>
          <a:endParaRPr lang="ru-RU" sz="1500" kern="1200"/>
        </a:p>
      </dsp:txBody>
      <dsp:txXfrm>
        <a:off x="470783" y="1633600"/>
        <a:ext cx="10363688" cy="18453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9BACD-AF71-4F31-8B2C-E20498B521E0}">
      <dsp:nvSpPr>
        <dsp:cNvPr id="0" name=""/>
        <dsp:cNvSpPr/>
      </dsp:nvSpPr>
      <dsp:spPr>
        <a:xfrm>
          <a:off x="0" y="4843097"/>
          <a:ext cx="10297144" cy="10595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/>
            <a:t>Для замера температуры в сепараторе </a:t>
          </a:r>
          <a:r>
            <a:rPr lang="ru-RU" sz="1300" b="0" i="1" kern="1200"/>
            <a:t>5</a:t>
          </a:r>
          <a:r>
            <a:rPr lang="ru-RU" sz="1300" b="0" i="0" kern="1200"/>
            <a:t> через конденсатоотводящую трубу введена термопара регистрирующего термометра.</a:t>
          </a:r>
          <a:endParaRPr lang="ru-RU" sz="1300" kern="1200"/>
        </a:p>
      </dsp:txBody>
      <dsp:txXfrm>
        <a:off x="0" y="4843097"/>
        <a:ext cx="10297144" cy="1059551"/>
      </dsp:txXfrm>
    </dsp:sp>
    <dsp:sp modelId="{F5120AB2-68CC-4DC1-8FF2-3C758137B5A3}">
      <dsp:nvSpPr>
        <dsp:cNvPr id="0" name=""/>
        <dsp:cNvSpPr/>
      </dsp:nvSpPr>
      <dsp:spPr>
        <a:xfrm rot="10800000">
          <a:off x="0" y="3229400"/>
          <a:ext cx="10297144" cy="162958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/>
            <a:t>Выделенный в сепараторах и в измерительной установке кон­денсат поступает в измерительный сепаратор </a:t>
          </a:r>
          <a:r>
            <a:rPr lang="ru-RU" sz="1300" b="0" i="1" kern="1200"/>
            <a:t>8 (р</a:t>
          </a:r>
          <a:r>
            <a:rPr lang="ru-RU" sz="1300" b="0" i="0" kern="1200"/>
            <a:t> = 0,6 МПа) и да­лее после редуцирования в замерную емкость </a:t>
          </a:r>
          <a:r>
            <a:rPr lang="ru-RU" sz="1300" b="0" i="1" kern="1200"/>
            <a:t>11</a:t>
          </a:r>
          <a:r>
            <a:rPr lang="ru-RU" sz="1300" b="0" i="0" kern="1200"/>
            <a:t>, а выделенный из конденсата газ — через измерительную диафрагму для сжига­ния на факел </a:t>
          </a:r>
          <a:r>
            <a:rPr lang="ru-RU" sz="1300" b="0" i="1" kern="1200"/>
            <a:t>9.</a:t>
          </a:r>
          <a:endParaRPr lang="ru-RU" sz="1300" kern="1200"/>
        </a:p>
      </dsp:txBody>
      <dsp:txXfrm rot="10800000">
        <a:off x="0" y="3229400"/>
        <a:ext cx="10297144" cy="1058858"/>
      </dsp:txXfrm>
    </dsp:sp>
    <dsp:sp modelId="{48C3F655-B91C-430C-9026-2919FA2A25F0}">
      <dsp:nvSpPr>
        <dsp:cNvPr id="0" name=""/>
        <dsp:cNvSpPr/>
      </dsp:nvSpPr>
      <dsp:spPr>
        <a:xfrm rot="10800000">
          <a:off x="0" y="1615704"/>
          <a:ext cx="10297144" cy="162958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/>
            <a:t>После каждого сепаратора установлены регуляторы давления «до себя» </a:t>
          </a:r>
          <a:r>
            <a:rPr lang="ru-RU" sz="1300" b="0" i="1" kern="1200"/>
            <a:t>10,</a:t>
          </a:r>
          <a:r>
            <a:rPr lang="ru-RU" sz="1300" b="0" i="0" kern="1200"/>
            <a:t> поддерживающие в них заданные давления. Перед сепаратором первой ступени при исследовании был дополнительно установлен измерительный сепаратор </a:t>
          </a:r>
          <a:r>
            <a:rPr lang="ru-RU" sz="1300" b="0" i="1" kern="1200"/>
            <a:t>5</a:t>
          </a:r>
          <a:r>
            <a:rPr lang="ru-RU" sz="1300" b="0" i="0" kern="1200"/>
            <a:t> с уровнемерным стеклом </a:t>
          </a:r>
          <a:r>
            <a:rPr lang="ru-RU" sz="1300" b="0" i="1" kern="1200"/>
            <a:t>14 </a:t>
          </a:r>
          <a:r>
            <a:rPr lang="ru-RU" sz="1300" b="0" i="0" kern="1200"/>
            <a:t>(</a:t>
          </a:r>
          <a:r>
            <a:rPr lang="ru-RU" sz="1300" b="0" i="1" kern="1200"/>
            <a:t>р</a:t>
          </a:r>
          <a:r>
            <a:rPr lang="ru-RU" sz="1300" b="0" i="0" kern="1200"/>
            <a:t> = 21 МПа). Использована также передвижная измерительная установка </a:t>
          </a:r>
          <a:r>
            <a:rPr lang="ru-RU" sz="1300" b="0" i="1" kern="1200"/>
            <a:t>13</a:t>
          </a:r>
          <a:r>
            <a:rPr lang="ru-RU" sz="1300" b="0" i="0" kern="1200"/>
            <a:t> для замеров объемов воды, сырого конденсата, газа, выделяющегося из конденсата при изменении давления и темпера­туры. Газ с установки </a:t>
          </a:r>
          <a:r>
            <a:rPr lang="ru-RU" sz="1300" b="0" i="1" kern="1200"/>
            <a:t>13</a:t>
          </a:r>
          <a:r>
            <a:rPr lang="ru-RU" sz="1300" b="0" i="0" kern="1200"/>
            <a:t> поступает для сжигания на факел.</a:t>
          </a:r>
          <a:endParaRPr lang="ru-RU" sz="1300" kern="1200"/>
        </a:p>
      </dsp:txBody>
      <dsp:txXfrm rot="10800000">
        <a:off x="0" y="1615704"/>
        <a:ext cx="10297144" cy="1058858"/>
      </dsp:txXfrm>
    </dsp:sp>
    <dsp:sp modelId="{71F1662B-A4A0-456A-A0FF-296A90D6BAA9}">
      <dsp:nvSpPr>
        <dsp:cNvPr id="0" name=""/>
        <dsp:cNvSpPr/>
      </dsp:nvSpPr>
      <dsp:spPr>
        <a:xfrm rot="10800000">
          <a:off x="0" y="2007"/>
          <a:ext cx="10297144" cy="1629589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 dirty="0"/>
            <a:t>Поток газоконденсата, выходящий из скважины </a:t>
          </a:r>
          <a:r>
            <a:rPr lang="ru-RU" sz="1300" b="0" i="1" kern="1200" dirty="0"/>
            <a:t>1</a:t>
          </a:r>
          <a:r>
            <a:rPr lang="ru-RU" sz="1300" b="0" i="0" kern="1200" dirty="0"/>
            <a:t>, проходит через ловушку жидкой фазы </a:t>
          </a:r>
          <a:r>
            <a:rPr lang="ru-RU" sz="1300" b="0" i="1" kern="1200" dirty="0"/>
            <a:t>2</a:t>
          </a:r>
          <a:r>
            <a:rPr lang="ru-RU" sz="1300" b="0" i="0" kern="1200" dirty="0"/>
            <a:t> с замерной емкостью. Далее через штуцер </a:t>
          </a:r>
          <a:r>
            <a:rPr lang="ru-RU" sz="1300" b="0" i="1" kern="1200" dirty="0"/>
            <a:t>3,</a:t>
          </a:r>
          <a:r>
            <a:rPr lang="ru-RU" sz="1300" b="0" i="0" kern="1200" dirty="0"/>
            <a:t> шлейф и распределительную гребенку </a:t>
          </a:r>
          <a:r>
            <a:rPr lang="ru-RU" sz="1300" b="0" i="1" kern="1200" dirty="0"/>
            <a:t>4 газ</a:t>
          </a:r>
          <a:r>
            <a:rPr lang="ru-RU" sz="1300" b="0" i="0" kern="1200" dirty="0"/>
            <a:t> поступает в сепараторы </a:t>
          </a:r>
          <a:r>
            <a:rPr lang="ru-RU" sz="1300" b="0" i="1" kern="1200" dirty="0"/>
            <a:t>5, 6, 7</a:t>
          </a:r>
          <a:r>
            <a:rPr lang="ru-RU" sz="1300" b="0" i="0" kern="1200" dirty="0"/>
            <a:t> первой и второй ступеней (</a:t>
          </a:r>
          <a:r>
            <a:rPr lang="ru-RU" sz="1300" b="0" i="1" kern="1200" dirty="0"/>
            <a:t>р</a:t>
          </a:r>
          <a:r>
            <a:rPr lang="ru-RU" sz="1300" b="0" i="0" kern="1200" dirty="0"/>
            <a:t> = 4 и 1,6 МПа) и затем через расходомер в газопровод.</a:t>
          </a:r>
          <a:endParaRPr lang="ru-RU" sz="1300" kern="1200" dirty="0"/>
        </a:p>
      </dsp:txBody>
      <dsp:txXfrm rot="10800000">
        <a:off x="0" y="2007"/>
        <a:ext cx="10297144" cy="1058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7547B-1F6E-4DDC-9117-CAA6FD73E728}" type="datetime1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3224DC-1FE8-4524-81AE-0EB5EC100CE7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105DB2-FD3E-441D-8B7E-7AE83ECE27B3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блок заголовка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верхний рисунок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23" name="нижний рисунок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4C8E8-9F4E-4EA6-835D-E9D5612495DB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6C4F13-8C8C-441B-BBCD-2370F386EB42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056CB0-5A4E-4FC5-8098-88E31F01EA45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016FDA-52E9-4FE9-8F9F-D0B7A1AC00F5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03F614-6D12-4FB0-B37A-7F584F7E7447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6DB20920-A951-4D74-93DB-A7C7F309F702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CA588-C02F-4CCF-BAD7-18C728B93B52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A9956-53D6-4D29-80A7-0ADFD73EC9D5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3D3AF7-BEB0-4993-92D4-4D2C72963A64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нижний рисунок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3E78C-2D93-4346-92BE-F99AE2EB36B5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мка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3B113-0D92-41AE-8320-0E62DD52F8B2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мка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A3B24-C4CD-4EFD-A479-64DAB88ACAE4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нижний рисунок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0" name="верхний рисунок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FC24BF8D-0138-4857-BC63-0337FB4EE515}" type="datetime1">
              <a:rPr lang="ru-RU" noProof="0" smtClean="0"/>
              <a:t>16.12.2022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5860" y="762000"/>
            <a:ext cx="11062965" cy="2667000"/>
          </a:xfrm>
        </p:spPr>
        <p:txBody>
          <a:bodyPr rtlCol="0">
            <a:noAutofit/>
          </a:bodyPr>
          <a:lstStyle/>
          <a:p>
            <a:pPr algn="ctr" rtl="0"/>
            <a:r>
              <a:rPr lang="ru" sz="4000" b="1" dirty="0">
                <a:latin typeface="Cambria" panose="02040503050406030204" pitchFamily="18" charset="0"/>
                <a:ea typeface="Cambria" panose="02040503050406030204" pitchFamily="18" charset="0"/>
              </a:rPr>
              <a:t>АЗЕРБАЙДЖАНСКИЙ ГОСУДАРСТВЕННЫЙ УНИВЕРСИТЕТ НЕФТЯНОЙ ПРОМЫШЛЕННОСТИ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979612" y="5085184"/>
            <a:ext cx="8229598" cy="838200"/>
          </a:xfrm>
        </p:spPr>
        <p:txBody>
          <a:bodyPr rtlCol="0"/>
          <a:lstStyle/>
          <a:p>
            <a:pPr algn="ctr" rtl="0"/>
            <a:r>
              <a:rPr lang="ru" dirty="0"/>
              <a:t>Группа: 280.20| Адыль Велиев|</a:t>
            </a:r>
          </a:p>
        </p:txBody>
      </p:sp>
      <p:pic>
        <p:nvPicPr>
          <p:cNvPr id="1026" name="Picture 2" descr="ADNSU">
            <a:extLst>
              <a:ext uri="{FF2B5EF4-FFF2-40B4-BE49-F238E27FC236}">
                <a16:creationId xmlns:a16="http://schemas.microsoft.com/office/drawing/2014/main" id="{F278DF5B-F886-36A6-459D-9DE40858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99" y="481012"/>
            <a:ext cx="44672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3448D6-B6BC-8290-FB52-9A570465D3E1}"/>
              </a:ext>
            </a:extLst>
          </p:cNvPr>
          <p:cNvSpPr txBox="1"/>
          <p:nvPr/>
        </p:nvSpPr>
        <p:spPr>
          <a:xfrm>
            <a:off x="2394527" y="3369212"/>
            <a:ext cx="8525630" cy="138499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Методы исследования газоконденсатных месторождений и промысловые установки для их проведения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8D3C52-B8D9-18B6-5BC8-3511E4F22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48" y="1604631"/>
            <a:ext cx="10601726" cy="414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4877" y="1052736"/>
            <a:ext cx="11999069" cy="1066800"/>
          </a:xfrm>
        </p:spPr>
        <p:txBody>
          <a:bodyPr rtlCol="0">
            <a:noAutofit/>
          </a:bodyPr>
          <a:lstStyle/>
          <a:p>
            <a:pPr rtl="0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Обычные установки дают промышленную, общую характеристику скважины.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Термостатируемые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позволяют получить изотермы и изобары конденсации, коэффициенты Джоуля—Томсона, количество жидкости, которое может выделиться из газа после ее отделения при устьевых значениях давления и температуры.</a:t>
            </a:r>
            <a:b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получения полной характеристики работы газоконденсатных скважин и ее продукции используют  передвижные и стационарные установки.</a:t>
            </a:r>
            <a:endParaRPr lang="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6F0D880-98B4-FDF4-3CB8-673623F7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5690639"/>
            <a:ext cx="9143538" cy="4746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Схема установки У-900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A42D50E-1942-F3E9-438A-2FEF55854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95719"/>
              </p:ext>
            </p:extLst>
          </p:nvPr>
        </p:nvGraphicFramePr>
        <p:xfrm>
          <a:off x="333772" y="836712"/>
          <a:ext cx="1130525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7748" y="332656"/>
            <a:ext cx="11737304" cy="106680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Исследования при одновременном отборе промышленных ко­личеств газа и представительной пробы проводят при помощи уста­новки ЛПГ-1.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4CF47D-EAB7-275D-2C46-06F894DA1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746" y="1628800"/>
            <a:ext cx="648999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233EC-80F4-0F55-8DAC-F0E48BCCEF46}"/>
              </a:ext>
            </a:extLst>
          </p:cNvPr>
          <p:cNvSpPr txBox="1"/>
          <p:nvPr/>
        </p:nvSpPr>
        <p:spPr>
          <a:xfrm>
            <a:off x="126572" y="1636034"/>
            <a:ext cx="5616624" cy="369331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Схема промысловой экспериментальной установки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 газоконденсатном месторождении: </a:t>
            </a:r>
          </a:p>
          <a:p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скважина; </a:t>
            </a:r>
          </a:p>
          <a:p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 —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ловушка жидкой фазы;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 —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штуцер; </a:t>
            </a:r>
          </a:p>
          <a:p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 —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распределительная гре­бенка; </a:t>
            </a:r>
          </a:p>
          <a:p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5—7 —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сепараторы; </a:t>
            </a:r>
          </a:p>
          <a:p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 —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сепаратор измерительный; </a:t>
            </a:r>
          </a:p>
          <a:p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9, 12 —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отводы на факел; </a:t>
            </a:r>
          </a:p>
          <a:p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 —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регулятор давления до себя; </a:t>
            </a:r>
          </a:p>
          <a:p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емкость мерная; </a:t>
            </a:r>
          </a:p>
          <a:p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13 —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установка для измерения объема жидкости; </a:t>
            </a:r>
          </a:p>
          <a:p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 —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стекло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уровнемерное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0DB5601-234D-FFA2-C88A-998DE6C51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362386"/>
              </p:ext>
            </p:extLst>
          </p:nvPr>
        </p:nvGraphicFramePr>
        <p:xfrm>
          <a:off x="945840" y="332656"/>
          <a:ext cx="1029714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4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F1662B-A4A0-456A-A0FF-296A90D6B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71F1662B-A4A0-456A-A0FF-296A90D6BA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71F1662B-A4A0-456A-A0FF-296A90D6B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71F1662B-A4A0-456A-A0FF-296A90D6B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C3F655-B91C-430C-9026-2919FA2A2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48C3F655-B91C-430C-9026-2919FA2A25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48C3F655-B91C-430C-9026-2919FA2A2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48C3F655-B91C-430C-9026-2919FA2A2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120AB2-68CC-4DC1-8FF2-3C758137B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F5120AB2-68CC-4DC1-8FF2-3C758137B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F5120AB2-68CC-4DC1-8FF2-3C758137B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F5120AB2-68CC-4DC1-8FF2-3C758137B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D9BACD-AF71-4F31-8B2C-E20498B52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91D9BACD-AF71-4F31-8B2C-E20498B52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91D9BACD-AF71-4F31-8B2C-E20498B52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91D9BACD-AF71-4F31-8B2C-E20498B52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F7B414A-FADB-BFB1-19A7-3D0FF463C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69857"/>
              </p:ext>
            </p:extLst>
          </p:nvPr>
        </p:nvGraphicFramePr>
        <p:xfrm>
          <a:off x="-1" y="332656"/>
          <a:ext cx="12188825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" dirty="0"/>
              <a:t>Список использованной литературы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 rtl="0">
              <a:buNone/>
            </a:pPr>
            <a:r>
              <a:rPr lang="ru-RU" dirty="0"/>
              <a:t>1. Алиев З.С. и др. Совершенствование технологии приближенного определения газоконденсатной характеристики месторождения. Тр. VII Международного технологического симпозиума. М. </a:t>
            </a:r>
            <a:r>
              <a:rPr lang="ru-RU" dirty="0" err="1"/>
              <a:t>Инс</a:t>
            </a:r>
            <a:r>
              <a:rPr lang="ru-RU" dirty="0"/>
              <a:t>-т "Нефтегазового бизнеса" 2008.</a:t>
            </a:r>
          </a:p>
          <a:p>
            <a:pPr marL="0" indent="0" rtl="0">
              <a:buNone/>
            </a:pPr>
            <a:r>
              <a:rPr lang="ru-RU" dirty="0"/>
              <a:t>2. Алиев З.С., Коротаев Ю.П. Насыщенность порового пространства  конденсатом при нестационарной одномерной и радиальной фильтрации газоконденсатной смеси. НТС </a:t>
            </a:r>
            <a:r>
              <a:rPr lang="ru-RU" dirty="0" err="1"/>
              <a:t>ВНИИГаза</a:t>
            </a:r>
            <a:r>
              <a:rPr lang="ru-RU" dirty="0"/>
              <a:t>, </a:t>
            </a:r>
            <a:r>
              <a:rPr lang="ru-RU" dirty="0" err="1"/>
              <a:t>вып</a:t>
            </a:r>
            <a:r>
              <a:rPr lang="ru-RU" dirty="0"/>
              <a:t>. 2, М. Недра, 1965.</a:t>
            </a:r>
          </a:p>
          <a:p>
            <a:pPr marL="0" indent="0" rtl="0">
              <a:buNone/>
            </a:pPr>
            <a:r>
              <a:rPr lang="ru-RU" dirty="0"/>
              <a:t>3. Алиев З.С., Коротаев Ю.П. Экспериментальные исследования фильтрации газоконденсатных смесей на модели пласта. НТС </a:t>
            </a:r>
            <a:r>
              <a:rPr lang="ru-RU" dirty="0" err="1"/>
              <a:t>ВНИИГаза</a:t>
            </a:r>
            <a:r>
              <a:rPr lang="ru-RU" dirty="0"/>
              <a:t>, </a:t>
            </a:r>
            <a:r>
              <a:rPr lang="ru-RU" dirty="0" err="1"/>
              <a:t>вып</a:t>
            </a:r>
            <a:r>
              <a:rPr lang="ru-RU" dirty="0"/>
              <a:t>. 2, М. Недра, 1965.</a:t>
            </a:r>
          </a:p>
          <a:p>
            <a:pPr marL="0" indent="0" rtl="0">
              <a:buNone/>
            </a:pPr>
            <a:r>
              <a:rPr lang="ru-RU" dirty="0"/>
              <a:t>4. Алиев З.С. и др. Влияние конденсата, выпавшего в призабойной зоне на  коэффициенты фильтрационного сопротивления. Жур. "Газовое дело" №12, М. ВНИИОЭНГ, 1969.</a:t>
            </a:r>
          </a:p>
          <a:p>
            <a:pPr marL="0" indent="0" rtl="0">
              <a:buNone/>
            </a:pPr>
            <a:r>
              <a:rPr lang="ru-RU" dirty="0"/>
              <a:t>5. Алиев З.С., Коротаев Ю.П. О распределении насыщенности порового пространства конденсатом при фильтрации по двучленному закону. НТС </a:t>
            </a:r>
            <a:r>
              <a:rPr lang="ru-RU" dirty="0" err="1"/>
              <a:t>ВНИИГаза</a:t>
            </a:r>
            <a:r>
              <a:rPr lang="ru-RU" dirty="0"/>
              <a:t>, </a:t>
            </a:r>
            <a:r>
              <a:rPr lang="ru-RU" dirty="0" err="1"/>
              <a:t>вып</a:t>
            </a:r>
            <a:r>
              <a:rPr lang="ru-RU" dirty="0"/>
              <a:t>. 1, </a:t>
            </a:r>
            <a:r>
              <a:rPr lang="ru-RU" dirty="0" err="1"/>
              <a:t>М.Гостоптосиздат</a:t>
            </a:r>
            <a:r>
              <a:rPr lang="ru-RU" dirty="0"/>
              <a:t>, 1963.</a:t>
            </a:r>
          </a:p>
          <a:p>
            <a:pPr marL="0" indent="0" rtl="0">
              <a:buNone/>
            </a:pPr>
            <a:r>
              <a:rPr lang="ru-RU" dirty="0"/>
              <a:t>6. Алиев З.С. и др. Влияние </a:t>
            </a:r>
            <a:r>
              <a:rPr lang="ru-RU" dirty="0" err="1"/>
              <a:t>кольматации</a:t>
            </a:r>
            <a:r>
              <a:rPr lang="ru-RU" dirty="0"/>
              <a:t> на достоверность определения фильтрационных свойств пласта по данным исследования скважин на стационарных режимах. Тр.VI Международного технологического симпозиума. М. </a:t>
            </a:r>
            <a:r>
              <a:rPr lang="ru-RU" dirty="0" err="1"/>
              <a:t>Инс</a:t>
            </a:r>
            <a:r>
              <a:rPr lang="ru-RU" dirty="0"/>
              <a:t>-т "Нефтегазового бизнеса" 2007.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E4557F7-06A9-2972-6218-B0268CFD2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82061"/>
              </p:ext>
            </p:extLst>
          </p:nvPr>
        </p:nvGraphicFramePr>
        <p:xfrm>
          <a:off x="1522643" y="1580267"/>
          <a:ext cx="9143538" cy="3697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66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5877A29-EF31-48FB-63E2-1D79E83F2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7457"/>
              </p:ext>
            </p:extLst>
          </p:nvPr>
        </p:nvGraphicFramePr>
        <p:xfrm>
          <a:off x="117747" y="404664"/>
          <a:ext cx="12071077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58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C91CD-BF23-78E5-7735-0B1270BE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97" y="168518"/>
            <a:ext cx="11953328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Определение компонентного состава пластового газа — важная задача. От правильного определения состава пластового газа за­висят: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86072EA-99E3-BA35-F95E-1B9EA727B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951348"/>
              </p:ext>
            </p:extLst>
          </p:nvPr>
        </p:nvGraphicFramePr>
        <p:xfrm>
          <a:off x="0" y="1235318"/>
          <a:ext cx="12188825" cy="5001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59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4561B8-4776-448F-9FD9-7A067EDF7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26616A-651F-4C93-914E-B9A44089B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4EB29D-40B8-4DBF-843C-7DF10D6DE2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75AA29-4C71-4FDD-91A7-32185B6B9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83AD69-DFB2-4B8B-B133-C17CDFA84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140D5E-B006-42E3-A130-464B140BC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9AD881-1D74-4D17-9F1C-B32C0ADE8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1CEA48-712F-4C6D-BE44-C5A884C14C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46D319-2C44-49D3-8241-A92148E54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53C725-CEFD-4FFB-9133-30644705A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F30243-8437-4A8A-9CEE-2211DE0C0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69D655-A997-4A15-9410-EDCC921A09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5F47B2-B697-BA55-67CF-81DF9C0C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12188825" cy="597666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0C63989-4434-AAE0-8074-52401D26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811016"/>
            <a:ext cx="12188825" cy="1235967"/>
          </a:xfrm>
          <a:solidFill>
            <a:srgbClr val="FFFFFF">
              <a:alpha val="76863"/>
            </a:srgbClr>
          </a:solidFill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Современная наука предлагает несколько методов, с помощью которых можно провести газоконденсатные исследования скважин с максимальной точностью. Среди наиболее точных и недорогих хотелось бы остановиться на следующих видах: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9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6A8609C-6A0B-E9D5-7B82-A3D3D971A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386368"/>
              </p:ext>
            </p:extLst>
          </p:nvPr>
        </p:nvGraphicFramePr>
        <p:xfrm>
          <a:off x="117748" y="332656"/>
          <a:ext cx="11953328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9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C8219B-FFFD-4A66-A1AD-49CDD2B1C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343E15-2942-4801-AC7F-36F50729A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3813D8-D899-4CFA-BB5B-8D9DFF647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64A74F-EAF4-4A59-B676-44E3B01441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A5561-B36D-FC00-379A-2C86B698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60" y="404664"/>
            <a:ext cx="11737304" cy="1066800"/>
          </a:xfrm>
        </p:spPr>
        <p:txBody>
          <a:bodyPr>
            <a:normAutofit/>
          </a:bodyPr>
          <a:lstStyle/>
          <a:p>
            <a:r>
              <a:rPr lang="ru-RU" dirty="0"/>
              <a:t>Исследования газовых и газоконденсатных скважин по месту их проведения также можно подразделить на два вида: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89EFD3B-A942-3C3C-2B86-F8C02B9DE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723537"/>
              </p:ext>
            </p:extLst>
          </p:nvPr>
        </p:nvGraphicFramePr>
        <p:xfrm>
          <a:off x="0" y="0"/>
          <a:ext cx="1218882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31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340A25-82CF-4061-B24A-306350AF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A1C670-0482-4A00-8DCE-823397A8B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71E52C-EDE0-4291-B140-7D6008F48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B28776-5C30-4799-B87B-EA3CBF210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3E5418-C2C3-4F2A-A19C-9D88B4DEC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19BFF-906D-1981-12FF-12A52954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115" y="548680"/>
            <a:ext cx="9900594" cy="1066800"/>
          </a:xfrm>
        </p:spPr>
        <p:txBody>
          <a:bodyPr>
            <a:normAutofit/>
          </a:bodyPr>
          <a:lstStyle/>
          <a:p>
            <a:r>
              <a:rPr lang="ru-RU" dirty="0"/>
              <a:t>Лабораторные исследования газоконденсатных смесей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BA11DD4-42CC-D355-2A4A-5BED8B3D7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503280"/>
              </p:ext>
            </p:extLst>
          </p:nvPr>
        </p:nvGraphicFramePr>
        <p:xfrm>
          <a:off x="-1" y="1196752"/>
          <a:ext cx="12188825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1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060A12-6409-41D6-B980-CC8BFC93DD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89060A12-6409-41D6-B980-CC8BFC93DD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89060A12-6409-41D6-B980-CC8BFC93DD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89060A12-6409-41D6-B980-CC8BFC93DD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CC5BAA-908F-461B-8675-C2B3E7542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06CC5BAA-908F-461B-8675-C2B3E75427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06CC5BAA-908F-461B-8675-C2B3E7542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06CC5BAA-908F-461B-8675-C2B3E7542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DFDDCC-7D63-422A-8E28-48ED64A9B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BEDFDDCC-7D63-422A-8E28-48ED64A9B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BEDFDDCC-7D63-422A-8E28-48ED64A9B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BEDFDDCC-7D63-422A-8E28-48ED64A9B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97768" y="404664"/>
            <a:ext cx="11593288" cy="1066800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В процессе исследования обычно применяют передвижные установки двух типов:</a:t>
            </a:r>
            <a:endParaRPr lang="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BC66B9-5AB4-C3CA-ADA5-D55302B9C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30622"/>
              </p:ext>
            </p:extLst>
          </p:nvPr>
        </p:nvGraphicFramePr>
        <p:xfrm>
          <a:off x="1485900" y="1471464"/>
          <a:ext cx="9505056" cy="476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ED670A-BF17-47B8-9F85-C8FFF6F2E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6ED670A-BF17-47B8-9F85-C8FFF6F2E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36ED670A-BF17-47B8-9F85-C8FFF6F2E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36ED670A-BF17-47B8-9F85-C8FFF6F2E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4E2FFC-59B5-4E78-B829-76F58C454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324E2FFC-59B5-4E78-B829-76F58C454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324E2FFC-59B5-4E78-B829-76F58C454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324E2FFC-59B5-4E78-B829-76F58C454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3BE028-EB10-49DF-AC93-F4ED7A007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A03BE028-EB10-49DF-AC93-F4ED7A007B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A03BE028-EB10-49DF-AC93-F4ED7A007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A03BE028-EB10-49DF-AC93-F4ED7A007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ED2FC3-F92D-4F86-A6D7-1D2272AF9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graphicEl>
                                              <a:dgm id="{76ED2FC3-F92D-4F86-A6D7-1D2272AF9E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76ED2FC3-F92D-4F86-A6D7-1D2272AF9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graphicEl>
                                              <a:dgm id="{76ED2FC3-F92D-4F86-A6D7-1D2272AF9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езентация с обзором планирования проекта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848_TF03460544" id="{30B3B0C4-9B2C-4E69-8E28-C02DEE867D7B}" vid="{1E615EF9-395E-4C1B-B1C0-E38A1E9E9FF5}"/>
    </a:ext>
  </a:extLst>
</a:theme>
</file>

<file path=ppt/theme/theme2.xml><?xml version="1.0" encoding="utf-8"?>
<a:theme xmlns:a="http://schemas.openxmlformats.org/drawingml/2006/main" name="Тема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обзором планирования бизнес-проекта</Template>
  <TotalTime>88</TotalTime>
  <Words>1530</Words>
  <Application>Microsoft Office PowerPoint</Application>
  <PresentationFormat>Произвольный</PresentationFormat>
  <Paragraphs>63</Paragraphs>
  <Slides>15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Wingdings</vt:lpstr>
      <vt:lpstr>Презентация с обзором планирования проекта</vt:lpstr>
      <vt:lpstr>АЗЕРБАЙДЖАНСКИЙ ГОСУДАРСТВЕННЫЙ УНИВЕРСИТЕТ НЕФТЯНОЙ ПРОМЫШЛЕННОСТИ</vt:lpstr>
      <vt:lpstr>Презентация PowerPoint</vt:lpstr>
      <vt:lpstr>Презентация PowerPoint</vt:lpstr>
      <vt:lpstr>Определение компонентного состава пластового газа — важная задача. От правильного определения состава пластового газа за­висят:</vt:lpstr>
      <vt:lpstr>Презентация PowerPoint</vt:lpstr>
      <vt:lpstr>Презентация PowerPoint</vt:lpstr>
      <vt:lpstr>Исследования газовых и газоконденсатных скважин по месту их проведения также можно подразделить на два вида:</vt:lpstr>
      <vt:lpstr>Лабораторные исследования газоконденсатных смесей </vt:lpstr>
      <vt:lpstr>В процессе исследования обычно применяют передвижные установки двух типов:</vt:lpstr>
      <vt:lpstr>Обычные установки дают промышленную, общую характеристику скважины. Термостатируемые позволяют получить изотермы и изобары конденсации, коэффициенты Джоуля—Томсона, количество жидкости, которое может выделиться из газа после ее отделения при устьевых значениях давления и температуры. Для получения полной характеристики работы газоконденсатных скважин и ее продукции используют  передвижные и стационарные установки.</vt:lpstr>
      <vt:lpstr>Презентация PowerPoint</vt:lpstr>
      <vt:lpstr>Исследования при одновременном отборе промышленных ко­личеств газа и представительной пробы проводят при помощи уста­новки ЛПГ-1.</vt:lpstr>
      <vt:lpstr>Презентация PowerPoint</vt:lpstr>
      <vt:lpstr>Презентация PowerPoint</vt:lpstr>
      <vt:lpstr>Список использованной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АЗЕРБАЙДЖАНСКИЙ ГОСУДАРСТВЕННЫЙ УНИВЕРСИТЕТ НЕФТЯНОЙ ПРОМЫШЛЕННОСТИ</dc:title>
  <dc:creator>Faxriya G</dc:creator>
  <cp:lastModifiedBy>VAQIF ASGAROV</cp:lastModifiedBy>
  <cp:revision>1</cp:revision>
  <dcterms:created xsi:type="dcterms:W3CDTF">2022-12-15T17:38:55Z</dcterms:created>
  <dcterms:modified xsi:type="dcterms:W3CDTF">2022-12-15T20:57:29Z</dcterms:modified>
</cp:coreProperties>
</file>