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56" r:id="rId5"/>
    <p:sldId id="275" r:id="rId6"/>
    <p:sldId id="273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7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A758D-04EF-4721-985C-04728D6B56FA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C20BAD74-C543-45B5-A883-EED6053CB916}">
      <dgm:prSet/>
      <dgm:spPr/>
      <dgm:t>
        <a:bodyPr/>
        <a:lstStyle/>
        <a:p>
          <a:r>
            <a:rPr lang="ru-RU" b="0" i="0"/>
            <a:t>Причины прихватов делят на геологические, технические, технологические.</a:t>
          </a:r>
          <a:endParaRPr lang="ru-RU"/>
        </a:p>
      </dgm:t>
    </dgm:pt>
    <dgm:pt modelId="{FE016BE6-6640-4108-9304-7B1DAFB8F3C6}" type="parTrans" cxnId="{4B2ED3A2-C347-41B2-830E-4F7642557F09}">
      <dgm:prSet/>
      <dgm:spPr/>
      <dgm:t>
        <a:bodyPr/>
        <a:lstStyle/>
        <a:p>
          <a:endParaRPr lang="ru-RU"/>
        </a:p>
      </dgm:t>
    </dgm:pt>
    <dgm:pt modelId="{7738DABA-BFBE-43F2-8C69-1AB8FAA4509A}" type="sibTrans" cxnId="{4B2ED3A2-C347-41B2-830E-4F7642557F09}">
      <dgm:prSet/>
      <dgm:spPr/>
      <dgm:t>
        <a:bodyPr/>
        <a:lstStyle/>
        <a:p>
          <a:endParaRPr lang="ru-RU"/>
        </a:p>
      </dgm:t>
    </dgm:pt>
    <dgm:pt modelId="{4387FAAA-C4BB-4303-8E65-84752FC3B3E9}">
      <dgm:prSet/>
      <dgm:spPr/>
      <dgm:t>
        <a:bodyPr/>
        <a:lstStyle/>
        <a:p>
          <a:r>
            <a:rPr lang="ru-RU" b="0" i="0"/>
            <a:t>Основными мероприятиями по предупреждению геологических осложнений и связанных с ними аварий являются строгое соблюдение технологии бурения неустойчивых горных пород, правильный выбор промывочной жидкости, выполнение правил отработки коронок, применение контрольно-измерительной аппаратуры для контроля за технологическими режимами бурения; использование технических средств по предупреждению аварий.</a:t>
          </a:r>
          <a:endParaRPr lang="ru-RU"/>
        </a:p>
      </dgm:t>
    </dgm:pt>
    <dgm:pt modelId="{1925CF33-E038-40D4-93BA-02B140081F2B}" type="parTrans" cxnId="{9122B9CF-CC89-4688-9787-274DB75ACDDA}">
      <dgm:prSet/>
      <dgm:spPr/>
      <dgm:t>
        <a:bodyPr/>
        <a:lstStyle/>
        <a:p>
          <a:endParaRPr lang="ru-RU"/>
        </a:p>
      </dgm:t>
    </dgm:pt>
    <dgm:pt modelId="{24099C33-5098-413D-A4E2-352A3EADFA0F}" type="sibTrans" cxnId="{9122B9CF-CC89-4688-9787-274DB75ACDDA}">
      <dgm:prSet/>
      <dgm:spPr/>
      <dgm:t>
        <a:bodyPr/>
        <a:lstStyle/>
        <a:p>
          <a:endParaRPr lang="ru-RU"/>
        </a:p>
      </dgm:t>
    </dgm:pt>
    <dgm:pt modelId="{83555FAF-561F-470D-8D3C-CB674D5836EA}" type="pres">
      <dgm:prSet presAssocID="{EDDA758D-04EF-4721-985C-04728D6B56FA}" presName="linear" presStyleCnt="0">
        <dgm:presLayoutVars>
          <dgm:animLvl val="lvl"/>
          <dgm:resizeHandles val="exact"/>
        </dgm:presLayoutVars>
      </dgm:prSet>
      <dgm:spPr/>
    </dgm:pt>
    <dgm:pt modelId="{161CCA5C-0072-4C9E-B48F-F68D4DBF2CF4}" type="pres">
      <dgm:prSet presAssocID="{C20BAD74-C543-45B5-A883-EED6053CB9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F97A7B-8765-4A3F-9B84-39830B9348CA}" type="pres">
      <dgm:prSet presAssocID="{7738DABA-BFBE-43F2-8C69-1AB8FAA4509A}" presName="spacer" presStyleCnt="0"/>
      <dgm:spPr/>
    </dgm:pt>
    <dgm:pt modelId="{197D6C9E-29AC-4683-96BD-24F65653CA83}" type="pres">
      <dgm:prSet presAssocID="{4387FAAA-C4BB-4303-8E65-84752FC3B3E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A72CE30-11E7-46A3-901E-F51EDEB03FA7}" type="presOf" srcId="{C20BAD74-C543-45B5-A883-EED6053CB916}" destId="{161CCA5C-0072-4C9E-B48F-F68D4DBF2CF4}" srcOrd="0" destOrd="0" presId="urn:microsoft.com/office/officeart/2005/8/layout/vList2"/>
    <dgm:cxn modelId="{F979E04E-8086-4EF9-9A04-B1695DA78BFC}" type="presOf" srcId="{EDDA758D-04EF-4721-985C-04728D6B56FA}" destId="{83555FAF-561F-470D-8D3C-CB674D5836EA}" srcOrd="0" destOrd="0" presId="urn:microsoft.com/office/officeart/2005/8/layout/vList2"/>
    <dgm:cxn modelId="{FE7D8E87-7995-40B2-8BCC-30797999BE18}" type="presOf" srcId="{4387FAAA-C4BB-4303-8E65-84752FC3B3E9}" destId="{197D6C9E-29AC-4683-96BD-24F65653CA83}" srcOrd="0" destOrd="0" presId="urn:microsoft.com/office/officeart/2005/8/layout/vList2"/>
    <dgm:cxn modelId="{4B2ED3A2-C347-41B2-830E-4F7642557F09}" srcId="{EDDA758D-04EF-4721-985C-04728D6B56FA}" destId="{C20BAD74-C543-45B5-A883-EED6053CB916}" srcOrd="0" destOrd="0" parTransId="{FE016BE6-6640-4108-9304-7B1DAFB8F3C6}" sibTransId="{7738DABA-BFBE-43F2-8C69-1AB8FAA4509A}"/>
    <dgm:cxn modelId="{9122B9CF-CC89-4688-9787-274DB75ACDDA}" srcId="{EDDA758D-04EF-4721-985C-04728D6B56FA}" destId="{4387FAAA-C4BB-4303-8E65-84752FC3B3E9}" srcOrd="1" destOrd="0" parTransId="{1925CF33-E038-40D4-93BA-02B140081F2B}" sibTransId="{24099C33-5098-413D-A4E2-352A3EADFA0F}"/>
    <dgm:cxn modelId="{9F4B2AC0-D250-470E-A3B1-602A62AA7D51}" type="presParOf" srcId="{83555FAF-561F-470D-8D3C-CB674D5836EA}" destId="{161CCA5C-0072-4C9E-B48F-F68D4DBF2CF4}" srcOrd="0" destOrd="0" presId="urn:microsoft.com/office/officeart/2005/8/layout/vList2"/>
    <dgm:cxn modelId="{F68E696E-39C7-48F5-8916-770BD3A060EE}" type="presParOf" srcId="{83555FAF-561F-470D-8D3C-CB674D5836EA}" destId="{07F97A7B-8765-4A3F-9B84-39830B9348CA}" srcOrd="1" destOrd="0" presId="urn:microsoft.com/office/officeart/2005/8/layout/vList2"/>
    <dgm:cxn modelId="{6477D6A1-8A1D-4CAA-95DA-2BB73E9C0929}" type="presParOf" srcId="{83555FAF-561F-470D-8D3C-CB674D5836EA}" destId="{197D6C9E-29AC-4683-96BD-24F65653CA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C56BF-0DA7-4AEA-982E-9F99149E6DBB}" type="doc">
      <dgm:prSet loTypeId="urn:microsoft.com/office/officeart/2005/8/layout/target3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F511175D-D7E5-4A3A-9EF7-AECAF13DD14E}">
      <dgm:prSet/>
      <dgm:spPr/>
      <dgm:t>
        <a:bodyPr/>
        <a:lstStyle/>
        <a:p>
          <a:r>
            <a:rPr lang="ru-RU" b="1" i="0" baseline="0"/>
            <a:t>Технологические методы.</a:t>
          </a:r>
          <a:r>
            <a:rPr lang="ru-RU" b="0" i="0" baseline="0"/>
            <a:t> </a:t>
          </a:r>
          <a:endParaRPr lang="ru-RU"/>
        </a:p>
      </dgm:t>
    </dgm:pt>
    <dgm:pt modelId="{3DF32C8F-09AD-41DC-A1DE-3230F71671DA}" type="parTrans" cxnId="{C92680F9-55EF-4111-BC37-4B681D3A9265}">
      <dgm:prSet/>
      <dgm:spPr/>
      <dgm:t>
        <a:bodyPr/>
        <a:lstStyle/>
        <a:p>
          <a:endParaRPr lang="ru-RU"/>
        </a:p>
      </dgm:t>
    </dgm:pt>
    <dgm:pt modelId="{5825CD58-6A49-4919-B1C3-4BFC4C1A8365}" type="sibTrans" cxnId="{C92680F9-55EF-4111-BC37-4B681D3A9265}">
      <dgm:prSet/>
      <dgm:spPr/>
      <dgm:t>
        <a:bodyPr/>
        <a:lstStyle/>
        <a:p>
          <a:endParaRPr lang="ru-RU"/>
        </a:p>
      </dgm:t>
    </dgm:pt>
    <dgm:pt modelId="{C6F17837-10EE-4C06-8F22-D36072D00A45}" type="pres">
      <dgm:prSet presAssocID="{9BDC56BF-0DA7-4AEA-982E-9F99149E6D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760BC3F-2AE7-482B-8FBD-EC6032CDE6C0}" type="pres">
      <dgm:prSet presAssocID="{F511175D-D7E5-4A3A-9EF7-AECAF13DD14E}" presName="circle1" presStyleLbl="node1" presStyleIdx="0" presStyleCnt="1"/>
      <dgm:spPr/>
    </dgm:pt>
    <dgm:pt modelId="{B99AB08D-5275-4FBB-8AF8-736DBD275495}" type="pres">
      <dgm:prSet presAssocID="{F511175D-D7E5-4A3A-9EF7-AECAF13DD14E}" presName="space" presStyleCnt="0"/>
      <dgm:spPr/>
    </dgm:pt>
    <dgm:pt modelId="{848AAB46-EBEA-43C5-BE79-E5C57E4E0E02}" type="pres">
      <dgm:prSet presAssocID="{F511175D-D7E5-4A3A-9EF7-AECAF13DD14E}" presName="rect1" presStyleLbl="alignAcc1" presStyleIdx="0" presStyleCnt="1"/>
      <dgm:spPr/>
    </dgm:pt>
    <dgm:pt modelId="{A91F050A-12AB-4EC5-8C26-723AB611C1F7}" type="pres">
      <dgm:prSet presAssocID="{F511175D-D7E5-4A3A-9EF7-AECAF13DD14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1C1FC4D-DA06-44E1-B0C3-7A83A766F7D3}" type="presOf" srcId="{F511175D-D7E5-4A3A-9EF7-AECAF13DD14E}" destId="{A91F050A-12AB-4EC5-8C26-723AB611C1F7}" srcOrd="1" destOrd="0" presId="urn:microsoft.com/office/officeart/2005/8/layout/target3"/>
    <dgm:cxn modelId="{A84B7B93-3D13-46D7-AE43-0502ED4D25D4}" type="presOf" srcId="{F511175D-D7E5-4A3A-9EF7-AECAF13DD14E}" destId="{848AAB46-EBEA-43C5-BE79-E5C57E4E0E02}" srcOrd="0" destOrd="0" presId="urn:microsoft.com/office/officeart/2005/8/layout/target3"/>
    <dgm:cxn modelId="{B3EEA4DA-A977-4CF3-A467-673BB6EC0F53}" type="presOf" srcId="{9BDC56BF-0DA7-4AEA-982E-9F99149E6DBB}" destId="{C6F17837-10EE-4C06-8F22-D36072D00A45}" srcOrd="0" destOrd="0" presId="urn:microsoft.com/office/officeart/2005/8/layout/target3"/>
    <dgm:cxn modelId="{C92680F9-55EF-4111-BC37-4B681D3A9265}" srcId="{9BDC56BF-0DA7-4AEA-982E-9F99149E6DBB}" destId="{F511175D-D7E5-4A3A-9EF7-AECAF13DD14E}" srcOrd="0" destOrd="0" parTransId="{3DF32C8F-09AD-41DC-A1DE-3230F71671DA}" sibTransId="{5825CD58-6A49-4919-B1C3-4BFC4C1A8365}"/>
    <dgm:cxn modelId="{10C6C924-846C-443C-83D4-7DD33CC56AC0}" type="presParOf" srcId="{C6F17837-10EE-4C06-8F22-D36072D00A45}" destId="{C760BC3F-2AE7-482B-8FBD-EC6032CDE6C0}" srcOrd="0" destOrd="0" presId="urn:microsoft.com/office/officeart/2005/8/layout/target3"/>
    <dgm:cxn modelId="{4DB666DE-BA60-4DC9-BFB7-82860B18131D}" type="presParOf" srcId="{C6F17837-10EE-4C06-8F22-D36072D00A45}" destId="{B99AB08D-5275-4FBB-8AF8-736DBD275495}" srcOrd="1" destOrd="0" presId="urn:microsoft.com/office/officeart/2005/8/layout/target3"/>
    <dgm:cxn modelId="{ED7EF9FA-9514-44A6-90BD-1901D2F19F8F}" type="presParOf" srcId="{C6F17837-10EE-4C06-8F22-D36072D00A45}" destId="{848AAB46-EBEA-43C5-BE79-E5C57E4E0E02}" srcOrd="2" destOrd="0" presId="urn:microsoft.com/office/officeart/2005/8/layout/target3"/>
    <dgm:cxn modelId="{CB36D694-7CE5-4D32-9AF1-3D1DC81B0BA7}" type="presParOf" srcId="{C6F17837-10EE-4C06-8F22-D36072D00A45}" destId="{A91F050A-12AB-4EC5-8C26-723AB611C1F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CCDB47-9113-4FB0-A6A7-6C74B1394C7A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023430AF-55D1-4D5D-B0D7-39BE4DAB1DEC}">
      <dgm:prSet/>
      <dgm:spPr/>
      <dgm:t>
        <a:bodyPr/>
        <a:lstStyle/>
        <a:p>
          <a:r>
            <a:rPr lang="ru-RU" b="0" i="0"/>
            <a:t>При бурении неустойчивых соленосных горных пород для предотвращения образования каверн следует применять стабилизирующие промывочные жидкости.</a:t>
          </a:r>
          <a:endParaRPr lang="ru-RU"/>
        </a:p>
      </dgm:t>
    </dgm:pt>
    <dgm:pt modelId="{A03F2E72-0070-44FA-90C9-431466E6332B}" type="parTrans" cxnId="{AC05A8C3-1096-4E8E-9F27-2102FC455793}">
      <dgm:prSet/>
      <dgm:spPr/>
      <dgm:t>
        <a:bodyPr/>
        <a:lstStyle/>
        <a:p>
          <a:endParaRPr lang="ru-RU"/>
        </a:p>
      </dgm:t>
    </dgm:pt>
    <dgm:pt modelId="{0AD00363-8918-4FAA-BEF0-AE22586FB762}" type="sibTrans" cxnId="{AC05A8C3-1096-4E8E-9F27-2102FC455793}">
      <dgm:prSet/>
      <dgm:spPr/>
      <dgm:t>
        <a:bodyPr/>
        <a:lstStyle/>
        <a:p>
          <a:endParaRPr lang="ru-RU"/>
        </a:p>
      </dgm:t>
    </dgm:pt>
    <dgm:pt modelId="{6381F04C-CDBC-4173-A4EA-64EACCE4BA78}">
      <dgm:prSet/>
      <dgm:spPr/>
      <dgm:t>
        <a:bodyPr/>
        <a:lstStyle/>
        <a:p>
          <a:r>
            <a:rPr lang="ru-RU" b="0" i="0"/>
            <a:t>При бурении глубоких скважин каверны, желоба, трещины следует своевременно тампонировать или перекрывать обсадными трубами.</a:t>
          </a:r>
          <a:endParaRPr lang="ru-RU"/>
        </a:p>
      </dgm:t>
    </dgm:pt>
    <dgm:pt modelId="{ADFC27EF-E589-4D7E-986F-A771F722B507}" type="parTrans" cxnId="{23F97B45-B78D-42A4-9B9C-1160FEE1E805}">
      <dgm:prSet/>
      <dgm:spPr/>
      <dgm:t>
        <a:bodyPr/>
        <a:lstStyle/>
        <a:p>
          <a:endParaRPr lang="ru-RU"/>
        </a:p>
      </dgm:t>
    </dgm:pt>
    <dgm:pt modelId="{CCD03250-344E-48A3-AE40-E525744895C5}" type="sibTrans" cxnId="{23F97B45-B78D-42A4-9B9C-1160FEE1E805}">
      <dgm:prSet/>
      <dgm:spPr/>
      <dgm:t>
        <a:bodyPr/>
        <a:lstStyle/>
        <a:p>
          <a:endParaRPr lang="ru-RU"/>
        </a:p>
      </dgm:t>
    </dgm:pt>
    <dgm:pt modelId="{4C50CEFA-3D30-4C6C-8E23-B01057F13080}">
      <dgm:prSet/>
      <dgm:spPr/>
      <dgm:t>
        <a:bodyPr/>
        <a:lstStyle/>
        <a:p>
          <a:r>
            <a:rPr lang="ru-RU" b="0" i="0"/>
            <a:t>При большом скоплении шлама на забое необходимо заменить промывочную жидкость на более вязкую, использовать шламовые трубы, усилить очистку промывочной жидкости от шлама, устранить простои.</a:t>
          </a:r>
          <a:endParaRPr lang="ru-RU"/>
        </a:p>
      </dgm:t>
    </dgm:pt>
    <dgm:pt modelId="{6A26E822-F5F6-489F-8677-55B5B84FD40F}" type="parTrans" cxnId="{44DEBF34-5805-45A0-A8ED-5AA21DB3CD69}">
      <dgm:prSet/>
      <dgm:spPr/>
      <dgm:t>
        <a:bodyPr/>
        <a:lstStyle/>
        <a:p>
          <a:endParaRPr lang="ru-RU"/>
        </a:p>
      </dgm:t>
    </dgm:pt>
    <dgm:pt modelId="{E58E3223-1E03-48D0-B824-C4E1EB49F2A9}" type="sibTrans" cxnId="{44DEBF34-5805-45A0-A8ED-5AA21DB3CD69}">
      <dgm:prSet/>
      <dgm:spPr/>
      <dgm:t>
        <a:bodyPr/>
        <a:lstStyle/>
        <a:p>
          <a:endParaRPr lang="ru-RU"/>
        </a:p>
      </dgm:t>
    </dgm:pt>
    <dgm:pt modelId="{3AFBB8BC-5D76-4424-8A07-26C1BDBE67DF}" type="pres">
      <dgm:prSet presAssocID="{8FCCDB47-9113-4FB0-A6A7-6C74B1394C7A}" presName="linear" presStyleCnt="0">
        <dgm:presLayoutVars>
          <dgm:animLvl val="lvl"/>
          <dgm:resizeHandles val="exact"/>
        </dgm:presLayoutVars>
      </dgm:prSet>
      <dgm:spPr/>
    </dgm:pt>
    <dgm:pt modelId="{1AF9E7F4-989A-4B42-A7EF-E701557F116B}" type="pres">
      <dgm:prSet presAssocID="{023430AF-55D1-4D5D-B0D7-39BE4DAB1D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BF67B2-133E-438E-8646-B62DC330BB73}" type="pres">
      <dgm:prSet presAssocID="{0AD00363-8918-4FAA-BEF0-AE22586FB762}" presName="spacer" presStyleCnt="0"/>
      <dgm:spPr/>
    </dgm:pt>
    <dgm:pt modelId="{DD70E692-A4DF-49DA-A39B-D3186B5AB272}" type="pres">
      <dgm:prSet presAssocID="{6381F04C-CDBC-4173-A4EA-64EACCE4BA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CA5179-8AAB-43CD-939C-C180E378B39B}" type="pres">
      <dgm:prSet presAssocID="{CCD03250-344E-48A3-AE40-E525744895C5}" presName="spacer" presStyleCnt="0"/>
      <dgm:spPr/>
    </dgm:pt>
    <dgm:pt modelId="{23F480A0-6E06-4455-9A16-5816E77C432E}" type="pres">
      <dgm:prSet presAssocID="{4C50CEFA-3D30-4C6C-8E23-B01057F1308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BAC805-3425-4499-8E8B-A65827B96FE1}" type="presOf" srcId="{023430AF-55D1-4D5D-B0D7-39BE4DAB1DEC}" destId="{1AF9E7F4-989A-4B42-A7EF-E701557F116B}" srcOrd="0" destOrd="0" presId="urn:microsoft.com/office/officeart/2005/8/layout/vList2"/>
    <dgm:cxn modelId="{44DEBF34-5805-45A0-A8ED-5AA21DB3CD69}" srcId="{8FCCDB47-9113-4FB0-A6A7-6C74B1394C7A}" destId="{4C50CEFA-3D30-4C6C-8E23-B01057F13080}" srcOrd="2" destOrd="0" parTransId="{6A26E822-F5F6-489F-8677-55B5B84FD40F}" sibTransId="{E58E3223-1E03-48D0-B824-C4E1EB49F2A9}"/>
    <dgm:cxn modelId="{19AEF937-4B30-49AA-B42D-800C687C173E}" type="presOf" srcId="{4C50CEFA-3D30-4C6C-8E23-B01057F13080}" destId="{23F480A0-6E06-4455-9A16-5816E77C432E}" srcOrd="0" destOrd="0" presId="urn:microsoft.com/office/officeart/2005/8/layout/vList2"/>
    <dgm:cxn modelId="{5790E15D-5CEA-46C2-A8D6-96473DB14890}" type="presOf" srcId="{6381F04C-CDBC-4173-A4EA-64EACCE4BA78}" destId="{DD70E692-A4DF-49DA-A39B-D3186B5AB272}" srcOrd="0" destOrd="0" presId="urn:microsoft.com/office/officeart/2005/8/layout/vList2"/>
    <dgm:cxn modelId="{23F97B45-B78D-42A4-9B9C-1160FEE1E805}" srcId="{8FCCDB47-9113-4FB0-A6A7-6C74B1394C7A}" destId="{6381F04C-CDBC-4173-A4EA-64EACCE4BA78}" srcOrd="1" destOrd="0" parTransId="{ADFC27EF-E589-4D7E-986F-A771F722B507}" sibTransId="{CCD03250-344E-48A3-AE40-E525744895C5}"/>
    <dgm:cxn modelId="{AC05A8C3-1096-4E8E-9F27-2102FC455793}" srcId="{8FCCDB47-9113-4FB0-A6A7-6C74B1394C7A}" destId="{023430AF-55D1-4D5D-B0D7-39BE4DAB1DEC}" srcOrd="0" destOrd="0" parTransId="{A03F2E72-0070-44FA-90C9-431466E6332B}" sibTransId="{0AD00363-8918-4FAA-BEF0-AE22586FB762}"/>
    <dgm:cxn modelId="{82944FF6-6D17-4EB4-9CDB-9C73CE8490FC}" type="presOf" srcId="{8FCCDB47-9113-4FB0-A6A7-6C74B1394C7A}" destId="{3AFBB8BC-5D76-4424-8A07-26C1BDBE67DF}" srcOrd="0" destOrd="0" presId="urn:microsoft.com/office/officeart/2005/8/layout/vList2"/>
    <dgm:cxn modelId="{F4C6D68B-6065-4821-9D23-B49D6C25767C}" type="presParOf" srcId="{3AFBB8BC-5D76-4424-8A07-26C1BDBE67DF}" destId="{1AF9E7F4-989A-4B42-A7EF-E701557F116B}" srcOrd="0" destOrd="0" presId="urn:microsoft.com/office/officeart/2005/8/layout/vList2"/>
    <dgm:cxn modelId="{E8DC667D-D49E-458F-BA3E-9F8AA62E441E}" type="presParOf" srcId="{3AFBB8BC-5D76-4424-8A07-26C1BDBE67DF}" destId="{18BF67B2-133E-438E-8646-B62DC330BB73}" srcOrd="1" destOrd="0" presId="urn:microsoft.com/office/officeart/2005/8/layout/vList2"/>
    <dgm:cxn modelId="{43E209B6-7BCD-46C1-8BCA-12B8FB704113}" type="presParOf" srcId="{3AFBB8BC-5D76-4424-8A07-26C1BDBE67DF}" destId="{DD70E692-A4DF-49DA-A39B-D3186B5AB272}" srcOrd="2" destOrd="0" presId="urn:microsoft.com/office/officeart/2005/8/layout/vList2"/>
    <dgm:cxn modelId="{91AC8FCD-0563-4BB8-9BD5-758CA739A443}" type="presParOf" srcId="{3AFBB8BC-5D76-4424-8A07-26C1BDBE67DF}" destId="{4BCA5179-8AAB-43CD-939C-C180E378B39B}" srcOrd="3" destOrd="0" presId="urn:microsoft.com/office/officeart/2005/8/layout/vList2"/>
    <dgm:cxn modelId="{19449DA0-E7EA-4028-8760-025F8AB7256A}" type="presParOf" srcId="{3AFBB8BC-5D76-4424-8A07-26C1BDBE67DF}" destId="{23F480A0-6E06-4455-9A16-5816E77C43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EF61D4-DC3F-4813-AA2B-6A94A6D659D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0D4844F2-ABBF-4EB1-A569-18FA95BDB466}">
      <dgm:prSet/>
      <dgm:spPr/>
      <dgm:t>
        <a:bodyPr/>
        <a:lstStyle/>
        <a:p>
          <a:r>
            <a:rPr lang="ru-RU" b="0" i="0"/>
            <a:t>Профилактика прихвата снаряда липкой глинистой коркой достигается смазкой снаряда или покрытием его материалом с малыми фрикционными свойствами, использованием профильных труб или труб с ребрами.</a:t>
          </a:r>
          <a:endParaRPr lang="ru-RU"/>
        </a:p>
      </dgm:t>
    </dgm:pt>
    <dgm:pt modelId="{88E986DE-6D3E-4565-9C19-9823EE49146B}" type="parTrans" cxnId="{0F4D8026-D5B4-4B9A-B109-E9DA2C47BDB7}">
      <dgm:prSet/>
      <dgm:spPr/>
      <dgm:t>
        <a:bodyPr/>
        <a:lstStyle/>
        <a:p>
          <a:endParaRPr lang="ru-RU"/>
        </a:p>
      </dgm:t>
    </dgm:pt>
    <dgm:pt modelId="{852063E6-F60B-4D5B-AE4F-C35934DC39DF}" type="sibTrans" cxnId="{0F4D8026-D5B4-4B9A-B109-E9DA2C47BDB7}">
      <dgm:prSet/>
      <dgm:spPr/>
      <dgm:t>
        <a:bodyPr/>
        <a:lstStyle/>
        <a:p>
          <a:endParaRPr lang="ru-RU"/>
        </a:p>
      </dgm:t>
    </dgm:pt>
    <dgm:pt modelId="{772BECD3-BB54-4820-8885-1D8DDCA17122}">
      <dgm:prSet/>
      <dgm:spPr/>
      <dgm:t>
        <a:bodyPr/>
        <a:lstStyle/>
        <a:p>
          <a:r>
            <a:rPr lang="ru-RU" b="0" i="0"/>
            <a:t>Профилактика прожогов достигается тщательным контролем за расходом промывочной жидкости и обеспечением герметичности бурильной колонны с помощью сигнализаторов критического расхода жидкости и контролем за затратами мощности на бурение.</a:t>
          </a:r>
          <a:endParaRPr lang="ru-RU"/>
        </a:p>
      </dgm:t>
    </dgm:pt>
    <dgm:pt modelId="{4D0EB4D6-F18B-47A7-95DE-929867A5C85C}" type="parTrans" cxnId="{A0745DC2-E2DB-429D-A401-745538BB4FC1}">
      <dgm:prSet/>
      <dgm:spPr/>
      <dgm:t>
        <a:bodyPr/>
        <a:lstStyle/>
        <a:p>
          <a:endParaRPr lang="ru-RU"/>
        </a:p>
      </dgm:t>
    </dgm:pt>
    <dgm:pt modelId="{FCE7DEEA-3EFD-4E1A-BEF4-47C82BE5448D}" type="sibTrans" cxnId="{A0745DC2-E2DB-429D-A401-745538BB4FC1}">
      <dgm:prSet/>
      <dgm:spPr/>
      <dgm:t>
        <a:bodyPr/>
        <a:lstStyle/>
        <a:p>
          <a:endParaRPr lang="ru-RU"/>
        </a:p>
      </dgm:t>
    </dgm:pt>
    <dgm:pt modelId="{81EA2628-31DF-450C-8B3F-8EEEA34AF0C9}" type="pres">
      <dgm:prSet presAssocID="{2AEF61D4-DC3F-4813-AA2B-6A94A6D659D0}" presName="Name0" presStyleCnt="0">
        <dgm:presLayoutVars>
          <dgm:dir/>
          <dgm:animLvl val="lvl"/>
          <dgm:resizeHandles val="exact"/>
        </dgm:presLayoutVars>
      </dgm:prSet>
      <dgm:spPr/>
    </dgm:pt>
    <dgm:pt modelId="{356E2BBA-F8E8-4F86-9D48-9F4A66DBEC73}" type="pres">
      <dgm:prSet presAssocID="{0D4844F2-ABBF-4EB1-A569-18FA95BDB466}" presName="composite" presStyleCnt="0"/>
      <dgm:spPr/>
    </dgm:pt>
    <dgm:pt modelId="{D8DDD2ED-37B7-4F9D-AE40-21DA32A52E8B}" type="pres">
      <dgm:prSet presAssocID="{0D4844F2-ABBF-4EB1-A569-18FA95BDB46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0954A09-BB7B-4CFA-BCC1-5EB217591BAD}" type="pres">
      <dgm:prSet presAssocID="{0D4844F2-ABBF-4EB1-A569-18FA95BDB466}" presName="desTx" presStyleLbl="alignAccFollowNode1" presStyleIdx="0" presStyleCnt="2">
        <dgm:presLayoutVars>
          <dgm:bulletEnabled val="1"/>
        </dgm:presLayoutVars>
      </dgm:prSet>
      <dgm:spPr/>
    </dgm:pt>
    <dgm:pt modelId="{5729AD48-F9D5-4001-8C5E-1D19F8C334FC}" type="pres">
      <dgm:prSet presAssocID="{852063E6-F60B-4D5B-AE4F-C35934DC39DF}" presName="space" presStyleCnt="0"/>
      <dgm:spPr/>
    </dgm:pt>
    <dgm:pt modelId="{D43BE481-1776-466C-A03F-6730A5B3B027}" type="pres">
      <dgm:prSet presAssocID="{772BECD3-BB54-4820-8885-1D8DDCA17122}" presName="composite" presStyleCnt="0"/>
      <dgm:spPr/>
    </dgm:pt>
    <dgm:pt modelId="{1FF84C3B-12EE-45FA-9206-3C7EC6BDEBE0}" type="pres">
      <dgm:prSet presAssocID="{772BECD3-BB54-4820-8885-1D8DDCA171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0454F6A-9E7A-4272-B252-2A05BA9585EA}" type="pres">
      <dgm:prSet presAssocID="{772BECD3-BB54-4820-8885-1D8DDCA171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F4D8026-D5B4-4B9A-B109-E9DA2C47BDB7}" srcId="{2AEF61D4-DC3F-4813-AA2B-6A94A6D659D0}" destId="{0D4844F2-ABBF-4EB1-A569-18FA95BDB466}" srcOrd="0" destOrd="0" parTransId="{88E986DE-6D3E-4565-9C19-9823EE49146B}" sibTransId="{852063E6-F60B-4D5B-AE4F-C35934DC39DF}"/>
    <dgm:cxn modelId="{0FB1AF46-7AE1-498F-A1CC-BB498DA49603}" type="presOf" srcId="{2AEF61D4-DC3F-4813-AA2B-6A94A6D659D0}" destId="{81EA2628-31DF-450C-8B3F-8EEEA34AF0C9}" srcOrd="0" destOrd="0" presId="urn:microsoft.com/office/officeart/2005/8/layout/hList1"/>
    <dgm:cxn modelId="{F4176067-4C43-49E8-8D24-4FC448832210}" type="presOf" srcId="{0D4844F2-ABBF-4EB1-A569-18FA95BDB466}" destId="{D8DDD2ED-37B7-4F9D-AE40-21DA32A52E8B}" srcOrd="0" destOrd="0" presId="urn:microsoft.com/office/officeart/2005/8/layout/hList1"/>
    <dgm:cxn modelId="{40F0BE7B-D704-41D1-90CF-62A30F43A8B5}" type="presOf" srcId="{772BECD3-BB54-4820-8885-1D8DDCA17122}" destId="{1FF84C3B-12EE-45FA-9206-3C7EC6BDEBE0}" srcOrd="0" destOrd="0" presId="urn:microsoft.com/office/officeart/2005/8/layout/hList1"/>
    <dgm:cxn modelId="{A0745DC2-E2DB-429D-A401-745538BB4FC1}" srcId="{2AEF61D4-DC3F-4813-AA2B-6A94A6D659D0}" destId="{772BECD3-BB54-4820-8885-1D8DDCA17122}" srcOrd="1" destOrd="0" parTransId="{4D0EB4D6-F18B-47A7-95DE-929867A5C85C}" sibTransId="{FCE7DEEA-3EFD-4E1A-BEF4-47C82BE5448D}"/>
    <dgm:cxn modelId="{5F3C8EAA-7C66-4192-9AFE-F1F743CF4093}" type="presParOf" srcId="{81EA2628-31DF-450C-8B3F-8EEEA34AF0C9}" destId="{356E2BBA-F8E8-4F86-9D48-9F4A66DBEC73}" srcOrd="0" destOrd="0" presId="urn:microsoft.com/office/officeart/2005/8/layout/hList1"/>
    <dgm:cxn modelId="{5E8F84ED-9821-4CC1-AF50-2A6F56E247EF}" type="presParOf" srcId="{356E2BBA-F8E8-4F86-9D48-9F4A66DBEC73}" destId="{D8DDD2ED-37B7-4F9D-AE40-21DA32A52E8B}" srcOrd="0" destOrd="0" presId="urn:microsoft.com/office/officeart/2005/8/layout/hList1"/>
    <dgm:cxn modelId="{9E986F0A-AA9E-42EC-9B71-8C6242244E1F}" type="presParOf" srcId="{356E2BBA-F8E8-4F86-9D48-9F4A66DBEC73}" destId="{E0954A09-BB7B-4CFA-BCC1-5EB217591BAD}" srcOrd="1" destOrd="0" presId="urn:microsoft.com/office/officeart/2005/8/layout/hList1"/>
    <dgm:cxn modelId="{6F516E23-8011-467A-BC51-A809A4A5B034}" type="presParOf" srcId="{81EA2628-31DF-450C-8B3F-8EEEA34AF0C9}" destId="{5729AD48-F9D5-4001-8C5E-1D19F8C334FC}" srcOrd="1" destOrd="0" presId="urn:microsoft.com/office/officeart/2005/8/layout/hList1"/>
    <dgm:cxn modelId="{14D99641-9BE2-45DB-9A5E-49647E0DA91B}" type="presParOf" srcId="{81EA2628-31DF-450C-8B3F-8EEEA34AF0C9}" destId="{D43BE481-1776-466C-A03F-6730A5B3B027}" srcOrd="2" destOrd="0" presId="urn:microsoft.com/office/officeart/2005/8/layout/hList1"/>
    <dgm:cxn modelId="{2CB2C46E-CC0E-4C0A-A182-9FD1E134F0A8}" type="presParOf" srcId="{D43BE481-1776-466C-A03F-6730A5B3B027}" destId="{1FF84C3B-12EE-45FA-9206-3C7EC6BDEBE0}" srcOrd="0" destOrd="0" presId="urn:microsoft.com/office/officeart/2005/8/layout/hList1"/>
    <dgm:cxn modelId="{23E7EB7F-6D38-45C0-A5A3-AEEC314363F9}" type="presParOf" srcId="{D43BE481-1776-466C-A03F-6730A5B3B027}" destId="{50454F6A-9E7A-4272-B252-2A05BA9585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15801D-A024-412E-86E6-72E98602EA8D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BD0B6261-8DC0-4A20-BEFB-E463943E0C27}">
      <dgm:prSet/>
      <dgm:spPr/>
      <dgm:t>
        <a:bodyPr/>
        <a:lstStyle/>
        <a:p>
          <a:r>
            <a:rPr lang="ru-RU" b="0" i="0" dirty="0"/>
            <a:t>Для предотвращения прихватов снаряда металлическими остатками после фрезерования труб необходимо правильно организовать ликвидацию аварий и очистку скважины после их ликвида­ции.</a:t>
          </a:r>
          <a:endParaRPr lang="ru-RU" dirty="0"/>
        </a:p>
      </dgm:t>
    </dgm:pt>
    <dgm:pt modelId="{9850CE17-C8D0-4533-83CD-EC43334B2226}" type="parTrans" cxnId="{D1C30C3C-C4A6-4A68-A9EF-C4655A6D2C68}">
      <dgm:prSet/>
      <dgm:spPr/>
      <dgm:t>
        <a:bodyPr/>
        <a:lstStyle/>
        <a:p>
          <a:endParaRPr lang="ru-RU"/>
        </a:p>
      </dgm:t>
    </dgm:pt>
    <dgm:pt modelId="{AA47F231-AD68-44A1-B49B-D0F06EA40670}" type="sibTrans" cxnId="{D1C30C3C-C4A6-4A68-A9EF-C4655A6D2C68}">
      <dgm:prSet/>
      <dgm:spPr/>
      <dgm:t>
        <a:bodyPr/>
        <a:lstStyle/>
        <a:p>
          <a:endParaRPr lang="ru-RU"/>
        </a:p>
      </dgm:t>
    </dgm:pt>
    <dgm:pt modelId="{BED36F00-8756-4A8A-983A-7F058B2236BD}">
      <dgm:prSet/>
      <dgm:spPr/>
      <dgm:t>
        <a:bodyPr/>
        <a:lstStyle/>
        <a:p>
          <a:r>
            <a:rPr lang="ru-RU" b="0" i="0"/>
            <a:t>Предупреждение прихватов коронок в законушенной скважине достигается правильной отработкой коронок.</a:t>
          </a:r>
          <a:endParaRPr lang="ru-RU"/>
        </a:p>
      </dgm:t>
    </dgm:pt>
    <dgm:pt modelId="{5B8C82A9-F1A9-48F3-A4FC-99E606CEF35A}" type="parTrans" cxnId="{AF351D00-0EC7-4C2E-99F9-AD29B287DF58}">
      <dgm:prSet/>
      <dgm:spPr/>
      <dgm:t>
        <a:bodyPr/>
        <a:lstStyle/>
        <a:p>
          <a:endParaRPr lang="ru-RU"/>
        </a:p>
      </dgm:t>
    </dgm:pt>
    <dgm:pt modelId="{781FF866-6E96-4221-A802-D1452F86B552}" type="sibTrans" cxnId="{AF351D00-0EC7-4C2E-99F9-AD29B287DF58}">
      <dgm:prSet/>
      <dgm:spPr/>
      <dgm:t>
        <a:bodyPr/>
        <a:lstStyle/>
        <a:p>
          <a:endParaRPr lang="ru-RU"/>
        </a:p>
      </dgm:t>
    </dgm:pt>
    <dgm:pt modelId="{CE9DA814-3D39-4509-9970-BEF05A198EAC}" type="pres">
      <dgm:prSet presAssocID="{9815801D-A024-412E-86E6-72E98602EA8D}" presName="CompostProcess" presStyleCnt="0">
        <dgm:presLayoutVars>
          <dgm:dir/>
          <dgm:resizeHandles val="exact"/>
        </dgm:presLayoutVars>
      </dgm:prSet>
      <dgm:spPr/>
    </dgm:pt>
    <dgm:pt modelId="{FBCEFDA2-FD3E-4D02-B57B-D00B5B967233}" type="pres">
      <dgm:prSet presAssocID="{9815801D-A024-412E-86E6-72E98602EA8D}" presName="arrow" presStyleLbl="bgShp" presStyleIdx="0" presStyleCnt="1"/>
      <dgm:spPr/>
    </dgm:pt>
    <dgm:pt modelId="{16CA6998-6EE7-4960-B42C-72E8083C1C40}" type="pres">
      <dgm:prSet presAssocID="{9815801D-A024-412E-86E6-72E98602EA8D}" presName="linearProcess" presStyleCnt="0"/>
      <dgm:spPr/>
    </dgm:pt>
    <dgm:pt modelId="{9FCF4F11-2A7B-44A8-9794-095C84B14363}" type="pres">
      <dgm:prSet presAssocID="{BD0B6261-8DC0-4A20-BEFB-E463943E0C27}" presName="textNode" presStyleLbl="node1" presStyleIdx="0" presStyleCnt="2">
        <dgm:presLayoutVars>
          <dgm:bulletEnabled val="1"/>
        </dgm:presLayoutVars>
      </dgm:prSet>
      <dgm:spPr/>
    </dgm:pt>
    <dgm:pt modelId="{A45EC1A6-3E6C-444B-AC85-8FE742A510CE}" type="pres">
      <dgm:prSet presAssocID="{AA47F231-AD68-44A1-B49B-D0F06EA40670}" presName="sibTrans" presStyleCnt="0"/>
      <dgm:spPr/>
    </dgm:pt>
    <dgm:pt modelId="{6715ACFB-E26C-4378-BEFB-75786E28B583}" type="pres">
      <dgm:prSet presAssocID="{BED36F00-8756-4A8A-983A-7F058B2236BD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AF351D00-0EC7-4C2E-99F9-AD29B287DF58}" srcId="{9815801D-A024-412E-86E6-72E98602EA8D}" destId="{BED36F00-8756-4A8A-983A-7F058B2236BD}" srcOrd="1" destOrd="0" parTransId="{5B8C82A9-F1A9-48F3-A4FC-99E606CEF35A}" sibTransId="{781FF866-6E96-4221-A802-D1452F86B552}"/>
    <dgm:cxn modelId="{9BE5E50B-C5C9-4707-A7AD-E88B7277DD47}" type="presOf" srcId="{BED36F00-8756-4A8A-983A-7F058B2236BD}" destId="{6715ACFB-E26C-4378-BEFB-75786E28B583}" srcOrd="0" destOrd="0" presId="urn:microsoft.com/office/officeart/2005/8/layout/hProcess9"/>
    <dgm:cxn modelId="{D1C30C3C-C4A6-4A68-A9EF-C4655A6D2C68}" srcId="{9815801D-A024-412E-86E6-72E98602EA8D}" destId="{BD0B6261-8DC0-4A20-BEFB-E463943E0C27}" srcOrd="0" destOrd="0" parTransId="{9850CE17-C8D0-4533-83CD-EC43334B2226}" sibTransId="{AA47F231-AD68-44A1-B49B-D0F06EA40670}"/>
    <dgm:cxn modelId="{D11B9B80-EBDE-4C86-B146-954F380FDE31}" type="presOf" srcId="{9815801D-A024-412E-86E6-72E98602EA8D}" destId="{CE9DA814-3D39-4509-9970-BEF05A198EAC}" srcOrd="0" destOrd="0" presId="urn:microsoft.com/office/officeart/2005/8/layout/hProcess9"/>
    <dgm:cxn modelId="{FEBF4F9D-7843-438C-BEF2-24787808DDD4}" type="presOf" srcId="{BD0B6261-8DC0-4A20-BEFB-E463943E0C27}" destId="{9FCF4F11-2A7B-44A8-9794-095C84B14363}" srcOrd="0" destOrd="0" presId="urn:microsoft.com/office/officeart/2005/8/layout/hProcess9"/>
    <dgm:cxn modelId="{FABF39C9-0B03-43D1-89D4-389DD875609F}" type="presParOf" srcId="{CE9DA814-3D39-4509-9970-BEF05A198EAC}" destId="{FBCEFDA2-FD3E-4D02-B57B-D00B5B967233}" srcOrd="0" destOrd="0" presId="urn:microsoft.com/office/officeart/2005/8/layout/hProcess9"/>
    <dgm:cxn modelId="{5C560B47-BDE7-4098-B0AC-B6F5C4B9F4DD}" type="presParOf" srcId="{CE9DA814-3D39-4509-9970-BEF05A198EAC}" destId="{16CA6998-6EE7-4960-B42C-72E8083C1C40}" srcOrd="1" destOrd="0" presId="urn:microsoft.com/office/officeart/2005/8/layout/hProcess9"/>
    <dgm:cxn modelId="{1F67E910-4A29-40B9-8353-2B827DC2B32F}" type="presParOf" srcId="{16CA6998-6EE7-4960-B42C-72E8083C1C40}" destId="{9FCF4F11-2A7B-44A8-9794-095C84B14363}" srcOrd="0" destOrd="0" presId="urn:microsoft.com/office/officeart/2005/8/layout/hProcess9"/>
    <dgm:cxn modelId="{379C3A42-E168-45FE-8511-6DD82D71F99D}" type="presParOf" srcId="{16CA6998-6EE7-4960-B42C-72E8083C1C40}" destId="{A45EC1A6-3E6C-444B-AC85-8FE742A510CE}" srcOrd="1" destOrd="0" presId="urn:microsoft.com/office/officeart/2005/8/layout/hProcess9"/>
    <dgm:cxn modelId="{7764B3CA-6694-44FA-82E3-16C9F2B5DFBF}" type="presParOf" srcId="{16CA6998-6EE7-4960-B42C-72E8083C1C40}" destId="{6715ACFB-E26C-4378-BEFB-75786E28B583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A8425D-A16C-4089-A618-319EC5EDD97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AEC08B9E-C94C-4986-B8E9-D738BF85CE66}">
      <dgm:prSet/>
      <dgm:spPr/>
      <dgm:t>
        <a:bodyPr/>
        <a:lstStyle/>
        <a:p>
          <a:r>
            <a:rPr lang="ru-RU" b="0" i="0"/>
            <a:t>Наряду с технологическими методами профилактики прихватов, все шире применяют технические методы (приспособления, механизмы, КИП).</a:t>
          </a:r>
          <a:endParaRPr lang="ru-RU"/>
        </a:p>
      </dgm:t>
    </dgm:pt>
    <dgm:pt modelId="{D3CED727-2FA3-4B34-B28D-985FED5162A1}" type="parTrans" cxnId="{2336422C-B6C2-46B5-9CBE-FD75ABE10E2B}">
      <dgm:prSet/>
      <dgm:spPr/>
      <dgm:t>
        <a:bodyPr/>
        <a:lstStyle/>
        <a:p>
          <a:endParaRPr lang="ru-RU"/>
        </a:p>
      </dgm:t>
    </dgm:pt>
    <dgm:pt modelId="{D5CA2B0B-3AE7-4773-8CAB-9E93C01E8477}" type="sibTrans" cxnId="{2336422C-B6C2-46B5-9CBE-FD75ABE10E2B}">
      <dgm:prSet/>
      <dgm:spPr/>
      <dgm:t>
        <a:bodyPr/>
        <a:lstStyle/>
        <a:p>
          <a:endParaRPr lang="ru-RU"/>
        </a:p>
      </dgm:t>
    </dgm:pt>
    <dgm:pt modelId="{CCE0CE24-F9D9-473B-BA5A-C1809643203C}">
      <dgm:prSet/>
      <dgm:spPr/>
      <dgm:t>
        <a:bodyPr/>
        <a:lstStyle/>
        <a:p>
          <a:r>
            <a:rPr lang="ru-RU" b="0" i="0"/>
            <a:t>В настоящее время ставится задача разработать автомати­ческие методы профилактики прихватов.</a:t>
          </a:r>
          <a:br>
            <a:rPr lang="ru-RU"/>
          </a:br>
          <a:endParaRPr lang="ru-RU"/>
        </a:p>
      </dgm:t>
    </dgm:pt>
    <dgm:pt modelId="{BCB59E8F-5B3E-4F96-A954-F93E55E4E50D}" type="parTrans" cxnId="{99CC60B8-540F-4DB3-80CA-A90900E1CF62}">
      <dgm:prSet/>
      <dgm:spPr/>
      <dgm:t>
        <a:bodyPr/>
        <a:lstStyle/>
        <a:p>
          <a:endParaRPr lang="ru-RU"/>
        </a:p>
      </dgm:t>
    </dgm:pt>
    <dgm:pt modelId="{CD63FEE3-50F3-47E0-B57D-57FB6895E9F2}" type="sibTrans" cxnId="{99CC60B8-540F-4DB3-80CA-A90900E1CF62}">
      <dgm:prSet/>
      <dgm:spPr/>
      <dgm:t>
        <a:bodyPr/>
        <a:lstStyle/>
        <a:p>
          <a:endParaRPr lang="ru-RU"/>
        </a:p>
      </dgm:t>
    </dgm:pt>
    <dgm:pt modelId="{8D7B637D-DDD1-4CF9-9D8E-4E235D63B52A}" type="pres">
      <dgm:prSet presAssocID="{D6A8425D-A16C-4089-A618-319EC5EDD97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6116BE2-7549-43A8-8441-5E1B70137564}" type="pres">
      <dgm:prSet presAssocID="{AEC08B9E-C94C-4986-B8E9-D738BF85CE66}" presName="circle1" presStyleLbl="node1" presStyleIdx="0" presStyleCnt="2"/>
      <dgm:spPr/>
    </dgm:pt>
    <dgm:pt modelId="{551303AB-C41E-42F6-BA51-48C4277C27BE}" type="pres">
      <dgm:prSet presAssocID="{AEC08B9E-C94C-4986-B8E9-D738BF85CE66}" presName="space" presStyleCnt="0"/>
      <dgm:spPr/>
    </dgm:pt>
    <dgm:pt modelId="{B823E941-408C-41F4-97EA-B3D5563AF92E}" type="pres">
      <dgm:prSet presAssocID="{AEC08B9E-C94C-4986-B8E9-D738BF85CE66}" presName="rect1" presStyleLbl="alignAcc1" presStyleIdx="0" presStyleCnt="2"/>
      <dgm:spPr/>
    </dgm:pt>
    <dgm:pt modelId="{225A77FC-5CFC-4550-9CE1-2E75BF6DA96F}" type="pres">
      <dgm:prSet presAssocID="{CCE0CE24-F9D9-473B-BA5A-C1809643203C}" presName="vertSpace2" presStyleLbl="node1" presStyleIdx="0" presStyleCnt="2"/>
      <dgm:spPr/>
    </dgm:pt>
    <dgm:pt modelId="{2F41E39A-FB32-4E44-9AEA-52A9AEEADC42}" type="pres">
      <dgm:prSet presAssocID="{CCE0CE24-F9D9-473B-BA5A-C1809643203C}" presName="circle2" presStyleLbl="node1" presStyleIdx="1" presStyleCnt="2"/>
      <dgm:spPr/>
    </dgm:pt>
    <dgm:pt modelId="{5FACA5A7-4506-4ACF-AC43-23DCC4284404}" type="pres">
      <dgm:prSet presAssocID="{CCE0CE24-F9D9-473B-BA5A-C1809643203C}" presName="rect2" presStyleLbl="alignAcc1" presStyleIdx="1" presStyleCnt="2"/>
      <dgm:spPr/>
    </dgm:pt>
    <dgm:pt modelId="{0F5716C7-2E09-4949-BB59-12CFF3B32828}" type="pres">
      <dgm:prSet presAssocID="{AEC08B9E-C94C-4986-B8E9-D738BF85CE66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3F84E03E-BBC7-414E-8C2A-860CB9331836}" type="pres">
      <dgm:prSet presAssocID="{CCE0CE24-F9D9-473B-BA5A-C1809643203C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2336422C-B6C2-46B5-9CBE-FD75ABE10E2B}" srcId="{D6A8425D-A16C-4089-A618-319EC5EDD976}" destId="{AEC08B9E-C94C-4986-B8E9-D738BF85CE66}" srcOrd="0" destOrd="0" parTransId="{D3CED727-2FA3-4B34-B28D-985FED5162A1}" sibTransId="{D5CA2B0B-3AE7-4773-8CAB-9E93C01E8477}"/>
    <dgm:cxn modelId="{025AF576-FEF2-484E-A5A0-2F79AF7443CA}" type="presOf" srcId="{CCE0CE24-F9D9-473B-BA5A-C1809643203C}" destId="{3F84E03E-BBC7-414E-8C2A-860CB9331836}" srcOrd="1" destOrd="0" presId="urn:microsoft.com/office/officeart/2005/8/layout/target3"/>
    <dgm:cxn modelId="{08C9C28D-5DC4-4041-9C79-BC73AA58F72A}" type="presOf" srcId="{D6A8425D-A16C-4089-A618-319EC5EDD976}" destId="{8D7B637D-DDD1-4CF9-9D8E-4E235D63B52A}" srcOrd="0" destOrd="0" presId="urn:microsoft.com/office/officeart/2005/8/layout/target3"/>
    <dgm:cxn modelId="{94AEF29E-76C7-416C-9E73-C2D5DA7BA218}" type="presOf" srcId="{AEC08B9E-C94C-4986-B8E9-D738BF85CE66}" destId="{0F5716C7-2E09-4949-BB59-12CFF3B32828}" srcOrd="1" destOrd="0" presId="urn:microsoft.com/office/officeart/2005/8/layout/target3"/>
    <dgm:cxn modelId="{99CC60B8-540F-4DB3-80CA-A90900E1CF62}" srcId="{D6A8425D-A16C-4089-A618-319EC5EDD976}" destId="{CCE0CE24-F9D9-473B-BA5A-C1809643203C}" srcOrd="1" destOrd="0" parTransId="{BCB59E8F-5B3E-4F96-A954-F93E55E4E50D}" sibTransId="{CD63FEE3-50F3-47E0-B57D-57FB6895E9F2}"/>
    <dgm:cxn modelId="{BF0CB9D0-6904-4852-9276-16853DF245C6}" type="presOf" srcId="{AEC08B9E-C94C-4986-B8E9-D738BF85CE66}" destId="{B823E941-408C-41F4-97EA-B3D5563AF92E}" srcOrd="0" destOrd="0" presId="urn:microsoft.com/office/officeart/2005/8/layout/target3"/>
    <dgm:cxn modelId="{0E2AA4EE-DE51-4620-90B6-24432C817F9F}" type="presOf" srcId="{CCE0CE24-F9D9-473B-BA5A-C1809643203C}" destId="{5FACA5A7-4506-4ACF-AC43-23DCC4284404}" srcOrd="0" destOrd="0" presId="urn:microsoft.com/office/officeart/2005/8/layout/target3"/>
    <dgm:cxn modelId="{5C08830A-94E8-4A25-95D5-78B50C9C366A}" type="presParOf" srcId="{8D7B637D-DDD1-4CF9-9D8E-4E235D63B52A}" destId="{66116BE2-7549-43A8-8441-5E1B70137564}" srcOrd="0" destOrd="0" presId="urn:microsoft.com/office/officeart/2005/8/layout/target3"/>
    <dgm:cxn modelId="{C05BF7B8-483B-418F-88D8-0F04A8455B62}" type="presParOf" srcId="{8D7B637D-DDD1-4CF9-9D8E-4E235D63B52A}" destId="{551303AB-C41E-42F6-BA51-48C4277C27BE}" srcOrd="1" destOrd="0" presId="urn:microsoft.com/office/officeart/2005/8/layout/target3"/>
    <dgm:cxn modelId="{FCDA4B23-302E-467B-9770-647BFA99458B}" type="presParOf" srcId="{8D7B637D-DDD1-4CF9-9D8E-4E235D63B52A}" destId="{B823E941-408C-41F4-97EA-B3D5563AF92E}" srcOrd="2" destOrd="0" presId="urn:microsoft.com/office/officeart/2005/8/layout/target3"/>
    <dgm:cxn modelId="{F2E7E4CD-AA25-4FAA-AC56-882C825EBE02}" type="presParOf" srcId="{8D7B637D-DDD1-4CF9-9D8E-4E235D63B52A}" destId="{225A77FC-5CFC-4550-9CE1-2E75BF6DA96F}" srcOrd="3" destOrd="0" presId="urn:microsoft.com/office/officeart/2005/8/layout/target3"/>
    <dgm:cxn modelId="{049DE623-48DA-4557-BC48-BF3603A041AD}" type="presParOf" srcId="{8D7B637D-DDD1-4CF9-9D8E-4E235D63B52A}" destId="{2F41E39A-FB32-4E44-9AEA-52A9AEEADC42}" srcOrd="4" destOrd="0" presId="urn:microsoft.com/office/officeart/2005/8/layout/target3"/>
    <dgm:cxn modelId="{FC718046-114B-4204-BB90-88445B06648A}" type="presParOf" srcId="{8D7B637D-DDD1-4CF9-9D8E-4E235D63B52A}" destId="{5FACA5A7-4506-4ACF-AC43-23DCC4284404}" srcOrd="5" destOrd="0" presId="urn:microsoft.com/office/officeart/2005/8/layout/target3"/>
    <dgm:cxn modelId="{F19AEA0C-C191-4139-BC8D-00E4BDDE1AC8}" type="presParOf" srcId="{8D7B637D-DDD1-4CF9-9D8E-4E235D63B52A}" destId="{0F5716C7-2E09-4949-BB59-12CFF3B32828}" srcOrd="6" destOrd="0" presId="urn:microsoft.com/office/officeart/2005/8/layout/target3"/>
    <dgm:cxn modelId="{F3FF34FC-292E-4862-8B1D-F7233DD166C0}" type="presParOf" srcId="{8D7B637D-DDD1-4CF9-9D8E-4E235D63B52A}" destId="{3F84E03E-BBC7-414E-8C2A-860CB9331836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387356-1EE4-4D2D-AC20-AB7048C66D8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FB185396-C9CB-452C-A356-BF79EBA964B7}">
      <dgm:prSet/>
      <dgm:spPr/>
      <dgm:t>
        <a:bodyPr/>
        <a:lstStyle/>
        <a:p>
          <a:r>
            <a:rPr lang="ru-RU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Для предотвращения прихватов в желобах в компоновку низа колонны включают стабилизаторы и </a:t>
          </a:r>
          <a:r>
            <a:rPr lang="ru-RU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отклонители</a:t>
          </a:r>
          <a:r>
            <a:rPr lang="ru-RU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ru-RU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C07F638-07A2-471B-821A-692BC3099942}" type="parTrans" cxnId="{F49C4399-0024-46A1-AAAD-E9BA74EDEB33}">
      <dgm:prSet/>
      <dgm:spPr/>
      <dgm:t>
        <a:bodyPr/>
        <a:lstStyle/>
        <a:p>
          <a:endParaRPr lang="ru-RU"/>
        </a:p>
      </dgm:t>
    </dgm:pt>
    <dgm:pt modelId="{162FCED9-FA53-48C8-A364-9848B59D8E19}" type="sibTrans" cxnId="{F49C4399-0024-46A1-AAAD-E9BA74EDEB33}">
      <dgm:prSet/>
      <dgm:spPr/>
      <dgm:t>
        <a:bodyPr/>
        <a:lstStyle/>
        <a:p>
          <a:endParaRPr lang="ru-RU"/>
        </a:p>
      </dgm:t>
    </dgm:pt>
    <dgm:pt modelId="{468545B4-1FF0-4A2E-93D6-9D967E002A52}">
      <dgm:prSet/>
      <dgm:spPr/>
      <dgm:t>
        <a:bodyPr/>
        <a:lstStyle/>
        <a:p>
          <a:r>
            <a:rPr lang="ru-RU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Стабилизаторы представляют собой съемные протекторы, армируемые твердым сплавом. Из </a:t>
          </a:r>
          <a:r>
            <a:rPr lang="ru-RU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отклонителей</a:t>
          </a:r>
          <a:r>
            <a:rPr lang="ru-RU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наибольший ин­терес представляет </a:t>
          </a:r>
          <a:r>
            <a:rPr lang="ru-RU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отклонитель</a:t>
          </a:r>
          <a:r>
            <a:rPr lang="ru-RU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Бушуева, который состоит из набора резиновых колец, закрепленных на бурильной трубе выше трубного переходника.</a:t>
          </a:r>
          <a:endParaRPr lang="ru-RU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A498AD-443F-42E0-99F5-0899166E37C0}" type="parTrans" cxnId="{C0B9D994-AC0C-492A-BC09-32C236AC5AB8}">
      <dgm:prSet/>
      <dgm:spPr/>
      <dgm:t>
        <a:bodyPr/>
        <a:lstStyle/>
        <a:p>
          <a:endParaRPr lang="ru-RU"/>
        </a:p>
      </dgm:t>
    </dgm:pt>
    <dgm:pt modelId="{AB479A2D-CC76-46CF-AC50-AE89164F04E1}" type="sibTrans" cxnId="{C0B9D994-AC0C-492A-BC09-32C236AC5AB8}">
      <dgm:prSet/>
      <dgm:spPr/>
      <dgm:t>
        <a:bodyPr/>
        <a:lstStyle/>
        <a:p>
          <a:endParaRPr lang="ru-RU"/>
        </a:p>
      </dgm:t>
    </dgm:pt>
    <dgm:pt modelId="{F190DBF0-328E-46F8-A7C4-083894C988E0}" type="pres">
      <dgm:prSet presAssocID="{9B387356-1EE4-4D2D-AC20-AB7048C66D83}" presName="Name0" presStyleCnt="0">
        <dgm:presLayoutVars>
          <dgm:dir/>
          <dgm:resizeHandles val="exact"/>
        </dgm:presLayoutVars>
      </dgm:prSet>
      <dgm:spPr/>
    </dgm:pt>
    <dgm:pt modelId="{40BBC24D-94BC-4D07-B023-144D9EA062C3}" type="pres">
      <dgm:prSet presAssocID="{9B387356-1EE4-4D2D-AC20-AB7048C66D83}" presName="arrow" presStyleLbl="bgShp" presStyleIdx="0" presStyleCnt="1"/>
      <dgm:spPr/>
    </dgm:pt>
    <dgm:pt modelId="{88B56757-BF34-449F-AA2A-2A0F98928FB2}" type="pres">
      <dgm:prSet presAssocID="{9B387356-1EE4-4D2D-AC20-AB7048C66D83}" presName="points" presStyleCnt="0"/>
      <dgm:spPr/>
    </dgm:pt>
    <dgm:pt modelId="{2F28CF4D-315E-4892-86BD-7276A8906D02}" type="pres">
      <dgm:prSet presAssocID="{FB185396-C9CB-452C-A356-BF79EBA964B7}" presName="compositeA" presStyleCnt="0"/>
      <dgm:spPr/>
    </dgm:pt>
    <dgm:pt modelId="{F82E986E-1DD1-43D8-9F95-A09985DE67D6}" type="pres">
      <dgm:prSet presAssocID="{FB185396-C9CB-452C-A356-BF79EBA964B7}" presName="textA" presStyleLbl="revTx" presStyleIdx="0" presStyleCnt="2">
        <dgm:presLayoutVars>
          <dgm:bulletEnabled val="1"/>
        </dgm:presLayoutVars>
      </dgm:prSet>
      <dgm:spPr/>
    </dgm:pt>
    <dgm:pt modelId="{56DD33C5-D1F2-4D64-A246-872F51A00EB4}" type="pres">
      <dgm:prSet presAssocID="{FB185396-C9CB-452C-A356-BF79EBA964B7}" presName="circleA" presStyleLbl="node1" presStyleIdx="0" presStyleCnt="2"/>
      <dgm:spPr/>
    </dgm:pt>
    <dgm:pt modelId="{30D38E1A-CCC4-4041-80A4-A9F5E3767107}" type="pres">
      <dgm:prSet presAssocID="{FB185396-C9CB-452C-A356-BF79EBA964B7}" presName="spaceA" presStyleCnt="0"/>
      <dgm:spPr/>
    </dgm:pt>
    <dgm:pt modelId="{AC9F24CB-DD58-4EC8-95EC-5939EEED7008}" type="pres">
      <dgm:prSet presAssocID="{162FCED9-FA53-48C8-A364-9848B59D8E19}" presName="space" presStyleCnt="0"/>
      <dgm:spPr/>
    </dgm:pt>
    <dgm:pt modelId="{A213A5CE-5813-4457-8A32-C22B94340641}" type="pres">
      <dgm:prSet presAssocID="{468545B4-1FF0-4A2E-93D6-9D967E002A52}" presName="compositeB" presStyleCnt="0"/>
      <dgm:spPr/>
    </dgm:pt>
    <dgm:pt modelId="{33E296CA-F91E-4E94-A05E-ACF9510B0279}" type="pres">
      <dgm:prSet presAssocID="{468545B4-1FF0-4A2E-93D6-9D967E002A52}" presName="textB" presStyleLbl="revTx" presStyleIdx="1" presStyleCnt="2">
        <dgm:presLayoutVars>
          <dgm:bulletEnabled val="1"/>
        </dgm:presLayoutVars>
      </dgm:prSet>
      <dgm:spPr/>
    </dgm:pt>
    <dgm:pt modelId="{2E60A62B-C17F-429B-9965-3ACD6CF8B851}" type="pres">
      <dgm:prSet presAssocID="{468545B4-1FF0-4A2E-93D6-9D967E002A52}" presName="circleB" presStyleLbl="node1" presStyleIdx="1" presStyleCnt="2"/>
      <dgm:spPr/>
    </dgm:pt>
    <dgm:pt modelId="{D6DB9E07-7BD2-4866-9018-8D14261D9809}" type="pres">
      <dgm:prSet presAssocID="{468545B4-1FF0-4A2E-93D6-9D967E002A52}" presName="spaceB" presStyleCnt="0"/>
      <dgm:spPr/>
    </dgm:pt>
  </dgm:ptLst>
  <dgm:cxnLst>
    <dgm:cxn modelId="{1F10D24D-F27C-42F7-865F-DF99BC840942}" type="presOf" srcId="{9B387356-1EE4-4D2D-AC20-AB7048C66D83}" destId="{F190DBF0-328E-46F8-A7C4-083894C988E0}" srcOrd="0" destOrd="0" presId="urn:microsoft.com/office/officeart/2005/8/layout/hProcess11"/>
    <dgm:cxn modelId="{C0B9D994-AC0C-492A-BC09-32C236AC5AB8}" srcId="{9B387356-1EE4-4D2D-AC20-AB7048C66D83}" destId="{468545B4-1FF0-4A2E-93D6-9D967E002A52}" srcOrd="1" destOrd="0" parTransId="{B9A498AD-443F-42E0-99F5-0899166E37C0}" sibTransId="{AB479A2D-CC76-46CF-AC50-AE89164F04E1}"/>
    <dgm:cxn modelId="{F49C4399-0024-46A1-AAAD-E9BA74EDEB33}" srcId="{9B387356-1EE4-4D2D-AC20-AB7048C66D83}" destId="{FB185396-C9CB-452C-A356-BF79EBA964B7}" srcOrd="0" destOrd="0" parTransId="{FC07F638-07A2-471B-821A-692BC3099942}" sibTransId="{162FCED9-FA53-48C8-A364-9848B59D8E19}"/>
    <dgm:cxn modelId="{E3EEB4EF-AC9E-4846-963C-A75C6CC79D3A}" type="presOf" srcId="{468545B4-1FF0-4A2E-93D6-9D967E002A52}" destId="{33E296CA-F91E-4E94-A05E-ACF9510B0279}" srcOrd="0" destOrd="0" presId="urn:microsoft.com/office/officeart/2005/8/layout/hProcess11"/>
    <dgm:cxn modelId="{F7A86CFF-EAB2-4BA7-AEEC-BC5D02DDBB28}" type="presOf" srcId="{FB185396-C9CB-452C-A356-BF79EBA964B7}" destId="{F82E986E-1DD1-43D8-9F95-A09985DE67D6}" srcOrd="0" destOrd="0" presId="urn:microsoft.com/office/officeart/2005/8/layout/hProcess11"/>
    <dgm:cxn modelId="{67C81B79-521E-46E6-B09F-979757C9E362}" type="presParOf" srcId="{F190DBF0-328E-46F8-A7C4-083894C988E0}" destId="{40BBC24D-94BC-4D07-B023-144D9EA062C3}" srcOrd="0" destOrd="0" presId="urn:microsoft.com/office/officeart/2005/8/layout/hProcess11"/>
    <dgm:cxn modelId="{824AC5B0-E893-4207-955C-7D2DDCBE280D}" type="presParOf" srcId="{F190DBF0-328E-46F8-A7C4-083894C988E0}" destId="{88B56757-BF34-449F-AA2A-2A0F98928FB2}" srcOrd="1" destOrd="0" presId="urn:microsoft.com/office/officeart/2005/8/layout/hProcess11"/>
    <dgm:cxn modelId="{94808422-5692-4ACA-B9AA-EF92E7B408CF}" type="presParOf" srcId="{88B56757-BF34-449F-AA2A-2A0F98928FB2}" destId="{2F28CF4D-315E-4892-86BD-7276A8906D02}" srcOrd="0" destOrd="0" presId="urn:microsoft.com/office/officeart/2005/8/layout/hProcess11"/>
    <dgm:cxn modelId="{D1FEDDB8-47C9-4A05-B2DF-C7573A838101}" type="presParOf" srcId="{2F28CF4D-315E-4892-86BD-7276A8906D02}" destId="{F82E986E-1DD1-43D8-9F95-A09985DE67D6}" srcOrd="0" destOrd="0" presId="urn:microsoft.com/office/officeart/2005/8/layout/hProcess11"/>
    <dgm:cxn modelId="{3636D6DD-9027-4B71-990C-2A8519F51A8F}" type="presParOf" srcId="{2F28CF4D-315E-4892-86BD-7276A8906D02}" destId="{56DD33C5-D1F2-4D64-A246-872F51A00EB4}" srcOrd="1" destOrd="0" presId="urn:microsoft.com/office/officeart/2005/8/layout/hProcess11"/>
    <dgm:cxn modelId="{C27C1F9B-FE39-4636-A9EA-BDC7BDB07688}" type="presParOf" srcId="{2F28CF4D-315E-4892-86BD-7276A8906D02}" destId="{30D38E1A-CCC4-4041-80A4-A9F5E3767107}" srcOrd="2" destOrd="0" presId="urn:microsoft.com/office/officeart/2005/8/layout/hProcess11"/>
    <dgm:cxn modelId="{A6E4EE25-9E90-42CE-89A8-FFDE15D3FAFD}" type="presParOf" srcId="{88B56757-BF34-449F-AA2A-2A0F98928FB2}" destId="{AC9F24CB-DD58-4EC8-95EC-5939EEED7008}" srcOrd="1" destOrd="0" presId="urn:microsoft.com/office/officeart/2005/8/layout/hProcess11"/>
    <dgm:cxn modelId="{B5DF27EA-A841-4449-A7E3-907176E7EE52}" type="presParOf" srcId="{88B56757-BF34-449F-AA2A-2A0F98928FB2}" destId="{A213A5CE-5813-4457-8A32-C22B94340641}" srcOrd="2" destOrd="0" presId="urn:microsoft.com/office/officeart/2005/8/layout/hProcess11"/>
    <dgm:cxn modelId="{804B999B-9352-4781-9BD5-A5E143F9469F}" type="presParOf" srcId="{A213A5CE-5813-4457-8A32-C22B94340641}" destId="{33E296CA-F91E-4E94-A05E-ACF9510B0279}" srcOrd="0" destOrd="0" presId="urn:microsoft.com/office/officeart/2005/8/layout/hProcess11"/>
    <dgm:cxn modelId="{2E2B9C05-CE04-4B77-B790-AC7812977ED6}" type="presParOf" srcId="{A213A5CE-5813-4457-8A32-C22B94340641}" destId="{2E60A62B-C17F-429B-9965-3ACD6CF8B851}" srcOrd="1" destOrd="0" presId="urn:microsoft.com/office/officeart/2005/8/layout/hProcess11"/>
    <dgm:cxn modelId="{CD3E5AE5-8C1D-4484-A997-BECA0188D222}" type="presParOf" srcId="{A213A5CE-5813-4457-8A32-C22B94340641}" destId="{D6DB9E07-7BD2-4866-9018-8D14261D980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57AD91-7471-4413-8884-01199ABDDC5D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768E983C-64E7-481F-85F7-1F528B1F49C6}">
      <dgm:prSet custT="1"/>
      <dgm:spPr/>
      <dgm:t>
        <a:bodyPr/>
        <a:lstStyle/>
        <a:p>
          <a:r>
            <a:rPr lang="ru-RU" sz="2000" b="1" i="0" dirty="0" err="1"/>
            <a:t>Meханический</a:t>
          </a:r>
          <a:r>
            <a:rPr lang="ru-RU" sz="2000" b="1" i="0" dirty="0"/>
            <a:t> метод</a:t>
          </a:r>
          <a:r>
            <a:rPr lang="ru-RU" sz="2000" b="0" i="0" dirty="0"/>
            <a:t> ликвидации прихватов в разведочном бурении наиболее распространен. Он основан на силовом воздействии механизмов на прихваченный буровой снаряд. Выделяют статический и динамический механические методы.</a:t>
          </a:r>
          <a:endParaRPr lang="ru-RU" sz="2000" dirty="0"/>
        </a:p>
      </dgm:t>
    </dgm:pt>
    <dgm:pt modelId="{248BD4FC-013A-4FAD-82BF-75E884D177E5}" type="parTrans" cxnId="{C47C0B36-8E94-44AB-9F47-2D6CDE9EEDDB}">
      <dgm:prSet/>
      <dgm:spPr/>
      <dgm:t>
        <a:bodyPr/>
        <a:lstStyle/>
        <a:p>
          <a:endParaRPr lang="ru-RU"/>
        </a:p>
      </dgm:t>
    </dgm:pt>
    <dgm:pt modelId="{934874BB-3DA4-41D5-ACC3-26EE45B3C2BB}" type="sibTrans" cxnId="{C47C0B36-8E94-44AB-9F47-2D6CDE9EEDDB}">
      <dgm:prSet/>
      <dgm:spPr/>
      <dgm:t>
        <a:bodyPr/>
        <a:lstStyle/>
        <a:p>
          <a:endParaRPr lang="ru-RU"/>
        </a:p>
      </dgm:t>
    </dgm:pt>
    <dgm:pt modelId="{ECED9A15-293C-43FF-A48A-C815CC5F2444}">
      <dgm:prSet/>
      <dgm:spPr/>
      <dgm:t>
        <a:bodyPr/>
        <a:lstStyle/>
        <a:p>
          <a:r>
            <a:rPr lang="ru-RU" b="0" i="0"/>
            <a:t>Статический метод - это метод, основанный на силовом методе извлечения прихваченного снаряда путем приложения к ним уси­лий за счет лебедки, гидроцилиндров станка, поверхностных и погружных домкратов, гидроподпора и закручивания снаряда вращателем станка на несколько оборотов. Периодическое натя­жение и последующую разгрузку прихваченного снаряда называ­ют расхаживанием.</a:t>
          </a:r>
          <a:endParaRPr lang="ru-RU"/>
        </a:p>
      </dgm:t>
    </dgm:pt>
    <dgm:pt modelId="{38D8593B-CB0E-40A5-ADBD-9A5D252E8460}" type="parTrans" cxnId="{D5D0A40A-D9C8-451F-A0E5-D0935C2C668C}">
      <dgm:prSet/>
      <dgm:spPr/>
      <dgm:t>
        <a:bodyPr/>
        <a:lstStyle/>
        <a:p>
          <a:endParaRPr lang="ru-RU"/>
        </a:p>
      </dgm:t>
    </dgm:pt>
    <dgm:pt modelId="{C9BBEE8F-8059-4926-9D71-3284C7B57F4C}" type="sibTrans" cxnId="{D5D0A40A-D9C8-451F-A0E5-D0935C2C668C}">
      <dgm:prSet/>
      <dgm:spPr/>
      <dgm:t>
        <a:bodyPr/>
        <a:lstStyle/>
        <a:p>
          <a:endParaRPr lang="ru-RU"/>
        </a:p>
      </dgm:t>
    </dgm:pt>
    <dgm:pt modelId="{80D064F9-88F2-44EB-B724-CB25275F2B5B}">
      <dgm:prSet/>
      <dgm:spPr/>
      <dgm:t>
        <a:bodyPr/>
        <a:lstStyle/>
        <a:p>
          <a:r>
            <a:rPr lang="ru-RU" b="0" i="0"/>
            <a:t>Динамический метод основан на снижении сил сцепления прихваченного снаряда с породой за счет ударных импульсов и вибрации, которые генерируются за счет применения ударной бабы, раздвижной штанги, поверхностных и погружных вибраторов, гидроимпульсов, гидровибрирования и торпедирования.</a:t>
          </a:r>
          <a:br>
            <a:rPr lang="ru-RU"/>
          </a:br>
          <a:endParaRPr lang="ru-RU"/>
        </a:p>
      </dgm:t>
    </dgm:pt>
    <dgm:pt modelId="{60766A43-F2B7-4731-B36C-BAE2ADC304ED}" type="parTrans" cxnId="{EDCEECA1-7413-45E8-BAF9-0A7477579E75}">
      <dgm:prSet/>
      <dgm:spPr/>
      <dgm:t>
        <a:bodyPr/>
        <a:lstStyle/>
        <a:p>
          <a:endParaRPr lang="ru-RU"/>
        </a:p>
      </dgm:t>
    </dgm:pt>
    <dgm:pt modelId="{6FEA5451-919B-42BB-A708-5C1196D158C5}" type="sibTrans" cxnId="{EDCEECA1-7413-45E8-BAF9-0A7477579E75}">
      <dgm:prSet/>
      <dgm:spPr/>
      <dgm:t>
        <a:bodyPr/>
        <a:lstStyle/>
        <a:p>
          <a:endParaRPr lang="ru-RU"/>
        </a:p>
      </dgm:t>
    </dgm:pt>
    <dgm:pt modelId="{67C35804-CD3C-4953-AACA-CB50DC79E8B3}" type="pres">
      <dgm:prSet presAssocID="{0657AD91-7471-4413-8884-01199ABDDC5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997F1EF-E6D0-4067-BD6A-30F96562E120}" type="pres">
      <dgm:prSet presAssocID="{768E983C-64E7-481F-85F7-1F528B1F49C6}" presName="circle1" presStyleLbl="node1" presStyleIdx="0" presStyleCnt="1"/>
      <dgm:spPr/>
    </dgm:pt>
    <dgm:pt modelId="{A94237F8-94C4-4B5D-9980-A59827B8A119}" type="pres">
      <dgm:prSet presAssocID="{768E983C-64E7-481F-85F7-1F528B1F49C6}" presName="space" presStyleCnt="0"/>
      <dgm:spPr/>
    </dgm:pt>
    <dgm:pt modelId="{5D7364B2-2CD9-4278-874A-D137E497258A}" type="pres">
      <dgm:prSet presAssocID="{768E983C-64E7-481F-85F7-1F528B1F49C6}" presName="rect1" presStyleLbl="alignAcc1" presStyleIdx="0" presStyleCnt="1"/>
      <dgm:spPr/>
    </dgm:pt>
    <dgm:pt modelId="{B9D13D67-5842-4649-AA7D-BDF3471D21B0}" type="pres">
      <dgm:prSet presAssocID="{768E983C-64E7-481F-85F7-1F528B1F49C6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D3DB7C60-D685-4747-B543-7E17BEDD791A}" type="pres">
      <dgm:prSet presAssocID="{768E983C-64E7-481F-85F7-1F528B1F49C6}" presName="rect1ChTx" presStyleLbl="alignAcc1" presStyleIdx="0" presStyleCnt="1">
        <dgm:presLayoutVars>
          <dgm:bulletEnabled val="1"/>
        </dgm:presLayoutVars>
      </dgm:prSet>
      <dgm:spPr/>
    </dgm:pt>
  </dgm:ptLst>
  <dgm:cxnLst>
    <dgm:cxn modelId="{D5D0A40A-D9C8-451F-A0E5-D0935C2C668C}" srcId="{768E983C-64E7-481F-85F7-1F528B1F49C6}" destId="{ECED9A15-293C-43FF-A48A-C815CC5F2444}" srcOrd="0" destOrd="0" parTransId="{38D8593B-CB0E-40A5-ADBD-9A5D252E8460}" sibTransId="{C9BBEE8F-8059-4926-9D71-3284C7B57F4C}"/>
    <dgm:cxn modelId="{68858017-5604-4926-BCAB-B100B628A9C6}" type="presOf" srcId="{80D064F9-88F2-44EB-B724-CB25275F2B5B}" destId="{D3DB7C60-D685-4747-B543-7E17BEDD791A}" srcOrd="0" destOrd="1" presId="urn:microsoft.com/office/officeart/2005/8/layout/target3"/>
    <dgm:cxn modelId="{C47C0B36-8E94-44AB-9F47-2D6CDE9EEDDB}" srcId="{0657AD91-7471-4413-8884-01199ABDDC5D}" destId="{768E983C-64E7-481F-85F7-1F528B1F49C6}" srcOrd="0" destOrd="0" parTransId="{248BD4FC-013A-4FAD-82BF-75E884D177E5}" sibTransId="{934874BB-3DA4-41D5-ACC3-26EE45B3C2BB}"/>
    <dgm:cxn modelId="{CA111F5B-6419-476A-8635-C57827C8F05F}" type="presOf" srcId="{768E983C-64E7-481F-85F7-1F528B1F49C6}" destId="{5D7364B2-2CD9-4278-874A-D137E497258A}" srcOrd="0" destOrd="0" presId="urn:microsoft.com/office/officeart/2005/8/layout/target3"/>
    <dgm:cxn modelId="{85124D94-35B6-4704-B068-E2E9167455CE}" type="presOf" srcId="{768E983C-64E7-481F-85F7-1F528B1F49C6}" destId="{B9D13D67-5842-4649-AA7D-BDF3471D21B0}" srcOrd="1" destOrd="0" presId="urn:microsoft.com/office/officeart/2005/8/layout/target3"/>
    <dgm:cxn modelId="{EDCEECA1-7413-45E8-BAF9-0A7477579E75}" srcId="{768E983C-64E7-481F-85F7-1F528B1F49C6}" destId="{80D064F9-88F2-44EB-B724-CB25275F2B5B}" srcOrd="1" destOrd="0" parTransId="{60766A43-F2B7-4731-B36C-BAE2ADC304ED}" sibTransId="{6FEA5451-919B-42BB-A708-5C1196D158C5}"/>
    <dgm:cxn modelId="{2F35C6C4-2F61-4CA1-8C49-6466FB7FB272}" type="presOf" srcId="{ECED9A15-293C-43FF-A48A-C815CC5F2444}" destId="{D3DB7C60-D685-4747-B543-7E17BEDD791A}" srcOrd="0" destOrd="0" presId="urn:microsoft.com/office/officeart/2005/8/layout/target3"/>
    <dgm:cxn modelId="{A15719DF-CD8E-428A-844F-4FEA627C9F1F}" type="presOf" srcId="{0657AD91-7471-4413-8884-01199ABDDC5D}" destId="{67C35804-CD3C-4953-AACA-CB50DC79E8B3}" srcOrd="0" destOrd="0" presId="urn:microsoft.com/office/officeart/2005/8/layout/target3"/>
    <dgm:cxn modelId="{7093B165-9353-4868-AB6A-884E99EB3FB3}" type="presParOf" srcId="{67C35804-CD3C-4953-AACA-CB50DC79E8B3}" destId="{2997F1EF-E6D0-4067-BD6A-30F96562E120}" srcOrd="0" destOrd="0" presId="urn:microsoft.com/office/officeart/2005/8/layout/target3"/>
    <dgm:cxn modelId="{9AAA732E-1EE4-4A37-A968-2CB12D33D67E}" type="presParOf" srcId="{67C35804-CD3C-4953-AACA-CB50DC79E8B3}" destId="{A94237F8-94C4-4B5D-9980-A59827B8A119}" srcOrd="1" destOrd="0" presId="urn:microsoft.com/office/officeart/2005/8/layout/target3"/>
    <dgm:cxn modelId="{C869EBE0-E994-47C1-82F4-4B931257080F}" type="presParOf" srcId="{67C35804-CD3C-4953-AACA-CB50DC79E8B3}" destId="{5D7364B2-2CD9-4278-874A-D137E497258A}" srcOrd="2" destOrd="0" presId="urn:microsoft.com/office/officeart/2005/8/layout/target3"/>
    <dgm:cxn modelId="{174B3144-10E6-4536-B5F7-8C0803AEB358}" type="presParOf" srcId="{67C35804-CD3C-4953-AACA-CB50DC79E8B3}" destId="{B9D13D67-5842-4649-AA7D-BDF3471D21B0}" srcOrd="3" destOrd="0" presId="urn:microsoft.com/office/officeart/2005/8/layout/target3"/>
    <dgm:cxn modelId="{1D42A6F2-8820-4BB8-B2C0-0AA69EF23C92}" type="presParOf" srcId="{67C35804-CD3C-4953-AACA-CB50DC79E8B3}" destId="{D3DB7C60-D685-4747-B543-7E17BEDD791A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C3B91E-A4A9-4702-BFCC-E12E3D45F8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D8FB6BD2-6635-4117-A9AB-BC7CB5F90A74}">
      <dgm:prSet/>
      <dgm:spPr/>
      <dgm:t>
        <a:bodyPr/>
        <a:lstStyle/>
        <a:p>
          <a:r>
            <a:rPr lang="ru-RU" b="0" i="0"/>
            <a:t>Гидростатический метод основан на снижении сил трения в зоне прихвата за счет нагнетания в него гидрофобных жидкостей и воды с помощью мощных насосов, погружных насосов и созда­ния ванн.</a:t>
          </a:r>
          <a:endParaRPr lang="ru-RU"/>
        </a:p>
      </dgm:t>
    </dgm:pt>
    <dgm:pt modelId="{011D6657-E714-43F6-A444-FD6A7C02C727}" type="parTrans" cxnId="{7441AE9A-E059-491E-8CC5-A2EC3CF90EAC}">
      <dgm:prSet/>
      <dgm:spPr/>
      <dgm:t>
        <a:bodyPr/>
        <a:lstStyle/>
        <a:p>
          <a:endParaRPr lang="ru-RU"/>
        </a:p>
      </dgm:t>
    </dgm:pt>
    <dgm:pt modelId="{9848EEFC-F97E-449D-844E-1037941FC8DE}" type="sibTrans" cxnId="{7441AE9A-E059-491E-8CC5-A2EC3CF90EAC}">
      <dgm:prSet/>
      <dgm:spPr/>
      <dgm:t>
        <a:bodyPr/>
        <a:lstStyle/>
        <a:p>
          <a:endParaRPr lang="ru-RU"/>
        </a:p>
      </dgm:t>
    </dgm:pt>
    <dgm:pt modelId="{57187E7D-50FC-45AA-A5C6-6974111821D4}">
      <dgm:prSet/>
      <dgm:spPr/>
      <dgm:t>
        <a:bodyPr/>
        <a:lstStyle/>
        <a:p>
          <a:r>
            <a:rPr lang="ru-RU" b="0" i="0"/>
            <a:t>Электростатический метод основан на снижении сил сцепления частиц со снарядом за счет явлений электрофореза (при подсоединении отрицательного заряда к прихваченному снаряду, а положительного - к породе). При этом отрицательные глинистые частицы будут отталкиваться от отрицательно заряженной трубы и притягиваться к положительно заряженной породе. Этот малоэффективный метод может применяться в сочетании с другими методами.</a:t>
          </a:r>
          <a:endParaRPr lang="ru-RU"/>
        </a:p>
      </dgm:t>
    </dgm:pt>
    <dgm:pt modelId="{5E13DA9D-D230-4EA4-ACFD-C9A03FD8A484}" type="parTrans" cxnId="{BD426CF2-85F9-4BA7-B6BD-746AD0D62408}">
      <dgm:prSet/>
      <dgm:spPr/>
      <dgm:t>
        <a:bodyPr/>
        <a:lstStyle/>
        <a:p>
          <a:endParaRPr lang="ru-RU"/>
        </a:p>
      </dgm:t>
    </dgm:pt>
    <dgm:pt modelId="{F093B9B9-6B0A-409A-B781-2E1ECDAB099E}" type="sibTrans" cxnId="{BD426CF2-85F9-4BA7-B6BD-746AD0D62408}">
      <dgm:prSet/>
      <dgm:spPr/>
      <dgm:t>
        <a:bodyPr/>
        <a:lstStyle/>
        <a:p>
          <a:endParaRPr lang="ru-RU"/>
        </a:p>
      </dgm:t>
    </dgm:pt>
    <dgm:pt modelId="{5AF14B3E-D323-45C1-8AA6-39EEFB590F30}">
      <dgm:prSet/>
      <dgm:spPr/>
      <dgm:t>
        <a:bodyPr/>
        <a:lstStyle/>
        <a:p>
          <a:r>
            <a:rPr lang="ru-RU" b="1" i="0"/>
            <a:t>Химический и электрохимический методы</a:t>
          </a:r>
          <a:r>
            <a:rPr lang="ru-RU" b="0" i="0"/>
            <a:t> основаны на растворении горных пород и растворении прихваченной части бурового снаряда. Так, под воздействием соляной кислоты растворяются карбонаты. При пропускании постоянного тока через опущенный в скважину катод (буровой снаряд), погруженный в раствор электролита, растворяется участок снаряда, находящегося в растворе.</a:t>
          </a:r>
          <a:br>
            <a:rPr lang="ru-RU"/>
          </a:br>
          <a:br>
            <a:rPr lang="ru-RU"/>
          </a:br>
          <a:endParaRPr lang="ru-RU"/>
        </a:p>
      </dgm:t>
    </dgm:pt>
    <dgm:pt modelId="{8786BD51-3AD3-4AFB-ADFF-0057D663C15C}" type="parTrans" cxnId="{83AF459A-8498-4AFA-97A0-2E66DAD06046}">
      <dgm:prSet/>
      <dgm:spPr/>
      <dgm:t>
        <a:bodyPr/>
        <a:lstStyle/>
        <a:p>
          <a:endParaRPr lang="ru-RU"/>
        </a:p>
      </dgm:t>
    </dgm:pt>
    <dgm:pt modelId="{039F5189-185F-409A-9844-2216A09234A7}" type="sibTrans" cxnId="{83AF459A-8498-4AFA-97A0-2E66DAD06046}">
      <dgm:prSet/>
      <dgm:spPr/>
      <dgm:t>
        <a:bodyPr/>
        <a:lstStyle/>
        <a:p>
          <a:endParaRPr lang="ru-RU"/>
        </a:p>
      </dgm:t>
    </dgm:pt>
    <dgm:pt modelId="{0A98BA6A-3791-451F-99E0-2C79F18A66E9}" type="pres">
      <dgm:prSet presAssocID="{CAC3B91E-A4A9-4702-BFCC-E12E3D45F8A8}" presName="Name0" presStyleCnt="0">
        <dgm:presLayoutVars>
          <dgm:dir/>
          <dgm:resizeHandles val="exact"/>
        </dgm:presLayoutVars>
      </dgm:prSet>
      <dgm:spPr/>
    </dgm:pt>
    <dgm:pt modelId="{EABB41CA-B83C-4833-A546-0017835D2DDC}" type="pres">
      <dgm:prSet presAssocID="{D8FB6BD2-6635-4117-A9AB-BC7CB5F90A74}" presName="node" presStyleLbl="node1" presStyleIdx="0" presStyleCnt="3">
        <dgm:presLayoutVars>
          <dgm:bulletEnabled val="1"/>
        </dgm:presLayoutVars>
      </dgm:prSet>
      <dgm:spPr/>
    </dgm:pt>
    <dgm:pt modelId="{B629FA82-845C-4297-91A9-DEF3CAC34489}" type="pres">
      <dgm:prSet presAssocID="{9848EEFC-F97E-449D-844E-1037941FC8DE}" presName="sibTrans" presStyleLbl="sibTrans2D1" presStyleIdx="0" presStyleCnt="2"/>
      <dgm:spPr/>
    </dgm:pt>
    <dgm:pt modelId="{802AF850-5E3B-496E-AC6B-7636A5877AA4}" type="pres">
      <dgm:prSet presAssocID="{9848EEFC-F97E-449D-844E-1037941FC8DE}" presName="connectorText" presStyleLbl="sibTrans2D1" presStyleIdx="0" presStyleCnt="2"/>
      <dgm:spPr/>
    </dgm:pt>
    <dgm:pt modelId="{A03E7359-4C2F-4492-81D6-F7B9CF24554F}" type="pres">
      <dgm:prSet presAssocID="{57187E7D-50FC-45AA-A5C6-6974111821D4}" presName="node" presStyleLbl="node1" presStyleIdx="1" presStyleCnt="3">
        <dgm:presLayoutVars>
          <dgm:bulletEnabled val="1"/>
        </dgm:presLayoutVars>
      </dgm:prSet>
      <dgm:spPr/>
    </dgm:pt>
    <dgm:pt modelId="{C812C0A4-43EE-47D7-A9AE-8183168D50CD}" type="pres">
      <dgm:prSet presAssocID="{F093B9B9-6B0A-409A-B781-2E1ECDAB099E}" presName="sibTrans" presStyleLbl="sibTrans2D1" presStyleIdx="1" presStyleCnt="2"/>
      <dgm:spPr/>
    </dgm:pt>
    <dgm:pt modelId="{029330D8-485D-4E35-92E7-E801BAD83DAD}" type="pres">
      <dgm:prSet presAssocID="{F093B9B9-6B0A-409A-B781-2E1ECDAB099E}" presName="connectorText" presStyleLbl="sibTrans2D1" presStyleIdx="1" presStyleCnt="2"/>
      <dgm:spPr/>
    </dgm:pt>
    <dgm:pt modelId="{B1DBA6D8-5D31-4E46-9B4A-E7AE2F6D7E1D}" type="pres">
      <dgm:prSet presAssocID="{5AF14B3E-D323-45C1-8AA6-39EEFB590F30}" presName="node" presStyleLbl="node1" presStyleIdx="2" presStyleCnt="3">
        <dgm:presLayoutVars>
          <dgm:bulletEnabled val="1"/>
        </dgm:presLayoutVars>
      </dgm:prSet>
      <dgm:spPr/>
    </dgm:pt>
  </dgm:ptLst>
  <dgm:cxnLst>
    <dgm:cxn modelId="{EC939709-F91B-4656-B035-70246967A7DB}" type="presOf" srcId="{F093B9B9-6B0A-409A-B781-2E1ECDAB099E}" destId="{C812C0A4-43EE-47D7-A9AE-8183168D50CD}" srcOrd="0" destOrd="0" presId="urn:microsoft.com/office/officeart/2005/8/layout/process1"/>
    <dgm:cxn modelId="{B1E20130-203D-43CE-AC4E-C8EDF68A6460}" type="presOf" srcId="{CAC3B91E-A4A9-4702-BFCC-E12E3D45F8A8}" destId="{0A98BA6A-3791-451F-99E0-2C79F18A66E9}" srcOrd="0" destOrd="0" presId="urn:microsoft.com/office/officeart/2005/8/layout/process1"/>
    <dgm:cxn modelId="{83AF459A-8498-4AFA-97A0-2E66DAD06046}" srcId="{CAC3B91E-A4A9-4702-BFCC-E12E3D45F8A8}" destId="{5AF14B3E-D323-45C1-8AA6-39EEFB590F30}" srcOrd="2" destOrd="0" parTransId="{8786BD51-3AD3-4AFB-ADFF-0057D663C15C}" sibTransId="{039F5189-185F-409A-9844-2216A09234A7}"/>
    <dgm:cxn modelId="{7441AE9A-E059-491E-8CC5-A2EC3CF90EAC}" srcId="{CAC3B91E-A4A9-4702-BFCC-E12E3D45F8A8}" destId="{D8FB6BD2-6635-4117-A9AB-BC7CB5F90A74}" srcOrd="0" destOrd="0" parTransId="{011D6657-E714-43F6-A444-FD6A7C02C727}" sibTransId="{9848EEFC-F97E-449D-844E-1037941FC8DE}"/>
    <dgm:cxn modelId="{79AF44A2-3AF7-4B00-8773-2B0542374562}" type="presOf" srcId="{57187E7D-50FC-45AA-A5C6-6974111821D4}" destId="{A03E7359-4C2F-4492-81D6-F7B9CF24554F}" srcOrd="0" destOrd="0" presId="urn:microsoft.com/office/officeart/2005/8/layout/process1"/>
    <dgm:cxn modelId="{7D32B8B8-6A98-4B34-BF81-93CA4795ECFA}" type="presOf" srcId="{9848EEFC-F97E-449D-844E-1037941FC8DE}" destId="{802AF850-5E3B-496E-AC6B-7636A5877AA4}" srcOrd="1" destOrd="0" presId="urn:microsoft.com/office/officeart/2005/8/layout/process1"/>
    <dgm:cxn modelId="{24E3C9BC-9A1A-42F5-871C-DA71CB06D305}" type="presOf" srcId="{5AF14B3E-D323-45C1-8AA6-39EEFB590F30}" destId="{B1DBA6D8-5D31-4E46-9B4A-E7AE2F6D7E1D}" srcOrd="0" destOrd="0" presId="urn:microsoft.com/office/officeart/2005/8/layout/process1"/>
    <dgm:cxn modelId="{96BDFEC7-93A2-402D-A723-01B88F03A6FE}" type="presOf" srcId="{D8FB6BD2-6635-4117-A9AB-BC7CB5F90A74}" destId="{EABB41CA-B83C-4833-A546-0017835D2DDC}" srcOrd="0" destOrd="0" presId="urn:microsoft.com/office/officeart/2005/8/layout/process1"/>
    <dgm:cxn modelId="{E91F7CD4-85B1-45CB-B78E-4976C28FC40B}" type="presOf" srcId="{F093B9B9-6B0A-409A-B781-2E1ECDAB099E}" destId="{029330D8-485D-4E35-92E7-E801BAD83DAD}" srcOrd="1" destOrd="0" presId="urn:microsoft.com/office/officeart/2005/8/layout/process1"/>
    <dgm:cxn modelId="{711097D6-FA4F-4B0C-AF69-E3276162B5EB}" type="presOf" srcId="{9848EEFC-F97E-449D-844E-1037941FC8DE}" destId="{B629FA82-845C-4297-91A9-DEF3CAC34489}" srcOrd="0" destOrd="0" presId="urn:microsoft.com/office/officeart/2005/8/layout/process1"/>
    <dgm:cxn modelId="{BD426CF2-85F9-4BA7-B6BD-746AD0D62408}" srcId="{CAC3B91E-A4A9-4702-BFCC-E12E3D45F8A8}" destId="{57187E7D-50FC-45AA-A5C6-6974111821D4}" srcOrd="1" destOrd="0" parTransId="{5E13DA9D-D230-4EA4-ACFD-C9A03FD8A484}" sibTransId="{F093B9B9-6B0A-409A-B781-2E1ECDAB099E}"/>
    <dgm:cxn modelId="{3BD1B09B-077F-4F19-BEE4-1521ADFEA9AF}" type="presParOf" srcId="{0A98BA6A-3791-451F-99E0-2C79F18A66E9}" destId="{EABB41CA-B83C-4833-A546-0017835D2DDC}" srcOrd="0" destOrd="0" presId="urn:microsoft.com/office/officeart/2005/8/layout/process1"/>
    <dgm:cxn modelId="{43267A02-D64A-49EC-8ADC-F66432506EDE}" type="presParOf" srcId="{0A98BA6A-3791-451F-99E0-2C79F18A66E9}" destId="{B629FA82-845C-4297-91A9-DEF3CAC34489}" srcOrd="1" destOrd="0" presId="urn:microsoft.com/office/officeart/2005/8/layout/process1"/>
    <dgm:cxn modelId="{C2D9CA4C-A5EC-4AE5-8280-C171A0E9AE9B}" type="presParOf" srcId="{B629FA82-845C-4297-91A9-DEF3CAC34489}" destId="{802AF850-5E3B-496E-AC6B-7636A5877AA4}" srcOrd="0" destOrd="0" presId="urn:microsoft.com/office/officeart/2005/8/layout/process1"/>
    <dgm:cxn modelId="{50AD038A-4C29-444E-BDD2-E003DF0D8461}" type="presParOf" srcId="{0A98BA6A-3791-451F-99E0-2C79F18A66E9}" destId="{A03E7359-4C2F-4492-81D6-F7B9CF24554F}" srcOrd="2" destOrd="0" presId="urn:microsoft.com/office/officeart/2005/8/layout/process1"/>
    <dgm:cxn modelId="{EB0366F8-8048-4382-951D-B179B0CDCE12}" type="presParOf" srcId="{0A98BA6A-3791-451F-99E0-2C79F18A66E9}" destId="{C812C0A4-43EE-47D7-A9AE-8183168D50CD}" srcOrd="3" destOrd="0" presId="urn:microsoft.com/office/officeart/2005/8/layout/process1"/>
    <dgm:cxn modelId="{F87E684C-4015-4277-B559-C88F174BF25D}" type="presParOf" srcId="{C812C0A4-43EE-47D7-A9AE-8183168D50CD}" destId="{029330D8-485D-4E35-92E7-E801BAD83DAD}" srcOrd="0" destOrd="0" presId="urn:microsoft.com/office/officeart/2005/8/layout/process1"/>
    <dgm:cxn modelId="{A1C398B5-56EA-4EBB-B2A5-9B517BBF35A0}" type="presParOf" srcId="{0A98BA6A-3791-451F-99E0-2C79F18A66E9}" destId="{B1DBA6D8-5D31-4E46-9B4A-E7AE2F6D7E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CCA5C-0072-4C9E-B48F-F68D4DBF2CF4}">
      <dsp:nvSpPr>
        <dsp:cNvPr id="0" name=""/>
        <dsp:cNvSpPr/>
      </dsp:nvSpPr>
      <dsp:spPr>
        <a:xfrm>
          <a:off x="0" y="47913"/>
          <a:ext cx="10820400" cy="19367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0" kern="1200"/>
            <a:t>Причины прихватов делят на геологические, технические, технологические.</a:t>
          </a:r>
          <a:endParaRPr lang="ru-RU" sz="1900" kern="1200"/>
        </a:p>
      </dsp:txBody>
      <dsp:txXfrm>
        <a:off x="94546" y="142459"/>
        <a:ext cx="10631308" cy="1747696"/>
      </dsp:txXfrm>
    </dsp:sp>
    <dsp:sp modelId="{197D6C9E-29AC-4683-96BD-24F65653CA83}">
      <dsp:nvSpPr>
        <dsp:cNvPr id="0" name=""/>
        <dsp:cNvSpPr/>
      </dsp:nvSpPr>
      <dsp:spPr>
        <a:xfrm>
          <a:off x="0" y="2039422"/>
          <a:ext cx="10820400" cy="19367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0" kern="1200"/>
            <a:t>Основными мероприятиями по предупреждению геологических осложнений и связанных с ними аварий являются строгое соблюдение технологии бурения неустойчивых горных пород, правильный выбор промывочной жидкости, выполнение правил отработки коронок, применение контрольно-измерительной аппаратуры для контроля за технологическими режимами бурения; использование технических средств по предупреждению аварий.</a:t>
          </a:r>
          <a:endParaRPr lang="ru-RU" sz="1900" kern="1200"/>
        </a:p>
      </dsp:txBody>
      <dsp:txXfrm>
        <a:off x="94546" y="2133968"/>
        <a:ext cx="10631308" cy="1747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0BC3F-2AE7-482B-8FBD-EC6032CDE6C0}">
      <dsp:nvSpPr>
        <dsp:cNvPr id="0" name=""/>
        <dsp:cNvSpPr/>
      </dsp:nvSpPr>
      <dsp:spPr>
        <a:xfrm>
          <a:off x="0" y="0"/>
          <a:ext cx="1825096" cy="182509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8AAB46-EBEA-43C5-BE79-E5C57E4E0E02}">
      <dsp:nvSpPr>
        <dsp:cNvPr id="0" name=""/>
        <dsp:cNvSpPr/>
      </dsp:nvSpPr>
      <dsp:spPr>
        <a:xfrm>
          <a:off x="912548" y="0"/>
          <a:ext cx="8536252" cy="18250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b="1" i="0" kern="1200" baseline="0"/>
            <a:t>Технологические методы.</a:t>
          </a:r>
          <a:r>
            <a:rPr lang="ru-RU" sz="5100" b="0" i="0" kern="1200" baseline="0"/>
            <a:t> </a:t>
          </a:r>
          <a:endParaRPr lang="ru-RU" sz="5100" kern="1200"/>
        </a:p>
      </dsp:txBody>
      <dsp:txXfrm>
        <a:off x="912548" y="0"/>
        <a:ext cx="8536252" cy="1825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9E7F4-989A-4B42-A7EF-E701557F116B}">
      <dsp:nvSpPr>
        <dsp:cNvPr id="0" name=""/>
        <dsp:cNvSpPr/>
      </dsp:nvSpPr>
      <dsp:spPr>
        <a:xfrm>
          <a:off x="0" y="317140"/>
          <a:ext cx="10298241" cy="19427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/>
            <a:t>При бурении неустойчивых соленосных горных пород для предотвращения образования каверн следует применять стабилизирующие промывочные жидкости.</a:t>
          </a:r>
          <a:endParaRPr lang="ru-RU" sz="2700" kern="1200"/>
        </a:p>
      </dsp:txBody>
      <dsp:txXfrm>
        <a:off x="94839" y="411979"/>
        <a:ext cx="10108563" cy="1753107"/>
      </dsp:txXfrm>
    </dsp:sp>
    <dsp:sp modelId="{DD70E692-A4DF-49DA-A39B-D3186B5AB272}">
      <dsp:nvSpPr>
        <dsp:cNvPr id="0" name=""/>
        <dsp:cNvSpPr/>
      </dsp:nvSpPr>
      <dsp:spPr>
        <a:xfrm>
          <a:off x="0" y="2337685"/>
          <a:ext cx="10298241" cy="19427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/>
            <a:t>При бурении глубоких скважин каверны, желоба, трещины следует своевременно тампонировать или перекрывать обсадными трубами.</a:t>
          </a:r>
          <a:endParaRPr lang="ru-RU" sz="2700" kern="1200"/>
        </a:p>
      </dsp:txBody>
      <dsp:txXfrm>
        <a:off x="94839" y="2432524"/>
        <a:ext cx="10108563" cy="1753107"/>
      </dsp:txXfrm>
    </dsp:sp>
    <dsp:sp modelId="{23F480A0-6E06-4455-9A16-5816E77C432E}">
      <dsp:nvSpPr>
        <dsp:cNvPr id="0" name=""/>
        <dsp:cNvSpPr/>
      </dsp:nvSpPr>
      <dsp:spPr>
        <a:xfrm>
          <a:off x="0" y="4358230"/>
          <a:ext cx="10298241" cy="19427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/>
            <a:t>При большом скоплении шлама на забое необходимо заменить промывочную жидкость на более вязкую, использовать шламовые трубы, усилить очистку промывочной жидкости от шлама, устранить простои.</a:t>
          </a:r>
          <a:endParaRPr lang="ru-RU" sz="2700" kern="1200"/>
        </a:p>
      </dsp:txBody>
      <dsp:txXfrm>
        <a:off x="94839" y="4453069"/>
        <a:ext cx="10108563" cy="1753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DD2ED-37B7-4F9D-AE40-21DA32A52E8B}">
      <dsp:nvSpPr>
        <dsp:cNvPr id="0" name=""/>
        <dsp:cNvSpPr/>
      </dsp:nvSpPr>
      <dsp:spPr>
        <a:xfrm>
          <a:off x="54" y="976111"/>
          <a:ext cx="5187550" cy="1916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/>
            <a:t>Профилактика прихвата снаряда липкой глинистой коркой достигается смазкой снаряда или покрытием его материалом с малыми фрикционными свойствами, использованием профильных труб или труб с ребрами.</a:t>
          </a:r>
          <a:endParaRPr lang="ru-RU" sz="1800" kern="1200"/>
        </a:p>
      </dsp:txBody>
      <dsp:txXfrm>
        <a:off x="54" y="976111"/>
        <a:ext cx="5187550" cy="1916925"/>
      </dsp:txXfrm>
    </dsp:sp>
    <dsp:sp modelId="{E0954A09-BB7B-4CFA-BCC1-5EB217591BAD}">
      <dsp:nvSpPr>
        <dsp:cNvPr id="0" name=""/>
        <dsp:cNvSpPr/>
      </dsp:nvSpPr>
      <dsp:spPr>
        <a:xfrm>
          <a:off x="54" y="2893036"/>
          <a:ext cx="5187550" cy="790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84C3B-12EE-45FA-9206-3C7EC6BDEBE0}">
      <dsp:nvSpPr>
        <dsp:cNvPr id="0" name=""/>
        <dsp:cNvSpPr/>
      </dsp:nvSpPr>
      <dsp:spPr>
        <a:xfrm>
          <a:off x="5913861" y="976111"/>
          <a:ext cx="5187550" cy="1916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/>
            <a:t>Профилактика прожогов достигается тщательным контролем за расходом промывочной жидкости и обеспечением герметичности бурильной колонны с помощью сигнализаторов критического расхода жидкости и контролем за затратами мощности на бурение.</a:t>
          </a:r>
          <a:endParaRPr lang="ru-RU" sz="1800" kern="1200"/>
        </a:p>
      </dsp:txBody>
      <dsp:txXfrm>
        <a:off x="5913861" y="976111"/>
        <a:ext cx="5187550" cy="1916925"/>
      </dsp:txXfrm>
    </dsp:sp>
    <dsp:sp modelId="{50454F6A-9E7A-4272-B252-2A05BA9585EA}">
      <dsp:nvSpPr>
        <dsp:cNvPr id="0" name=""/>
        <dsp:cNvSpPr/>
      </dsp:nvSpPr>
      <dsp:spPr>
        <a:xfrm>
          <a:off x="5913861" y="2893036"/>
          <a:ext cx="5187550" cy="790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EFDA2-FD3E-4D02-B57B-D00B5B967233}">
      <dsp:nvSpPr>
        <dsp:cNvPr id="0" name=""/>
        <dsp:cNvSpPr/>
      </dsp:nvSpPr>
      <dsp:spPr>
        <a:xfrm>
          <a:off x="869054" y="0"/>
          <a:ext cx="9849287" cy="464471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CF4F11-2A7B-44A8-9794-095C84B14363}">
      <dsp:nvSpPr>
        <dsp:cNvPr id="0" name=""/>
        <dsp:cNvSpPr/>
      </dsp:nvSpPr>
      <dsp:spPr>
        <a:xfrm>
          <a:off x="908801" y="1393415"/>
          <a:ext cx="4743590" cy="18578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/>
            <a:t>Для предотвращения прихватов снаряда металлическими остатками после фрезерования труб необходимо правильно организовать ликвидацию аварий и очистку скважины после их ликвида­ции.</a:t>
          </a:r>
          <a:endParaRPr lang="ru-RU" sz="1800" kern="1200" dirty="0"/>
        </a:p>
      </dsp:txBody>
      <dsp:txXfrm>
        <a:off x="999496" y="1484110"/>
        <a:ext cx="4562200" cy="1676497"/>
      </dsp:txXfrm>
    </dsp:sp>
    <dsp:sp modelId="{6715ACFB-E26C-4378-BEFB-75786E28B583}">
      <dsp:nvSpPr>
        <dsp:cNvPr id="0" name=""/>
        <dsp:cNvSpPr/>
      </dsp:nvSpPr>
      <dsp:spPr>
        <a:xfrm>
          <a:off x="5935004" y="1393415"/>
          <a:ext cx="4743590" cy="18578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/>
            <a:t>Предупреждение прихватов коронок в законушенной скважине достигается правильной отработкой коронок.</a:t>
          </a:r>
          <a:endParaRPr lang="ru-RU" sz="1800" kern="1200"/>
        </a:p>
      </dsp:txBody>
      <dsp:txXfrm>
        <a:off x="6025699" y="1484110"/>
        <a:ext cx="4562200" cy="16764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16BE2-7549-43A8-8441-5E1B70137564}">
      <dsp:nvSpPr>
        <dsp:cNvPr id="0" name=""/>
        <dsp:cNvSpPr/>
      </dsp:nvSpPr>
      <dsp:spPr>
        <a:xfrm>
          <a:off x="0" y="0"/>
          <a:ext cx="4024125" cy="40241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3E941-408C-41F4-97EA-B3D5563AF92E}">
      <dsp:nvSpPr>
        <dsp:cNvPr id="0" name=""/>
        <dsp:cNvSpPr/>
      </dsp:nvSpPr>
      <dsp:spPr>
        <a:xfrm>
          <a:off x="2012062" y="0"/>
          <a:ext cx="8808337" cy="402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b="0" i="0" kern="1200"/>
            <a:t>Наряду с технологическими методами профилактики прихватов, все шире применяют технические методы (приспособления, механизмы, КИП).</a:t>
          </a:r>
          <a:endParaRPr lang="ru-RU" sz="3000" kern="1200"/>
        </a:p>
      </dsp:txBody>
      <dsp:txXfrm>
        <a:off x="2012062" y="0"/>
        <a:ext cx="8808337" cy="1911459"/>
      </dsp:txXfrm>
    </dsp:sp>
    <dsp:sp modelId="{2F41E39A-FB32-4E44-9AEA-52A9AEEADC42}">
      <dsp:nvSpPr>
        <dsp:cNvPr id="0" name=""/>
        <dsp:cNvSpPr/>
      </dsp:nvSpPr>
      <dsp:spPr>
        <a:xfrm>
          <a:off x="1056332" y="1911459"/>
          <a:ext cx="1911459" cy="19114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CA5A7-4506-4ACF-AC43-23DCC4284404}">
      <dsp:nvSpPr>
        <dsp:cNvPr id="0" name=""/>
        <dsp:cNvSpPr/>
      </dsp:nvSpPr>
      <dsp:spPr>
        <a:xfrm>
          <a:off x="2012062" y="1911459"/>
          <a:ext cx="8808337" cy="19114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b="0" i="0" kern="1200"/>
            <a:t>В настоящее время ставится задача разработать автомати­ческие методы профилактики прихватов.</a:t>
          </a:r>
          <a:br>
            <a:rPr lang="ru-RU" sz="3000" kern="1200"/>
          </a:br>
          <a:endParaRPr lang="ru-RU" sz="3000" kern="1200"/>
        </a:p>
      </dsp:txBody>
      <dsp:txXfrm>
        <a:off x="2012062" y="1911459"/>
        <a:ext cx="8808337" cy="19114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BC24D-94BC-4D07-B023-144D9EA062C3}">
      <dsp:nvSpPr>
        <dsp:cNvPr id="0" name=""/>
        <dsp:cNvSpPr/>
      </dsp:nvSpPr>
      <dsp:spPr>
        <a:xfrm>
          <a:off x="0" y="1828050"/>
          <a:ext cx="12192000" cy="24374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E986E-1DD1-43D8-9F95-A09985DE67D6}">
      <dsp:nvSpPr>
        <dsp:cNvPr id="0" name=""/>
        <dsp:cNvSpPr/>
      </dsp:nvSpPr>
      <dsp:spPr>
        <a:xfrm>
          <a:off x="133" y="0"/>
          <a:ext cx="5352454" cy="243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Для предотвращения прихватов в желобах в компоновку низа колонны включают стабилизаторы и </a:t>
          </a:r>
          <a:r>
            <a:rPr lang="ru-RU" sz="19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отклонители</a:t>
          </a:r>
          <a:r>
            <a:rPr lang="ru-RU" sz="19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ru-RU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3" y="0"/>
        <a:ext cx="5352454" cy="2437400"/>
      </dsp:txXfrm>
    </dsp:sp>
    <dsp:sp modelId="{56DD33C5-D1F2-4D64-A246-872F51A00EB4}">
      <dsp:nvSpPr>
        <dsp:cNvPr id="0" name=""/>
        <dsp:cNvSpPr/>
      </dsp:nvSpPr>
      <dsp:spPr>
        <a:xfrm>
          <a:off x="2371686" y="2742075"/>
          <a:ext cx="609350" cy="609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296CA-F91E-4E94-A05E-ACF9510B0279}">
      <dsp:nvSpPr>
        <dsp:cNvPr id="0" name=""/>
        <dsp:cNvSpPr/>
      </dsp:nvSpPr>
      <dsp:spPr>
        <a:xfrm>
          <a:off x="5620211" y="3656101"/>
          <a:ext cx="5352454" cy="243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Стабилизаторы представляют собой съемные протекторы, армируемые твердым сплавом. Из </a:t>
          </a:r>
          <a:r>
            <a:rPr lang="ru-RU" sz="19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отклонителей</a:t>
          </a:r>
          <a:r>
            <a:rPr lang="ru-RU" sz="19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наибольший ин­терес представляет </a:t>
          </a:r>
          <a:r>
            <a:rPr lang="ru-RU" sz="19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отклонитель</a:t>
          </a:r>
          <a:r>
            <a:rPr lang="ru-RU" sz="19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Бушуева, который состоит из набора резиновых колец, закрепленных на бурильной трубе выше трубного переходника.</a:t>
          </a:r>
          <a:endParaRPr lang="ru-RU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20211" y="3656101"/>
        <a:ext cx="5352454" cy="2437400"/>
      </dsp:txXfrm>
    </dsp:sp>
    <dsp:sp modelId="{2E60A62B-C17F-429B-9965-3ACD6CF8B851}">
      <dsp:nvSpPr>
        <dsp:cNvPr id="0" name=""/>
        <dsp:cNvSpPr/>
      </dsp:nvSpPr>
      <dsp:spPr>
        <a:xfrm>
          <a:off x="7991763" y="2742075"/>
          <a:ext cx="609350" cy="609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7F1EF-E6D0-4067-BD6A-30F96562E120}">
      <dsp:nvSpPr>
        <dsp:cNvPr id="0" name=""/>
        <dsp:cNvSpPr/>
      </dsp:nvSpPr>
      <dsp:spPr>
        <a:xfrm>
          <a:off x="0" y="0"/>
          <a:ext cx="5029199" cy="502919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7364B2-2CD9-4278-874A-D137E497258A}">
      <dsp:nvSpPr>
        <dsp:cNvPr id="0" name=""/>
        <dsp:cNvSpPr/>
      </dsp:nvSpPr>
      <dsp:spPr>
        <a:xfrm>
          <a:off x="2514599" y="0"/>
          <a:ext cx="9677400" cy="5029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kern="1200" dirty="0" err="1"/>
            <a:t>Meханический</a:t>
          </a:r>
          <a:r>
            <a:rPr lang="ru-RU" sz="2000" b="1" i="0" kern="1200" dirty="0"/>
            <a:t> метод</a:t>
          </a:r>
          <a:r>
            <a:rPr lang="ru-RU" sz="2000" b="0" i="0" kern="1200" dirty="0"/>
            <a:t> ликвидации прихватов в разведочном бурении наиболее распространен. Он основан на силовом воздействии механизмов на прихваченный буровой снаряд. Выделяют статический и динамический механические методы.</a:t>
          </a:r>
          <a:endParaRPr lang="ru-RU" sz="2000" kern="1200" dirty="0"/>
        </a:p>
      </dsp:txBody>
      <dsp:txXfrm>
        <a:off x="2514599" y="0"/>
        <a:ext cx="4838700" cy="5029199"/>
      </dsp:txXfrm>
    </dsp:sp>
    <dsp:sp modelId="{D3DB7C60-D685-4747-B543-7E17BEDD791A}">
      <dsp:nvSpPr>
        <dsp:cNvPr id="0" name=""/>
        <dsp:cNvSpPr/>
      </dsp:nvSpPr>
      <dsp:spPr>
        <a:xfrm>
          <a:off x="7353300" y="0"/>
          <a:ext cx="4838700" cy="502919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/>
            <a:t>Статический метод - это метод, основанный на силовом методе извлечения прихваченного снаряда путем приложения к ним уси­лий за счет лебедки, гидроцилиндров станка, поверхностных и погружных домкратов, гидроподпора и закручивания снаряда вращателем станка на несколько оборотов. Периодическое натя­жение и последующую разгрузку прихваченного снаряда называ­ют расхаживанием.</a:t>
          </a:r>
          <a:endParaRPr lang="ru-RU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/>
            <a:t>Динамический метод основан на снижении сил сцепления прихваченного снаряда с породой за счет ударных импульсов и вибрации, которые генерируются за счет применения ударной бабы, раздвижной штанги, поверхностных и погружных вибраторов, гидроимпульсов, гидровибрирования и торпедирования.</a:t>
          </a:r>
          <a:br>
            <a:rPr lang="ru-RU" sz="1600" kern="1200"/>
          </a:br>
          <a:endParaRPr lang="ru-RU" sz="1600" kern="1200"/>
        </a:p>
      </dsp:txBody>
      <dsp:txXfrm>
        <a:off x="7353300" y="0"/>
        <a:ext cx="4838700" cy="50291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B41CA-B83C-4833-A546-0017835D2DDC}">
      <dsp:nvSpPr>
        <dsp:cNvPr id="0" name=""/>
        <dsp:cNvSpPr/>
      </dsp:nvSpPr>
      <dsp:spPr>
        <a:xfrm>
          <a:off x="10715" y="337572"/>
          <a:ext cx="3202781" cy="453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/>
            <a:t>Гидростатический метод основан на снижении сил трения в зоне прихвата за счет нагнетания в него гидрофобных жидкостей и воды с помощью мощных насосов, погружных насосов и созда­ния ванн.</a:t>
          </a:r>
          <a:endParaRPr lang="ru-RU" sz="1500" kern="1200"/>
        </a:p>
      </dsp:txBody>
      <dsp:txXfrm>
        <a:off x="104521" y="431378"/>
        <a:ext cx="3015169" cy="4346325"/>
      </dsp:txXfrm>
    </dsp:sp>
    <dsp:sp modelId="{B629FA82-845C-4297-91A9-DEF3CAC34489}">
      <dsp:nvSpPr>
        <dsp:cNvPr id="0" name=""/>
        <dsp:cNvSpPr/>
      </dsp:nvSpPr>
      <dsp:spPr>
        <a:xfrm>
          <a:off x="3533775" y="2207396"/>
          <a:ext cx="678989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kern="1200"/>
        </a:p>
      </dsp:txBody>
      <dsp:txXfrm>
        <a:off x="3533775" y="2366254"/>
        <a:ext cx="475292" cy="476573"/>
      </dsp:txXfrm>
    </dsp:sp>
    <dsp:sp modelId="{A03E7359-4C2F-4492-81D6-F7B9CF24554F}">
      <dsp:nvSpPr>
        <dsp:cNvPr id="0" name=""/>
        <dsp:cNvSpPr/>
      </dsp:nvSpPr>
      <dsp:spPr>
        <a:xfrm>
          <a:off x="4494609" y="337572"/>
          <a:ext cx="3202781" cy="453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/>
            <a:t>Электростатический метод основан на снижении сил сцепления частиц со снарядом за счет явлений электрофореза (при подсоединении отрицательного заряда к прихваченному снаряду, а положительного - к породе). При этом отрицательные глинистые частицы будут отталкиваться от отрицательно заряженной трубы и притягиваться к положительно заряженной породе. Этот малоэффективный метод может применяться в сочетании с другими методами.</a:t>
          </a:r>
          <a:endParaRPr lang="ru-RU" sz="1500" kern="1200"/>
        </a:p>
      </dsp:txBody>
      <dsp:txXfrm>
        <a:off x="4588415" y="431378"/>
        <a:ext cx="3015169" cy="4346325"/>
      </dsp:txXfrm>
    </dsp:sp>
    <dsp:sp modelId="{C812C0A4-43EE-47D7-A9AE-8183168D50CD}">
      <dsp:nvSpPr>
        <dsp:cNvPr id="0" name=""/>
        <dsp:cNvSpPr/>
      </dsp:nvSpPr>
      <dsp:spPr>
        <a:xfrm>
          <a:off x="8017668" y="2207396"/>
          <a:ext cx="678989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kern="1200"/>
        </a:p>
      </dsp:txBody>
      <dsp:txXfrm>
        <a:off x="8017668" y="2366254"/>
        <a:ext cx="475292" cy="476573"/>
      </dsp:txXfrm>
    </dsp:sp>
    <dsp:sp modelId="{B1DBA6D8-5D31-4E46-9B4A-E7AE2F6D7E1D}">
      <dsp:nvSpPr>
        <dsp:cNvPr id="0" name=""/>
        <dsp:cNvSpPr/>
      </dsp:nvSpPr>
      <dsp:spPr>
        <a:xfrm>
          <a:off x="8978503" y="337572"/>
          <a:ext cx="3202781" cy="453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i="0" kern="1200"/>
            <a:t>Химический и электрохимический методы</a:t>
          </a:r>
          <a:r>
            <a:rPr lang="ru-RU" sz="1500" b="0" i="0" kern="1200"/>
            <a:t> основаны на растворении горных пород и растворении прихваченной части бурового снаряда. Так, под воздействием соляной кислоты растворяются карбонаты. При пропускании постоянного тока через опущенный в скважину катод (буровой снаряд), погруженный в раствор электролита, растворяется участок снаряда, находящегося в растворе.</a:t>
          </a:r>
          <a:br>
            <a:rPr lang="ru-RU" sz="1500" kern="1200"/>
          </a:br>
          <a:br>
            <a:rPr lang="ru-RU" sz="1500" kern="1200"/>
          </a:br>
          <a:endParaRPr lang="ru-RU" sz="1500" kern="1200"/>
        </a:p>
      </dsp:txBody>
      <dsp:txXfrm>
        <a:off x="9072309" y="431378"/>
        <a:ext cx="3015169" cy="4346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552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9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59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30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08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839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95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08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49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70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56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2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46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49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739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0681-F62B-4701-8388-59093FD908E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1C6F-7F98-4897-B91E-982D67AA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87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78A8C-E45F-664E-4D03-5D3BEA6B8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34172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АЗЕРБАЙДЖАНСКИЙ ГОСУДАРСТВЕННЫЙ УНИВЕРСИТЕТ НЕФТЯНОЙ ПРОМЫШЛЕННОСТИ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371EB1-F4ED-E080-A6D7-64ADA5C26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86100"/>
            <a:ext cx="9448800" cy="685800"/>
          </a:xfrm>
        </p:spPr>
        <p:txBody>
          <a:bodyPr/>
          <a:lstStyle/>
          <a:p>
            <a:pPr algn="ctr"/>
            <a:r>
              <a:rPr lang="ru-RU" b="1" i="1" dirty="0"/>
              <a:t>Современные способы предупреждения и борьбы с прихватами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A3C8C-88FE-B1F5-2EC8-9A534F27535F}"/>
              </a:ext>
            </a:extLst>
          </p:cNvPr>
          <p:cNvSpPr txBox="1"/>
          <p:nvPr/>
        </p:nvSpPr>
        <p:spPr>
          <a:xfrm>
            <a:off x="5092749" y="4840061"/>
            <a:ext cx="70992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Факультет: Нефть и газ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Нефтегазовая инженерия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Курс: Ⅲ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280.20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Велиев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Адыль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Учитель: Рзаев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Самед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Предмет: Техника и технология бурения нефтяных и газовых скважин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76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E72478-E4ED-E0C8-068D-508E7C0D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570" y="701806"/>
            <a:ext cx="8238344" cy="402412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Грамотная борьба с осложнениями и авариями возможна лишь при качественной информации о состоянии скважины, ее размерах. Поэтому следует регулярно вести контроль в первую очередь за диаметром и кривизной скважины. Для определения конфигурации скважины используют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кавернометры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профиле -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радиусомеры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восьмиточечные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Искривление скважины опреде­ляют по приборам инклинометрам. Для предотвращения падения посторонних предметов в скважину применяют в ряде партий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обтиратели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представляющие собой кольцо с подпружиненными эластичными элементами. При спуске снаряда под действием его веса пружины растягиваются, а при отсутствии снаряда сжима­ются, перекрывая устье скважины.</a:t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 descr="Четырехплечевой каверномер HC-454 |Характеристики и описание на сайте  |Купить">
            <a:extLst>
              <a:ext uri="{FF2B5EF4-FFF2-40B4-BE49-F238E27FC236}">
                <a16:creationId xmlns:a16="http://schemas.microsoft.com/office/drawing/2014/main" id="{FBFD4226-0E62-7655-5A53-491F0C8B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806"/>
            <a:ext cx="285750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адиусомер РИ, РИЦ - Купить в Москве">
            <a:extLst>
              <a:ext uri="{FF2B5EF4-FFF2-40B4-BE49-F238E27FC236}">
                <a16:creationId xmlns:a16="http://schemas.microsoft.com/office/drawing/2014/main" id="{930CBDDA-3707-6A6D-30BA-989881F0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213" y="4270167"/>
            <a:ext cx="2465882" cy="246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78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E18E6F1-6F2E-C00C-FC1C-45B6B9E09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869122"/>
              </p:ext>
            </p:extLst>
          </p:nvPr>
        </p:nvGraphicFramePr>
        <p:xfrm>
          <a:off x="0" y="764498"/>
          <a:ext cx="12192000" cy="6093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83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85AB292-8D81-BFC6-5F37-47668F9A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993" y="470691"/>
            <a:ext cx="4562006" cy="621492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Для профилактики прихватов и их оперативного устране­ния применяют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противозатяжное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устройство ПЗУ. Оно представляет собой специальную коронку, установленную на шлицах бу­рильной трубы над переходником. При подъеме снаряда эта ко­ронка расклинивается в желобе шламовой пробкой или кусками обвалившейся породы. За счет опускания снаряда вниз приварен­ная выше шлица на бурильной трубе муфта выбивает коронку вниз. Затем снаряд с вращением и промывкой поднимается вверх, желоб, упавшие куски породы или пробка разбуриваются.</a:t>
            </a:r>
          </a:p>
        </p:txBody>
      </p:sp>
      <p:pic>
        <p:nvPicPr>
          <p:cNvPr id="3074" name="Picture 2" descr="Стабильность ствола скважины прихваты - презентация онлайн">
            <a:extLst>
              <a:ext uri="{FF2B5EF4-FFF2-40B4-BE49-F238E27FC236}">
                <a16:creationId xmlns:a16="http://schemas.microsoft.com/office/drawing/2014/main" id="{212A24F5-0356-A504-EF33-EDDBAFCF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2" y="1858779"/>
            <a:ext cx="7624545" cy="42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60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BD00F82-D6FA-3F48-841B-52172703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Для предотвращения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зашламовки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скважин в скважину за­качивают промывочную жидкость в количестве, значительно превышающим рассчитанный расход, а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короночном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кольце просверливают отверстия для сброса жидкости, предназначен­ной для создания повышенного скоростного напора, обеспечи­вающего вынос тяжелого шлама.</a:t>
            </a:r>
          </a:p>
        </p:txBody>
      </p:sp>
    </p:spTree>
    <p:extLst>
      <p:ext uri="{BB962C8B-B14F-4D97-AF65-F5344CB8AC3E}">
        <p14:creationId xmlns:p14="http://schemas.microsoft.com/office/powerpoint/2010/main" val="235479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E9871-388D-8DA7-F7DC-3ABC6904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Методы ликвидации прихватов</a:t>
            </a:r>
            <a:br>
              <a:rPr lang="ru-RU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124898E-DC65-F2D0-D81B-42946A8CC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493213"/>
              </p:ext>
            </p:extLst>
          </p:nvPr>
        </p:nvGraphicFramePr>
        <p:xfrm>
          <a:off x="0" y="1828800"/>
          <a:ext cx="1219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22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664BB0F-55CF-F9EC-85D9-E6643B46B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990135"/>
              </p:ext>
            </p:extLst>
          </p:nvPr>
        </p:nvGraphicFramePr>
        <p:xfrm>
          <a:off x="0" y="1648918"/>
          <a:ext cx="12192000" cy="5209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9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42B8F-95B6-B594-B2F4-6CB4D9D3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СПИСОК ИСПОЛЬЗОВАННОЙ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927EE-53D3-A695-3CEC-0E8C84F9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Алмазосберегающая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технология бурения/ Б. А. Блинов, В. И. Васильев, М. Г. Глазов и др.- Л.: Недра, 1989, 184 с.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С. М. Башлык,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Загибайло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Г. Т./ Бурение скважин.- М.: Не­дра, 1990, 478 с.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Буровой инструмент для геологоразведочных скважин: справочник/ Н. И. Корнилов, Н. Н. Бухарев, А. Т. Киселев и др.; Под ред. Н. И. Корнилова.- М.: Недра, 1990, 395 с.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Зварыгин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И. Промывочные жидкости для бурения в осложненных условиях: Учеб. пособие/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ГАЦМиЗ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 Красноярск. 1996, 142 с.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Инструктивные указания по алмазному бурению геоло­горазведочных скважин на твердые полезные ископаемые/ В. И. Васильев, П. П. Пономарев и др.- Л.: ВИТР, 1987, 248 с.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Кодзаев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Ю. В., Бурение разведочных горизонтальных скважин Ю. В.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Кодзаев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М.: Недра, 1983, 204 с.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Коломоец А. В., Предупреждение и ликвидация прихватов в разведочном бурении А. В Коломоец.- М.: Недра, 1985, 220 с.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Кудряшов Б. Б., Бурение скважин в осложненных услови­ях Б. Б. Кудряшов-М.: Недра, 1987, 270 с.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Кудряшов Б. Б., Бурение разведочных скважин с приме­нением воздуха Б. Б. Кудряшов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М.:Недра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1990, 264 </a:t>
            </a:r>
            <a:r>
              <a:rPr lang="ru-RU" dirty="0"/>
              <a:t>с.</a:t>
            </a:r>
          </a:p>
        </p:txBody>
      </p:sp>
    </p:spTree>
    <p:extLst>
      <p:ext uri="{BB962C8B-B14F-4D97-AF65-F5344CB8AC3E}">
        <p14:creationId xmlns:p14="http://schemas.microsoft.com/office/powerpoint/2010/main" val="196255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89674-9E34-385C-D597-1AA5A8B6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392" y="764373"/>
            <a:ext cx="7533807" cy="1293028"/>
          </a:xfrm>
        </p:spPr>
        <p:txBody>
          <a:bodyPr>
            <a:noAutofit/>
          </a:bodyPr>
          <a:lstStyle/>
          <a:p>
            <a:r>
              <a:rPr lang="ru-RU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Прихват бурового снаряда является наиболее распро­страненным видом аварий (около 70 % всех аварий).</a:t>
            </a:r>
            <a:br>
              <a:rPr lang="ru-RU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b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1CAA3-3E8F-2865-C471-55BE49DE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Выделяют следующие виды прихватов: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arenR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прихват бурово­го снаряда горной породой, обвалившейся со стенок скважин;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arenR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прихват набухающими породам, керном, шламом, вязкой глини­стой коркой, металлическими осколками и упавшими в скважи­ну предметами, дробью;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arenR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затяжка бурового снаряда в желоба;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arenR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расклинивание коронки в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законушенной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скважине;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arenR"/>
            </a:pP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прижог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коронки и др.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42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27D36C5-E9B0-C985-B83C-322D63811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854902"/>
              </p:ext>
            </p:extLst>
          </p:nvPr>
        </p:nvGraphicFramePr>
        <p:xfrm>
          <a:off x="685800" y="1789825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49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359BC36A-DE3D-7082-622E-8F1A80381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174995"/>
              </p:ext>
            </p:extLst>
          </p:nvPr>
        </p:nvGraphicFramePr>
        <p:xfrm>
          <a:off x="1371600" y="2156688"/>
          <a:ext cx="9448800" cy="182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88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957CCB02-C1FE-E68B-5739-D62F569BE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457389"/>
              </p:ext>
            </p:extLst>
          </p:nvPr>
        </p:nvGraphicFramePr>
        <p:xfrm>
          <a:off x="704538" y="239844"/>
          <a:ext cx="10298242" cy="6618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80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A67FAD7-F02C-1B7D-E7BB-0D3DB6847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792873"/>
              </p:ext>
            </p:extLst>
          </p:nvPr>
        </p:nvGraphicFramePr>
        <p:xfrm>
          <a:off x="404734" y="1229194"/>
          <a:ext cx="11101466" cy="465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49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9368BD2-5F8A-9FD9-2BAD-E979DE71B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986049"/>
              </p:ext>
            </p:extLst>
          </p:nvPr>
        </p:nvGraphicFramePr>
        <p:xfrm>
          <a:off x="269823" y="1573968"/>
          <a:ext cx="11587397" cy="464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66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027B5-ACCA-C42A-92C4-52A42132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24531"/>
            <a:ext cx="8610600" cy="1293028"/>
          </a:xfrm>
        </p:spPr>
        <p:txBody>
          <a:bodyPr>
            <a:normAutofit/>
          </a:bodyPr>
          <a:lstStyle/>
          <a:p>
            <a:r>
              <a:rPr lang="ru-RU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Технические методы.</a:t>
            </a:r>
            <a:endParaRPr lang="ru-RU" sz="28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D7961F8-9785-D6FF-9C62-65CF35058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823751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847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327774-C534-11FA-73B1-93A9B08F0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25720"/>
            <a:ext cx="10820400" cy="4024125"/>
          </a:xfrm>
        </p:spPr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 внедрением контрольно-измерительной аппаратуры по­является реальная возможность одновременно с замером пара­метров режима бурения распознавать возникновение аварий и своевременно предупреждать их. Наиболее информативными каналами являются данные о затратах мощности и давления промывочной жидкости. Для быстроты расшифровки этой информации и адекватной реакции необходимо создание и внедре­ние специальных автоматических устройств, способных быстро анализировать данные и своевременно воздействовать на техно­логический процесс за период, меньший времени перехода опас­ных ситуаций в аварийные.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  <p:pic>
        <p:nvPicPr>
          <p:cNvPr id="1026" name="Picture 2" descr="Контрольно-измерительная аппаратура для контроля технологических параметров  бурения - Бурение скважин">
            <a:extLst>
              <a:ext uri="{FF2B5EF4-FFF2-40B4-BE49-F238E27FC236}">
                <a16:creationId xmlns:a16="http://schemas.microsoft.com/office/drawing/2014/main" id="{FB3F0202-7642-E71F-18FA-DC4BB46CA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44" y="3429000"/>
            <a:ext cx="6824118" cy="306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0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62</TotalTime>
  <Words>1291</Words>
  <Application>Microsoft Office PowerPoint</Application>
  <PresentationFormat>Широкоэкранный</PresentationFormat>
  <Paragraphs>53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Times New Roman</vt:lpstr>
      <vt:lpstr>След самолета</vt:lpstr>
      <vt:lpstr>АЗЕРБАЙДЖАНСКИЙ ГОСУДАРСТВЕННЫЙ УНИВЕРСИТЕТ НЕФТЯНОЙ ПРОМЫШЛЕННОСТИ</vt:lpstr>
      <vt:lpstr>Прихват бурового снаряда является наиболее распро­страненным видом аварий (около 70 % всех аварий).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Технические методы.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Методы ликвидации прихватов </vt:lpstr>
      <vt:lpstr>Презентация PowerPoint</vt:lpstr>
      <vt:lpstr>СПИСОК ИСПОЛЬЗОВАННОЙ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АЗЕРБАЙДЖАНСКИЙ ГОСУДАРСТВЕННЫЙ УНИВЕРСИТЕТ НЕФТЯНОЙ ПРОМЫШЛЕННОСТИ</dc:title>
  <dc:creator>Faxriya G</dc:creator>
  <cp:lastModifiedBy>Faxriya G</cp:lastModifiedBy>
  <cp:revision>1</cp:revision>
  <dcterms:created xsi:type="dcterms:W3CDTF">2022-11-30T17:00:18Z</dcterms:created>
  <dcterms:modified xsi:type="dcterms:W3CDTF">2022-11-30T18:02:37Z</dcterms:modified>
</cp:coreProperties>
</file>