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1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4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2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7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0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8380FAC-33A1-46A1-AF96-F3063B2177F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D4BACA-EFCD-4AD6-8BD0-EB584FD1C91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8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4B6C-4F46-7F28-401C-21E3D522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20431"/>
            <a:ext cx="12191999" cy="147501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Азербайджанский Государственный Университет Нефти И Промышленности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2497D-6A08-7B9F-055D-5444BCA5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7444" y="2495444"/>
            <a:ext cx="12366885" cy="590321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Умные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самоотклопяющиеся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кислотные системы на основе вязкоупругих ПАВ</a:t>
            </a:r>
          </a:p>
        </p:txBody>
      </p:sp>
      <p:pic>
        <p:nvPicPr>
          <p:cNvPr id="1026" name="Picture 2" descr="ADNSU">
            <a:extLst>
              <a:ext uri="{FF2B5EF4-FFF2-40B4-BE49-F238E27FC236}">
                <a16:creationId xmlns:a16="http://schemas.microsoft.com/office/drawing/2014/main" id="{E5E49C2F-53B3-0AEF-60E0-4B9E376F2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86" y="1255"/>
            <a:ext cx="44291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485BD0-9EA0-3DA6-C3AB-DE9CD604DED3}"/>
              </a:ext>
            </a:extLst>
          </p:cNvPr>
          <p:cNvSpPr txBox="1"/>
          <p:nvPr/>
        </p:nvSpPr>
        <p:spPr>
          <a:xfrm>
            <a:off x="734518" y="3429000"/>
            <a:ext cx="8394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Факультет: Инженер по нефти и газа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Нефть, газ и промышленность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Курс: Ⅲ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280.20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Велиев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Адиль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Учитель: Мустафаев Абидин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 Разработка месторождений нефти и газа</a:t>
            </a:r>
          </a:p>
        </p:txBody>
      </p:sp>
    </p:spTree>
    <p:extLst>
      <p:ext uri="{BB962C8B-B14F-4D97-AF65-F5344CB8AC3E}">
        <p14:creationId xmlns:p14="http://schemas.microsoft.com/office/powerpoint/2010/main" val="43643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D7AFC-C96C-90B0-6A86-1C77DE97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 эксперимент-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с использованием «умных» систем СОКС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FF649DC-0AD0-4BDC-089C-987E76BF4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процессе фильтрации кислотного состава в количестве 3 поровых объемов давление закачки достигла 16,5, это объясняется образованием в модели пласта вязкостного барьера, который препятствует прорыву кислоты сквозь керн. </a:t>
                </a: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Проницаемость модели по пластовой воде в этот момент составила 0,057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мкм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,т.е. увеличилась в 1,58 раз сравнении с начальной проницаемостью.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FF649DC-0AD0-4BDC-089C-987E76BF4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 r="-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5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31550-6051-2FA0-5472-2B813604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14A87-E4AA-6057-2648-996AC080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фильтрации вязкоупругого кислотного состава носит экстремальный характер.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«умный» кислотный состав движется по более сложной сети каналов, чем обычная соляная кислота, проявляя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самооткланяющие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свойства. </a:t>
            </a:r>
          </a:p>
        </p:txBody>
      </p:sp>
    </p:spTree>
    <p:extLst>
      <p:ext uri="{BB962C8B-B14F-4D97-AF65-F5344CB8AC3E}">
        <p14:creationId xmlns:p14="http://schemas.microsoft.com/office/powerpoint/2010/main" val="38520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01B87A-F216-1808-C784-8B9FE3EF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4" y="3724483"/>
            <a:ext cx="11325994" cy="3678303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лабораторных исследований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фильтруемости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моделях пласта стали основанием для проведения промысловых испытаний технологии направленной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солянокислотной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обработки нефтесодержащих карбонатных пластов с применением вязкоупругого кислотного состава.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Опытно промышленные работы были проведены на трех скважинах: №8114, №8328 НГДУ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Елховнефть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№ 4561 НГДУ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Ямашнефть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Проведенные работы показали положительные результаты, на всех скважинах был получен прирост дебита нефти.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A571A193-2553-BA23-D431-47CA15A96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180425"/>
                  </p:ext>
                </p:extLst>
              </p:nvPr>
            </p:nvGraphicFramePr>
            <p:xfrm>
              <a:off x="456276" y="1539382"/>
              <a:ext cx="11325994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5330">
                      <a:extLst>
                        <a:ext uri="{9D8B030D-6E8A-4147-A177-3AD203B41FA5}">
                          <a16:colId xmlns:a16="http://schemas.microsoft.com/office/drawing/2014/main" val="2513433200"/>
                        </a:ext>
                      </a:extLst>
                    </a:gridCol>
                    <a:gridCol w="1887666">
                      <a:extLst>
                        <a:ext uri="{9D8B030D-6E8A-4147-A177-3AD203B41FA5}">
                          <a16:colId xmlns:a16="http://schemas.microsoft.com/office/drawing/2014/main" val="846471922"/>
                        </a:ext>
                      </a:extLst>
                    </a:gridCol>
                    <a:gridCol w="1700624">
                      <a:extLst>
                        <a:ext uri="{9D8B030D-6E8A-4147-A177-3AD203B41FA5}">
                          <a16:colId xmlns:a16="http://schemas.microsoft.com/office/drawing/2014/main" val="884418873"/>
                        </a:ext>
                      </a:extLst>
                    </a:gridCol>
                    <a:gridCol w="2074708">
                      <a:extLst>
                        <a:ext uri="{9D8B030D-6E8A-4147-A177-3AD203B41FA5}">
                          <a16:colId xmlns:a16="http://schemas.microsoft.com/office/drawing/2014/main" val="2443516415"/>
                        </a:ext>
                      </a:extLst>
                    </a:gridCol>
                    <a:gridCol w="1887666">
                      <a:extLst>
                        <a:ext uri="{9D8B030D-6E8A-4147-A177-3AD203B41FA5}">
                          <a16:colId xmlns:a16="http://schemas.microsoft.com/office/drawing/2014/main" val="2274720087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Номер скважины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Производительность до обработки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Производительность после обработки</a:t>
                          </a:r>
                        </a:p>
                        <a:p>
                          <a:pPr algn="ctr"/>
                          <a:endPara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085947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ж</m:t>
                                    </m:r>
                                  </m:sub>
                                </m:s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, т/сут</m:t>
                                </m:r>
                              </m:oMath>
                            </m:oMathPara>
                          </a14:m>
                          <a:endPara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, т/сут</m:t>
                                </m:r>
                              </m:oMath>
                            </m:oMathPara>
                          </a14:m>
                          <a:endPara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ж</m:t>
                                    </m:r>
                                  </m:sub>
                                </m:s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, т/сут</m:t>
                                </m:r>
                              </m:oMath>
                            </m:oMathPara>
                          </a14:m>
                          <a:endPara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, т/сут</m:t>
                                </m:r>
                              </m:oMath>
                            </m:oMathPara>
                          </a14:m>
                          <a:endPara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89987300"/>
                      </a:ext>
                    </a:extLst>
                  </a:tr>
                  <a:tr h="66842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№8114 «</a:t>
                          </a:r>
                          <a:r>
                            <a:rPr lang="ru-RU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Елховнефть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»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№8328 «</a:t>
                          </a:r>
                          <a:r>
                            <a:rPr lang="ru-RU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Елховнефть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»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№4561 «</a:t>
                          </a:r>
                          <a:r>
                            <a:rPr lang="ru-RU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Ямашнефть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3,1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8,97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5,3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5,7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21235245"/>
                      </a:ext>
                    </a:extLst>
                  </a:tr>
                  <a:tr h="245977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 консервации из-за </a:t>
                          </a:r>
                          <a:r>
                            <a:rPr lang="ru-RU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малодебитности</a:t>
                          </a:r>
                          <a:endPara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224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A571A193-2553-BA23-D431-47CA15A96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180425"/>
                  </p:ext>
                </p:extLst>
              </p:nvPr>
            </p:nvGraphicFramePr>
            <p:xfrm>
              <a:off x="456276" y="1539382"/>
              <a:ext cx="11325994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5330">
                      <a:extLst>
                        <a:ext uri="{9D8B030D-6E8A-4147-A177-3AD203B41FA5}">
                          <a16:colId xmlns:a16="http://schemas.microsoft.com/office/drawing/2014/main" val="2513433200"/>
                        </a:ext>
                      </a:extLst>
                    </a:gridCol>
                    <a:gridCol w="1887666">
                      <a:extLst>
                        <a:ext uri="{9D8B030D-6E8A-4147-A177-3AD203B41FA5}">
                          <a16:colId xmlns:a16="http://schemas.microsoft.com/office/drawing/2014/main" val="846471922"/>
                        </a:ext>
                      </a:extLst>
                    </a:gridCol>
                    <a:gridCol w="1700624">
                      <a:extLst>
                        <a:ext uri="{9D8B030D-6E8A-4147-A177-3AD203B41FA5}">
                          <a16:colId xmlns:a16="http://schemas.microsoft.com/office/drawing/2014/main" val="884418873"/>
                        </a:ext>
                      </a:extLst>
                    </a:gridCol>
                    <a:gridCol w="2074708">
                      <a:extLst>
                        <a:ext uri="{9D8B030D-6E8A-4147-A177-3AD203B41FA5}">
                          <a16:colId xmlns:a16="http://schemas.microsoft.com/office/drawing/2014/main" val="2443516415"/>
                        </a:ext>
                      </a:extLst>
                    </a:gridCol>
                    <a:gridCol w="1887666">
                      <a:extLst>
                        <a:ext uri="{9D8B030D-6E8A-4147-A177-3AD203B41FA5}">
                          <a16:colId xmlns:a16="http://schemas.microsoft.com/office/drawing/2014/main" val="2274720087"/>
                        </a:ext>
                      </a:extLst>
                    </a:gridCol>
                  </a:tblGrid>
                  <a:tr h="1005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Номер скважины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Производительность до обработки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Производительность после обработки</a:t>
                          </a:r>
                        </a:p>
                        <a:p>
                          <a:pPr algn="ctr"/>
                          <a:endPara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0859475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71" t="-257576" r="-301618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32143" t="-257576" r="-232857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5882" t="-257576" r="-91765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257576" r="-645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987300"/>
                      </a:ext>
                    </a:extLst>
                  </a:tr>
                  <a:tr h="701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№8114 «</a:t>
                          </a:r>
                          <a:r>
                            <a:rPr lang="ru-RU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Елховнефть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»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№8328 «</a:t>
                          </a:r>
                          <a:r>
                            <a:rPr lang="ru-RU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Елховнефть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»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№4561 «</a:t>
                          </a:r>
                          <a:r>
                            <a:rPr lang="ru-RU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Ямашнефть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3,1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8,97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5,3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5,7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</a:t>
                          </a:r>
                        </a:p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21235245"/>
                      </a:ext>
                    </a:extLst>
                  </a:tr>
                  <a:tr h="70104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 консервации из-за </a:t>
                          </a:r>
                          <a:r>
                            <a:rPr lang="ru-RU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малодебитности</a:t>
                          </a:r>
                          <a:endPara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2249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4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A39A3-4239-177E-0F42-43D82D68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998BB4-3DC6-BDA3-5968-5A7E30BE8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1" t="4275" r="4718" b="48043"/>
          <a:stretch/>
        </p:blipFill>
        <p:spPr>
          <a:xfrm>
            <a:off x="0" y="0"/>
            <a:ext cx="12192000" cy="6869585"/>
          </a:xfrm>
        </p:spPr>
      </p:pic>
    </p:spTree>
    <p:extLst>
      <p:ext uri="{BB962C8B-B14F-4D97-AF65-F5344CB8AC3E}">
        <p14:creationId xmlns:p14="http://schemas.microsoft.com/office/powerpoint/2010/main" val="12982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0B312-334C-7F1A-ADCE-98D49FA5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2130B-BEC3-57C2-EF80-C432B43F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СОКС были обработаны  более 100 горизонтальных скважин на двух морских нефтяных месторождениях Саудовской Аравии.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всех скважин системами СОКС показала хорошие результаты по сравнению со скважинами, обработанными обычной кислотой.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Дебит по нефти возрос, в среднем , на 1600 баррелей в сутки.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Поступление воды не наблюдалось ни на одной скважине. </a:t>
            </a:r>
          </a:p>
        </p:txBody>
      </p:sp>
    </p:spTree>
    <p:extLst>
      <p:ext uri="{BB962C8B-B14F-4D97-AF65-F5344CB8AC3E}">
        <p14:creationId xmlns:p14="http://schemas.microsoft.com/office/powerpoint/2010/main" val="38623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EC840-BDD6-995C-2460-38E8A891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22078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После рассмотрения результатов кислотной обработки более чем 100 скважин с применением СОКС, сформулированы следующие 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3DECA6-70D9-BBE8-9E7A-462F2BDC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СОКС значительно уменьшается расход рабочих жидкостей по сравнению с традиционными методами кислотной обработки.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Кислотные системы с вязкоупругими ПАВ заметно снижают потери на трение в подводящих трубах. В результате, обеспечиваются более высокие скорости закачки жидкости (2,2-2,5 баррелей в минуту по сравнению с 1,5- 1,7  баррелей в минуту для стандартных кислотных систем).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Сокращается полное время обработки. При использовании СОКС время простоя скважины уменьшается, в среднем, на двое сутки.</a:t>
            </a:r>
          </a:p>
        </p:txBody>
      </p:sp>
    </p:spTree>
    <p:extLst>
      <p:ext uri="{BB962C8B-B14F-4D97-AF65-F5344CB8AC3E}">
        <p14:creationId xmlns:p14="http://schemas.microsoft.com/office/powerpoint/2010/main" val="10191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22849-CC6B-D662-872C-D0B44805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3FD58-F5FE-B9EC-4FD5-99186323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prstTxWarp prst="textTriangleInverted">
              <a:avLst/>
            </a:prstTxWarp>
          </a:bodyPr>
          <a:lstStyle/>
          <a:p>
            <a:pPr marL="0" indent="0">
              <a:buNone/>
            </a:pPr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149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3FED9-233B-AD76-473D-599EE197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95" y="702156"/>
            <a:ext cx="11146113" cy="1013800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Перспективное направление использования «умных» вязкоупругих ПАВ-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самоотклоняющиеся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кислотные составы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83114-C6CE-D4E3-8ABD-3B13C1A0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Проблемы, снижающие  эффективность традиционных методов обработки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Кислота при обработке призабойной зоны карбонатного пласта преимущественно фильтруется по путям наименьшего сопротивления, в самые высокопроницаемые интервалы с наибольшей приемистостью, вследствие этого остальные интервалы пласта слабо подвергаются кислотному воздействию;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реакции кислоты с карбонатной породой в водонасыщенных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пропластках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существенно выше, чем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нефтенасыщенных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разницы в смачиваемости, в результате кислота активней реагирует в водонасыщенных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пропластках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дополнительно увеличивая их приемистость. 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9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946D5-4323-0A66-3420-368F442E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99BE2-F6AB-6521-4116-F6D12F0D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70" y="2006112"/>
            <a:ext cx="11276028" cy="2845776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«умных» материалов, способных к изменению своих свойств непосредственно в процессе кислотной обработки и обеспечивающих определенную управляемость кислотного воздействия на пласт.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кислотных обработок с применением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самооткланяющихся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кислотных систем (СОКС) </a:t>
            </a:r>
          </a:p>
        </p:txBody>
      </p:sp>
    </p:spTree>
    <p:extLst>
      <p:ext uri="{BB962C8B-B14F-4D97-AF65-F5344CB8AC3E}">
        <p14:creationId xmlns:p14="http://schemas.microsoft.com/office/powerpoint/2010/main" val="10708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D730A-F797-3118-1840-0FE9F586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1013800"/>
          </a:xfrm>
        </p:spPr>
        <p:txBody>
          <a:bodyPr numCol="2"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СОКС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 СОКС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C1FE4B-A2C4-0594-D655-631F97C7B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Низкая вязкость в исходном состоянии, которая при 20℃ составляет около 7мПа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с, что позволяет применять технологию при работе в коллекторе с проницаемостью до 5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мД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Вязкость состава возрастает лишь по мере взаимодействия с породой коллектора. По мере истощения кислоты происходит формирование вязкоупругого геля.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C1FE4B-A2C4-0594-D655-631F97C7B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 r="-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FDD904-90F4-0804-8113-CE5CCD4C3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r="40868" b="79235"/>
          <a:stretch/>
        </p:blipFill>
        <p:spPr>
          <a:xfrm>
            <a:off x="581192" y="3627618"/>
            <a:ext cx="5747782" cy="3050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CAD83-9FDD-5C0B-FDA3-E9095CE94548}"/>
              </a:ext>
            </a:extLst>
          </p:cNvPr>
          <p:cNvSpPr txBox="1"/>
          <p:nvPr/>
        </p:nvSpPr>
        <p:spPr>
          <a:xfrm>
            <a:off x="6490742" y="4371039"/>
            <a:ext cx="467693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преобразования в кислотном составе при его взаимодействии с карбонатной породой   </a:t>
            </a:r>
          </a:p>
        </p:txBody>
      </p:sp>
    </p:spTree>
    <p:extLst>
      <p:ext uri="{BB962C8B-B14F-4D97-AF65-F5344CB8AC3E}">
        <p14:creationId xmlns:p14="http://schemas.microsoft.com/office/powerpoint/2010/main" val="9056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5C002-C9C7-A0ED-85D1-8BD5D8EF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5163A4-53B0-EC9A-C415-22324E1D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9" t="62145" r="21020" b="15848"/>
          <a:stretch/>
        </p:blipFill>
        <p:spPr>
          <a:xfrm>
            <a:off x="173150" y="262326"/>
            <a:ext cx="11845700" cy="6333348"/>
          </a:xfrm>
        </p:spPr>
      </p:pic>
    </p:spTree>
    <p:extLst>
      <p:ext uri="{BB962C8B-B14F-4D97-AF65-F5344CB8AC3E}">
        <p14:creationId xmlns:p14="http://schemas.microsoft.com/office/powerpoint/2010/main" val="41088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36D5-97B6-E74E-C6E6-87F22543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95D94A8-BC3F-11F1-4509-9A2AFC53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графике показана зависимость вязкости кислотного состава с содержанием 5%  масс. Вязкоупругого ПАВ от степени истощения кислоты.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постепенном расходовании кислоты на осуществление химической реакции с материалом породы, вязкость состава повышается и достигает своего макс. Значения при формировании вязкоупругого геля.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достижении определенной концентрации соли и значения рН вязкость понижается, что может быть следствием вероятного формирования локальных ответвлений у цилиндрических мицелл и изменения механизма связей в геле.</a:t>
            </a:r>
          </a:p>
        </p:txBody>
      </p:sp>
    </p:spTree>
    <p:extLst>
      <p:ext uri="{BB962C8B-B14F-4D97-AF65-F5344CB8AC3E}">
        <p14:creationId xmlns:p14="http://schemas.microsoft.com/office/powerpoint/2010/main" val="75772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9DBC5-3E21-BBE7-5005-AA5B954F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137FDF-22F9-260A-8438-347A9DB9A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6" t="6313" r="19390" b="69235"/>
          <a:stretch/>
        </p:blipFill>
        <p:spPr>
          <a:xfrm>
            <a:off x="404734" y="374754"/>
            <a:ext cx="11452486" cy="6205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75575-C752-1152-4678-04B241D3E7BD}"/>
              </a:ext>
            </a:extLst>
          </p:cNvPr>
          <p:cNvSpPr txBox="1"/>
          <p:nvPr/>
        </p:nvSpPr>
        <p:spPr>
          <a:xfrm>
            <a:off x="6295869" y="3619189"/>
            <a:ext cx="4586990" cy="101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вязкости СОКС- это функция текущей концентрации кислоты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6132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7976E-82BC-8EE8-7862-2271AA6A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32137"/>
            <a:ext cx="11029616" cy="1013800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Экспериментальное сравнение эффективности традиционной кислотной обработки и обработки с использованием «умных» систем СОКС.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409CD0-56B2-EF13-1173-4A69C593A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7" t="3867" r="13956" b="62715"/>
          <a:stretch/>
        </p:blipFill>
        <p:spPr>
          <a:xfrm>
            <a:off x="1831298" y="1789803"/>
            <a:ext cx="8529403" cy="5068197"/>
          </a:xfrm>
        </p:spPr>
      </p:pic>
    </p:spTree>
    <p:extLst>
      <p:ext uri="{BB962C8B-B14F-4D97-AF65-F5344CB8AC3E}">
        <p14:creationId xmlns:p14="http://schemas.microsoft.com/office/powerpoint/2010/main" val="3252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9648B-D3D3-EC4C-8A66-4FD2AB31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 эксперимент-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традиционной кислотной обработка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281632-E1FC-7D1E-1E28-EA421CD04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25028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000" dirty="0"/>
                  <a:t>Использовалась ингибированная соляная кислота (</a:t>
                </a:r>
                <a:r>
                  <a:rPr lang="en-US" sz="2000" dirty="0"/>
                  <a:t>HCl 15%</a:t>
                </a:r>
                <a:r>
                  <a:rPr lang="ru-RU" sz="2000" dirty="0"/>
                  <a:t>)</a:t>
                </a:r>
              </a:p>
              <a:p>
                <a:r>
                  <a:rPr lang="ru-RU" sz="2000" dirty="0"/>
                  <a:t>Начальный момент ее закачивания характеризуется небольшим ростом давления </a:t>
                </a:r>
                <a:r>
                  <a:rPr lang="en-US" sz="2000" dirty="0"/>
                  <a:t>P/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при постоянной скорости фильтрации.</m:t>
                    </m:r>
                  </m:oMath>
                </a14:m>
                <a:endParaRPr lang="ru-RU" sz="2000" b="0" dirty="0"/>
              </a:p>
              <a:p>
                <a:r>
                  <a:rPr lang="ru-RU" sz="2000" dirty="0"/>
                  <a:t>При прокачке 1,3 порового объема модели величина </a:t>
                </a:r>
                <a:r>
                  <a:rPr lang="en-US" sz="2000" dirty="0"/>
                  <a:t>P/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/>
                  <a:t> увеличилась до 1,52, это объясняется увеличением вязкости фильтрующейся системы вследствие выделения газообразных продуктов реакции.</a:t>
                </a:r>
              </a:p>
              <a:p>
                <a:r>
                  <a:rPr lang="ru-RU" sz="2000" dirty="0"/>
                  <a:t>К моменту прокачки 5 поровых объемов модели величина </a:t>
                </a:r>
                <a:r>
                  <a:rPr lang="en-US" sz="2000" dirty="0"/>
                  <a:t>P/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/>
                  <a:t>снизилась и стабилизировалась на 0, 091, это объясняется образованием в керне сквозных каналов вследствие реакции ингибированной соляной кислоты с породой.</a:t>
                </a:r>
              </a:p>
              <a:p>
                <a:r>
                  <a:rPr lang="ru-RU" sz="2000" dirty="0"/>
                  <a:t>Проницаемость модели после кислотного воздействия составила 0,131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мкм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т.е. увеличилась на порядок по сравнению с начальной проницаемостью. 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281632-E1FC-7D1E-1E28-EA421CD04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250284"/>
              </a:xfrm>
              <a:blipFill>
                <a:blip r:embed="rId2"/>
                <a:stretch>
                  <a:fillRect l="-276" r="-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206</TotalTime>
  <Words>831</Words>
  <Application>Microsoft Office PowerPoint</Application>
  <PresentationFormat>Широкоэкранный</PresentationFormat>
  <Paragraphs>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Cambria Math</vt:lpstr>
      <vt:lpstr>Corbel</vt:lpstr>
      <vt:lpstr>Gill Sans MT</vt:lpstr>
      <vt:lpstr>Times New Roman</vt:lpstr>
      <vt:lpstr>Wingdings 2</vt:lpstr>
      <vt:lpstr>Дивиденд</vt:lpstr>
      <vt:lpstr>Азербайджанский Государственный Университет Нефти И Промышленности</vt:lpstr>
      <vt:lpstr>Перспективное направление использования «умных» вязкоупругих ПАВ- «самоотклоняющиеся» кислотные составы</vt:lpstr>
      <vt:lpstr>Решение проблем:</vt:lpstr>
      <vt:lpstr>Достоинства СОКС    Уникальность СОКС</vt:lpstr>
      <vt:lpstr>Презентация PowerPoint</vt:lpstr>
      <vt:lpstr>Презентация PowerPoint</vt:lpstr>
      <vt:lpstr>Презентация PowerPoint</vt:lpstr>
      <vt:lpstr>Экспериментальное сравнение эффективности традиционной кислотной обработки и обработки с использованием «умных» систем СОКС.</vt:lpstr>
      <vt:lpstr>Ⅰ эксперимент- эффективность традиционной кислотной обработка</vt:lpstr>
      <vt:lpstr>Ⅱ эксперимент- обработка с использованием «умных» систем СОКС</vt:lpstr>
      <vt:lpstr>вывод</vt:lpstr>
      <vt:lpstr>Презентация PowerPoint</vt:lpstr>
      <vt:lpstr>Презентация PowerPoint</vt:lpstr>
      <vt:lpstr>Презентация PowerPoint</vt:lpstr>
      <vt:lpstr>После рассмотрения результатов кислотной обработки более чем 100 скважин с применением СОКС, сформулированы следующие выводы: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Азербайджанский Государственный Университет Нефти И Промышленности</dc:title>
  <dc:creator>Faxriya G</dc:creator>
  <cp:lastModifiedBy>Nargiz Mamedova</cp:lastModifiedBy>
  <cp:revision>2</cp:revision>
  <dcterms:created xsi:type="dcterms:W3CDTF">2022-11-04T20:13:55Z</dcterms:created>
  <dcterms:modified xsi:type="dcterms:W3CDTF">2022-11-05T03:57:54Z</dcterms:modified>
</cp:coreProperties>
</file>