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58" r:id="rId5"/>
    <p:sldId id="257" r:id="rId6"/>
    <p:sldId id="259" r:id="rId7"/>
    <p:sldId id="266" r:id="rId8"/>
    <p:sldId id="260" r:id="rId9"/>
    <p:sldId id="263" r:id="rId10"/>
    <p:sldId id="267"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1" autoAdjust="0"/>
    <p:restoredTop sz="94660"/>
  </p:normalViewPr>
  <p:slideViewPr>
    <p:cSldViewPr>
      <p:cViewPr varScale="1">
        <p:scale>
          <a:sx n="108" d="100"/>
          <a:sy n="108" d="100"/>
        </p:scale>
        <p:origin x="22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10/14/2022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10/14/2022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10/14/2022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jcrt.org/papers/IJCRT2107013.pdf" TargetMode="External"/><Relationship Id="rId2" Type="http://schemas.openxmlformats.org/officeDocument/2006/relationships/hyperlink" Target="https://www.ijana.in/papers/37.pdf" TargetMode="External"/><Relationship Id="rId1" Type="http://schemas.openxmlformats.org/officeDocument/2006/relationships/slideLayout" Target="../slideLayouts/slideLayout2.xml"/><Relationship Id="rId5" Type="http://schemas.openxmlformats.org/officeDocument/2006/relationships/hyperlink" Target="https://pdfs.semanticscholar.org/e086/5f8e32239882ace2123ae39706cd39b2f2aa.pdf" TargetMode="External"/><Relationship Id="rId4" Type="http://schemas.openxmlformats.org/officeDocument/2006/relationships/hyperlink" Target="https://www.ijert.org/research/certificate-verification-using-blockchain-and-generation-of-transcript-IJERTV10IS03026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tranet.birmingham.ac.uk/it/innovation/documents/public/Experiments/Blockchain-based-Academic-Certificate-Authentication-System-Overview.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dgs.un.org/goa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52600"/>
            <a:ext cx="8001000" cy="1393825"/>
          </a:xfrm>
        </p:spPr>
        <p:txBody>
          <a:bodyPr>
            <a:normAutofit fontScale="90000"/>
          </a:bodyPr>
          <a:lstStyle/>
          <a:p>
            <a:r>
              <a:rPr lang="en-US" dirty="0">
                <a:latin typeface="Arial" panose="020B0604020202020204" pitchFamily="34" charset="0"/>
                <a:cs typeface="Arial" panose="020B0604020202020204" pitchFamily="34" charset="0"/>
              </a:rPr>
              <a:t>FYP Proposal Defense</a:t>
            </a:r>
            <a:br>
              <a:rPr lang="en-US" dirty="0"/>
            </a:br>
            <a:r>
              <a:rPr lang="en-US" sz="4000" dirty="0"/>
              <a:t>Degree Verification system using blockchain</a:t>
            </a:r>
          </a:p>
        </p:txBody>
      </p:sp>
      <p:graphicFrame>
        <p:nvGraphicFramePr>
          <p:cNvPr id="9" name="Table 8"/>
          <p:cNvGraphicFramePr>
            <a:graphicFrameLocks noGrp="1"/>
          </p:cNvGraphicFramePr>
          <p:nvPr>
            <p:extLst>
              <p:ext uri="{D42A27DB-BD31-4B8C-83A1-F6EECF244321}">
                <p14:modId xmlns:p14="http://schemas.microsoft.com/office/powerpoint/2010/main" val="2593235462"/>
              </p:ext>
            </p:extLst>
          </p:nvPr>
        </p:nvGraphicFramePr>
        <p:xfrm>
          <a:off x="1524000" y="3810000"/>
          <a:ext cx="6248400" cy="1676401"/>
        </p:xfrm>
        <a:graphic>
          <a:graphicData uri="http://schemas.openxmlformats.org/drawingml/2006/table">
            <a:tbl>
              <a:tblPr>
                <a:tableStyleId>{5940675A-B579-460E-94D1-54222C63F5DA}</a:tableStyleId>
              </a:tblPr>
              <a:tblGrid>
                <a:gridCol w="690613">
                  <a:extLst>
                    <a:ext uri="{9D8B030D-6E8A-4147-A177-3AD203B41FA5}">
                      <a16:colId xmlns:a16="http://schemas.microsoft.com/office/drawing/2014/main" val="20000"/>
                    </a:ext>
                  </a:extLst>
                </a:gridCol>
                <a:gridCol w="2099718">
                  <a:extLst>
                    <a:ext uri="{9D8B030D-6E8A-4147-A177-3AD203B41FA5}">
                      <a16:colId xmlns:a16="http://schemas.microsoft.com/office/drawing/2014/main" val="20001"/>
                    </a:ext>
                  </a:extLst>
                </a:gridCol>
                <a:gridCol w="3458069">
                  <a:extLst>
                    <a:ext uri="{9D8B030D-6E8A-4147-A177-3AD203B41FA5}">
                      <a16:colId xmlns:a16="http://schemas.microsoft.com/office/drawing/2014/main" val="20002"/>
                    </a:ext>
                  </a:extLst>
                </a:gridCol>
              </a:tblGrid>
              <a:tr h="363477">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8231">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328231">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O2-131192-057</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Sumayya</a:t>
                      </a:r>
                      <a:r>
                        <a:rPr lang="en-US" sz="1800" u="none" strike="noStrike" dirty="0">
                          <a:effectLst/>
                          <a:latin typeface="Arial" panose="020B0604020202020204" pitchFamily="34" charset="0"/>
                          <a:cs typeface="Arial" panose="020B0604020202020204" pitchFamily="34" charset="0"/>
                        </a:rPr>
                        <a:t> Khalid</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328231">
                <a:tc>
                  <a:txBody>
                    <a:bodyPr/>
                    <a:lstStyle/>
                    <a:p>
                      <a:pPr algn="ctr" fontAlgn="ctr"/>
                      <a:r>
                        <a:rPr lang="en-US" sz="1800" u="none" strike="noStrike">
                          <a:effectLst/>
                          <a:latin typeface="Arial" panose="020B0604020202020204" pitchFamily="34" charset="0"/>
                          <a:cs typeface="Arial" panose="020B0604020202020204" pitchFamily="34" charset="0"/>
                        </a:rPr>
                        <a:t>2</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02-131192-081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err="1">
                          <a:effectLst/>
                          <a:latin typeface="Arial" panose="020B0604020202020204" pitchFamily="34" charset="0"/>
                          <a:cs typeface="Arial" panose="020B0604020202020204" pitchFamily="34" charset="0"/>
                        </a:rPr>
                        <a:t>Rabya</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Essani</a:t>
                      </a:r>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328231">
                <a:tc>
                  <a:txBody>
                    <a:bodyPr/>
                    <a:lstStyle/>
                    <a:p>
                      <a:pPr algn="ctr" fontAlgn="ctr"/>
                      <a:r>
                        <a:rPr lang="en-US" sz="1800" u="none" strike="noStrike" dirty="0">
                          <a:effectLst/>
                          <a:latin typeface="Arial" panose="020B0604020202020204" pitchFamily="34" charset="0"/>
                          <a:cs typeface="Arial" panose="020B0604020202020204" pitchFamily="34" charset="0"/>
                        </a:rPr>
                        <a:t>3</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02-131192-082</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err="1">
                          <a:effectLst/>
                          <a:latin typeface="Arial" panose="020B0604020202020204" pitchFamily="34" charset="0"/>
                          <a:cs typeface="Arial" panose="020B0604020202020204" pitchFamily="34" charset="0"/>
                        </a:rPr>
                        <a:t>Adil</a:t>
                      </a:r>
                      <a:r>
                        <a:rPr lang="en-US" sz="1800" u="none" strike="noStrike" dirty="0">
                          <a:effectLst/>
                          <a:latin typeface="Arial" panose="020B0604020202020204" pitchFamily="34" charset="0"/>
                          <a:cs typeface="Arial" panose="020B0604020202020204" pitchFamily="34" charset="0"/>
                        </a:rPr>
                        <a:t> </a:t>
                      </a:r>
                      <a:r>
                        <a:rPr lang="en-US" sz="1800" u="none" strike="noStrike" dirty="0" err="1">
                          <a:effectLst/>
                          <a:latin typeface="Arial" panose="020B0604020202020204" pitchFamily="34" charset="0"/>
                          <a:cs typeface="Arial" panose="020B0604020202020204" pitchFamily="34" charset="0"/>
                        </a:rPr>
                        <a:t>Waheed</a:t>
                      </a:r>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788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5845-E9D6-A580-8C78-BF2356426830}"/>
              </a:ext>
            </a:extLst>
          </p:cNvPr>
          <p:cNvSpPr>
            <a:spLocks noGrp="1"/>
          </p:cNvSpPr>
          <p:nvPr>
            <p:ph type="title"/>
          </p:nvPr>
        </p:nvSpPr>
        <p:spPr>
          <a:xfrm>
            <a:off x="0" y="-10758"/>
            <a:ext cx="9144000" cy="925158"/>
          </a:xfrm>
        </p:spPr>
        <p:txBody>
          <a:bodyPr>
            <a:normAutofit/>
          </a:bodyPr>
          <a:lstStyle/>
          <a:p>
            <a:r>
              <a:rPr lang="en-US" dirty="0"/>
              <a:t>GANTT CHART</a:t>
            </a:r>
          </a:p>
        </p:txBody>
      </p:sp>
      <p:pic>
        <p:nvPicPr>
          <p:cNvPr id="6" name="Content Placeholder 4">
            <a:extLst>
              <a:ext uri="{FF2B5EF4-FFF2-40B4-BE49-F238E27FC236}">
                <a16:creationId xmlns:a16="http://schemas.microsoft.com/office/drawing/2014/main" id="{7854535A-B2D4-C399-632C-D89D300D80D3}"/>
              </a:ext>
            </a:extLst>
          </p:cNvPr>
          <p:cNvPicPr>
            <a:picLocks noGrp="1" noChangeAspect="1"/>
          </p:cNvPicPr>
          <p:nvPr>
            <p:ph idx="1"/>
          </p:nvPr>
        </p:nvPicPr>
        <p:blipFill>
          <a:blip r:embed="rId2"/>
          <a:stretch>
            <a:fillRect/>
          </a:stretch>
        </p:blipFill>
        <p:spPr>
          <a:xfrm>
            <a:off x="109016" y="1371599"/>
            <a:ext cx="8744528" cy="5076273"/>
          </a:xfrm>
        </p:spPr>
      </p:pic>
    </p:spTree>
    <p:extLst>
      <p:ext uri="{BB962C8B-B14F-4D97-AF65-F5344CB8AC3E}">
        <p14:creationId xmlns:p14="http://schemas.microsoft.com/office/powerpoint/2010/main" val="324274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pPr marL="0" indent="0">
              <a:buNone/>
            </a:pPr>
            <a:r>
              <a:rPr lang="en-US" dirty="0"/>
              <a:t>References:</a:t>
            </a:r>
          </a:p>
          <a:p>
            <a:pPr marL="0" indent="0">
              <a:buNone/>
            </a:pPr>
            <a:r>
              <a:rPr lang="en-US" sz="3200" b="0" dirty="0"/>
              <a:t>[1] -Department of Computer Science and Engineering, </a:t>
            </a:r>
            <a:r>
              <a:rPr lang="en-US" sz="3200" b="0" dirty="0" err="1"/>
              <a:t>Thiruvallur,TamilNadu</a:t>
            </a:r>
            <a:r>
              <a:rPr lang="en-US" sz="3200" b="0" dirty="0"/>
              <a:t> Online Certificate Validation Using Blockchain,</a:t>
            </a:r>
            <a:r>
              <a:rPr lang="en-US" sz="3200" b="0" i="0" u="none" strike="noStrike" dirty="0">
                <a:solidFill>
                  <a:srgbClr val="8AB4F8"/>
                </a:solidFill>
                <a:effectLst/>
                <a:latin typeface="arial" panose="020B0604020202020204" pitchFamily="34" charset="0"/>
                <a:hlinkClick r:id="rId2"/>
              </a:rPr>
              <a:t> https://www.ijana.in/papers/37.pdf</a:t>
            </a:r>
            <a:r>
              <a:rPr lang="en-US" sz="3200" b="0" i="0" u="none" strike="noStrike" dirty="0">
                <a:solidFill>
                  <a:srgbClr val="8AB4F8"/>
                </a:solidFill>
                <a:effectLst/>
                <a:latin typeface="arial" panose="020B0604020202020204" pitchFamily="34" charset="0"/>
              </a:rPr>
              <a:t> .</a:t>
            </a:r>
          </a:p>
          <a:p>
            <a:pPr marL="0" indent="0">
              <a:buNone/>
            </a:pPr>
            <a:endParaRPr lang="en-US" sz="3200" b="0" i="0" u="none" strike="noStrike" dirty="0">
              <a:solidFill>
                <a:srgbClr val="8AB4F8"/>
              </a:solidFill>
              <a:effectLst/>
              <a:latin typeface="arial" panose="020B0604020202020204" pitchFamily="34" charset="0"/>
            </a:endParaRPr>
          </a:p>
          <a:p>
            <a:pPr marL="0" indent="0">
              <a:buNone/>
            </a:pPr>
            <a:r>
              <a:rPr lang="en-US" sz="3200" b="0" dirty="0"/>
              <a:t>[2] - Rohan </a:t>
            </a:r>
            <a:r>
              <a:rPr lang="en-US" sz="3200" b="0" dirty="0" err="1"/>
              <a:t>Hargude</a:t>
            </a:r>
            <a:r>
              <a:rPr lang="en-US" sz="3200" b="0" dirty="0"/>
              <a:t>, </a:t>
            </a:r>
            <a:r>
              <a:rPr lang="en-US" sz="3200" b="0" dirty="0" err="1"/>
              <a:t>Ghule</a:t>
            </a:r>
            <a:r>
              <a:rPr lang="en-US" sz="3200" b="0" dirty="0"/>
              <a:t> Ashutosh , Computer Department, Pune, India </a:t>
            </a:r>
          </a:p>
          <a:p>
            <a:pPr marL="0" indent="0">
              <a:buNone/>
            </a:pPr>
            <a:r>
              <a:rPr lang="en-US" sz="3200" b="0" dirty="0">
                <a:hlinkClick r:id="rId3"/>
              </a:rPr>
              <a:t>https://ijcrt.org/papers/IJCRT2107013.pdf</a:t>
            </a:r>
            <a:r>
              <a:rPr lang="en-US" sz="3200" b="0" dirty="0"/>
              <a:t>,7 July 2021.</a:t>
            </a:r>
          </a:p>
          <a:p>
            <a:pPr marL="0" indent="0">
              <a:buNone/>
            </a:pPr>
            <a:endParaRPr lang="en-US" sz="3200" b="0" dirty="0"/>
          </a:p>
          <a:p>
            <a:pPr marL="0" indent="0">
              <a:buNone/>
            </a:pPr>
            <a:r>
              <a:rPr lang="en-US" sz="3200" b="0" dirty="0"/>
              <a:t>[3]- International Journal of Engineering Research &amp; Technology (IJERT) , Ravi Singh </a:t>
            </a:r>
            <a:r>
              <a:rPr lang="en-US" sz="3200" b="0" dirty="0" err="1"/>
              <a:t>Lamkoti</a:t>
            </a:r>
            <a:r>
              <a:rPr lang="en-US" sz="3200" b="0" dirty="0"/>
              <a:t> Dept. of Information Technology </a:t>
            </a:r>
            <a:r>
              <a:rPr lang="en-US" sz="3200" b="0" dirty="0" err="1"/>
              <a:t>Vidyavardhini's</a:t>
            </a:r>
            <a:r>
              <a:rPr lang="en-US" sz="3200" b="0" dirty="0"/>
              <a:t> College of Engineering and Technology Vasai, </a:t>
            </a:r>
            <a:r>
              <a:rPr lang="en-US" sz="3200" b="0" dirty="0" err="1"/>
              <a:t>Palgha</a:t>
            </a:r>
            <a:r>
              <a:rPr lang="en-US" sz="3200" b="0" dirty="0"/>
              <a:t> , </a:t>
            </a:r>
            <a:r>
              <a:rPr lang="en-US" sz="3200" b="0" dirty="0">
                <a:hlinkClick r:id="rId4"/>
              </a:rPr>
              <a:t>https://www.ijert.org/research/certificate-verification-using-blockchain-and-generation-of-transcript-IJERTV10IS030260.pdf</a:t>
            </a:r>
            <a:r>
              <a:rPr lang="en-US" sz="3200" b="0" dirty="0"/>
              <a:t> ,3 March 2021.</a:t>
            </a:r>
          </a:p>
          <a:p>
            <a:pPr marL="0" indent="0">
              <a:buNone/>
            </a:pPr>
            <a:endParaRPr lang="en-US" sz="3200" b="0" dirty="0"/>
          </a:p>
          <a:p>
            <a:pPr marL="0" indent="0">
              <a:buNone/>
            </a:pPr>
            <a:r>
              <a:rPr lang="en-US" sz="3200" b="0" dirty="0"/>
              <a:t>[4]- Jayesh G. </a:t>
            </a:r>
            <a:r>
              <a:rPr lang="en-US" sz="3200" b="0" dirty="0" err="1"/>
              <a:t>Dongre</a:t>
            </a:r>
            <a:r>
              <a:rPr lang="en-US" sz="3200" b="0" dirty="0"/>
              <a:t> Smt. Indira Gandhi College of Engineering Navi Mumbai, India, Education Degree Fraud Detection and Student Certificate Verification using </a:t>
            </a:r>
            <a:r>
              <a:rPr lang="en-US" sz="3200" b="0" dirty="0" err="1"/>
              <a:t>Blockchain,</a:t>
            </a:r>
            <a:r>
              <a:rPr lang="en-US" sz="3200" b="0" dirty="0" err="1">
                <a:hlinkClick r:id="rId5"/>
              </a:rPr>
              <a:t>https</a:t>
            </a:r>
            <a:r>
              <a:rPr lang="en-US" sz="3200" b="0" dirty="0">
                <a:hlinkClick r:id="rId5"/>
              </a:rPr>
              <a:t>://pdfs.semanticscholar.org/e086/5f8e32239882ace2123ae39706cd39b2f2aa.pdf</a:t>
            </a:r>
            <a:r>
              <a:rPr lang="en-US" sz="3200" b="0" dirty="0"/>
              <a:t> ,7 July 2020</a:t>
            </a:r>
            <a:r>
              <a:rPr lang="en-US" sz="3600" b="0" dirty="0"/>
              <a:t>.</a:t>
            </a:r>
          </a:p>
          <a:p>
            <a:pPr marL="0" indent="0">
              <a:buNone/>
            </a:pPr>
            <a:endParaRPr lang="en-US" b="0" dirty="0"/>
          </a:p>
        </p:txBody>
      </p:sp>
      <p:sp>
        <p:nvSpPr>
          <p:cNvPr id="5" name="TextBox 4">
            <a:extLst>
              <a:ext uri="{FF2B5EF4-FFF2-40B4-BE49-F238E27FC236}">
                <a16:creationId xmlns:a16="http://schemas.microsoft.com/office/drawing/2014/main" id="{6574F107-A5D6-6CEE-776B-E1B7DC29D059}"/>
              </a:ext>
            </a:extLst>
          </p:cNvPr>
          <p:cNvSpPr txBox="1"/>
          <p:nvPr/>
        </p:nvSpPr>
        <p:spPr>
          <a:xfrm>
            <a:off x="2281561" y="3242114"/>
            <a:ext cx="4580878" cy="369332"/>
          </a:xfrm>
          <a:prstGeom prst="rect">
            <a:avLst/>
          </a:prstGeom>
          <a:noFill/>
        </p:spPr>
        <p:txBody>
          <a:bodyPr wrap="square">
            <a:spAutoFit/>
          </a:bodyPr>
          <a:lstStyle/>
          <a:p>
            <a:r>
              <a:rPr lang="en-US" dirty="0"/>
              <a:t>rabyaessani@gmail.com</a:t>
            </a:r>
          </a:p>
        </p:txBody>
      </p:sp>
    </p:spTree>
    <p:extLst>
      <p:ext uri="{BB962C8B-B14F-4D97-AF65-F5344CB8AC3E}">
        <p14:creationId xmlns:p14="http://schemas.microsoft.com/office/powerpoint/2010/main" val="105556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Background</a:t>
            </a:r>
          </a:p>
          <a:p>
            <a:pPr marL="514350" indent="-514350">
              <a:buFont typeface="+mj-lt"/>
              <a:buAutoNum type="arabicPeriod"/>
            </a:pPr>
            <a:r>
              <a:rPr lang="en-US" dirty="0"/>
              <a:t>Problem Statement</a:t>
            </a:r>
          </a:p>
          <a:p>
            <a:pPr marL="514350" indent="-514350">
              <a:buFont typeface="+mj-lt"/>
              <a:buAutoNum type="arabicPeriod"/>
            </a:pPr>
            <a:r>
              <a:rPr lang="en-US" dirty="0"/>
              <a:t>Proposed Solution</a:t>
            </a:r>
          </a:p>
          <a:p>
            <a:pPr marL="514350" indent="-514350">
              <a:buFont typeface="+mj-lt"/>
              <a:buAutoNum type="arabicPeriod"/>
            </a:pPr>
            <a:r>
              <a:rPr lang="en-US" dirty="0"/>
              <a:t>Project Scope</a:t>
            </a:r>
          </a:p>
          <a:p>
            <a:pPr marL="514350" indent="-514350">
              <a:buFont typeface="+mj-lt"/>
              <a:buAutoNum type="arabicPeriod"/>
            </a:pPr>
            <a:r>
              <a:rPr lang="en-US" dirty="0"/>
              <a:t>Work Breakdown Structure / Gantt Chart</a:t>
            </a:r>
          </a:p>
          <a:p>
            <a:pPr marL="514350" indent="-514350">
              <a:buFont typeface="+mj-lt"/>
              <a:buAutoNum type="arabicPeriod"/>
            </a:pPr>
            <a:r>
              <a:rPr lang="en-US" dirty="0"/>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endParaRPr lang="en-US" dirty="0"/>
          </a:p>
          <a:p>
            <a:pPr marL="0" indent="0" algn="l">
              <a:buNone/>
            </a:pPr>
            <a:r>
              <a:rPr lang="en-US" sz="3600" dirty="0">
                <a:solidFill>
                  <a:srgbClr val="000000"/>
                </a:solidFill>
                <a:latin typeface="pt sans" panose="020B0604020202020204" pitchFamily="34" charset="0"/>
              </a:rPr>
              <a:t>- Educational Degree Verification System</a:t>
            </a:r>
            <a:r>
              <a:rPr lang="en-US" sz="3600" b="1" i="0" dirty="0">
                <a:solidFill>
                  <a:srgbClr val="000000"/>
                </a:solidFill>
                <a:effectLst/>
                <a:latin typeface="pt sans" panose="020B0604020202020204" pitchFamily="34" charset="0"/>
              </a:rPr>
              <a:t>:</a:t>
            </a:r>
          </a:p>
          <a:p>
            <a:pPr marL="0" indent="0" algn="l">
              <a:buNone/>
            </a:pPr>
            <a:endParaRPr lang="en-US" sz="3200" b="0" dirty="0">
              <a:solidFill>
                <a:srgbClr val="000000"/>
              </a:solidFill>
              <a:latin typeface="roboto" panose="020B0604020202020204" pitchFamily="2" charset="0"/>
            </a:endParaRPr>
          </a:p>
          <a:p>
            <a:r>
              <a:rPr lang="en-US" sz="2400" b="0" i="0" dirty="0">
                <a:solidFill>
                  <a:srgbClr val="000000"/>
                </a:solidFill>
                <a:effectLst/>
                <a:latin typeface="roboto" panose="020B0604020202020204" pitchFamily="2" charset="0"/>
              </a:rPr>
              <a:t>Traditional Educational degree verification is very time consuming process, chances of certificates alteration/</a:t>
            </a:r>
            <a:r>
              <a:rPr lang="en-US" sz="2400" b="0" dirty="0">
                <a:solidFill>
                  <a:srgbClr val="000000"/>
                </a:solidFill>
                <a:latin typeface="roboto" panose="020B0604020202020204" pitchFamily="2" charset="0"/>
              </a:rPr>
              <a:t>fraud.</a:t>
            </a:r>
          </a:p>
          <a:p>
            <a:r>
              <a:rPr lang="en-US" sz="2400" b="0" i="0" dirty="0">
                <a:solidFill>
                  <a:srgbClr val="000000"/>
                </a:solidFill>
                <a:effectLst/>
                <a:latin typeface="roboto" panose="020B0604020202020204" pitchFamily="2" charset="0"/>
              </a:rPr>
              <a:t>We choose Blockchain technology because it is traceable, tamper-proof, and encrypted. </a:t>
            </a:r>
          </a:p>
          <a:p>
            <a:r>
              <a:rPr lang="en-US" sz="2400" b="0" i="0" dirty="0">
                <a:solidFill>
                  <a:srgbClr val="000000"/>
                </a:solidFill>
                <a:effectLst/>
                <a:latin typeface="roboto" panose="020B0604020202020204" pitchFamily="2" charset="0"/>
              </a:rPr>
              <a:t>Dynamic QR-code and unique certificate generate for each students  in proposed system. </a:t>
            </a:r>
          </a:p>
          <a:p>
            <a:pPr marL="0" indent="0">
              <a:buNone/>
            </a:pPr>
            <a:endParaRPr lang="en-US" sz="24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059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fontScale="77500" lnSpcReduction="20000"/>
          </a:bodyPr>
          <a:lstStyle/>
          <a:p>
            <a:endParaRPr lang="en-US" sz="2400" b="0" dirty="0"/>
          </a:p>
          <a:p>
            <a:pPr marL="0" indent="0">
              <a:buNone/>
            </a:pPr>
            <a:r>
              <a:rPr lang="en-US" sz="2800" dirty="0"/>
              <a:t>Already available solutions</a:t>
            </a:r>
          </a:p>
          <a:p>
            <a:pPr marL="0" indent="0">
              <a:buNone/>
            </a:pPr>
            <a:endParaRPr lang="en-US" sz="2800" dirty="0"/>
          </a:p>
          <a:p>
            <a:pPr marL="0" indent="0">
              <a:buNone/>
            </a:pPr>
            <a:endParaRPr lang="en-US" sz="2800" dirty="0"/>
          </a:p>
          <a:p>
            <a:r>
              <a:rPr lang="en-US" sz="2800" b="0" dirty="0"/>
              <a:t>This idea has been proposed in many Research papers and also has been implemented in institutes such as the University of Birmingham. </a:t>
            </a:r>
          </a:p>
          <a:p>
            <a:r>
              <a:rPr lang="en-US" sz="2800" b="0" dirty="0"/>
              <a:t>Their project consist of verification of certificates .</a:t>
            </a:r>
          </a:p>
          <a:p>
            <a:r>
              <a:rPr lang="en-US" sz="2800" b="0" dirty="0"/>
              <a:t>We are planning to implement with the feature of verification of transcripts and degrees. So, if any student request for transcript while their schooling period due to any particular reason they can get a verified E-transcript through email.</a:t>
            </a:r>
          </a:p>
          <a:p>
            <a:pPr marL="0" indent="0">
              <a:buNone/>
            </a:pPr>
            <a:endParaRPr lang="en-US" sz="2800" b="0" dirty="0"/>
          </a:p>
          <a:p>
            <a:pPr marL="0" indent="0">
              <a:buNone/>
            </a:pPr>
            <a:endParaRPr lang="en-US" sz="2800" b="0" dirty="0"/>
          </a:p>
          <a:p>
            <a:r>
              <a:rPr lang="en-US" sz="2800" dirty="0"/>
              <a:t>Reference.</a:t>
            </a:r>
          </a:p>
          <a:p>
            <a:pPr marL="0" indent="0">
              <a:buNone/>
            </a:pPr>
            <a:r>
              <a:rPr lang="en-US" sz="1900" b="0" dirty="0">
                <a:hlinkClick r:id="rId2"/>
              </a:rPr>
              <a:t>https://intranet.birmingham.ac.uk/it/innovation/documents/public/Experiments/Blockchain-based-Academic-Certificate-Authentication-System-Overview.pdf</a:t>
            </a:r>
            <a:endParaRPr lang="en-US" sz="1900" b="0" dirty="0"/>
          </a:p>
          <a:p>
            <a:pPr marL="0" indent="0">
              <a:buNone/>
            </a:pPr>
            <a:endParaRPr lang="en-US" sz="2800" b="0" dirty="0"/>
          </a:p>
          <a:p>
            <a:endParaRPr lang="en-US" dirty="0"/>
          </a:p>
        </p:txBody>
      </p:sp>
    </p:spTree>
    <p:extLst>
      <p:ext uri="{BB962C8B-B14F-4D97-AF65-F5344CB8AC3E}">
        <p14:creationId xmlns:p14="http://schemas.microsoft.com/office/powerpoint/2010/main" val="7439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endParaRPr lang="en-US" sz="2400" b="0" dirty="0"/>
          </a:p>
          <a:p>
            <a:r>
              <a:rPr lang="en-US" sz="2400" b="0" dirty="0"/>
              <a:t>In the current scenario, the Degree/Transcript is stored in a centralized manner, so it takes too much time to verify them.</a:t>
            </a:r>
          </a:p>
          <a:p>
            <a:r>
              <a:rPr lang="en-US" sz="2400" b="0" dirty="0"/>
              <a:t>Degree/Transcript can be easily hacked and duplicates of that certificates can be made.</a:t>
            </a:r>
          </a:p>
          <a:p>
            <a:r>
              <a:rPr lang="en-US" sz="2400" b="0" i="0" dirty="0">
                <a:solidFill>
                  <a:srgbClr val="000000"/>
                </a:solidFill>
                <a:effectLst/>
                <a:latin typeface="Arial" panose="020B0604020202020204" pitchFamily="34" charset="0"/>
              </a:rPr>
              <a:t> Students also facing the problem of  losing the certificate. </a:t>
            </a:r>
            <a:endParaRPr lang="en-US" sz="2400" b="0" dirty="0"/>
          </a:p>
          <a:p>
            <a:r>
              <a:rPr lang="en-US" sz="2400" b="0" dirty="0"/>
              <a:t>When students bring their certificate to the interview, there is no security for </a:t>
            </a:r>
            <a:r>
              <a:rPr lang="en-US" sz="2400" b="0" i="0" dirty="0">
                <a:solidFill>
                  <a:srgbClr val="000000"/>
                </a:solidFill>
                <a:effectLst/>
                <a:latin typeface="Arial" panose="020B0604020202020204" pitchFamily="34" charset="0"/>
              </a:rPr>
              <a:t>degree/transcript</a:t>
            </a:r>
            <a:r>
              <a:rPr lang="en-US" sz="2400" b="0" dirty="0"/>
              <a:t> and the certificates or mark sheets might be modified.</a:t>
            </a:r>
          </a:p>
          <a:p>
            <a:endParaRPr lang="en-US" dirty="0"/>
          </a:p>
          <a:p>
            <a:pPr marL="0" indent="0">
              <a:buNone/>
            </a:pPr>
            <a:endParaRPr lang="en-US" dirty="0"/>
          </a:p>
        </p:txBody>
      </p:sp>
    </p:spTree>
    <p:extLst>
      <p:ext uri="{BB962C8B-B14F-4D97-AF65-F5344CB8AC3E}">
        <p14:creationId xmlns:p14="http://schemas.microsoft.com/office/powerpoint/2010/main" val="391264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fontScale="92500" lnSpcReduction="10000"/>
          </a:bodyPr>
          <a:lstStyle/>
          <a:p>
            <a:r>
              <a:rPr lang="en-US" sz="2400" dirty="0"/>
              <a:t>Features of the project</a:t>
            </a:r>
          </a:p>
          <a:p>
            <a:pPr lvl="1"/>
            <a:r>
              <a:rPr lang="en-US" sz="2400" dirty="0"/>
              <a:t>Privacy: The marks of the student will not be disclosed.</a:t>
            </a:r>
          </a:p>
          <a:p>
            <a:pPr lvl="1"/>
            <a:r>
              <a:rPr lang="en-US" sz="2400" dirty="0"/>
              <a:t>Accuracy: The marks/Grade will be stored accurately within the system</a:t>
            </a:r>
          </a:p>
          <a:p>
            <a:pPr lvl="1"/>
            <a:r>
              <a:rPr lang="en-US" sz="2400" dirty="0"/>
              <a:t>Robustness: Nobody will be able to modify the transcript detail but only be able to verify it</a:t>
            </a:r>
          </a:p>
          <a:p>
            <a:pPr marL="457200" lvl="1" indent="0">
              <a:buNone/>
            </a:pPr>
            <a:endParaRPr lang="en-US" sz="2400" dirty="0"/>
          </a:p>
          <a:p>
            <a:r>
              <a:rPr lang="en-US" sz="2400" dirty="0"/>
              <a:t>Methodology/Algorithm</a:t>
            </a:r>
          </a:p>
          <a:p>
            <a:pPr lvl="1"/>
            <a:r>
              <a:rPr lang="en-US" sz="2400" dirty="0"/>
              <a:t>The student’s degree/transcript and details will be uploaded by the Institute.</a:t>
            </a:r>
          </a:p>
          <a:p>
            <a:pPr lvl="1"/>
            <a:r>
              <a:rPr lang="en-US" sz="2400" dirty="0"/>
              <a:t>Using these details a pdf of the degree/transcript is Generated</a:t>
            </a:r>
          </a:p>
          <a:p>
            <a:pPr lvl="1"/>
            <a:r>
              <a:rPr lang="en-US" sz="2400" dirty="0"/>
              <a:t>The pdf is hashed</a:t>
            </a:r>
          </a:p>
          <a:p>
            <a:pPr lvl="1"/>
            <a:r>
              <a:rPr lang="en-US" sz="2400" dirty="0"/>
              <a:t>The hash value generated in the above step is stored on the </a:t>
            </a:r>
            <a:r>
              <a:rPr lang="en-US" sz="2400" dirty="0" err="1"/>
              <a:t>blockchain</a:t>
            </a:r>
            <a:r>
              <a:rPr lang="en-US" sz="2400" dirty="0"/>
              <a:t> after hashing it with the private key</a:t>
            </a:r>
          </a:p>
          <a:p>
            <a:pPr lvl="1"/>
            <a:r>
              <a:rPr lang="en-US" sz="2400" dirty="0"/>
              <a:t>The degree/transcript is mailed to the student.</a:t>
            </a:r>
          </a:p>
          <a:p>
            <a:pPr lvl="1"/>
            <a:endParaRPr lang="en-US" dirty="0"/>
          </a:p>
          <a:p>
            <a:pPr lvl="1"/>
            <a:endParaRPr lang="en-US" dirty="0"/>
          </a:p>
          <a:p>
            <a:endParaRPr lang="en-US" dirty="0"/>
          </a:p>
        </p:txBody>
      </p:sp>
    </p:spTree>
    <p:extLst>
      <p:ext uri="{BB962C8B-B14F-4D97-AF65-F5344CB8AC3E}">
        <p14:creationId xmlns:p14="http://schemas.microsoft.com/office/powerpoint/2010/main" val="358736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a:bodyPr>
          <a:lstStyle/>
          <a:p>
            <a:r>
              <a:rPr lang="en-US" dirty="0"/>
              <a:t>Technologies to be used</a:t>
            </a:r>
          </a:p>
          <a:p>
            <a:pPr marL="0" indent="0">
              <a:buNone/>
            </a:pPr>
            <a:r>
              <a:rPr lang="en-US" sz="2800" b="0" dirty="0"/>
              <a:t>     EVM, Solidity, </a:t>
            </a:r>
            <a:r>
              <a:rPr lang="en-US" sz="2800" b="0" dirty="0" err="1"/>
              <a:t>React.Js</a:t>
            </a:r>
            <a:r>
              <a:rPr lang="en-US" sz="2800" b="0" dirty="0"/>
              <a:t>, </a:t>
            </a:r>
            <a:r>
              <a:rPr lang="en-US" sz="2800" b="0" dirty="0" err="1"/>
              <a:t>Node.Js</a:t>
            </a:r>
            <a:r>
              <a:rPr lang="en-US" sz="2800" b="0" dirty="0"/>
              <a:t>, Ganache CLI</a:t>
            </a:r>
          </a:p>
          <a:p>
            <a:r>
              <a:rPr lang="en-US" sz="3600" dirty="0"/>
              <a:t>Sustainable Development Goals Mappings</a:t>
            </a:r>
          </a:p>
          <a:p>
            <a:pPr lvl="1"/>
            <a:r>
              <a:rPr lang="en-US" dirty="0"/>
              <a:t>Quality Education</a:t>
            </a:r>
          </a:p>
          <a:p>
            <a:pPr lvl="1"/>
            <a:r>
              <a:rPr lang="en-US" b="0" i="0" dirty="0">
                <a:solidFill>
                  <a:srgbClr val="222222"/>
                </a:solidFill>
                <a:effectLst/>
                <a:latin typeface="Verdana" panose="020B0604030504040204" pitchFamily="34" charset="0"/>
              </a:rPr>
              <a:t>Create Decent Work and Economic Growth </a:t>
            </a:r>
          </a:p>
          <a:p>
            <a:pPr lvl="1"/>
            <a:r>
              <a:rPr lang="en-US" b="0" i="0" dirty="0">
                <a:solidFill>
                  <a:srgbClr val="222222"/>
                </a:solidFill>
                <a:effectLst/>
                <a:latin typeface="Verdana" panose="020B0604030504040204" pitchFamily="34" charset="0"/>
              </a:rPr>
              <a:t>Guarantee Peace, Justice, and Strong Institutions.</a:t>
            </a:r>
          </a:p>
          <a:p>
            <a:pPr lvl="1"/>
            <a:r>
              <a:rPr lang="en-US" b="1" dirty="0"/>
              <a:t>Reference: </a:t>
            </a:r>
            <a:r>
              <a:rPr lang="en-US" sz="2400" b="0" dirty="0">
                <a:hlinkClick r:id="rId2"/>
              </a:rPr>
              <a:t>https://sdgs.un.org/goals</a:t>
            </a:r>
            <a:endParaRPr lang="en-US" sz="2400" b="0" dirty="0"/>
          </a:p>
          <a:p>
            <a:pPr marL="457200" lvl="1" indent="0">
              <a:buNone/>
            </a:pPr>
            <a:endParaRPr lang="en-US" sz="2600" b="1" u="sng" dirty="0"/>
          </a:p>
        </p:txBody>
      </p:sp>
    </p:spTree>
    <p:extLst>
      <p:ext uri="{BB962C8B-B14F-4D97-AF65-F5344CB8AC3E}">
        <p14:creationId xmlns:p14="http://schemas.microsoft.com/office/powerpoint/2010/main" val="176004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rmAutofit fontScale="77500" lnSpcReduction="20000"/>
          </a:bodyPr>
          <a:lstStyle/>
          <a:p>
            <a:r>
              <a:rPr lang="en-US" dirty="0"/>
              <a:t>Main Areas:</a:t>
            </a:r>
          </a:p>
          <a:p>
            <a:pPr lvl="1"/>
            <a:r>
              <a:rPr lang="en-US" dirty="0"/>
              <a:t>Login for Institute</a:t>
            </a:r>
          </a:p>
          <a:p>
            <a:pPr lvl="1"/>
            <a:r>
              <a:rPr lang="en-US" dirty="0"/>
              <a:t>Generate E-</a:t>
            </a:r>
            <a:r>
              <a:rPr lang="en-US" b="0" i="0" dirty="0">
                <a:solidFill>
                  <a:srgbClr val="000000"/>
                </a:solidFill>
                <a:effectLst/>
                <a:latin typeface="Arial" panose="020B0604020202020204" pitchFamily="34" charset="0"/>
              </a:rPr>
              <a:t> degree/transcript</a:t>
            </a:r>
            <a:r>
              <a:rPr lang="en-US" dirty="0"/>
              <a:t> with a QR code.</a:t>
            </a:r>
          </a:p>
          <a:p>
            <a:pPr lvl="1"/>
            <a:r>
              <a:rPr lang="en-US" dirty="0"/>
              <a:t>Degree mailed to students</a:t>
            </a:r>
          </a:p>
          <a:p>
            <a:pPr lvl="1"/>
            <a:r>
              <a:rPr lang="en-US" dirty="0"/>
              <a:t>Public Verification</a:t>
            </a:r>
          </a:p>
          <a:p>
            <a:pPr lvl="1"/>
            <a:r>
              <a:rPr lang="en-US" dirty="0"/>
              <a:t>Maintenance of Academic Records on blockchain.</a:t>
            </a:r>
          </a:p>
          <a:p>
            <a:pPr lvl="0"/>
            <a:r>
              <a:rPr lang="en-US" dirty="0">
                <a:solidFill>
                  <a:prstClr val="black"/>
                </a:solidFill>
              </a:rPr>
              <a:t>Goal:</a:t>
            </a:r>
          </a:p>
          <a:p>
            <a:pPr lvl="1"/>
            <a:r>
              <a:rPr lang="en-US" b="0" i="0" dirty="0">
                <a:solidFill>
                  <a:srgbClr val="000000"/>
                </a:solidFill>
                <a:effectLst/>
                <a:latin typeface="Arial" panose="020B0604020202020204" pitchFamily="34" charset="0"/>
              </a:rPr>
              <a:t>Our System automates the process of generating degree/transcript and reduces the manual work needed for the verification of the same.</a:t>
            </a:r>
          </a:p>
          <a:p>
            <a:pPr lvl="1"/>
            <a:r>
              <a:rPr lang="en-US" b="0" i="0" dirty="0">
                <a:solidFill>
                  <a:srgbClr val="000000"/>
                </a:solidFill>
                <a:effectLst/>
                <a:latin typeface="Arial" panose="020B0604020202020204" pitchFamily="34" charset="0"/>
              </a:rPr>
              <a:t> Students are also at comparatively low risk of losing the degree/transcript . </a:t>
            </a:r>
          </a:p>
          <a:p>
            <a:pPr lvl="1"/>
            <a:r>
              <a:rPr lang="en-US" b="0" i="0" dirty="0">
                <a:solidFill>
                  <a:srgbClr val="000000"/>
                </a:solidFill>
                <a:effectLst/>
                <a:latin typeface="Arial" panose="020B0604020202020204" pitchFamily="34" charset="0"/>
              </a:rPr>
              <a:t>By using an additional hashing algorithm we are decreasing the percentage of data being tampered with.</a:t>
            </a:r>
            <a:endParaRPr lang="en-US" dirty="0"/>
          </a:p>
          <a:p>
            <a:pPr marL="0" lvl="0" indent="0">
              <a:buNone/>
            </a:pPr>
            <a:endParaRPr lang="en-US" dirty="0">
              <a:solidFill>
                <a:prstClr val="black"/>
              </a:solidFill>
            </a:endParaRPr>
          </a:p>
          <a:p>
            <a:pPr marL="0" lvl="0" indent="0">
              <a:buNone/>
            </a:pPr>
            <a:r>
              <a:rPr lang="en-US" dirty="0">
                <a:solidFill>
                  <a:prstClr val="black"/>
                </a:solidFill>
              </a:rPr>
              <a:t>       </a:t>
            </a:r>
          </a:p>
          <a:p>
            <a:pPr lvl="0"/>
            <a:endParaRPr lang="en-US" dirty="0">
              <a:solidFill>
                <a:prstClr val="black"/>
              </a:solidFill>
            </a:endParaRPr>
          </a:p>
          <a:p>
            <a:pPr lvl="1"/>
            <a:endParaRPr lang="en-US" dirty="0"/>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Gantt Chart</a:t>
            </a:r>
          </a:p>
        </p:txBody>
      </p:sp>
      <p:pic>
        <p:nvPicPr>
          <p:cNvPr id="4" name="Content Placeholder 3">
            <a:extLst>
              <a:ext uri="{FF2B5EF4-FFF2-40B4-BE49-F238E27FC236}">
                <a16:creationId xmlns:a16="http://schemas.microsoft.com/office/drawing/2014/main" id="{3B5253D4-B57F-18BF-9C36-6E0BDCEA1568}"/>
              </a:ext>
            </a:extLst>
          </p:cNvPr>
          <p:cNvPicPr>
            <a:picLocks noGrp="1" noChangeAspect="1"/>
          </p:cNvPicPr>
          <p:nvPr>
            <p:ph idx="1"/>
          </p:nvPr>
        </p:nvPicPr>
        <p:blipFill>
          <a:blip r:embed="rId2"/>
          <a:stretch>
            <a:fillRect/>
          </a:stretch>
        </p:blipFill>
        <p:spPr>
          <a:xfrm>
            <a:off x="180362" y="1904713"/>
            <a:ext cx="8783276" cy="4115374"/>
          </a:xfrm>
          <a:prstGeom prst="rect">
            <a:avLst/>
          </a:prstGeom>
        </p:spPr>
      </p:pic>
    </p:spTree>
    <p:extLst>
      <p:ext uri="{BB962C8B-B14F-4D97-AF65-F5344CB8AC3E}">
        <p14:creationId xmlns:p14="http://schemas.microsoft.com/office/powerpoint/2010/main" val="246621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712</Words>
  <Application>Microsoft Office PowerPoint</Application>
  <PresentationFormat>On-screen Show (4:3)</PresentationFormat>
  <Paragraphs>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pt sans</vt:lpstr>
      <vt:lpstr>roboto</vt:lpstr>
      <vt:lpstr>Verdana</vt:lpstr>
      <vt:lpstr>Office Theme</vt:lpstr>
      <vt:lpstr>FYP Proposal Defense Degree Verification system using blockchain</vt:lpstr>
      <vt:lpstr>Table of Contents</vt:lpstr>
      <vt:lpstr>Introduction</vt:lpstr>
      <vt:lpstr>Background</vt:lpstr>
      <vt:lpstr>Problem Statement</vt:lpstr>
      <vt:lpstr>Proposed Solution</vt:lpstr>
      <vt:lpstr>Cont…</vt:lpstr>
      <vt:lpstr>Project Scope</vt:lpstr>
      <vt:lpstr>Gantt Chart</vt:lpstr>
      <vt:lpstr>GANTT CHART</vt:lpstr>
      <vt:lpstr>References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02-131192-082</cp:lastModifiedBy>
  <cp:revision>34</cp:revision>
  <dcterms:created xsi:type="dcterms:W3CDTF">2006-08-16T00:00:00Z</dcterms:created>
  <dcterms:modified xsi:type="dcterms:W3CDTF">2022-10-14T03:08:05Z</dcterms:modified>
  <cp:version>1</cp:version>
</cp:coreProperties>
</file>