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CA41A0-42A4-4B53-A3FF-6A5356C43EED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142675F7-6DBE-4C81-9C2B-9DBB8D6EA6BF}">
      <dgm:prSet phldrT="[Текст]"/>
      <dgm:spPr/>
      <dgm:t>
        <a:bodyPr/>
        <a:lstStyle/>
        <a:p>
          <a:r>
            <a:rPr lang="ru-RU" dirty="0"/>
            <a:t> </a:t>
          </a:r>
        </a:p>
      </dgm:t>
    </dgm:pt>
    <dgm:pt modelId="{B091D9B9-2DD3-490F-B753-D2AFE84FAD0E}" type="parTrans" cxnId="{31DE0844-A38C-446C-ABD9-D85E40BB0888}">
      <dgm:prSet/>
      <dgm:spPr/>
      <dgm:t>
        <a:bodyPr/>
        <a:lstStyle/>
        <a:p>
          <a:endParaRPr lang="ru-RU"/>
        </a:p>
      </dgm:t>
    </dgm:pt>
    <dgm:pt modelId="{ACBC3BD6-7510-4CA2-B574-D842BC737B65}" type="sibTrans" cxnId="{31DE0844-A38C-446C-ABD9-D85E40BB088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ru-RU"/>
        </a:p>
      </dgm:t>
      <dgm:extLst>
        <a:ext uri="{E40237B7-FDA0-4F09-8148-C483321AD2D9}">
          <dgm14:cNvPr xmlns:dgm14="http://schemas.microsoft.com/office/drawing/2010/diagram" id="0" name="" descr="Изображение выглядит как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4F805193-DB4D-904A-1169-DD26A6CEFBBA}"/>
              </a:ext>
            </a:extLst>
          </dgm14:cNvPr>
        </a:ext>
      </dgm:extLst>
    </dgm:pt>
    <dgm:pt modelId="{38D9668E-65D4-4977-BA91-5D799BC67555}" type="pres">
      <dgm:prSet presAssocID="{1ACA41A0-42A4-4B53-A3FF-6A5356C43EED}" presName="Name0" presStyleCnt="0">
        <dgm:presLayoutVars>
          <dgm:chMax val="7"/>
          <dgm:chPref val="7"/>
          <dgm:dir/>
        </dgm:presLayoutVars>
      </dgm:prSet>
      <dgm:spPr/>
    </dgm:pt>
    <dgm:pt modelId="{DA245E84-2439-4A7A-A3D2-D69DF1BF2A23}" type="pres">
      <dgm:prSet presAssocID="{1ACA41A0-42A4-4B53-A3FF-6A5356C43EED}" presName="Name1" presStyleCnt="0"/>
      <dgm:spPr/>
    </dgm:pt>
    <dgm:pt modelId="{D8ACF4D2-E09B-4DA8-971A-C63866B4D7A5}" type="pres">
      <dgm:prSet presAssocID="{ACBC3BD6-7510-4CA2-B574-D842BC737B65}" presName="picture_1" presStyleCnt="0"/>
      <dgm:spPr/>
    </dgm:pt>
    <dgm:pt modelId="{03BA5C88-5AA3-4F8F-AD74-02B2F78FE95F}" type="pres">
      <dgm:prSet presAssocID="{ACBC3BD6-7510-4CA2-B574-D842BC737B65}" presName="pictureRepeatNode" presStyleLbl="alignImgPlace1" presStyleIdx="0" presStyleCnt="1" custLinFactNeighborX="-12184" custLinFactNeighborY="-16333"/>
      <dgm:spPr/>
    </dgm:pt>
    <dgm:pt modelId="{ACA7FFF6-475B-460F-BA17-6A3FB433CEDD}" type="pres">
      <dgm:prSet presAssocID="{142675F7-6DBE-4C81-9C2B-9DBB8D6EA6BF}" presName="text_1" presStyleLbl="node1" presStyleIdx="0" presStyleCnt="0">
        <dgm:presLayoutVars>
          <dgm:bulletEnabled val="1"/>
        </dgm:presLayoutVars>
      </dgm:prSet>
      <dgm:spPr/>
    </dgm:pt>
  </dgm:ptLst>
  <dgm:cxnLst>
    <dgm:cxn modelId="{14C0B01C-9347-437D-A7C7-2984DA802611}" type="presOf" srcId="{ACBC3BD6-7510-4CA2-B574-D842BC737B65}" destId="{03BA5C88-5AA3-4F8F-AD74-02B2F78FE95F}" srcOrd="0" destOrd="0" presId="urn:microsoft.com/office/officeart/2008/layout/CircularPictureCallout"/>
    <dgm:cxn modelId="{31DE0844-A38C-446C-ABD9-D85E40BB0888}" srcId="{1ACA41A0-42A4-4B53-A3FF-6A5356C43EED}" destId="{142675F7-6DBE-4C81-9C2B-9DBB8D6EA6BF}" srcOrd="0" destOrd="0" parTransId="{B091D9B9-2DD3-490F-B753-D2AFE84FAD0E}" sibTransId="{ACBC3BD6-7510-4CA2-B574-D842BC737B65}"/>
    <dgm:cxn modelId="{71669AB3-FC33-4712-8A0B-39D6B892FBD0}" type="presOf" srcId="{142675F7-6DBE-4C81-9C2B-9DBB8D6EA6BF}" destId="{ACA7FFF6-475B-460F-BA17-6A3FB433CEDD}" srcOrd="0" destOrd="0" presId="urn:microsoft.com/office/officeart/2008/layout/CircularPictureCallout"/>
    <dgm:cxn modelId="{D36036D1-E6F1-4E55-A23F-5DBBD38BDF31}" type="presOf" srcId="{1ACA41A0-42A4-4B53-A3FF-6A5356C43EED}" destId="{38D9668E-65D4-4977-BA91-5D799BC67555}" srcOrd="0" destOrd="0" presId="urn:microsoft.com/office/officeart/2008/layout/CircularPictureCallout"/>
    <dgm:cxn modelId="{3618292E-C000-418B-B4E9-254B259C8D93}" type="presParOf" srcId="{38D9668E-65D4-4977-BA91-5D799BC67555}" destId="{DA245E84-2439-4A7A-A3D2-D69DF1BF2A23}" srcOrd="0" destOrd="0" presId="urn:microsoft.com/office/officeart/2008/layout/CircularPictureCallout"/>
    <dgm:cxn modelId="{453FEEE7-7925-474A-894D-64B1C8BA2623}" type="presParOf" srcId="{DA245E84-2439-4A7A-A3D2-D69DF1BF2A23}" destId="{D8ACF4D2-E09B-4DA8-971A-C63866B4D7A5}" srcOrd="0" destOrd="0" presId="urn:microsoft.com/office/officeart/2008/layout/CircularPictureCallout"/>
    <dgm:cxn modelId="{23AA7E4A-79C7-4483-B069-22000BF61F22}" type="presParOf" srcId="{D8ACF4D2-E09B-4DA8-971A-C63866B4D7A5}" destId="{03BA5C88-5AA3-4F8F-AD74-02B2F78FE95F}" srcOrd="0" destOrd="0" presId="urn:microsoft.com/office/officeart/2008/layout/CircularPictureCallout"/>
    <dgm:cxn modelId="{4F88499C-9EEA-49C8-8DAF-5D33687BFAF8}" type="presParOf" srcId="{DA245E84-2439-4A7A-A3D2-D69DF1BF2A23}" destId="{ACA7FFF6-475B-460F-BA17-6A3FB433CEDD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779F16-B713-4836-A3F0-1009B09CC8D8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8F67750F-C30F-4A5C-AE95-DD364F7A73D8}">
      <dgm:prSet phldrT="[Текст]"/>
      <dgm:spPr/>
      <dgm:t>
        <a:bodyPr/>
        <a:lstStyle/>
        <a:p>
          <a:r>
            <a:rPr lang="ru-RU" dirty="0"/>
            <a:t> </a:t>
          </a:r>
        </a:p>
      </dgm:t>
    </dgm:pt>
    <dgm:pt modelId="{A01D0428-F7FC-4769-9E74-203834D5FCD1}" type="parTrans" cxnId="{C49BA565-71ED-4A24-B575-A907AF34FA62}">
      <dgm:prSet/>
      <dgm:spPr/>
      <dgm:t>
        <a:bodyPr/>
        <a:lstStyle/>
        <a:p>
          <a:endParaRPr lang="ru-RU"/>
        </a:p>
      </dgm:t>
    </dgm:pt>
    <dgm:pt modelId="{66764BA7-1A5B-4419-969D-E2C6783B4880}" type="sibTrans" cxnId="{C49BA565-71ED-4A24-B575-A907AF34FA62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  <dgm:t>
        <a:bodyPr/>
        <a:lstStyle/>
        <a:p>
          <a:endParaRPr lang="ru-RU"/>
        </a:p>
      </dgm:t>
    </dgm:pt>
    <dgm:pt modelId="{EB0930CE-64FB-49D8-A929-9BD437552F7A}" type="pres">
      <dgm:prSet presAssocID="{F2779F16-B713-4836-A3F0-1009B09CC8D8}" presName="Name0" presStyleCnt="0">
        <dgm:presLayoutVars>
          <dgm:chMax val="7"/>
          <dgm:chPref val="7"/>
          <dgm:dir/>
        </dgm:presLayoutVars>
      </dgm:prSet>
      <dgm:spPr/>
    </dgm:pt>
    <dgm:pt modelId="{A3BD0EA4-5F44-4B77-8D8F-8D34AFE93B20}" type="pres">
      <dgm:prSet presAssocID="{F2779F16-B713-4836-A3F0-1009B09CC8D8}" presName="Name1" presStyleCnt="0"/>
      <dgm:spPr/>
    </dgm:pt>
    <dgm:pt modelId="{C9396CD3-C4E6-481F-ACB5-C95D87578FAE}" type="pres">
      <dgm:prSet presAssocID="{66764BA7-1A5B-4419-969D-E2C6783B4880}" presName="picture_1" presStyleCnt="0"/>
      <dgm:spPr/>
    </dgm:pt>
    <dgm:pt modelId="{B9C6838D-9E5C-4D4D-968C-553CBC139E8F}" type="pres">
      <dgm:prSet presAssocID="{66764BA7-1A5B-4419-969D-E2C6783B4880}" presName="pictureRepeatNode" presStyleLbl="alignImgPlace1" presStyleIdx="0" presStyleCnt="1" custLinFactNeighborX="39935" custLinFactNeighborY="19805"/>
      <dgm:spPr/>
    </dgm:pt>
    <dgm:pt modelId="{A8B92794-804C-415A-88CE-43F68EC3C6F3}" type="pres">
      <dgm:prSet presAssocID="{8F67750F-C30F-4A5C-AE95-DD364F7A73D8}" presName="text_1" presStyleLbl="node1" presStyleIdx="0" presStyleCnt="0">
        <dgm:presLayoutVars>
          <dgm:bulletEnabled val="1"/>
        </dgm:presLayoutVars>
      </dgm:prSet>
      <dgm:spPr/>
    </dgm:pt>
  </dgm:ptLst>
  <dgm:cxnLst>
    <dgm:cxn modelId="{2D3EEC24-F9C9-4882-8820-91BF93AFB3A6}" type="presOf" srcId="{8F67750F-C30F-4A5C-AE95-DD364F7A73D8}" destId="{A8B92794-804C-415A-88CE-43F68EC3C6F3}" srcOrd="0" destOrd="0" presId="urn:microsoft.com/office/officeart/2008/layout/CircularPictureCallout"/>
    <dgm:cxn modelId="{C49BA565-71ED-4A24-B575-A907AF34FA62}" srcId="{F2779F16-B713-4836-A3F0-1009B09CC8D8}" destId="{8F67750F-C30F-4A5C-AE95-DD364F7A73D8}" srcOrd="0" destOrd="0" parTransId="{A01D0428-F7FC-4769-9E74-203834D5FCD1}" sibTransId="{66764BA7-1A5B-4419-969D-E2C6783B4880}"/>
    <dgm:cxn modelId="{7BCDD166-5D19-484A-B07E-4CA831FF3670}" type="presOf" srcId="{F2779F16-B713-4836-A3F0-1009B09CC8D8}" destId="{EB0930CE-64FB-49D8-A929-9BD437552F7A}" srcOrd="0" destOrd="0" presId="urn:microsoft.com/office/officeart/2008/layout/CircularPictureCallout"/>
    <dgm:cxn modelId="{9336B5D8-3DCA-46F2-AC5F-A13B8920E635}" type="presOf" srcId="{66764BA7-1A5B-4419-969D-E2C6783B4880}" destId="{B9C6838D-9E5C-4D4D-968C-553CBC139E8F}" srcOrd="0" destOrd="0" presId="urn:microsoft.com/office/officeart/2008/layout/CircularPictureCallout"/>
    <dgm:cxn modelId="{B79BDB8A-7E9C-43C8-A78F-7BDD5ABDBDD3}" type="presParOf" srcId="{EB0930CE-64FB-49D8-A929-9BD437552F7A}" destId="{A3BD0EA4-5F44-4B77-8D8F-8D34AFE93B20}" srcOrd="0" destOrd="0" presId="urn:microsoft.com/office/officeart/2008/layout/CircularPictureCallout"/>
    <dgm:cxn modelId="{4D625826-1AF3-493B-B9CD-6A03ACDCF0E3}" type="presParOf" srcId="{A3BD0EA4-5F44-4B77-8D8F-8D34AFE93B20}" destId="{C9396CD3-C4E6-481F-ACB5-C95D87578FAE}" srcOrd="0" destOrd="0" presId="urn:microsoft.com/office/officeart/2008/layout/CircularPictureCallout"/>
    <dgm:cxn modelId="{E6FC1E06-D48C-4176-8647-D2F495CC3705}" type="presParOf" srcId="{C9396CD3-C4E6-481F-ACB5-C95D87578FAE}" destId="{B9C6838D-9E5C-4D4D-968C-553CBC139E8F}" srcOrd="0" destOrd="0" presId="urn:microsoft.com/office/officeart/2008/layout/CircularPictureCallout"/>
    <dgm:cxn modelId="{AEF67317-03AB-4120-8FB1-184B8C3054C4}" type="presParOf" srcId="{A3BD0EA4-5F44-4B77-8D8F-8D34AFE93B20}" destId="{A8B92794-804C-415A-88CE-43F68EC3C6F3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BA5C88-5AA3-4F8F-AD74-02B2F78FE95F}">
      <dsp:nvSpPr>
        <dsp:cNvPr id="0" name=""/>
        <dsp:cNvSpPr/>
      </dsp:nvSpPr>
      <dsp:spPr>
        <a:xfrm>
          <a:off x="727977" y="0"/>
          <a:ext cx="1925052" cy="192505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A7FFF6-475B-460F-BA17-6A3FB433CEDD}">
      <dsp:nvSpPr>
        <dsp:cNvPr id="0" name=""/>
        <dsp:cNvSpPr/>
      </dsp:nvSpPr>
      <dsp:spPr>
        <a:xfrm>
          <a:off x="1309035" y="1253209"/>
          <a:ext cx="1232033" cy="63526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500" kern="1200" dirty="0"/>
            <a:t> </a:t>
          </a:r>
        </a:p>
      </dsp:txBody>
      <dsp:txXfrm>
        <a:off x="1309035" y="1253209"/>
        <a:ext cx="1232033" cy="6352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C6838D-9E5C-4D4D-968C-553CBC139E8F}">
      <dsp:nvSpPr>
        <dsp:cNvPr id="0" name=""/>
        <dsp:cNvSpPr/>
      </dsp:nvSpPr>
      <dsp:spPr>
        <a:xfrm>
          <a:off x="1777464" y="885520"/>
          <a:ext cx="1976387" cy="19763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92794-804C-415A-88CE-43F68EC3C6F3}">
      <dsp:nvSpPr>
        <dsp:cNvPr id="0" name=""/>
        <dsp:cNvSpPr/>
      </dsp:nvSpPr>
      <dsp:spPr>
        <a:xfrm>
          <a:off x="1343943" y="1543558"/>
          <a:ext cx="1264888" cy="65220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600" kern="1200" dirty="0"/>
            <a:t> </a:t>
          </a:r>
        </a:p>
      </dsp:txBody>
      <dsp:txXfrm>
        <a:off x="1343943" y="1543558"/>
        <a:ext cx="1264888" cy="6522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14F011-562C-C55A-4F0C-3F77056A9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537BB3-C3EC-AF4C-8AE9-00D35C211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14F569-7E23-FA42-B00D-FFCAC732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C185-DCFB-4D9E-96FB-E655AFEF0C40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7E68AB-D64F-FD06-F712-468329397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82BA3D-A4D1-DCE1-058E-734B8FFA5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0F2-8081-4968-8B68-E03E4EBCF6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36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DBECBC-A0F5-38F9-6F5D-1B425AC50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F38110-7AF7-687D-CF15-A7DA694A8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426F34-A37D-0DCC-99FE-BDF558757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C185-DCFB-4D9E-96FB-E655AFEF0C40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4CC3B0-0DF4-D01E-34FC-FCFCEC1D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4E0F57-1D45-F1E1-997A-7E25D5AF5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0F2-8081-4968-8B68-E03E4EBCF6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41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79258A2-F4A6-044C-574F-D9ECA11E8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8ABB05-88C8-4DFC-4B62-FD35C674B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E640D8-DB60-FDBF-9B32-E5D272C3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C185-DCFB-4D9E-96FB-E655AFEF0C40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A52F0C-C363-D589-FA70-F13C1CA8E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8CFBEE-66B5-A366-6DB9-EB8A7D609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0F2-8081-4968-8B68-E03E4EBCF6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46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04980-7C2F-C24E-8798-68873C7EB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4D49B5-4410-BCC2-5554-897C91196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82105C-9B41-6D1D-41E7-3805BB6D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C185-DCFB-4D9E-96FB-E655AFEF0C40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7BB2F6-D3F0-240F-62BE-2DCEFF537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A71FD7-C4AB-58DE-7872-B3D6A9110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0F2-8081-4968-8B68-E03E4EBCF6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93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CADA4-A23F-015E-167E-94B7A1B7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BF96E4-0351-9DBD-69D0-251469323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D5E256-1016-A803-01C1-DF6497ED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C185-DCFB-4D9E-96FB-E655AFEF0C40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A93049-87F8-05E5-894C-FD71D0526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724074-9445-14F9-79AD-245A626E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0F2-8081-4968-8B68-E03E4EBCF6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26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6F058F-A230-08A8-3759-ACD8686F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DA4540-F49A-74C6-970D-C1755950F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2A316E-91E0-3A47-B833-B88EA3D45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25B94C-7C81-AEB8-AA78-65E4324C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C185-DCFB-4D9E-96FB-E655AFEF0C40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2DFF8C-79D4-FF4F-7FBF-146C44880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7C3443-7F87-24A4-DD29-2684B82A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0F2-8081-4968-8B68-E03E4EBCF6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948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CA9643-4936-62D0-1578-DD65A5BF5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5B971C-A9AD-285E-5D3D-51A8C0209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6026DD-9F86-BF74-C00E-06F8979D5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10FD06-CB5C-378E-D8B2-FEE6784CF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C2B8909-0A87-6CD3-0332-032D759BC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A09F629-9CE0-4F59-17A6-98BF2DC2E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C185-DCFB-4D9E-96FB-E655AFEF0C40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F545EC0-1C2C-A3A4-93F0-F1F4D7610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DF4AB95-4733-83EA-B097-22B1FFC1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0F2-8081-4968-8B68-E03E4EBCF6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13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4BBCA-776A-2B3D-A628-DCCF73114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C70FF5-1539-5066-9735-563D9B33A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C185-DCFB-4D9E-96FB-E655AFEF0C40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227B9C5-5D20-4270-C086-D0DF3567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B6ABAF4-3FAE-5619-188B-891BAE46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0F2-8081-4968-8B68-E03E4EBCF6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04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CBF0745-F37E-3E35-3B99-8FAD2AB4A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C185-DCFB-4D9E-96FB-E655AFEF0C40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E5A5D84-9FE7-838D-BA4D-AA934EC35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E326C1F-B923-0D40-35C2-EDF8349C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0F2-8081-4968-8B68-E03E4EBCF6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95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48772-65C7-7E28-048B-4EF2E678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17603F-6F5E-F02D-520C-DE8B932C8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D6061B-4D2C-3BAA-378B-039D2B3A8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8C947C-BFEE-38FA-A1F7-C62B8CDFD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C185-DCFB-4D9E-96FB-E655AFEF0C40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54B359-E403-7B5F-6620-BB8308A5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61730B-B97A-15DA-9D71-9A32A62E9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0F2-8081-4968-8B68-E03E4EBCF6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69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9A003B-BB70-C760-2550-3B5B965A5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7702C45-8FBF-A395-DD01-562C06ADA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DFCBDF-4823-47ED-2EFE-85F3BB775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9CDF36-2C43-14A1-E2F2-389ECEE53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C185-DCFB-4D9E-96FB-E655AFEF0C40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995CBA-01E0-C4A0-48A5-9DFD52D88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6D7AB0-E5BE-DDB4-F729-50A19427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0F2-8081-4968-8B68-E03E4EBCF6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38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3C5F54-9518-3923-B0B2-96B3883D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51EB6C-84D7-72F8-0EAC-B9CE6549C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3CB147-4998-7076-6425-709CFA845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DC185-DCFB-4D9E-96FB-E655AFEF0C40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11D51C-59DB-D432-8EAD-7FBBDDACC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EAF099-DAE7-C074-62A2-02B0508AA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D20F2-8081-4968-8B68-E03E4EBCF6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1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2EE542-709D-CC1B-80C1-8BD0F0B8B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91AF2E1-C135-3910-7652-CB85603343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996612B-5C45-47CC-E190-A5EFCF315E46}"/>
              </a:ext>
            </a:extLst>
          </p:cNvPr>
          <p:cNvSpPr/>
          <p:nvPr/>
        </p:nvSpPr>
        <p:spPr>
          <a:xfrm>
            <a:off x="1524000" y="1996581"/>
            <a:ext cx="9222297" cy="3261220"/>
          </a:xfrm>
          <a:prstGeom prst="rect">
            <a:avLst/>
          </a:prstGeom>
          <a:solidFill>
            <a:srgbClr val="4545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latin typeface="Bahnschrift Light SemiCondensed" panose="020B0502040204020203" pitchFamily="34" charset="0"/>
              </a:rPr>
              <a:t>Визуальная новелла про травлю</a:t>
            </a:r>
          </a:p>
          <a:p>
            <a:pPr algn="ctr"/>
            <a:endParaRPr lang="ru-RU" sz="36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ru-RU" dirty="0">
                <a:latin typeface="Bahnschrift Light SemiCondensed" panose="020B0502040204020203" pitchFamily="34" charset="0"/>
              </a:rPr>
              <a:t>10 класс ГБОУ Школа №1561</a:t>
            </a:r>
          </a:p>
          <a:p>
            <a:pPr algn="ctr"/>
            <a:r>
              <a:rPr lang="ru-RU" dirty="0">
                <a:latin typeface="Bahnschrift Light SemiCondensed" panose="020B0502040204020203" pitchFamily="34" charset="0"/>
              </a:rPr>
              <a:t>команда «</a:t>
            </a:r>
            <a:r>
              <a:rPr lang="ru-RU" dirty="0" err="1">
                <a:latin typeface="Bahnschrift Light SemiCondensed" panose="020B0502040204020203" pitchFamily="34" charset="0"/>
              </a:rPr>
              <a:t>Твистедиментед</a:t>
            </a:r>
            <a:r>
              <a:rPr lang="ru-RU" dirty="0">
                <a:latin typeface="Bahnschrift Light SemiCondensed" panose="020B0502040204020203" pitchFamily="34" charset="0"/>
              </a:rPr>
              <a:t>»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6B21C74-7DAA-7477-BA46-96CBB882F928}"/>
              </a:ext>
            </a:extLst>
          </p:cNvPr>
          <p:cNvSpPr/>
          <p:nvPr/>
        </p:nvSpPr>
        <p:spPr>
          <a:xfrm>
            <a:off x="1686187" y="2147582"/>
            <a:ext cx="8917497" cy="29613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571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2B768F-2B13-4A5A-365C-CDD25774B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9726" y="997969"/>
            <a:ext cx="1732548" cy="680035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Команда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03441EC-4D6A-CE57-C6BE-8F9CFFF6A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8574" y="1762919"/>
            <a:ext cx="3603426" cy="480456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F60BFD-3050-5CFE-1A21-A63F6A260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94" y="1509713"/>
            <a:ext cx="3793331" cy="5057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751252-F781-EF24-ED5E-411EFCDEA810}"/>
              </a:ext>
            </a:extLst>
          </p:cNvPr>
          <p:cNvSpPr txBox="1"/>
          <p:nvPr/>
        </p:nvSpPr>
        <p:spPr>
          <a:xfrm>
            <a:off x="3603428" y="2201261"/>
            <a:ext cx="309575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Bahnschrift Light Condensed" panose="020B0502040204020203" pitchFamily="34" charset="0"/>
              </a:rPr>
              <a:t>&gt; </a:t>
            </a:r>
            <a:r>
              <a:rPr lang="ru-RU" sz="2400" dirty="0" err="1">
                <a:latin typeface="Bahnschrift Light Condensed" panose="020B0502040204020203" pitchFamily="34" charset="0"/>
              </a:rPr>
              <a:t>Бейдуллина</a:t>
            </a:r>
            <a:r>
              <a:rPr lang="ru-RU" sz="2400" dirty="0">
                <a:latin typeface="Bahnschrift Light Condensed" panose="020B0502040204020203" pitchFamily="34" charset="0"/>
              </a:rPr>
              <a:t> Адиля</a:t>
            </a:r>
          </a:p>
          <a:p>
            <a:r>
              <a:rPr lang="ru-RU" sz="2000" dirty="0">
                <a:latin typeface="Bahnschrift Light Condensed" panose="020B0502040204020203" pitchFamily="34" charset="0"/>
              </a:rPr>
              <a:t>Отвечает за сюжет, его развитие,</a:t>
            </a:r>
          </a:p>
          <a:p>
            <a:r>
              <a:rPr lang="ru-RU" sz="2000" dirty="0">
                <a:latin typeface="Bahnschrift Light Condensed" panose="020B0502040204020203" pitchFamily="34" charset="0"/>
              </a:rPr>
              <a:t>происходящее в новелле и за написание кода.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05465C-A799-9298-1EEA-94835304350E}"/>
              </a:ext>
            </a:extLst>
          </p:cNvPr>
          <p:cNvSpPr txBox="1"/>
          <p:nvPr/>
        </p:nvSpPr>
        <p:spPr>
          <a:xfrm>
            <a:off x="6422953" y="3906489"/>
            <a:ext cx="329424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&gt;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Гамазкова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Марьяна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Отвечает за визуальное сопровождение, дизайн персонажей</a:t>
            </a:r>
            <a:r>
              <a:rPr lang="ru-RU" sz="2000" dirty="0">
                <a:solidFill>
                  <a:prstClr val="black"/>
                </a:solidFill>
                <a:latin typeface="Bahnschrift Light Condensed" panose="020B0502040204020203" pitchFamily="34" charset="0"/>
              </a:rPr>
              <a:t> и композицию.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 Light Condensed" panose="020B0502040204020203" pitchFamily="34" charset="0"/>
              <a:ea typeface="+mn-ea"/>
              <a:cs typeface="+mn-cs"/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E2C721AA-D926-21E6-B95C-1540DB438D09}"/>
              </a:ext>
            </a:extLst>
          </p:cNvPr>
          <p:cNvCxnSpPr/>
          <p:nvPr/>
        </p:nvCxnSpPr>
        <p:spPr>
          <a:xfrm>
            <a:off x="6422953" y="3734602"/>
            <a:ext cx="2499666" cy="0"/>
          </a:xfrm>
          <a:prstGeom prst="line">
            <a:avLst/>
          </a:prstGeom>
          <a:ln>
            <a:solidFill>
              <a:srgbClr val="454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9AFEFA5C-AD57-FFBB-F6D3-F9AF3EC6754E}"/>
              </a:ext>
            </a:extLst>
          </p:cNvPr>
          <p:cNvCxnSpPr/>
          <p:nvPr/>
        </p:nvCxnSpPr>
        <p:spPr>
          <a:xfrm>
            <a:off x="6422953" y="5611528"/>
            <a:ext cx="2499666" cy="0"/>
          </a:xfrm>
          <a:prstGeom prst="line">
            <a:avLst/>
          </a:prstGeom>
          <a:ln>
            <a:solidFill>
              <a:srgbClr val="454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D5020178-5317-5261-18B2-308407009284}"/>
              </a:ext>
            </a:extLst>
          </p:cNvPr>
          <p:cNvCxnSpPr/>
          <p:nvPr/>
        </p:nvCxnSpPr>
        <p:spPr>
          <a:xfrm flipH="1">
            <a:off x="3840480" y="3734602"/>
            <a:ext cx="2329314" cy="0"/>
          </a:xfrm>
          <a:prstGeom prst="line">
            <a:avLst/>
          </a:prstGeom>
          <a:ln>
            <a:solidFill>
              <a:srgbClr val="454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F32FE23B-F149-8A54-589E-208B480C6758}"/>
              </a:ext>
            </a:extLst>
          </p:cNvPr>
          <p:cNvCxnSpPr/>
          <p:nvPr/>
        </p:nvCxnSpPr>
        <p:spPr>
          <a:xfrm>
            <a:off x="3696101" y="1953928"/>
            <a:ext cx="2473693" cy="0"/>
          </a:xfrm>
          <a:prstGeom prst="line">
            <a:avLst/>
          </a:prstGeom>
          <a:ln>
            <a:solidFill>
              <a:srgbClr val="454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3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5C97F9-FF66-4F8C-EC2F-6D82E89E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6390" y="1054601"/>
            <a:ext cx="4579219" cy="587776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prstClr val="white"/>
                </a:solidFill>
                <a:latin typeface="Bahnschrift Light SemiCondensed" panose="020B0502040204020203" pitchFamily="34" charset="0"/>
              </a:rPr>
              <a:t>Проблема и актуальность</a:t>
            </a:r>
            <a:endParaRPr lang="ru-RU" sz="3200" dirty="0"/>
          </a:p>
        </p:txBody>
      </p:sp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AFCD4580-9D58-91CC-FBF0-1D57F00112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276297"/>
              </p:ext>
            </p:extLst>
          </p:nvPr>
        </p:nvGraphicFramePr>
        <p:xfrm>
          <a:off x="1106906" y="1876926"/>
          <a:ext cx="3850105" cy="2387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36E143D-F7D9-F0A2-7D36-F0BB41B644F0}"/>
              </a:ext>
            </a:extLst>
          </p:cNvPr>
          <p:cNvSpPr/>
          <p:nvPr/>
        </p:nvSpPr>
        <p:spPr>
          <a:xfrm>
            <a:off x="1106905" y="4219040"/>
            <a:ext cx="5582653" cy="1712529"/>
          </a:xfrm>
          <a:prstGeom prst="rect">
            <a:avLst/>
          </a:prstGeom>
          <a:solidFill>
            <a:srgbClr val="4545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ECC0D15-0BC5-C3E7-96DB-045B1BA10CBA}"/>
              </a:ext>
            </a:extLst>
          </p:cNvPr>
          <p:cNvSpPr/>
          <p:nvPr/>
        </p:nvSpPr>
        <p:spPr>
          <a:xfrm>
            <a:off x="4774131" y="2021305"/>
            <a:ext cx="6131292" cy="1867301"/>
          </a:xfrm>
          <a:prstGeom prst="rect">
            <a:avLst/>
          </a:prstGeom>
          <a:solidFill>
            <a:srgbClr val="4545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E344F8A-E419-0C65-2CC1-D610042172C3}"/>
              </a:ext>
            </a:extLst>
          </p:cNvPr>
          <p:cNvSpPr/>
          <p:nvPr/>
        </p:nvSpPr>
        <p:spPr>
          <a:xfrm>
            <a:off x="4957011" y="2165684"/>
            <a:ext cx="5813658" cy="15881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77A1950-559E-1506-9C79-5ACFC652D195}"/>
              </a:ext>
            </a:extLst>
          </p:cNvPr>
          <p:cNvSpPr/>
          <p:nvPr/>
        </p:nvSpPr>
        <p:spPr>
          <a:xfrm>
            <a:off x="1280160" y="4389120"/>
            <a:ext cx="5265019" cy="14107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6" name="Схема 15">
            <a:extLst>
              <a:ext uri="{FF2B5EF4-FFF2-40B4-BE49-F238E27FC236}">
                <a16:creationId xmlns:a16="http://schemas.microsoft.com/office/drawing/2014/main" id="{8B00B6D5-3A0C-54D0-5590-DC3AA7F413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8377431"/>
              </p:ext>
            </p:extLst>
          </p:nvPr>
        </p:nvGraphicFramePr>
        <p:xfrm>
          <a:off x="6096000" y="3147460"/>
          <a:ext cx="3952775" cy="2964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58D7ACA-0E14-3E96-3912-DF112117D968}"/>
              </a:ext>
            </a:extLst>
          </p:cNvPr>
          <p:cNvSpPr txBox="1"/>
          <p:nvPr/>
        </p:nvSpPr>
        <p:spPr>
          <a:xfrm>
            <a:off x="5173579" y="2459094"/>
            <a:ext cx="55152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Травля (</a:t>
            </a:r>
            <a:r>
              <a:rPr lang="ru-RU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буллинг</a:t>
            </a:r>
            <a:r>
              <a:rPr lang="ru-RU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) — агрессивное преследование и издевательство над одним из членов коллектива со стороны другого (или группы лиц)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FC4C6A-5343-7123-3C06-EC223F256A00}"/>
              </a:ext>
            </a:extLst>
          </p:cNvPr>
          <p:cNvSpPr txBox="1"/>
          <p:nvPr/>
        </p:nvSpPr>
        <p:spPr>
          <a:xfrm>
            <a:off x="1330693" y="4434071"/>
            <a:ext cx="51471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Буллинг</a:t>
            </a:r>
            <a:r>
              <a:rPr lang="ru-RU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в школе может привести к серьёзным душевным потрясениям и психическим расстройствам. Если на человека со слабой нервной системой свалятся такие испытания, это очень тяжело.</a:t>
            </a:r>
          </a:p>
        </p:txBody>
      </p:sp>
    </p:spTree>
    <p:extLst>
      <p:ext uri="{BB962C8B-B14F-4D97-AF65-F5344CB8AC3E}">
        <p14:creationId xmlns:p14="http://schemas.microsoft.com/office/powerpoint/2010/main" val="17355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Graphic spid="1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0A80E-4E7E-CA01-9C1A-4546AB483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091" y="910590"/>
            <a:ext cx="4349817" cy="915035"/>
          </a:xfrm>
        </p:spPr>
        <p:txBody>
          <a:bodyPr/>
          <a:lstStyle/>
          <a:p>
            <a:r>
              <a:rPr lang="ru-RU" sz="3200" dirty="0">
                <a:solidFill>
                  <a:prstClr val="white"/>
                </a:solidFill>
                <a:latin typeface="Bahnschrift Light SemiCondensed" panose="020B0502040204020203" pitchFamily="34" charset="0"/>
              </a:rPr>
              <a:t>Решение и перспективы</a:t>
            </a:r>
            <a:endParaRPr lang="ru-RU" dirty="0"/>
          </a:p>
        </p:txBody>
      </p:sp>
      <p:pic>
        <p:nvPicPr>
          <p:cNvPr id="16" name="Объект 15">
            <a:extLst>
              <a:ext uri="{FF2B5EF4-FFF2-40B4-BE49-F238E27FC236}">
                <a16:creationId xmlns:a16="http://schemas.microsoft.com/office/drawing/2014/main" id="{C23BA6DF-5C99-AAF5-D664-63971BD8D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054" y="1915427"/>
            <a:ext cx="1912456" cy="4142038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60DD945-7EB8-720E-60C9-EC6D04FCB750}"/>
              </a:ext>
            </a:extLst>
          </p:cNvPr>
          <p:cNvSpPr/>
          <p:nvPr/>
        </p:nvSpPr>
        <p:spPr>
          <a:xfrm>
            <a:off x="4799798" y="1916439"/>
            <a:ext cx="6477803" cy="2117558"/>
          </a:xfrm>
          <a:prstGeom prst="rect">
            <a:avLst/>
          </a:prstGeom>
          <a:solidFill>
            <a:srgbClr val="4545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F61B03C-5C13-4719-ED24-F50EDD39EF3A}"/>
              </a:ext>
            </a:extLst>
          </p:cNvPr>
          <p:cNvSpPr/>
          <p:nvPr/>
        </p:nvSpPr>
        <p:spPr>
          <a:xfrm>
            <a:off x="7137131" y="4301765"/>
            <a:ext cx="4026569" cy="1760421"/>
          </a:xfrm>
          <a:prstGeom prst="rect">
            <a:avLst/>
          </a:prstGeom>
          <a:solidFill>
            <a:srgbClr val="4545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F053AAB-E98E-B959-EA5A-6F8FDF866978}"/>
              </a:ext>
            </a:extLst>
          </p:cNvPr>
          <p:cNvSpPr/>
          <p:nvPr/>
        </p:nvSpPr>
        <p:spPr>
          <a:xfrm>
            <a:off x="4905676" y="2046380"/>
            <a:ext cx="6266046" cy="18576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0DA9421-0306-EAD5-1EB2-FF0F1AF1D0F4}"/>
              </a:ext>
            </a:extLst>
          </p:cNvPr>
          <p:cNvSpPr/>
          <p:nvPr/>
        </p:nvSpPr>
        <p:spPr>
          <a:xfrm>
            <a:off x="7230175" y="4392703"/>
            <a:ext cx="3840480" cy="15785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48725C-59E4-8CFE-2CFE-CA9CB880AE53}"/>
              </a:ext>
            </a:extLst>
          </p:cNvPr>
          <p:cNvSpPr txBox="1"/>
          <p:nvPr/>
        </p:nvSpPr>
        <p:spPr>
          <a:xfrm>
            <a:off x="4989897" y="2151654"/>
            <a:ext cx="60976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ru-RU" sz="1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Написание полноценной истории с советами, которые помогают понять пользователям, что же надо делать в той или иной ситуации.</a:t>
            </a:r>
          </a:p>
          <a:p>
            <a:pPr marL="457200" indent="-457200">
              <a:buAutoNum type="arabicParenR"/>
            </a:pPr>
            <a:r>
              <a:rPr lang="ru-RU" sz="1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Этот бот будет помогать людям представить себя на местах жертвы, агрессора и наблюдающего.</a:t>
            </a:r>
          </a:p>
          <a:p>
            <a:pPr marL="457200" indent="-457200">
              <a:buAutoNum type="arabicParenR"/>
            </a:pPr>
            <a:r>
              <a:rPr lang="ru-RU" sz="1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Визуальная новелла должна уменьшить количество травли в школе.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AE368B-EDFF-ABAF-1E6D-1407FEDF0190}"/>
              </a:ext>
            </a:extLst>
          </p:cNvPr>
          <p:cNvSpPr txBox="1"/>
          <p:nvPr/>
        </p:nvSpPr>
        <p:spPr>
          <a:xfrm>
            <a:off x="7325390" y="4631721"/>
            <a:ext cx="6097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SemiCondensed" panose="020B0502040204020203" pitchFamily="34" charset="0"/>
                <a:ea typeface="+mn-ea"/>
                <a:cs typeface="+mn-cs"/>
              </a:rPr>
              <a:t>&lt;&lt;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SemiCondensed" panose="020B0502040204020203" pitchFamily="34" charset="0"/>
                <a:ea typeface="+mn-ea"/>
                <a:cs typeface="+mn-cs"/>
              </a:rPr>
              <a:t>Вы можете отсканировать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SemiCondensed" panose="020B0502040204020203" pitchFamily="34" charset="0"/>
                <a:ea typeface="+mn-ea"/>
                <a:cs typeface="+mn-cs"/>
              </a:rPr>
              <a:t>QR</a:t>
            </a:r>
            <a:r>
              <a:rPr lang="ru-RU" dirty="0">
                <a:solidFill>
                  <a:prstClr val="white"/>
                </a:solidFill>
                <a:latin typeface="Bahnschrift Light SemiCondensed" panose="020B0502040204020203" pitchFamily="34" charset="0"/>
              </a:rPr>
              <a:t>-код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prstClr val="white"/>
                </a:solidFill>
                <a:latin typeface="Bahnschrift Light SemiCondensed" panose="020B0502040204020203" pitchFamily="34" charset="0"/>
              </a:rPr>
              <a:t>    и самостоятельно ознакомиться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SemiCondensed" panose="020B0502040204020203" pitchFamily="34" charset="0"/>
                <a:ea typeface="+mn-ea"/>
                <a:cs typeface="+mn-cs"/>
              </a:rPr>
              <a:t>    с</a:t>
            </a:r>
            <a:r>
              <a:rPr lang="ru-RU" dirty="0">
                <a:solidFill>
                  <a:prstClr val="white"/>
                </a:solidFill>
                <a:latin typeface="Bahnschrift Light SemiCondensed" panose="020B0502040204020203" pitchFamily="34" charset="0"/>
              </a:rPr>
              <a:t> пробной версией новеллы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Light SemiCondensed" panose="020B0502040204020203" pitchFamily="34" charset="0"/>
              <a:ea typeface="+mn-ea"/>
              <a:cs typeface="+mn-cs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BDEC9A9-7CD4-912B-0A8B-B32BC4E69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510" y="1915427"/>
            <a:ext cx="1912456" cy="414203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32128B5-0E7F-34BE-F106-59F403BB7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223" y="4226631"/>
            <a:ext cx="1912457" cy="191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5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164</Words>
  <Application>Microsoft Office PowerPoint</Application>
  <PresentationFormat>Широкоэкранный</PresentationFormat>
  <Paragraphs>22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Bahnschrift Light Condensed</vt:lpstr>
      <vt:lpstr>Bahnschrift Light SemiCondensed</vt:lpstr>
      <vt:lpstr>Calibri</vt:lpstr>
      <vt:lpstr>Calibri Light</vt:lpstr>
      <vt:lpstr>Тема Office</vt:lpstr>
      <vt:lpstr>Презентация PowerPoint</vt:lpstr>
      <vt:lpstr>Команда</vt:lpstr>
      <vt:lpstr>Проблема и актуальность</vt:lpstr>
      <vt:lpstr>Решение и перспективы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Ученик 001 Корп.11</dc:creator>
  <cp:lastModifiedBy>Ученик 038 Корп.11</cp:lastModifiedBy>
  <cp:revision>1</cp:revision>
  <dcterms:created xsi:type="dcterms:W3CDTF">2023-01-14T07:56:47Z</dcterms:created>
  <dcterms:modified xsi:type="dcterms:W3CDTF">2023-01-14T12:48:57Z</dcterms:modified>
</cp:coreProperties>
</file>