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lstStyle/>
          <a:p>
            <a:endParaRPr dirty="0"/>
          </a:p>
          <a:p>
            <a:pPr marL="0" indent="0">
              <a:buNone/>
            </a:pPr>
            <a:r>
              <a:rPr dirty="0"/>
              <a:t>Running GenAI on Intel AI Laptops and Simple LLM Inference on CPU and fine-tuning of LLM Models using Intel® OpenVINO™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Unique Idea Brief (Solution)</a:t>
            </a:r>
          </a:p>
        </p:txBody>
      </p:sp>
      <p:sp>
        <p:nvSpPr>
          <p:cNvPr id="3" name="Content Placeholder 2"/>
          <p:cNvSpPr>
            <a:spLocks noGrp="1"/>
          </p:cNvSpPr>
          <p:nvPr>
            <p:ph idx="1"/>
          </p:nvPr>
        </p:nvSpPr>
        <p:spPr/>
        <p:txBody>
          <a:bodyPr>
            <a:normAutofit/>
          </a:bodyPr>
          <a:lstStyle/>
          <a:p>
            <a:pPr marL="0" indent="0">
              <a:buNone/>
            </a:pPr>
            <a:r>
              <a:rPr lang="en-US" sz="2400" dirty="0"/>
              <a:t>Utilizing the </a:t>
            </a:r>
            <a:r>
              <a:rPr lang="en-US" sz="2400" dirty="0" err="1"/>
              <a:t>TinyLlama</a:t>
            </a:r>
            <a:r>
              <a:rPr lang="en-US" sz="2400" dirty="0"/>
              <a:t> model for running LLM inference on Intel AI laptops using OpenVINO for efficient model execution. This approach leverages the capabilities of OpenVINO to optimize model performance on Intel hardware, ensuring that the inference process is both fast and resource-efficient.</a:t>
            </a:r>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Features Offered</a:t>
            </a:r>
          </a:p>
        </p:txBody>
      </p:sp>
      <p:sp>
        <p:nvSpPr>
          <p:cNvPr id="4" name="Rectangle 1">
            <a:extLst>
              <a:ext uri="{FF2B5EF4-FFF2-40B4-BE49-F238E27FC236}">
                <a16:creationId xmlns:a16="http://schemas.microsoft.com/office/drawing/2014/main" id="{F163FACC-6190-490F-9820-8083421D8120}"/>
              </a:ext>
            </a:extLst>
          </p:cNvPr>
          <p:cNvSpPr>
            <a:spLocks noGrp="1" noChangeArrowheads="1"/>
          </p:cNvSpPr>
          <p:nvPr>
            <p:ph idx="1"/>
          </p:nvPr>
        </p:nvSpPr>
        <p:spPr bwMode="auto">
          <a:xfrm>
            <a:off x="457200" y="1835614"/>
            <a:ext cx="7848000" cy="4108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Efficient LLM Inference on CPU</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Using Open VINO to optimize LLM inference on Intel CPUs.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Model Fine-Tuning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Fine-tuning LLM models to create custom applications like chatbots.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Context Management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Managing context tokens to handle large sequences efficiently.</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Additional Features</a:t>
            </a:r>
            <a:endParaRPr lang="en-US" altLang="en-US" sz="1800" dirty="0">
              <a:latin typeface="Arial" panose="020B0604020202020204" pitchFamily="34" charset="0"/>
            </a:endParaRPr>
          </a:p>
          <a:p>
            <a:pPr marR="0" lvl="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Support for dynamic axes in the model to handle varying input sizes.</a:t>
            </a:r>
          </a:p>
          <a:p>
            <a:pPr marR="0" lvl="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Integration with popular NLP libraries like Hugging Face.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Process Flow</a:t>
            </a:r>
          </a:p>
        </p:txBody>
      </p:sp>
      <p:sp>
        <p:nvSpPr>
          <p:cNvPr id="5" name="object 3">
            <a:extLst>
              <a:ext uri="{FF2B5EF4-FFF2-40B4-BE49-F238E27FC236}">
                <a16:creationId xmlns:a16="http://schemas.microsoft.com/office/drawing/2014/main" id="{817CD8A3-F847-4FE6-A16C-02989B107C49}"/>
              </a:ext>
            </a:extLst>
          </p:cNvPr>
          <p:cNvSpPr>
            <a:spLocks noChangeArrowheads="1"/>
          </p:cNvSpPr>
          <p:nvPr/>
        </p:nvSpPr>
        <p:spPr bwMode="auto">
          <a:xfrm>
            <a:off x="154781" y="1417638"/>
            <a:ext cx="8834437" cy="4432556"/>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Architecture Diagram</a:t>
            </a:r>
          </a:p>
        </p:txBody>
      </p:sp>
      <p:sp>
        <p:nvSpPr>
          <p:cNvPr id="3" name="Content Placeholder 2"/>
          <p:cNvSpPr>
            <a:spLocks noGrp="1"/>
          </p:cNvSpPr>
          <p:nvPr>
            <p:ph idx="1"/>
          </p:nvPr>
        </p:nvSpPr>
        <p:spPr/>
        <p:txBody>
          <a:bodyPr>
            <a:normAutofit/>
          </a:bodyPr>
          <a:lstStyle/>
          <a:p>
            <a:endParaRPr dirty="0"/>
          </a:p>
          <a:p>
            <a:pPr marL="0" indent="0">
              <a:buNone/>
              <a:defRPr b="1"/>
            </a:pPr>
            <a:endParaRPr dirty="0"/>
          </a:p>
        </p:txBody>
      </p:sp>
      <p:sp>
        <p:nvSpPr>
          <p:cNvPr id="4" name="object 3">
            <a:extLst>
              <a:ext uri="{FF2B5EF4-FFF2-40B4-BE49-F238E27FC236}">
                <a16:creationId xmlns:a16="http://schemas.microsoft.com/office/drawing/2014/main" id="{731F90B6-C6BB-4AA9-945C-2DB7CB2BB55C}"/>
              </a:ext>
            </a:extLst>
          </p:cNvPr>
          <p:cNvSpPr>
            <a:spLocks noChangeArrowheads="1"/>
          </p:cNvSpPr>
          <p:nvPr/>
        </p:nvSpPr>
        <p:spPr bwMode="auto">
          <a:xfrm>
            <a:off x="727587" y="1417638"/>
            <a:ext cx="7787148" cy="489108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Technologies Used</a:t>
            </a:r>
          </a:p>
        </p:txBody>
      </p:sp>
      <p:sp>
        <p:nvSpPr>
          <p:cNvPr id="4" name="Rectangle 1">
            <a:extLst>
              <a:ext uri="{FF2B5EF4-FFF2-40B4-BE49-F238E27FC236}">
                <a16:creationId xmlns:a16="http://schemas.microsoft.com/office/drawing/2014/main" id="{C17AF9AE-6276-489B-B241-8D16C1E0EB1C}"/>
              </a:ext>
            </a:extLst>
          </p:cNvPr>
          <p:cNvSpPr>
            <a:spLocks noGrp="1" noChangeArrowheads="1"/>
          </p:cNvSpPr>
          <p:nvPr>
            <p:ph idx="1"/>
          </p:nvPr>
        </p:nvSpPr>
        <p:spPr bwMode="auto">
          <a:xfrm>
            <a:off x="457200" y="1370192"/>
            <a:ext cx="7417608"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Python:</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For scripting and running the processes.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Hugging Face Transformers: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For tokenization and model handling.</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PyTorch:</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For exporting the model to ONNX format.</a:t>
            </a:r>
          </a:p>
          <a:p>
            <a:pPr marL="0" marR="0" lvl="0" indent="0" algn="l" defTabSz="914400" rtl="0" eaLnBrk="0" fontAlgn="base" latinLnBrk="0" hangingPunct="0">
              <a:lnSpc>
                <a:spcPct val="150000"/>
              </a:lnSpc>
              <a:spcBef>
                <a:spcPct val="0"/>
              </a:spcBef>
              <a:spcAft>
                <a:spcPct val="0"/>
              </a:spcAft>
              <a:buClrTx/>
              <a:buSzTx/>
              <a:buNone/>
              <a:tabLst/>
            </a:pPr>
            <a:r>
              <a:rPr lang="en-US" altLang="en-US" sz="2000" b="1" dirty="0">
                <a:latin typeface="Arial" panose="020B0604020202020204" pitchFamily="34" charset="0"/>
              </a:rPr>
              <a:t>Intel® OpenVINO™ Toolkit </a:t>
            </a:r>
            <a:r>
              <a:rPr kumimoji="0" lang="en-US" altLang="en-US" sz="2000" b="1" i="0" u="none" strike="noStrike" cap="none" normalizeH="0" baseline="0" dirty="0">
                <a:ln>
                  <a:noFill/>
                </a:ln>
                <a:solidFill>
                  <a:schemeClr val="tx1"/>
                </a:solidFill>
                <a:effectLst/>
                <a:latin typeface="Arial" panose="020B0604020202020204" pitchFamily="34"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For converting and compiling the model for efficient inference.</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ONNX:</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As an intermediate format for model conversion.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Team Members and Contribution</a:t>
            </a:r>
          </a:p>
        </p:txBody>
      </p:sp>
      <p:sp>
        <p:nvSpPr>
          <p:cNvPr id="3" name="Content Placeholder 2"/>
          <p:cNvSpPr>
            <a:spLocks noGrp="1"/>
          </p:cNvSpPr>
          <p:nvPr>
            <p:ph idx="1"/>
          </p:nvPr>
        </p:nvSpPr>
        <p:spPr>
          <a:xfrm>
            <a:off x="353961" y="1600200"/>
            <a:ext cx="8504903" cy="4525963"/>
          </a:xfrm>
        </p:spPr>
        <p:txBody>
          <a:bodyPr>
            <a:normAutofit/>
          </a:bodyPr>
          <a:lstStyle/>
          <a:p>
            <a:pPr marL="0" indent="0">
              <a:buNone/>
            </a:pPr>
            <a:r>
              <a:rPr lang="en-IN" dirty="0"/>
              <a:t>Optimization using OpenVino, Model Training and Basic LLM Model: </a:t>
            </a:r>
          </a:p>
          <a:p>
            <a:pPr marL="0" indent="0">
              <a:buNone/>
            </a:pPr>
            <a:r>
              <a:rPr lang="en-IN" sz="2800" dirty="0"/>
              <a:t>Chandrasekhar C A, Jobin Tom and Muhammed Adil.</a:t>
            </a:r>
          </a:p>
          <a:p>
            <a:pPr marL="0" indent="0">
              <a:buNone/>
            </a:pPr>
            <a:r>
              <a:rPr lang="en-IN" dirty="0"/>
              <a:t>Testing and UI creation: </a:t>
            </a:r>
          </a:p>
          <a:p>
            <a:pPr marL="0" indent="0">
              <a:buNone/>
            </a:pPr>
            <a:r>
              <a:rPr lang="en-IN" sz="2800" dirty="0"/>
              <a:t>Aaron James Koshy and Kevin Thomas.</a:t>
            </a:r>
            <a:endParaRPr lang="en-IN" dirty="0"/>
          </a:p>
          <a:p>
            <a:pPr marL="0" indent="0">
              <a:buNone/>
            </a:pPr>
            <a:r>
              <a:rPr lang="en-IN" dirty="0"/>
              <a:t>Documentation : </a:t>
            </a:r>
          </a:p>
          <a:p>
            <a:pPr marL="0" indent="0">
              <a:buNone/>
            </a:pPr>
            <a:r>
              <a:rPr lang="en-IN" sz="2800" dirty="0"/>
              <a:t>Kevin Thomas and Aaron James Koshy.</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4" name="Rectangle 1">
            <a:extLst>
              <a:ext uri="{FF2B5EF4-FFF2-40B4-BE49-F238E27FC236}">
                <a16:creationId xmlns:a16="http://schemas.microsoft.com/office/drawing/2014/main" id="{69F2A5FC-F08C-4405-AA59-2290C121363C}"/>
              </a:ext>
            </a:extLst>
          </p:cNvPr>
          <p:cNvSpPr>
            <a:spLocks noGrp="1" noChangeArrowheads="1"/>
          </p:cNvSpPr>
          <p:nvPr>
            <p:ph idx="1"/>
          </p:nvPr>
        </p:nvSpPr>
        <p:spPr bwMode="auto">
          <a:xfrm>
            <a:off x="457201" y="1816468"/>
            <a:ext cx="8136194"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Summary:</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This project demonstrates the efficient use of Intel AI tools for running LLM inference and fine-tuning on CPUs.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Future Work:</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Explore further optimizations and support for additional models.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Final Thoughts: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Leveraging Intel OpenVINO for AI applications can significantly enhance performance and efficiency.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102</TotalTime>
  <Words>308</Words>
  <Application>Microsoft Office PowerPoint</Application>
  <PresentationFormat>On-screen Show (4:3)</PresentationFormat>
  <Paragraphs>42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Problem Statement</vt:lpstr>
      <vt:lpstr>Unique Idea Brief (Solution)</vt:lpstr>
      <vt:lpstr>Features Offered</vt:lpstr>
      <vt:lpstr>Process Flow</vt:lpstr>
      <vt:lpstr>Architecture Diagram</vt:lpstr>
      <vt:lpstr>Technologies Used</vt:lpstr>
      <vt:lpstr>Team Members and Contribution</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subject/>
  <dc:creator>Aaron Koshy</dc:creator>
  <cp:keywords/>
  <dc:description>generated using python-pptx</dc:description>
  <cp:lastModifiedBy>Chandrasekhar C.A</cp:lastModifiedBy>
  <cp:revision>6</cp:revision>
  <dcterms:created xsi:type="dcterms:W3CDTF">2013-01-27T09:14:16Z</dcterms:created>
  <dcterms:modified xsi:type="dcterms:W3CDTF">2024-07-13T18:44:17Z</dcterms:modified>
  <cp:category/>
</cp:coreProperties>
</file>