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74" r:id="rId7"/>
    <p:sldId id="275" r:id="rId8"/>
    <p:sldId id="265" r:id="rId9"/>
    <p:sldId id="276" r:id="rId10"/>
    <p:sldId id="268" r:id="rId11"/>
    <p:sldId id="271" r:id="rId12"/>
    <p:sldId id="269" r:id="rId13"/>
    <p:sldId id="277" r:id="rId14"/>
    <p:sldId id="270" r:id="rId15"/>
    <p:sldId id="266" r:id="rId16"/>
    <p:sldId id="267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8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6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0FC4-C6DA-4BFA-AF21-20D2C2064AEB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63CF-ADE8-42A6-A730-44529E50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Travel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- By </a:t>
            </a:r>
            <a:r>
              <a:rPr lang="en-US" dirty="0" err="1" smtClean="0"/>
              <a:t>Aditya</a:t>
            </a:r>
            <a:r>
              <a:rPr lang="en-US" dirty="0" smtClean="0"/>
              <a:t>, </a:t>
            </a:r>
            <a:r>
              <a:rPr lang="en-US" dirty="0" err="1" smtClean="0"/>
              <a:t>Rohan</a:t>
            </a:r>
            <a:r>
              <a:rPr lang="en-US" dirty="0" smtClean="0"/>
              <a:t> </a:t>
            </a:r>
            <a:r>
              <a:rPr lang="en-US" smtClean="0"/>
              <a:t>and Sumeer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9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3"/>
            <a:ext cx="10515600" cy="1497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Goal: Investigation </a:t>
            </a:r>
            <a:r>
              <a:rPr lang="en-US" dirty="0"/>
              <a:t>of flight cancellations using association rule mining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9" y="1690688"/>
            <a:ext cx="5429250" cy="410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43" y="2279562"/>
            <a:ext cx="5329312" cy="31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onsidering </a:t>
            </a:r>
            <a:r>
              <a:rPr lang="en-US" dirty="0"/>
              <a:t>relatively higher value for confidence,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flight bookings in the </a:t>
            </a:r>
            <a:r>
              <a:rPr lang="en-US" dirty="0" smtClean="0"/>
              <a:t>“Month </a:t>
            </a:r>
            <a:r>
              <a:rPr lang="en-US" dirty="0"/>
              <a:t>of </a:t>
            </a:r>
            <a:r>
              <a:rPr lang="en-US" dirty="0" smtClean="0"/>
              <a:t>December” for </a:t>
            </a:r>
            <a:r>
              <a:rPr lang="en-US" dirty="0"/>
              <a:t>flights that take of during </a:t>
            </a:r>
            <a:r>
              <a:rPr lang="en-US" dirty="0" smtClean="0"/>
              <a:t>“Afternoon”</a:t>
            </a:r>
          </a:p>
          <a:p>
            <a:r>
              <a:rPr lang="en-US" dirty="0" smtClean="0"/>
              <a:t>We </a:t>
            </a:r>
            <a:r>
              <a:rPr lang="en-US" dirty="0"/>
              <a:t>also observe a significant large value for </a:t>
            </a:r>
            <a:r>
              <a:rPr lang="en-US" dirty="0" smtClean="0"/>
              <a:t>lift </a:t>
            </a:r>
            <a:r>
              <a:rPr lang="en-US" dirty="0"/>
              <a:t>which means flights are getting cancelled for the mentioned Month and departure interval with a frequency higher than </a:t>
            </a:r>
            <a:r>
              <a:rPr lang="en-US" dirty="0" smtClean="0"/>
              <a:t>expected</a:t>
            </a:r>
          </a:p>
          <a:p>
            <a:r>
              <a:rPr lang="en-US" dirty="0" smtClean="0"/>
              <a:t>Observations highlight </a:t>
            </a:r>
            <a:r>
              <a:rPr lang="en-US" dirty="0"/>
              <a:t>that </a:t>
            </a:r>
            <a:r>
              <a:rPr lang="en-US" dirty="0" smtClean="0"/>
              <a:t>“February” </a:t>
            </a:r>
            <a:r>
              <a:rPr lang="en-US" dirty="0"/>
              <a:t>also records significant cancellations for flights departing during </a:t>
            </a:r>
            <a:r>
              <a:rPr lang="en-US" dirty="0" smtClean="0"/>
              <a:t>evenings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5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Goal: Decision tree algorithms on dataset for investigating on-time performance and the factors that contribute to flight delays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1" y="2768958"/>
            <a:ext cx="5093428" cy="35062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237962"/>
            <a:ext cx="4776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Decision Tree Fancy Plot using </a:t>
            </a:r>
            <a:r>
              <a:rPr lang="en-US" dirty="0" err="1"/>
              <a:t>rpart</a:t>
            </a:r>
            <a:r>
              <a:rPr lang="en-US" dirty="0"/>
              <a:t> calculation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54" y="2884293"/>
            <a:ext cx="5534025" cy="3390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31628" y="2237962"/>
            <a:ext cx="4776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Decision Tree Fancy Plot using </a:t>
            </a:r>
            <a:r>
              <a:rPr lang="en-US" dirty="0" err="1" smtClean="0"/>
              <a:t>ctree</a:t>
            </a:r>
            <a:r>
              <a:rPr lang="en-US" dirty="0" smtClean="0"/>
              <a:t> calculation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0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386292"/>
            <a:ext cx="10515600" cy="602015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Rpart</a:t>
            </a:r>
            <a:endParaRPr lang="en-US" dirty="0" smtClean="0"/>
          </a:p>
          <a:p>
            <a:pPr lvl="1"/>
            <a:r>
              <a:rPr lang="en-US" dirty="0"/>
              <a:t>formula3 = </a:t>
            </a:r>
            <a:r>
              <a:rPr lang="en-US" dirty="0" err="1"/>
              <a:t>DepDelay</a:t>
            </a:r>
            <a:r>
              <a:rPr lang="en-US" dirty="0"/>
              <a:t> ~ </a:t>
            </a:r>
            <a:r>
              <a:rPr lang="en-US" dirty="0" err="1"/>
              <a:t>DayofMonth</a:t>
            </a:r>
            <a:r>
              <a:rPr lang="en-US" dirty="0"/>
              <a:t> + </a:t>
            </a:r>
            <a:r>
              <a:rPr lang="en-US" dirty="0" err="1"/>
              <a:t>DayOfWeek</a:t>
            </a:r>
            <a:r>
              <a:rPr lang="en-US" dirty="0"/>
              <a:t> + </a:t>
            </a:r>
            <a:r>
              <a:rPr lang="en-US" dirty="0" err="1"/>
              <a:t>DepTime</a:t>
            </a:r>
            <a:r>
              <a:rPr lang="en-US" dirty="0"/>
              <a:t> +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 smtClean="0"/>
              <a:t>rpartcalculation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rpart</a:t>
            </a:r>
            <a:r>
              <a:rPr lang="en-US" dirty="0"/>
              <a:t>(data = data, formula= formula3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draw.tree</a:t>
            </a:r>
            <a:r>
              <a:rPr lang="en-US" dirty="0"/>
              <a:t>(</a:t>
            </a:r>
            <a:r>
              <a:rPr lang="en-US" dirty="0" err="1"/>
              <a:t>rpartcalculation</a:t>
            </a:r>
            <a:r>
              <a:rPr lang="en-US" dirty="0"/>
              <a:t>, </a:t>
            </a:r>
            <a:r>
              <a:rPr lang="en-US" dirty="0" err="1"/>
              <a:t>nodeinfo</a:t>
            </a:r>
            <a:r>
              <a:rPr lang="en-US" dirty="0"/>
              <a:t> = TRUE)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Ctree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DepDelay</a:t>
            </a:r>
            <a:endParaRPr lang="en-US" dirty="0" smtClean="0"/>
          </a:p>
          <a:p>
            <a:pPr lvl="1"/>
            <a:r>
              <a:rPr lang="en-US" dirty="0"/>
              <a:t>formula1 = </a:t>
            </a:r>
            <a:r>
              <a:rPr lang="en-US" dirty="0" err="1"/>
              <a:t>DepDelay</a:t>
            </a:r>
            <a:r>
              <a:rPr lang="en-US" dirty="0"/>
              <a:t> ~ Distance + </a:t>
            </a:r>
            <a:r>
              <a:rPr lang="en-US" dirty="0" err="1"/>
              <a:t>DepTime</a:t>
            </a:r>
            <a:endParaRPr lang="en-US" dirty="0"/>
          </a:p>
          <a:p>
            <a:pPr lvl="1"/>
            <a:r>
              <a:rPr lang="en-US" dirty="0"/>
              <a:t>control1 = </a:t>
            </a:r>
            <a:r>
              <a:rPr lang="en-US" dirty="0" err="1"/>
              <a:t>ctree_control</a:t>
            </a:r>
            <a:r>
              <a:rPr lang="en-US" dirty="0"/>
              <a:t>(</a:t>
            </a:r>
            <a:r>
              <a:rPr lang="en-US" dirty="0" err="1"/>
              <a:t>maxdepth</a:t>
            </a:r>
            <a:r>
              <a:rPr lang="en-US" dirty="0"/>
              <a:t> = 3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ctree1 = </a:t>
            </a:r>
            <a:r>
              <a:rPr lang="en-US" dirty="0" err="1"/>
              <a:t>ctree</a:t>
            </a:r>
            <a:r>
              <a:rPr lang="en-US" dirty="0"/>
              <a:t>(data = data, formula = formula1, control = control1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plot(ctree1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Arrival </a:t>
            </a:r>
            <a:r>
              <a:rPr lang="en-US" dirty="0" smtClean="0"/>
              <a:t>Delay</a:t>
            </a:r>
          </a:p>
          <a:p>
            <a:pPr lvl="1"/>
            <a:r>
              <a:rPr lang="en-US" dirty="0"/>
              <a:t>formula2 = </a:t>
            </a:r>
            <a:r>
              <a:rPr lang="en-US" dirty="0" err="1"/>
              <a:t>ArrDelay</a:t>
            </a:r>
            <a:r>
              <a:rPr lang="en-US" dirty="0"/>
              <a:t> ~ Distance + </a:t>
            </a:r>
            <a:r>
              <a:rPr lang="en-US" dirty="0" err="1"/>
              <a:t>ArrTime</a:t>
            </a:r>
            <a:endParaRPr lang="en-US" dirty="0"/>
          </a:p>
          <a:p>
            <a:pPr lvl="1"/>
            <a:r>
              <a:rPr lang="en-US" dirty="0"/>
              <a:t>control2 = </a:t>
            </a:r>
            <a:r>
              <a:rPr lang="en-US" dirty="0" err="1"/>
              <a:t>ctree_control</a:t>
            </a:r>
            <a:r>
              <a:rPr lang="en-US" dirty="0"/>
              <a:t>(</a:t>
            </a:r>
            <a:r>
              <a:rPr lang="en-US" dirty="0" err="1"/>
              <a:t>maxdepth</a:t>
            </a:r>
            <a:r>
              <a:rPr lang="en-US" dirty="0"/>
              <a:t> = 3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ctree2 = </a:t>
            </a:r>
            <a:r>
              <a:rPr lang="en-US" dirty="0" err="1"/>
              <a:t>ctree</a:t>
            </a:r>
            <a:r>
              <a:rPr lang="en-US" dirty="0"/>
              <a:t>(data = data, formula = formula2, control=control2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plot(ctree2)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9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54" y="476518"/>
            <a:ext cx="10593946" cy="1523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Goal: SVM </a:t>
            </a:r>
            <a:r>
              <a:rPr lang="en-US" dirty="0"/>
              <a:t>algorithm to focus on arrival delays in proportion with distance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4" y="1687132"/>
            <a:ext cx="6645498" cy="45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7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065"/>
            <a:ext cx="10515600" cy="10596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Goal: Are </a:t>
            </a:r>
            <a:r>
              <a:rPr lang="en-US" dirty="0"/>
              <a:t>there any patterns with respect to average departure delay, arrival delay and distance?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2240924"/>
            <a:ext cx="6516710" cy="4460372"/>
          </a:xfrm>
        </p:spPr>
      </p:pic>
    </p:spTree>
    <p:extLst>
      <p:ext uri="{BB962C8B-B14F-4D97-AF65-F5344CB8AC3E}">
        <p14:creationId xmlns:p14="http://schemas.microsoft.com/office/powerpoint/2010/main" val="188853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Goal: How </a:t>
            </a:r>
            <a:r>
              <a:rPr lang="en-US" dirty="0"/>
              <a:t>does the delay change with respect to volume of flights?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28" y="2009104"/>
            <a:ext cx="7237927" cy="4533364"/>
          </a:xfrm>
        </p:spPr>
      </p:pic>
    </p:spTree>
    <p:extLst>
      <p:ext uri="{BB962C8B-B14F-4D97-AF65-F5344CB8AC3E}">
        <p14:creationId xmlns:p14="http://schemas.microsoft.com/office/powerpoint/2010/main" val="82493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Goal: How </a:t>
            </a:r>
            <a:r>
              <a:rPr lang="en-US" dirty="0"/>
              <a:t>does the sentiment for various carriers look like on Twitter?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1690688"/>
            <a:ext cx="8139447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4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What </a:t>
            </a:r>
            <a:r>
              <a:rPr lang="en-US" dirty="0"/>
              <a:t>are people discussing with respect to various airline carriers on Twitter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3" y="1690689"/>
            <a:ext cx="692883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 Travel problem, flight delays</a:t>
            </a:r>
            <a:r>
              <a:rPr lang="en-US" dirty="0"/>
              <a:t> </a:t>
            </a:r>
            <a:r>
              <a:rPr lang="en-US" dirty="0" smtClean="0"/>
              <a:t>that lead to financial losses, negative impact on carrier’s business reputation</a:t>
            </a:r>
          </a:p>
          <a:p>
            <a:r>
              <a:rPr lang="en-US" dirty="0" smtClean="0"/>
              <a:t>The airline industry is responsible for incurring an average cost of about $11,300 per delayed flight</a:t>
            </a:r>
          </a:p>
          <a:p>
            <a:r>
              <a:rPr lang="en-US" dirty="0" smtClean="0"/>
              <a:t>Figure is based on 61,000 delayed flights on a per month average and excludes costs to passengers and lost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[Exploratory]: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/>
          <a:lstStyle/>
          <a:p>
            <a:r>
              <a:rPr lang="en-US" dirty="0" smtClean="0"/>
              <a:t>Exploring whether airline carriers follow a transportation system?</a:t>
            </a:r>
          </a:p>
          <a:p>
            <a:r>
              <a:rPr lang="en-US" dirty="0" smtClean="0"/>
              <a:t>Are there any patterns with respect to average </a:t>
            </a:r>
            <a:r>
              <a:rPr lang="en-US" dirty="0"/>
              <a:t>departure delay, arrival delay and </a:t>
            </a:r>
            <a:r>
              <a:rPr lang="en-US" dirty="0" smtClean="0"/>
              <a:t>distance?</a:t>
            </a:r>
          </a:p>
          <a:p>
            <a:r>
              <a:rPr lang="en-US" dirty="0" smtClean="0"/>
              <a:t>How does the delay change with respect to volume of flights?</a:t>
            </a:r>
          </a:p>
          <a:p>
            <a:r>
              <a:rPr lang="en-US" dirty="0" smtClean="0"/>
              <a:t>How does the sentiment for various carriers look like on Twitter?</a:t>
            </a:r>
          </a:p>
          <a:p>
            <a:r>
              <a:rPr lang="en-US" dirty="0" smtClean="0"/>
              <a:t>What are people discussing with respect to various airline carriers on Twitter?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9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</a:t>
            </a:r>
            <a:r>
              <a:rPr lang="en-US" dirty="0" smtClean="0"/>
              <a:t>[Investigative]: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Investigation of hub-and-spoke transportation system using graph theory</a:t>
            </a:r>
          </a:p>
          <a:p>
            <a:r>
              <a:rPr lang="en-US" dirty="0" smtClean="0"/>
              <a:t>Investigation of flight cancellations using association </a:t>
            </a:r>
            <a:r>
              <a:rPr lang="en-US" dirty="0"/>
              <a:t>rule </a:t>
            </a:r>
            <a:r>
              <a:rPr lang="en-US" dirty="0" smtClean="0"/>
              <a:t>mining</a:t>
            </a:r>
            <a:endParaRPr lang="en-US" dirty="0"/>
          </a:p>
          <a:p>
            <a:r>
              <a:rPr lang="en-US" dirty="0"/>
              <a:t>Decision tree </a:t>
            </a:r>
            <a:r>
              <a:rPr lang="en-US" dirty="0" smtClean="0"/>
              <a:t>algorithms </a:t>
            </a:r>
            <a:r>
              <a:rPr lang="en-US" dirty="0"/>
              <a:t>on dataset for investigating on-time performance and the factors that contribute to flight </a:t>
            </a:r>
            <a:r>
              <a:rPr lang="en-US" dirty="0" smtClean="0"/>
              <a:t>delays</a:t>
            </a:r>
          </a:p>
          <a:p>
            <a:pPr lvl="1"/>
            <a:r>
              <a:rPr lang="en-US" dirty="0" smtClean="0"/>
              <a:t>Applying </a:t>
            </a:r>
            <a:r>
              <a:rPr lang="en-US" dirty="0" err="1" smtClean="0"/>
              <a:t>rpart</a:t>
            </a:r>
            <a:r>
              <a:rPr lang="en-US" dirty="0" smtClean="0"/>
              <a:t> and </a:t>
            </a:r>
            <a:r>
              <a:rPr lang="en-US" dirty="0" err="1" smtClean="0"/>
              <a:t>ctree</a:t>
            </a:r>
            <a:r>
              <a:rPr lang="en-US" dirty="0"/>
              <a:t> </a:t>
            </a:r>
            <a:r>
              <a:rPr lang="en-US" dirty="0" smtClean="0"/>
              <a:t>algorithm on the dataset</a:t>
            </a:r>
            <a:endParaRPr lang="en-US" dirty="0"/>
          </a:p>
          <a:p>
            <a:r>
              <a:rPr lang="en-US" dirty="0"/>
              <a:t> SVM algorithm to focus on arrival delays in proportion with distance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Do </a:t>
            </a:r>
            <a:r>
              <a:rPr lang="en-US" dirty="0"/>
              <a:t>airline carriers follow a transportation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033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Hub: One particular airport from where most flights operate</a:t>
            </a:r>
          </a:p>
          <a:p>
            <a:r>
              <a:rPr lang="en-US" dirty="0" smtClean="0"/>
              <a:t>Southwest airlines (WN) operated without a hub system, no prominent spots observed</a:t>
            </a:r>
          </a:p>
          <a:p>
            <a:r>
              <a:rPr lang="en-US" dirty="0" smtClean="0"/>
              <a:t>Prominent hub system plot observed for other airline </a:t>
            </a:r>
            <a:r>
              <a:rPr lang="en-US" dirty="0" smtClean="0"/>
              <a:t>carriers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3740364"/>
            <a:ext cx="4750314" cy="2840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432" y="3094033"/>
            <a:ext cx="459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for Southwest airlines (WN) carrier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07" y="3736711"/>
            <a:ext cx="4585975" cy="284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1707" y="3094033"/>
            <a:ext cx="42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</a:t>
            </a:r>
            <a:r>
              <a:rPr lang="en-US" dirty="0"/>
              <a:t>for ExpressJet </a:t>
            </a:r>
            <a:r>
              <a:rPr lang="en-US" dirty="0" smtClean="0"/>
              <a:t>Airlines (XE) carrier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Hub-Spoke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observed that small carriers tend to operate locally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cal-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54" y="2488841"/>
            <a:ext cx="5397501" cy="39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0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prominent Hub System for F9</a:t>
            </a:r>
            <a:endParaRPr lang="en-US" dirty="0"/>
          </a:p>
        </p:txBody>
      </p:sp>
      <p:pic>
        <p:nvPicPr>
          <p:cNvPr id="4" name="Content Placeholder 3" descr="Prominent hub for F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7" b="22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996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Goal: </a:t>
            </a:r>
            <a:r>
              <a:rPr lang="en-US" dirty="0"/>
              <a:t>Investigation of hub-and-spoke transportation system using graph theory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383"/>
            <a:ext cx="10515600" cy="4351338"/>
          </a:xfrm>
        </p:spPr>
        <p:txBody>
          <a:bodyPr/>
          <a:lstStyle/>
          <a:p>
            <a:r>
              <a:rPr lang="en-US" dirty="0" smtClean="0"/>
              <a:t>Calculating degree, </a:t>
            </a:r>
            <a:r>
              <a:rPr lang="en-US" dirty="0" err="1" smtClean="0"/>
              <a:t>betweeness</a:t>
            </a:r>
            <a:r>
              <a:rPr lang="en-US" dirty="0" smtClean="0"/>
              <a:t> and </a:t>
            </a:r>
            <a:r>
              <a:rPr lang="en-US" dirty="0" err="1" smtClean="0"/>
              <a:t>pagerank</a:t>
            </a:r>
            <a:r>
              <a:rPr lang="en-US" dirty="0" smtClean="0"/>
              <a:t> for graph of air routes for specific carriers</a:t>
            </a:r>
          </a:p>
          <a:p>
            <a:r>
              <a:rPr lang="en-US" dirty="0" smtClean="0"/>
              <a:t>What are the most popular airports for WN</a:t>
            </a:r>
            <a:r>
              <a:rPr lang="en-US" dirty="0" smtClean="0"/>
              <a:t>? How popular are they?</a:t>
            </a:r>
            <a:endParaRPr lang="en-US" dirty="0" smtClean="0"/>
          </a:p>
          <a:p>
            <a:r>
              <a:rPr lang="en-US" dirty="0" smtClean="0"/>
              <a:t>For southwest airlines (WN), we found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66889"/>
              </p:ext>
            </p:extLst>
          </p:nvPr>
        </p:nvGraphicFramePr>
        <p:xfrm>
          <a:off x="1234741" y="3996941"/>
          <a:ext cx="915974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36"/>
                <a:gridCol w="2289936"/>
                <a:gridCol w="2289936"/>
                <a:gridCol w="228993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Airports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Betweenness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Pagerank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67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Goal: Investigation of flight cancellations using association rule mining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dataset description, we can see that the variable `Cancelled` is categorical in nature with binary values `0` and `1` for `Not Cancelled` and `Cancelled` respectively.</a:t>
            </a:r>
          </a:p>
          <a:p>
            <a:r>
              <a:rPr lang="en-US" dirty="0"/>
              <a:t>We can also make a similar observation for the variable `Diverted`. </a:t>
            </a:r>
            <a:endParaRPr lang="en-US" dirty="0" smtClean="0"/>
          </a:p>
          <a:p>
            <a:r>
              <a:rPr lang="en-US" dirty="0"/>
              <a:t>We attempt to answer questions like </a:t>
            </a:r>
            <a:r>
              <a:rPr lang="en-US" dirty="0" smtClean="0"/>
              <a:t>what </a:t>
            </a:r>
            <a:r>
              <a:rPr lang="en-US" dirty="0"/>
              <a:t>would be the worst day and time to travel, such that the flight would be cancelled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We </a:t>
            </a:r>
            <a:r>
              <a:rPr lang="en-US" dirty="0"/>
              <a:t>make use of </a:t>
            </a:r>
            <a:r>
              <a:rPr lang="en-US" dirty="0" smtClean="0"/>
              <a:t>Association Mining </a:t>
            </a:r>
            <a:r>
              <a:rPr lang="en-US" dirty="0"/>
              <a:t>to derive rules between factors like `Month`, `</a:t>
            </a:r>
            <a:r>
              <a:rPr lang="en-US" dirty="0" err="1"/>
              <a:t>DayOfWeek</a:t>
            </a:r>
            <a:r>
              <a:rPr lang="en-US" dirty="0"/>
              <a:t>`,`</a:t>
            </a:r>
            <a:r>
              <a:rPr lang="en-US" dirty="0" err="1"/>
              <a:t>CRSDepTime</a:t>
            </a:r>
            <a:r>
              <a:rPr lang="en-US" dirty="0"/>
              <a:t>`,`</a:t>
            </a:r>
            <a:r>
              <a:rPr lang="en-US" dirty="0" err="1"/>
              <a:t>CRSArrTime</a:t>
            </a:r>
            <a:r>
              <a:rPr lang="en-US" dirty="0"/>
              <a:t>`, `Origin`,`</a:t>
            </a:r>
            <a:r>
              <a:rPr lang="en-US" dirty="0" err="1"/>
              <a:t>Dest</a:t>
            </a:r>
            <a:r>
              <a:rPr lang="en-US" dirty="0"/>
              <a:t>`,`Distance` and various `delays` for flights operational in 2008. </a:t>
            </a:r>
          </a:p>
        </p:txBody>
      </p:sp>
    </p:spTree>
    <p:extLst>
      <p:ext uri="{BB962C8B-B14F-4D97-AF65-F5344CB8AC3E}">
        <p14:creationId xmlns:p14="http://schemas.microsoft.com/office/powerpoint/2010/main" val="259474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667</Words>
  <Application>Microsoft Macintosh PowerPoint</Application>
  <PresentationFormat>Custom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Air Travel Insights</vt:lpstr>
      <vt:lpstr>Business Problem Overview</vt:lpstr>
      <vt:lpstr>Topics covered [Exploratory]:</vt:lpstr>
      <vt:lpstr>Topics covered [Investigative]:</vt:lpstr>
      <vt:lpstr>Goal: Do airline carriers follow a transportation system?</vt:lpstr>
      <vt:lpstr>Hub-Spoke Continued</vt:lpstr>
      <vt:lpstr>A prominent Hub System for F9</vt:lpstr>
      <vt:lpstr> Goal: Investigation of hub-and-spoke transportation system using graph theory  </vt:lpstr>
      <vt:lpstr> Goal: Investigation of flight cancellations using association rule mining </vt:lpstr>
      <vt:lpstr> Goal: Investigation of flight cancellations using association rule mining </vt:lpstr>
      <vt:lpstr>Results</vt:lpstr>
      <vt:lpstr> Goal: Decision tree algorithms on dataset for investigating on-time performance and the factors that contribute to flight delays </vt:lpstr>
      <vt:lpstr>PowerPoint Presentation</vt:lpstr>
      <vt:lpstr> Goal: SVM algorithm to focus on arrival delays in proportion with distance  </vt:lpstr>
      <vt:lpstr>  Goal: Are there any patterns with respect to average departure delay, arrival delay and distance? </vt:lpstr>
      <vt:lpstr> Goal: How does the delay change with respect to volume of flights? </vt:lpstr>
      <vt:lpstr> Goal: How does the sentiment for various carriers look like on Twitter? </vt:lpstr>
      <vt:lpstr>Goal: What are people discussing with respect to various airline carriers on Twitter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Travel Insights</dc:title>
  <dc:creator>ADITYA GIDH</dc:creator>
  <cp:lastModifiedBy>Sumeer Sinha</cp:lastModifiedBy>
  <cp:revision>78</cp:revision>
  <dcterms:created xsi:type="dcterms:W3CDTF">2015-06-29T12:44:55Z</dcterms:created>
  <dcterms:modified xsi:type="dcterms:W3CDTF">2015-06-29T15:21:53Z</dcterms:modified>
</cp:coreProperties>
</file>