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Proxima Nova"/>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roximaNova-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boldItalic.fntdata"/><Relationship Id="rId30" Type="http://schemas.openxmlformats.org/officeDocument/2006/relationships/font" Target="fonts/ProximaNova-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5fc51d2277d19b0b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fc51d2277d19b0b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5fc51d2277d19b0b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5fc51d2277d19b0b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a19989d4a0_2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a19989d4a0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a19989d4a0_2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a19989d4a0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5fc51d2277d19b0b_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fc51d2277d19b0b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5fc51d2277d19b0b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fc51d2277d19b0b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5fc51d2277d19b0b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fc51d2277d19b0b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5fc51d2277d19b0b_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fc51d2277d19b0b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5fc51d2277d19b0b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fc51d2277d19b0b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5fc51d2277d19b0b_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fc51d2277d19b0b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5fc51d2277d19b0b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fc51d2277d19b0b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5fc51d2277d19b0b_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fc51d2277d19b0b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5fc51d2277d19b0b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fc51d2277d19b0b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5fc51d2277d19b0b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fc51d2277d19b0b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Secure Gmail</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Aditya Mishra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22"/>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4"/>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5"/>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6"/>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Overall Design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 Diagram</a:t>
            </a:r>
            <a:endParaRPr/>
          </a:p>
        </p:txBody>
      </p:sp>
      <p:sp>
        <p:nvSpPr>
          <p:cNvPr id="134" name="Google Shape;13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5" name="Google Shape;135;p27"/>
          <p:cNvPicPr preferRelativeResize="0"/>
          <p:nvPr/>
        </p:nvPicPr>
        <p:blipFill>
          <a:blip r:embed="rId3">
            <a:alphaModFix/>
          </a:blip>
          <a:stretch>
            <a:fillRect/>
          </a:stretch>
        </p:blipFill>
        <p:spPr>
          <a:xfrm>
            <a:off x="311700" y="1171600"/>
            <a:ext cx="8520600" cy="3397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 Design</a:t>
            </a:r>
            <a:endParaRPr/>
          </a:p>
        </p:txBody>
      </p:sp>
      <p:sp>
        <p:nvSpPr>
          <p:cNvPr id="141" name="Google Shape;14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2" name="Google Shape;142;p28"/>
          <p:cNvPicPr preferRelativeResize="0"/>
          <p:nvPr/>
        </p:nvPicPr>
        <p:blipFill>
          <a:blip r:embed="rId3">
            <a:alphaModFix/>
          </a:blip>
          <a:stretch>
            <a:fillRect/>
          </a:stretch>
        </p:blipFill>
        <p:spPr>
          <a:xfrm>
            <a:off x="311700" y="1171600"/>
            <a:ext cx="8520600" cy="33971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Database Design</a:t>
            </a:r>
            <a:endParaRPr/>
          </a:p>
        </p:txBody>
      </p:sp>
      <p:sp>
        <p:nvSpPr>
          <p:cNvPr id="148" name="Google Shape;148;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9" name="Google Shape;149;p29"/>
          <p:cNvPicPr preferRelativeResize="0"/>
          <p:nvPr/>
        </p:nvPicPr>
        <p:blipFill>
          <a:blip r:embed="rId3">
            <a:alphaModFix/>
          </a:blip>
          <a:stretch>
            <a:fillRect/>
          </a:stretch>
        </p:blipFill>
        <p:spPr>
          <a:xfrm>
            <a:off x="311700" y="1171600"/>
            <a:ext cx="8520600" cy="33971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0"/>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Activity Diagram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Login Activity</a:t>
            </a:r>
            <a:endParaRPr/>
          </a:p>
        </p:txBody>
      </p:sp>
      <p:sp>
        <p:nvSpPr>
          <p:cNvPr id="160" name="Google Shape;16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1" name="Google Shape;161;p31"/>
          <p:cNvPicPr preferRelativeResize="0"/>
          <p:nvPr/>
        </p:nvPicPr>
        <p:blipFill>
          <a:blip r:embed="rId3">
            <a:alphaModFix/>
          </a:blip>
          <a:stretch>
            <a:fillRect/>
          </a:stretch>
        </p:blipFill>
        <p:spPr>
          <a:xfrm>
            <a:off x="311700" y="1171600"/>
            <a:ext cx="3373700" cy="3397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Purpose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Send Mail Activity Diagram</a:t>
            </a:r>
            <a:endParaRPr/>
          </a:p>
        </p:txBody>
      </p:sp>
      <p:sp>
        <p:nvSpPr>
          <p:cNvPr id="167" name="Google Shape;167;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8" name="Google Shape;168;p32"/>
          <p:cNvPicPr preferRelativeResize="0"/>
          <p:nvPr/>
        </p:nvPicPr>
        <p:blipFill>
          <a:blip r:embed="rId3">
            <a:alphaModFix/>
          </a:blip>
          <a:stretch>
            <a:fillRect/>
          </a:stretch>
        </p:blipFill>
        <p:spPr>
          <a:xfrm>
            <a:off x="311700" y="1171600"/>
            <a:ext cx="2611100" cy="3397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Receive Mail Activity Diagram</a:t>
            </a:r>
            <a:endParaRPr/>
          </a:p>
        </p:txBody>
      </p:sp>
      <p:sp>
        <p:nvSpPr>
          <p:cNvPr id="174" name="Google Shape;174;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5" name="Google Shape;175;p33"/>
          <p:cNvPicPr preferRelativeResize="0"/>
          <p:nvPr/>
        </p:nvPicPr>
        <p:blipFill>
          <a:blip r:embed="rId3">
            <a:alphaModFix/>
          </a:blip>
          <a:stretch>
            <a:fillRect/>
          </a:stretch>
        </p:blipFill>
        <p:spPr>
          <a:xfrm>
            <a:off x="311700" y="1171600"/>
            <a:ext cx="3104850" cy="33971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4"/>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p>
            <a:pPr indent="0" lvl="0" marL="63500" marR="454025" rtl="0" algn="l">
              <a:lnSpc>
                <a:spcPct val="157916"/>
              </a:lnSpc>
              <a:spcBef>
                <a:spcPts val="123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a:t>
            </a:r>
            <a:r>
              <a:rPr lang="en" sz="1200">
                <a:solidFill>
                  <a:schemeClr val="dk1"/>
                </a:solidFill>
                <a:latin typeface="Times New Roman"/>
                <a:ea typeface="Times New Roman"/>
                <a:cs typeface="Times New Roman"/>
                <a:sym typeface="Times New Roman"/>
              </a:rPr>
              <a:t>o build a web app named </a:t>
            </a:r>
            <a:r>
              <a:rPr b="1" lang="en" sz="1200">
                <a:solidFill>
                  <a:schemeClr val="dk1"/>
                </a:solidFill>
                <a:latin typeface="Times New Roman"/>
                <a:ea typeface="Times New Roman"/>
                <a:cs typeface="Times New Roman"/>
                <a:sym typeface="Times New Roman"/>
              </a:rPr>
              <a:t>securegmail </a:t>
            </a:r>
            <a:r>
              <a:rPr lang="en" sz="1200">
                <a:solidFill>
                  <a:schemeClr val="dk1"/>
                </a:solidFill>
                <a:latin typeface="Times New Roman"/>
                <a:ea typeface="Times New Roman"/>
                <a:cs typeface="Times New Roman"/>
                <a:sym typeface="Times New Roman"/>
              </a:rPr>
              <a:t>which will help users to send emails using Gmail but in encrypted format and the receiver decrypts it back using our web app. We implemented the</a:t>
            </a:r>
            <a:endParaRPr sz="1200">
              <a:solidFill>
                <a:schemeClr val="dk1"/>
              </a:solidFill>
              <a:latin typeface="Times New Roman"/>
              <a:ea typeface="Times New Roman"/>
              <a:cs typeface="Times New Roman"/>
              <a:sym typeface="Times New Roman"/>
            </a:endParaRPr>
          </a:p>
          <a:p>
            <a:pPr indent="0" lvl="0" marL="63500" marR="382905" rtl="0" algn="l">
              <a:lnSpc>
                <a:spcPct val="157916"/>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message encryption by Advanced Encryption Standard (AES) using python cryptography library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Motivation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p>
            <a:pPr indent="0" lvl="0" marL="63500" marR="437515" rtl="0" algn="l">
              <a:lnSpc>
                <a:spcPct val="157916"/>
              </a:lnSpc>
              <a:spcBef>
                <a:spcPts val="1230"/>
              </a:spcBef>
              <a:spcAft>
                <a:spcPts val="0"/>
              </a:spcAft>
              <a:buNone/>
            </a:pPr>
            <a:r>
              <a:rPr lang="en" sz="1200">
                <a:solidFill>
                  <a:schemeClr val="dk1"/>
                </a:solidFill>
                <a:latin typeface="Times New Roman"/>
                <a:ea typeface="Times New Roman"/>
                <a:cs typeface="Times New Roman"/>
                <a:sym typeface="Times New Roman"/>
              </a:rPr>
              <a:t>While sending emails on Gmail we cannot be sure whether the information remains confidential since Google can still access the mails. We wanted to make sure that the content is only</a:t>
            </a:r>
            <a:endParaRPr sz="1200">
              <a:solidFill>
                <a:schemeClr val="dk1"/>
              </a:solidFill>
              <a:latin typeface="Times New Roman"/>
              <a:ea typeface="Times New Roman"/>
              <a:cs typeface="Times New Roman"/>
              <a:sym typeface="Times New Roman"/>
            </a:endParaRPr>
          </a:p>
          <a:p>
            <a:pPr indent="0" lvl="0" marL="63500" rtl="0" algn="l">
              <a:lnSpc>
                <a:spcPct val="112916"/>
              </a:lnSpc>
              <a:spcBef>
                <a:spcPts val="0"/>
              </a:spcBef>
              <a:spcAft>
                <a:spcPts val="0"/>
              </a:spcAft>
              <a:buNone/>
            </a:pPr>
            <a:r>
              <a:rPr lang="en" sz="1200">
                <a:solidFill>
                  <a:schemeClr val="dk1"/>
                </a:solidFill>
                <a:latin typeface="Times New Roman"/>
                <a:ea typeface="Times New Roman"/>
                <a:cs typeface="Times New Roman"/>
                <a:sym typeface="Times New Roman"/>
              </a:rPr>
              <a:t>accessible to the desired recipient and no one else has access to the message shared.</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189175" y="1599850"/>
            <a:ext cx="4045200" cy="1333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Methodology</a:t>
            </a:r>
            <a:endParaRPr/>
          </a:p>
        </p:txBody>
      </p:sp>
      <p:sp>
        <p:nvSpPr>
          <p:cNvPr id="86" name="Google Shape;86;p18"/>
          <p:cNvSpPr txBox="1"/>
          <p:nvPr>
            <p:ph idx="2" type="body"/>
          </p:nvPr>
        </p:nvSpPr>
        <p:spPr>
          <a:xfrm>
            <a:off x="4939500" y="724200"/>
            <a:ext cx="3837000" cy="3695100"/>
          </a:xfrm>
          <a:prstGeom prst="rect">
            <a:avLst/>
          </a:prstGeom>
          <a:solidFill>
            <a:schemeClr val="dk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rmAutofit/>
          </a:bodyPr>
          <a:lstStyle/>
          <a:p>
            <a:pPr indent="-304800" lvl="0" marL="457200" rtl="0" algn="l">
              <a:lnSpc>
                <a:spcPct val="100000"/>
              </a:lnSpc>
              <a:spcBef>
                <a:spcPts val="123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Built UI using React Js</a:t>
            </a:r>
            <a:endParaRPr sz="1100">
              <a:solidFill>
                <a:schemeClr val="lt1"/>
              </a:solidFill>
              <a:latin typeface="Calibri"/>
              <a:ea typeface="Calibri"/>
              <a:cs typeface="Calibri"/>
              <a:sym typeface="Calibri"/>
            </a:endParaRPr>
          </a:p>
          <a:p>
            <a:pPr indent="-304800" lvl="0" marL="457200" rtl="0" algn="l">
              <a:lnSpc>
                <a:spcPct val="100000"/>
              </a:lnSpc>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Used cryptography library provided by python for encryption and decryption purposes.</a:t>
            </a:r>
            <a:endParaRPr sz="1100">
              <a:solidFill>
                <a:schemeClr val="lt1"/>
              </a:solidFill>
              <a:latin typeface="Calibri"/>
              <a:ea typeface="Calibri"/>
              <a:cs typeface="Calibri"/>
              <a:sym typeface="Calibri"/>
            </a:endParaRPr>
          </a:p>
          <a:p>
            <a:pPr indent="-304800" lvl="0" marL="457200" rtl="0" algn="l">
              <a:lnSpc>
                <a:spcPct val="100000"/>
              </a:lnSpc>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Used Flask as the backend framework.</a:t>
            </a:r>
            <a:endParaRPr sz="1200">
              <a:latin typeface="Times New Roman"/>
              <a:ea typeface="Times New Roman"/>
              <a:cs typeface="Times New Roman"/>
              <a:sym typeface="Times New Roman"/>
            </a:endParaRPr>
          </a:p>
          <a:p>
            <a:pPr indent="-304800" lvl="0" marL="457200" marR="791845" rtl="0" algn="l">
              <a:lnSpc>
                <a:spcPct val="157916"/>
              </a:lnSpc>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Achieved secure key exchange through</a:t>
            </a:r>
            <a:r>
              <a:rPr lang="en" sz="1200">
                <a:latin typeface="Times New Roman"/>
                <a:ea typeface="Times New Roman"/>
                <a:cs typeface="Times New Roman"/>
                <a:sym typeface="Times New Roman"/>
              </a:rPr>
              <a:t> </a:t>
            </a:r>
            <a:r>
              <a:rPr lang="en" sz="1200">
                <a:solidFill>
                  <a:schemeClr val="lt1"/>
                </a:solidFill>
                <a:latin typeface="Times New Roman"/>
                <a:ea typeface="Times New Roman"/>
                <a:cs typeface="Times New Roman"/>
                <a:sym typeface="Times New Roman"/>
              </a:rPr>
              <a:t>asymmetric cryptography.</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
        <p:nvSpPr>
          <p:cNvPr id="92" name="Google Shape;92;p19"/>
          <p:cNvSpPr txBox="1"/>
          <p:nvPr>
            <p:ph idx="1" type="body"/>
          </p:nvPr>
        </p:nvSpPr>
        <p:spPr>
          <a:xfrm>
            <a:off x="311700" y="1171675"/>
            <a:ext cx="8298000" cy="3397200"/>
          </a:xfrm>
          <a:prstGeom prst="rect">
            <a:avLst/>
          </a:prstGeom>
        </p:spPr>
        <p:txBody>
          <a:bodyPr anchorCtr="0" anchor="t" bIns="91425" lIns="91425" spcFirstLastPara="1" rIns="91425" wrap="square" tIns="91425">
            <a:normAutofit/>
          </a:bodyPr>
          <a:lstStyle/>
          <a:p>
            <a:pPr indent="-330200" lvl="0" marL="457200" marR="376555" rtl="0" algn="l">
              <a:lnSpc>
                <a:spcPct val="157916"/>
              </a:lnSpc>
              <a:spcBef>
                <a:spcPts val="795"/>
              </a:spcBef>
              <a:spcAft>
                <a:spcPts val="0"/>
              </a:spcAft>
              <a:buSzPts val="1600"/>
              <a:buAutoNum type="arabicPeriod"/>
            </a:pPr>
            <a:r>
              <a:rPr lang="en" sz="1200">
                <a:latin typeface="Times New Roman"/>
                <a:ea typeface="Times New Roman"/>
                <a:cs typeface="Times New Roman"/>
                <a:sym typeface="Times New Roman"/>
              </a:rPr>
              <a:t>1. Sender provides his gmail email and password (google's third party authentication password)</a:t>
            </a:r>
            <a:endParaRPr sz="1200">
              <a:latin typeface="Times New Roman"/>
              <a:ea typeface="Times New Roman"/>
              <a:cs typeface="Times New Roman"/>
              <a:sym typeface="Times New Roman"/>
            </a:endParaRPr>
          </a:p>
          <a:p>
            <a:pPr indent="-330200" lvl="0" marL="457200" marR="376555" rtl="0" algn="l">
              <a:lnSpc>
                <a:spcPct val="157916"/>
              </a:lnSpc>
              <a:spcBef>
                <a:spcPts val="0"/>
              </a:spcBef>
              <a:spcAft>
                <a:spcPts val="0"/>
              </a:spcAft>
              <a:buSzPts val="1600"/>
              <a:buAutoNum type="arabicPeriod"/>
            </a:pPr>
            <a:r>
              <a:rPr lang="en" sz="1200">
                <a:latin typeface="Times New Roman"/>
                <a:ea typeface="Times New Roman"/>
                <a:cs typeface="Times New Roman"/>
                <a:sym typeface="Times New Roman"/>
              </a:rPr>
              <a:t>2. Then write his message</a:t>
            </a:r>
            <a:endParaRPr sz="1200">
              <a:latin typeface="Times New Roman"/>
              <a:ea typeface="Times New Roman"/>
              <a:cs typeface="Times New Roman"/>
              <a:sym typeface="Times New Roman"/>
            </a:endParaRPr>
          </a:p>
          <a:p>
            <a:pPr indent="-330200" lvl="0" marL="457200" marR="376555" rtl="0" algn="l">
              <a:lnSpc>
                <a:spcPct val="157916"/>
              </a:lnSpc>
              <a:spcBef>
                <a:spcPts val="0"/>
              </a:spcBef>
              <a:spcAft>
                <a:spcPts val="0"/>
              </a:spcAft>
              <a:buSzPts val="1600"/>
              <a:buAutoNum type="arabicPeriod"/>
            </a:pPr>
            <a:r>
              <a:rPr lang="en" sz="1200">
                <a:latin typeface="Times New Roman"/>
                <a:ea typeface="Times New Roman"/>
                <a:cs typeface="Times New Roman"/>
                <a:sym typeface="Times New Roman"/>
              </a:rPr>
              <a:t>3. Create a password for his message then send the mail</a:t>
            </a:r>
            <a:endParaRPr sz="1200">
              <a:latin typeface="Times New Roman"/>
              <a:ea typeface="Times New Roman"/>
              <a:cs typeface="Times New Roman"/>
              <a:sym typeface="Times New Roman"/>
            </a:endParaRPr>
          </a:p>
          <a:p>
            <a:pPr indent="-330200" lvl="0" marL="457200" marR="376555" rtl="0" algn="l">
              <a:lnSpc>
                <a:spcPct val="157916"/>
              </a:lnSpc>
              <a:spcBef>
                <a:spcPts val="0"/>
              </a:spcBef>
              <a:spcAft>
                <a:spcPts val="0"/>
              </a:spcAft>
              <a:buSzPts val="1600"/>
              <a:buAutoNum type="arabicPeriod"/>
            </a:pPr>
            <a:r>
              <a:rPr lang="en" sz="1200">
                <a:latin typeface="Times New Roman"/>
                <a:ea typeface="Times New Roman"/>
                <a:cs typeface="Times New Roman"/>
                <a:sym typeface="Times New Roman"/>
              </a:rPr>
              <a:t>4. Sender sends the generated password to the receiver </a:t>
            </a:r>
            <a:endParaRPr sz="1200">
              <a:latin typeface="Times New Roman"/>
              <a:ea typeface="Times New Roman"/>
              <a:cs typeface="Times New Roman"/>
              <a:sym typeface="Times New Roman"/>
            </a:endParaRPr>
          </a:p>
          <a:p>
            <a:pPr indent="-330200" lvl="0" marL="457200" marR="376555" rtl="0" algn="l">
              <a:lnSpc>
                <a:spcPct val="157916"/>
              </a:lnSpc>
              <a:spcBef>
                <a:spcPts val="0"/>
              </a:spcBef>
              <a:spcAft>
                <a:spcPts val="0"/>
              </a:spcAft>
              <a:buSzPts val="1600"/>
              <a:buAutoNum type="arabicPeriod"/>
            </a:pPr>
            <a:r>
              <a:rPr lang="en" sz="1200">
                <a:latin typeface="Times New Roman"/>
                <a:ea typeface="Times New Roman"/>
                <a:cs typeface="Times New Roman"/>
                <a:sym typeface="Times New Roman"/>
              </a:rPr>
              <a:t>5. Receiver enters the password provided by the sender</a:t>
            </a:r>
            <a:endParaRPr sz="1200">
              <a:latin typeface="Times New Roman"/>
              <a:ea typeface="Times New Roman"/>
              <a:cs typeface="Times New Roman"/>
              <a:sym typeface="Times New Roman"/>
            </a:endParaRPr>
          </a:p>
          <a:p>
            <a:pPr indent="-330200" lvl="0" marL="457200" marR="376555" rtl="0" algn="l">
              <a:lnSpc>
                <a:spcPct val="157916"/>
              </a:lnSpc>
              <a:spcBef>
                <a:spcPts val="0"/>
              </a:spcBef>
              <a:spcAft>
                <a:spcPts val="0"/>
              </a:spcAft>
              <a:buSzPts val="1600"/>
              <a:buAutoNum type="arabicPeriod"/>
            </a:pPr>
            <a:r>
              <a:rPr lang="en" sz="1200">
                <a:latin typeface="Times New Roman"/>
                <a:ea typeface="Times New Roman"/>
                <a:cs typeface="Times New Roman"/>
                <a:sym typeface="Times New Roman"/>
              </a:rPr>
              <a:t>6. Enters the encrypted mail that he received on gmail </a:t>
            </a:r>
            <a:endParaRPr sz="1200">
              <a:latin typeface="Times New Roman"/>
              <a:ea typeface="Times New Roman"/>
              <a:cs typeface="Times New Roman"/>
              <a:sym typeface="Times New Roman"/>
            </a:endParaRPr>
          </a:p>
          <a:p>
            <a:pPr indent="-330200" lvl="0" marL="457200" marR="376555" rtl="0" algn="l">
              <a:lnSpc>
                <a:spcPct val="157916"/>
              </a:lnSpc>
              <a:spcBef>
                <a:spcPts val="0"/>
              </a:spcBef>
              <a:spcAft>
                <a:spcPts val="0"/>
              </a:spcAft>
              <a:buSzPts val="1600"/>
              <a:buAutoNum type="arabicPeriod"/>
            </a:pPr>
            <a:r>
              <a:rPr lang="en" sz="1200">
                <a:latin typeface="Times New Roman"/>
                <a:ea typeface="Times New Roman"/>
                <a:cs typeface="Times New Roman"/>
                <a:sym typeface="Times New Roman"/>
              </a:rPr>
              <a:t>7. Finally after the key and encrypted message is verified the real message is displayed.</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Outcome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103" name="Google Shape;103;p21"/>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