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A2435C-1CC4-40B4-A065-5D6A08B4E4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6755818F-4AB8-42F3-8252-750449DB221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6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24575,'0'26'0,"2"-1"0,1 0 0,2-1 0,8 32 0,38 92 0,-24-70 0,12 32 0,-11-35 0,6 10 0,-10-28 0,35 115 0,-43-103 0,-11-44 0,2 0 0,12 33 0,-9-32 0,-1 0 0,-1 1 0,7 49 0,-11-60 0,0 1 0,0-2 0,8 17 0,8 29 0,-14-42 0,0 0 0,17 32 0,-16-35 0,0-1 0,0 1 0,-2 1 0,5 21 0,27 110 0,-4-20 0,-26-97 0,-2-5 0,0-1 0,2 54 0,-7-57-1365,0-1-5461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3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468 935 24575,'51'-49'0,"106"-76"0,11 19 0,-47 31 0,-40 27 0,97-43 0,-134 71 0,33-19 0,87-38 0,-85 42 0,98-39 0,-81 37 0,47-16 0,-61 27 0,1 4 0,2 3 0,-1 4 0,2 4 0,106-1 0,-152 12 0,138 6 0,-156-3 0,1 1 0,-1 1 0,0 0 0,0 2 0,37 17 0,31 22 0,88 62 0,-137-80 0,0 2 0,56 55 0,-50-38 0,-2 2 0,51 75 0,-56-60 0,-3 2 0,-3 1 0,-3 2 0,-3 1 0,24 94 0,-38-109 0,-2 1 0,4 59 0,-2 115 0,-13-199 0,-2 255 0,-1-271 0,-1-1 0,0 0 0,-1-1 0,0 1 0,-1-1 0,0 0 0,-1 0 0,-1 0 0,0-1 0,-1 0 0,-9 12 0,-13 11 0,-2 0 0,-36 30 0,17-18 0,32-29 0,-1-2 0,-1 0 0,-1-1 0,-33 17 0,-101 40 0,70-34 0,19-9 0,-2-3 0,0-2 0,-74 13 0,-30 0 0,-217 17 0,-153-28 0,371-26 0,-137-2 0,154-9 0,-60-1 0,149 11 0,-291-11 0,305 7 0,-4 0 0,-60-14 0,101 16 0,-1-1 0,1-1 0,0 0 0,0-1 0,1-1 0,0 0 0,0-1 0,-20-15 0,19 10 0,4 5 0,0-1 0,1-1 0,-17-18 0,20 19 0,0 0 0,1-1 0,-1 1 0,2-1 0,-1 0 0,2-1 0,-1 1 0,1-1 0,1 0 0,-3-13 0,-17-118 0,13 80 0,5 29 0,-3-58 0,7 39 0,3 1 0,12-79 0,-7 50 0,-6 57 0,6-37 0,-5 52 0,0 1 0,0 0 0,0 0 0,1 0 0,0 0 0,0 1 0,1-1 0,0 1 0,6-8 0,-3 4 0,-1 0 0,0-1 0,0 0 0,7-20 0,3-6 0,1 1 0,1 0 0,2 1 0,1 1 0,2 1 0,1 1 0,30-30 0,138-154 0,-20 21 0,-153 177-104,-12 11-53,1 0-1,-1 0 0,0-1 1,-1 0-1,0 0 0,0 0 1,6-13-1,-5 3-6668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4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24575,'40'0'0,"-20"-1"0,0 0 0,0 2 0,0 0 0,0 1 0,-1 1 0,1 1 0,0 0 0,26 11 0,-11 1 0,229 111 0,-190-89 0,-22-12 0,76 51 0,25 20 0,16 12 0,-124-76 0,0-1 0,76 71 0,-56-46 0,4 3 0,3 6 0,-11 3 0,26 33 0,9 16 0,0-3-1290,-95-114 1215,11 12-6751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4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24575,'0'3'0,"0"7"0,0 4 0,0 4 0,-4-1 0,-1 1 0,0 1 0,1 1 0,1 1 0,-2-2 0,-2-1 0,2 0 0,1 1 0,1 2 0,2 1 0,0 0 0,1-3-8191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24575,'-536'0'-1365,"516"0"-5461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7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24575,'1'7'0,"0"0"0,1 0 0,0-1 0,4 13 0,1 2 0,40 99 0,-41-103 0,2-1 0,0 0 0,17 26 0,2 3 0,136 246 0,-72-144 0,2 1 0,-20-31 0,-55-94 0,-17-23 0,-1 0 0,0 1 0,1-1 0,-1 0 0,1 0 0,-1 1 0,1-1 0,-1 0 0,1 0 0,-1 0 0,1 0 0,-1 0 0,1 0 0,-1 0 0,1 0 0,0 0 0,-1 0 0,1 0 0,-1 0 0,1 0 0,-1 0 0,1 0 0,-1-1 0,1 1 0,-1 0 0,1 0 0,-1 0 0,0-1 0,1 1 0,-1 0 0,1-1 0,-1 1 0,0 0 0,1-1 0,-1 1 0,0-1 0,1 1 0,-1-1 0,0 1 0,0 0 0,1-1 0,-1 1 0,0-1 0,0 1 0,0-1 0,0 1 0,1-1 0,-1 1 0,0-1 0,0 0 0,0 0 0,9-30 0,-1 0 0,-2-1 0,-1 0 0,1-40 0,-6-136 0,-3 88 0,3 100 0,-1-11 0,2-1 0,1 0 0,10-49 0,13-35 0,-21 92 0,0 0 0,0-29 0,-3 33 0,0 0 0,2 0 0,0 0 0,8-23 0,-8 34 0,7-18 0,-1-1 0,-2 0 0,0 0 0,-2-1 0,2-32 0,-6 46 0,1 1 0,1-1 0,0 0 0,1 1 0,6-17 0,-5 17 0,0-1 0,-1 1 0,-1-1 0,0 0 0,0-17 0,-2 10-1365,-2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9:38:2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0 24575,'-27'2'0,"-1"1"0,1 2 0,-50 13 0,-11 13 0,58-19 0,-41 10 0,66-21 0,-22 6 0,-1-1 0,0-1 0,-50 1 0,9-7 0,-72 2 0,139-1 0,-1 0 0,1 1 0,-1-1 0,1 1 0,-1 0 0,1 0 0,-1 0 0,1 0 0,0 0 0,-1 1 0,1-1 0,0 1 0,0-1 0,0 1 0,0 0 0,-3 3 0,2-1 0,0 0 0,1 1 0,0-1 0,-1 1 0,1-1 0,1 1 0,-1 0 0,-1 6 0,0 8 0,0 1 0,2 0 0,1 29 0,0-40 0,-1 81 0,4 77 0,0-151 0,0 0 0,1 0 0,12 29 0,0 1 0,-15-43 0,0 1 0,1-1 0,-1 0 0,1 0 0,0 0 0,0-1 0,0 1 0,0 0 0,0-1 0,1 1 0,-1-1 0,1 0 0,-1 0 0,1 0 0,0 0 0,0 0 0,0 0 0,0-1 0,0 0 0,1 1 0,-1-1 0,0-1 0,0 1 0,1 0 0,-1-1 0,1 1 0,-1-1 0,7-1 0,10 1 0,0-2 0,-1 0 0,36-9 0,-36 7 0,71-21 0,-65 17 0,1 0 0,0 2 0,0 1 0,37-2 0,-54 7 0,0-1 0,0 0 0,0 0 0,0-1 0,-1 0 0,1 0 0,0-1 0,-1 0 0,0-1 0,0 0 0,0 0 0,0-1 0,-1 0 0,1 0 0,-1-1 0,-1 0 0,11-11 0,-12 12 0,0 1 0,1-1 0,0 1 0,0 0 0,0 0 0,0 1 0,0 0 0,1 0 0,-1 0 0,1 1 0,0 0 0,0 0 0,14-1 0,-1 1 0,0 1 0,0 1 0,35 5 0,-44-2 0,0-1 0,-1 2 0,0 0 0,1 0 0,-1 0 0,-1 2 0,1-1 0,-1 1 0,0 0 0,10 10 0,11 5 0,-20-11 0,0-1 0,-1 2 0,0-1 0,0 1 0,-1 0 0,-1 1 0,0 0 0,0 0 0,-1 1 0,-1-1 0,6 20 0,-6-6 0,-1 1 0,0 0 0,-3 0 0,0-1 0,-4 45 0,0 4 0,3 345 0,-1-410 0,0 0 0,0 0 0,-1-1 0,-1 1 0,1 0 0,-2-1 0,1 1 0,-1-1 0,-1 0 0,0 0 0,0 0 0,0-1 0,-1 0 0,-1 0 0,-9 9 0,5-6 0,0-1 0,0 0 0,-1-1 0,-1 0 0,0-1 0,0 0 0,0-1 0,-1-1 0,-25 9 0,-18-1 0,31-9 0,-35 14 0,47-15 0,-1 0 0,0 0 0,0-1 0,0-1 0,-18 0 0,-79-3 0,46-2 0,41 2 0,0-1 0,0-1 0,1-1 0,-46-14 0,40 6 0,1-2 0,0-2 0,1 0 0,1-2 0,0-1 0,-42-40 0,-49-59 0,53 49 0,22 17 91,30 36-819,-28-29 0,26 32-6098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74BF-073F-5995-3E2A-11BE784A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0333A-D14F-207A-722B-AAFA71CB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75F9-C9B4-FD23-C356-5FD317E7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1364-110E-5539-6E94-50EEE98C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8971-C15D-9A56-8F6B-C4FBD2CF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2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2D59-AA77-B6B9-0417-88FB705C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C3CC-7F27-4BAC-C6EC-EA3D01A6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95B3-8925-A218-8292-A04CE62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4D13-EB9B-6530-457C-4CABAEB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DB7B-7AA0-8691-0A6C-62C36DF9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C1E0D-02AD-94B4-CF84-5E4D6F8F3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AB8FD-1C44-EC87-1BB2-6DAF89BA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2796-F0A8-1A72-F897-A0804296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21D5-83B3-214E-7B68-A8C2FBD6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B370-D109-355A-BCFD-70C3711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CEC-490E-22EF-FBBA-28FD7DC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B21A-7BC5-1441-6041-A9A46A2C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6831-E21A-45B9-A225-4010C832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2A5C-85E2-2629-4E55-89E71BD8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2D5D-6ED0-7469-879B-AECC52B6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7C58-695F-D067-5B64-57F776BB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D304-AAC1-C208-3575-508E9479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55E1-FDD0-12CC-D90C-8BB73A0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2A17-0DDD-39D6-49C4-FC6BA6BA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1343-8EA3-062A-68F7-2CB80DD4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7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A709-E6D4-24A8-3E11-51E5A609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C477-A50C-9594-947E-91E89B8E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4986-2B4F-0554-D9CC-CC1DC564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AC271-6CF2-A731-328B-6789DF9F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50A1-A435-E1D9-2921-7916E355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D18F5-536B-E9F7-06A1-8FAFAB0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6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7306-3B5C-BDA2-CBF3-02F6127B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2210-712A-B7C7-EE69-86003E5E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1FA6E-2BA0-2CAF-28C5-868D171F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601C-DAB1-F150-F10C-2747AF70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8F6-9FCC-957A-FD7E-CD2C7EBA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D1A4-A5CE-9A25-F2D2-21B30241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89CB-FD02-CC20-04ED-BCA4D137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F7917-889E-DA09-DBC0-5AFED4B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30A6-507F-5A23-1B35-49A63012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6F6F-47D1-4F35-8265-C0CFF13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689BC-6D3E-8DE4-C15C-993D25D1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C16C-CE6B-CB21-A40B-F46CFB8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5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39655-ABE8-45C1-58C6-A6152FD1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7CDC5-F6BE-4ED5-0258-0520A601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09320-0742-CFCC-35C9-C797C6B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2C53-5F7F-1A69-8D1D-1F33F68F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EB06-BB8D-5C6D-160E-D05F3BC0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77B60-82B7-82CA-A469-C3C5CEE2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DBA8-247D-8A1D-8AB9-040B23FF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DAD69-F364-B831-3D2A-E8CE1E06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EADD-6EE4-719E-CA51-8FAA9D7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4748-420F-F9D4-2CB5-52595375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D2340-664F-67B2-6ADF-2A07180D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F03D-7BE6-9E23-CAC9-8007D881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A20C-3A53-11FE-AC72-30A2936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5468-DB7D-C2D8-CEF6-3D49C67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E0D4-1630-3C2D-21C8-E47FBA77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0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99BF-8BB8-E762-4063-2D45246A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983-016A-57EC-7425-1E962181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0AC9-D67B-7D25-4EAF-5AFF34D7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947E-2850-4241-88FB-695FAE0B9170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D042-6398-0824-DBE3-EBD8348D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A6A6-6BB4-0697-9873-382974E28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A72A-36CE-4122-AD89-D758B2E9F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6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E77533-B8A1-0136-2FDF-3EDB6C97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590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b="1" dirty="0"/>
              <a:t>Action is the best measure of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2338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9384-602B-0274-320D-0397A452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637563"/>
            <a:ext cx="11820088" cy="5444456"/>
          </a:xfrm>
        </p:spPr>
        <p:txBody>
          <a:bodyPr/>
          <a:lstStyle/>
          <a:p>
            <a:r>
              <a:rPr lang="en-IN" dirty="0"/>
              <a:t>Ram is speaking English.</a:t>
            </a:r>
          </a:p>
          <a:p>
            <a:r>
              <a:rPr lang="en-IN" dirty="0"/>
              <a:t>Ram was speaking English.</a:t>
            </a:r>
          </a:p>
          <a:p>
            <a:r>
              <a:rPr lang="en-IN" dirty="0"/>
              <a:t>Ram will be speaking English. </a:t>
            </a:r>
          </a:p>
          <a:p>
            <a:endParaRPr lang="en-IN" dirty="0"/>
          </a:p>
          <a:p>
            <a:r>
              <a:rPr lang="en-IN" dirty="0"/>
              <a:t>Ram – Subject (doer of the action)</a:t>
            </a:r>
          </a:p>
          <a:p>
            <a:r>
              <a:rPr lang="en-IN" dirty="0"/>
              <a:t>Speaking – Verb or action</a:t>
            </a:r>
          </a:p>
          <a:p>
            <a:r>
              <a:rPr lang="en-IN" dirty="0"/>
              <a:t>English – object </a:t>
            </a:r>
          </a:p>
          <a:p>
            <a:endParaRPr lang="en-IN" dirty="0"/>
          </a:p>
          <a:p>
            <a:r>
              <a:rPr lang="en-IN" dirty="0"/>
              <a:t>Is, Was, will be – helping verbs</a:t>
            </a:r>
          </a:p>
        </p:txBody>
      </p:sp>
    </p:spTree>
    <p:extLst>
      <p:ext uri="{BB962C8B-B14F-4D97-AF65-F5344CB8AC3E}">
        <p14:creationId xmlns:p14="http://schemas.microsoft.com/office/powerpoint/2010/main" val="244551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3E83-4403-0226-0E8B-BD3044FF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7" y="1350628"/>
            <a:ext cx="12004646" cy="4521666"/>
          </a:xfrm>
        </p:spPr>
        <p:txBody>
          <a:bodyPr/>
          <a:lstStyle/>
          <a:p>
            <a:r>
              <a:rPr lang="en-IN" dirty="0"/>
              <a:t>Helping verbs define the tense or time of an action in that sentence. Without the helping verb, we can not define the tense. </a:t>
            </a:r>
          </a:p>
          <a:p>
            <a:endParaRPr lang="en-IN" dirty="0"/>
          </a:p>
          <a:p>
            <a:r>
              <a:rPr lang="en-IN" dirty="0"/>
              <a:t>Helping verbs play a critical role in language development. </a:t>
            </a:r>
          </a:p>
          <a:p>
            <a:endParaRPr lang="en-IN" dirty="0"/>
          </a:p>
          <a:p>
            <a:r>
              <a:rPr lang="en-IN" dirty="0"/>
              <a:t>Helping verbs are as important as main verbs. </a:t>
            </a:r>
          </a:p>
          <a:p>
            <a:endParaRPr lang="en-IN" dirty="0"/>
          </a:p>
          <a:p>
            <a:r>
              <a:rPr lang="en-IN" dirty="0"/>
              <a:t>If we do not have a basic idea or good knowledge of it, then mistakes will happen, and our confidence will be low. </a:t>
            </a:r>
          </a:p>
        </p:txBody>
      </p:sp>
    </p:spTree>
    <p:extLst>
      <p:ext uri="{BB962C8B-B14F-4D97-AF65-F5344CB8AC3E}">
        <p14:creationId xmlns:p14="http://schemas.microsoft.com/office/powerpoint/2010/main" val="336655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94DD-BA7F-1359-6FF4-D8CA3995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7B12-B489-0960-36F5-03EA60A8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Main Verb – Main action done by the subject or doer of the sentence. 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Auxiliary/Helping verb </a:t>
            </a:r>
          </a:p>
          <a:p>
            <a:pPr marL="0" indent="0">
              <a:buNone/>
            </a:pPr>
            <a:r>
              <a:rPr lang="en-IN" dirty="0"/>
              <a:t>      It connects the subject with the main verb.</a:t>
            </a:r>
          </a:p>
          <a:p>
            <a:pPr marL="0" indent="0">
              <a:buNone/>
            </a:pPr>
            <a:r>
              <a:rPr lang="en-IN" dirty="0"/>
              <a:t>      Declares the tense of a sentence. 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4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1C29C0-06DA-42B9-8DF9-3132992FC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245072"/>
              </p:ext>
            </p:extLst>
          </p:nvPr>
        </p:nvGraphicFramePr>
        <p:xfrm>
          <a:off x="318782" y="704674"/>
          <a:ext cx="11266414" cy="559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876">
                  <a:extLst>
                    <a:ext uri="{9D8B030D-6E8A-4147-A177-3AD203B41FA5}">
                      <a16:colId xmlns:a16="http://schemas.microsoft.com/office/drawing/2014/main" val="3324437345"/>
                    </a:ext>
                  </a:extLst>
                </a:gridCol>
                <a:gridCol w="2285939">
                  <a:extLst>
                    <a:ext uri="{9D8B030D-6E8A-4147-A177-3AD203B41FA5}">
                      <a16:colId xmlns:a16="http://schemas.microsoft.com/office/drawing/2014/main" val="1025451367"/>
                    </a:ext>
                  </a:extLst>
                </a:gridCol>
                <a:gridCol w="1840627">
                  <a:extLst>
                    <a:ext uri="{9D8B030D-6E8A-4147-A177-3AD203B41FA5}">
                      <a16:colId xmlns:a16="http://schemas.microsoft.com/office/drawing/2014/main" val="594817303"/>
                    </a:ext>
                  </a:extLst>
                </a:gridCol>
                <a:gridCol w="2122658">
                  <a:extLst>
                    <a:ext uri="{9D8B030D-6E8A-4147-A177-3AD203B41FA5}">
                      <a16:colId xmlns:a16="http://schemas.microsoft.com/office/drawing/2014/main" val="2006975550"/>
                    </a:ext>
                  </a:extLst>
                </a:gridCol>
                <a:gridCol w="2820314">
                  <a:extLst>
                    <a:ext uri="{9D8B030D-6E8A-4147-A177-3AD203B41FA5}">
                      <a16:colId xmlns:a16="http://schemas.microsoft.com/office/drawing/2014/main" val="2347158567"/>
                    </a:ext>
                  </a:extLst>
                </a:gridCol>
              </a:tblGrid>
              <a:tr h="14769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Present / V1 / Plural form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Past / V2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Past Participle / V3 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Present participle / V4 / </a:t>
                      </a:r>
                      <a:b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</a:br>
                      <a:r>
                        <a:rPr lang="en-IN" sz="14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ing</a:t>
                      </a:r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/ Present progressive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S/es form / V5 / Singular form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157368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Write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wrote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written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writing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writes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5886358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played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played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playing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plays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231520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put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puts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1890147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Read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reads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8342823"/>
                  </a:ext>
                </a:extLst>
              </a:tr>
              <a:tr h="6816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Comw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come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coming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comes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379092"/>
                  </a:ext>
                </a:extLst>
              </a:tr>
              <a:tr h="7100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going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goes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02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0B3C-0392-1402-8534-1E3E21FE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3374-0828-B9AD-3ADF-6999551C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verb forms are not getting repeated, then they are known as ‘Strong verbs/ irregular verbs’.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Verbs forms that get repeated are called ‘Weak/regular verbs’.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2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24B0-AB82-085F-709D-C95762918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Make the plural forms of the following,</a:t>
            </a:r>
          </a:p>
          <a:p>
            <a:pPr marL="514350" indent="-514350">
              <a:buAutoNum type="arabicParenR"/>
            </a:pPr>
            <a:r>
              <a:rPr lang="en-IN" dirty="0"/>
              <a:t>Pen</a:t>
            </a:r>
          </a:p>
          <a:p>
            <a:pPr marL="514350" indent="-514350">
              <a:buAutoNum type="arabicParenR"/>
            </a:pPr>
            <a:r>
              <a:rPr lang="en-IN" dirty="0"/>
              <a:t>Book</a:t>
            </a:r>
          </a:p>
          <a:p>
            <a:pPr marL="514350" indent="-514350">
              <a:buAutoNum type="arabicParenR"/>
            </a:pPr>
            <a:r>
              <a:rPr lang="en-IN" dirty="0"/>
              <a:t>Pencil</a:t>
            </a:r>
          </a:p>
          <a:p>
            <a:pPr marL="514350" indent="-514350">
              <a:buAutoNum type="arabicParenR"/>
            </a:pPr>
            <a:r>
              <a:rPr lang="en-IN" dirty="0"/>
              <a:t>Laptop</a:t>
            </a:r>
          </a:p>
          <a:p>
            <a:pPr marL="514350" indent="-514350">
              <a:buAutoNum type="arabicParenR"/>
            </a:pPr>
            <a:r>
              <a:rPr lang="en-IN" dirty="0"/>
              <a:t>School</a:t>
            </a:r>
          </a:p>
          <a:p>
            <a:pPr marL="514350" indent="-514350">
              <a:buAutoNum type="arabicParenR"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64574-109B-2321-EA92-3DCBFA2F7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Make the plural forms of the following,</a:t>
            </a:r>
          </a:p>
          <a:p>
            <a:pPr marL="514350" indent="-514350">
              <a:buAutoNum type="arabicParenR"/>
            </a:pPr>
            <a:r>
              <a:rPr lang="en-IN" dirty="0"/>
              <a:t>Walk</a:t>
            </a:r>
          </a:p>
          <a:p>
            <a:pPr marL="514350" indent="-514350">
              <a:buAutoNum type="arabicParenR"/>
            </a:pPr>
            <a:r>
              <a:rPr lang="en-IN" dirty="0"/>
              <a:t>Talk</a:t>
            </a:r>
          </a:p>
          <a:p>
            <a:pPr marL="514350" indent="-514350">
              <a:buAutoNum type="arabicParenR"/>
            </a:pPr>
            <a:r>
              <a:rPr lang="en-IN" dirty="0"/>
              <a:t>Speak</a:t>
            </a:r>
          </a:p>
          <a:p>
            <a:pPr marL="514350" indent="-514350">
              <a:buAutoNum type="arabicParenR"/>
            </a:pPr>
            <a:r>
              <a:rPr lang="en-IN" dirty="0"/>
              <a:t>Eat</a:t>
            </a:r>
          </a:p>
          <a:p>
            <a:pPr marL="514350" indent="-514350">
              <a:buAutoNum type="arabicParenR"/>
            </a:pPr>
            <a:r>
              <a:rPr lang="en-IN" dirty="0"/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89255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CC25-83E1-5293-8C1F-7126900CDF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When we take “S/Es” form with any noun or with subject then it becomes “Plural”.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8FE51-399F-75BA-9521-B7DEB457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26845"/>
          </a:xfrm>
        </p:spPr>
        <p:txBody>
          <a:bodyPr/>
          <a:lstStyle/>
          <a:p>
            <a:r>
              <a:rPr lang="en-IN" dirty="0"/>
              <a:t>But on the other hand, when we take “S/Es” form with the main verb then it becomes “Singular”.</a:t>
            </a:r>
          </a:p>
          <a:p>
            <a:r>
              <a:rPr lang="en-IN" dirty="0"/>
              <a:t>Verbs without “S/Es” form are singular. </a:t>
            </a:r>
          </a:p>
          <a:p>
            <a:r>
              <a:rPr lang="en-IN" dirty="0"/>
              <a:t>Singular                 Plural</a:t>
            </a:r>
          </a:p>
          <a:p>
            <a:pPr marL="0" indent="0">
              <a:buNone/>
            </a:pPr>
            <a:r>
              <a:rPr lang="en-IN" dirty="0"/>
              <a:t>    Walks                    Walk</a:t>
            </a:r>
          </a:p>
          <a:p>
            <a:pPr marL="0" indent="0">
              <a:buNone/>
            </a:pPr>
            <a:r>
              <a:rPr lang="en-IN" dirty="0"/>
              <a:t>     Talks                     Talk</a:t>
            </a:r>
          </a:p>
          <a:p>
            <a:pPr marL="0" indent="0">
              <a:buNone/>
            </a:pPr>
            <a:r>
              <a:rPr lang="en-IN" dirty="0"/>
              <a:t>     Speaks                  Speak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25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A9C18-FCB8-08F6-8C85-9D4A079A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take “V5” with all singular subjects, except “I”.</a:t>
            </a:r>
          </a:p>
          <a:p>
            <a:endParaRPr lang="en-IN" dirty="0"/>
          </a:p>
          <a:p>
            <a:r>
              <a:rPr lang="en-IN" dirty="0"/>
              <a:t>Ram                                plays                                       guitar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Third person</a:t>
            </a:r>
          </a:p>
          <a:p>
            <a:pPr marL="0" indent="0">
              <a:buNone/>
            </a:pPr>
            <a:r>
              <a:rPr lang="en-IN" dirty="0"/>
              <a:t>    singular subject</a:t>
            </a:r>
          </a:p>
          <a:p>
            <a:pPr marL="0" indent="0">
              <a:buNone/>
            </a:pPr>
            <a:r>
              <a:rPr lang="en-IN" dirty="0"/>
              <a:t>    He, She, It, any singular noun</a:t>
            </a:r>
          </a:p>
          <a:p>
            <a:pPr marL="0" indent="0">
              <a:buNone/>
            </a:pPr>
            <a:r>
              <a:rPr lang="en-IN" dirty="0"/>
              <a:t>    Singular verb/V5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82EA8D-437F-91FA-AFE1-CC9C9E593E51}"/>
                  </a:ext>
                </a:extLst>
              </p14:cNvPr>
              <p14:cNvContentPartPr/>
              <p14:nvPr/>
            </p14:nvContentPartPr>
            <p14:xfrm>
              <a:off x="1451058" y="3212772"/>
              <a:ext cx="210240" cy="72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82EA8D-437F-91FA-AFE1-CC9C9E593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418" y="3203772"/>
                <a:ext cx="2278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95053C-D1CC-E343-DA53-A15F2F164F41}"/>
                  </a:ext>
                </a:extLst>
              </p14:cNvPr>
              <p14:cNvContentPartPr/>
              <p14:nvPr/>
            </p14:nvContentPartPr>
            <p14:xfrm>
              <a:off x="4093098" y="2650092"/>
              <a:ext cx="1410480" cy="94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95053C-D1CC-E343-DA53-A15F2F164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458" y="2641452"/>
                <a:ext cx="142812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BEF6A4-71C4-945F-0627-51F9ED236F5F}"/>
                  </a:ext>
                </a:extLst>
              </p14:cNvPr>
              <p14:cNvContentPartPr/>
              <p14:nvPr/>
            </p14:nvContentPartPr>
            <p14:xfrm>
              <a:off x="5284698" y="3463692"/>
              <a:ext cx="680760" cy="46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BEF6A4-71C4-945F-0627-51F9ED236F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6058" y="3454692"/>
                <a:ext cx="6984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A53115-CC66-2550-54CF-FE2DA7761BFB}"/>
                  </a:ext>
                </a:extLst>
              </p14:cNvPr>
              <p14:cNvContentPartPr/>
              <p14:nvPr/>
            </p14:nvContentPartPr>
            <p14:xfrm>
              <a:off x="5980578" y="3833772"/>
              <a:ext cx="17280" cy="10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A53115-CC66-2550-54CF-FE2DA7761B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1938" y="3825132"/>
                <a:ext cx="34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0934DB-B6D0-9F84-BE0F-F09BF599C1F2}"/>
                  </a:ext>
                </a:extLst>
              </p14:cNvPr>
              <p14:cNvContentPartPr/>
              <p14:nvPr/>
            </p14:nvContentPartPr>
            <p14:xfrm>
              <a:off x="5780778" y="3951132"/>
              <a:ext cx="2008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0934DB-B6D0-9F84-BE0F-F09BF599C1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2138" y="3942132"/>
                <a:ext cx="21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33A50B-C1C2-3DEC-5DA4-9DA1498CE2BE}"/>
                  </a:ext>
                </a:extLst>
              </p14:cNvPr>
              <p14:cNvContentPartPr/>
              <p14:nvPr/>
            </p14:nvContentPartPr>
            <p14:xfrm>
              <a:off x="5813538" y="3994692"/>
              <a:ext cx="285840" cy="55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33A50B-C1C2-3DEC-5DA4-9DA1498CE2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4538" y="3985692"/>
                <a:ext cx="3034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A13EC7-967E-7D42-7F88-48F3DE9D880D}"/>
                  </a:ext>
                </a:extLst>
              </p14:cNvPr>
              <p14:cNvContentPartPr/>
              <p14:nvPr/>
            </p14:nvContentPartPr>
            <p14:xfrm>
              <a:off x="6048258" y="4328412"/>
              <a:ext cx="489240" cy="64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A13EC7-967E-7D42-7F88-48F3DE9D88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9258" y="4319412"/>
                <a:ext cx="506880" cy="6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14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D9E9-3D39-F528-13F5-4AAF1A88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Boys                             play                                      guitar.</a:t>
            </a:r>
          </a:p>
          <a:p>
            <a:endParaRPr lang="en-IN" dirty="0"/>
          </a:p>
          <a:p>
            <a:r>
              <a:rPr lang="en-IN" dirty="0"/>
              <a:t>Boys – Plural subject</a:t>
            </a:r>
          </a:p>
          <a:p>
            <a:endParaRPr lang="en-IN" dirty="0"/>
          </a:p>
          <a:p>
            <a:r>
              <a:rPr lang="en-IN" dirty="0"/>
              <a:t>Play – plural verb / V1 </a:t>
            </a:r>
          </a:p>
        </p:txBody>
      </p:sp>
    </p:spTree>
    <p:extLst>
      <p:ext uri="{BB962C8B-B14F-4D97-AF65-F5344CB8AC3E}">
        <p14:creationId xmlns:p14="http://schemas.microsoft.com/office/powerpoint/2010/main" val="258011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88DC-3E02-2479-EDA0-3D185187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A99C-1DBD-4DFC-C99A-6CC6306C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three auxiliaries.</a:t>
            </a:r>
          </a:p>
          <a:p>
            <a:pPr marL="514350" indent="-514350">
              <a:buAutoNum type="arabicParenR"/>
            </a:pPr>
            <a:r>
              <a:rPr lang="en-IN" dirty="0"/>
              <a:t>To be – Am/Is/Are/Was/were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To do – Do/Does/Did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To have – Has/Have/Had </a:t>
            </a:r>
          </a:p>
        </p:txBody>
      </p:sp>
    </p:spTree>
    <p:extLst>
      <p:ext uri="{BB962C8B-B14F-4D97-AF65-F5344CB8AC3E}">
        <p14:creationId xmlns:p14="http://schemas.microsoft.com/office/powerpoint/2010/main" val="29180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15F3-4D8A-0845-1100-38331FDB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178" y="2621764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/>
              <a:t>What is </a:t>
            </a:r>
            <a:r>
              <a:rPr lang="hi-IN" sz="4800" dirty="0"/>
              <a:t>आत्मा</a:t>
            </a:r>
            <a:r>
              <a:rPr lang="en-IN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31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1717-38F6-FBAC-BB13-5EB6B165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427838"/>
            <a:ext cx="11434194" cy="6123963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IN" dirty="0"/>
              <a:t>Is – Singular subjects (except ‘I’)</a:t>
            </a:r>
          </a:p>
          <a:p>
            <a:pPr marL="0" indent="0">
              <a:buNone/>
            </a:pPr>
            <a:r>
              <a:rPr lang="en-IN" dirty="0"/>
              <a:t>              Present tense</a:t>
            </a:r>
          </a:p>
          <a:p>
            <a:pPr marL="0" indent="0">
              <a:buNone/>
            </a:pPr>
            <a:r>
              <a:rPr lang="en-IN" dirty="0"/>
              <a:t>              Is + V4 (Continuous present)</a:t>
            </a:r>
          </a:p>
          <a:p>
            <a:pPr marL="0" indent="0">
              <a:buNone/>
            </a:pPr>
            <a:r>
              <a:rPr lang="en-IN" dirty="0"/>
              <a:t>              Is + object (Simple present)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b) Am – I, Present Tense</a:t>
            </a:r>
          </a:p>
          <a:p>
            <a:pPr marL="0" indent="0">
              <a:buNone/>
            </a:pPr>
            <a:r>
              <a:rPr lang="en-IN" dirty="0"/>
              <a:t>               I + am + V4 (Continuous present)</a:t>
            </a:r>
          </a:p>
          <a:p>
            <a:pPr marL="0" indent="0">
              <a:buNone/>
            </a:pPr>
            <a:r>
              <a:rPr lang="en-IN" dirty="0"/>
              <a:t>               I + am + Object (Simple present)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c) Are – Plural subjects &amp; You (Present tense)</a:t>
            </a:r>
          </a:p>
          <a:p>
            <a:pPr marL="0" indent="0">
              <a:buNone/>
            </a:pPr>
            <a:r>
              <a:rPr lang="en-IN" dirty="0"/>
              <a:t>               Are + V4 (Continuous present)</a:t>
            </a:r>
          </a:p>
          <a:p>
            <a:pPr marL="0" indent="0">
              <a:buNone/>
            </a:pPr>
            <a:r>
              <a:rPr lang="en-IN" dirty="0"/>
              <a:t>               Are + Object (Simple present)</a:t>
            </a:r>
          </a:p>
        </p:txBody>
      </p:sp>
    </p:spTree>
    <p:extLst>
      <p:ext uri="{BB962C8B-B14F-4D97-AF65-F5344CB8AC3E}">
        <p14:creationId xmlns:p14="http://schemas.microsoft.com/office/powerpoint/2010/main" val="186370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7094-6F15-1883-38BB-43C8873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1" y="243281"/>
            <a:ext cx="11593585" cy="6400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d) Was – Singular subjects, Past tense</a:t>
            </a:r>
          </a:p>
          <a:p>
            <a:pPr marL="0" indent="0">
              <a:buNone/>
            </a:pPr>
            <a:r>
              <a:rPr lang="en-IN" dirty="0"/>
              <a:t>                 Was + V4 (Continuous past)</a:t>
            </a:r>
          </a:p>
          <a:p>
            <a:pPr marL="0" indent="0">
              <a:buNone/>
            </a:pPr>
            <a:r>
              <a:rPr lang="en-IN" dirty="0"/>
              <a:t>                 Subject + was + object (Simple past)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e) Were – Plural subjects &amp; You, Past tense</a:t>
            </a:r>
          </a:p>
          <a:p>
            <a:pPr marL="0" indent="0">
              <a:buNone/>
            </a:pPr>
            <a:r>
              <a:rPr lang="en-IN" dirty="0"/>
              <a:t>                   Were + V4 (Continuous past)</a:t>
            </a:r>
          </a:p>
          <a:p>
            <a:pPr marL="0" indent="0">
              <a:buNone/>
            </a:pPr>
            <a:r>
              <a:rPr lang="en-IN" dirty="0"/>
              <a:t>                   Subject  + were + Object (Simple past)</a:t>
            </a:r>
          </a:p>
          <a:p>
            <a:pPr marL="0" indent="0">
              <a:buNone/>
            </a:pPr>
            <a:r>
              <a:rPr lang="en-IN" dirty="0"/>
              <a:t>                   One exception, we use ‘I + were’ to express imagination, desire, and wish. </a:t>
            </a:r>
          </a:p>
          <a:p>
            <a:pPr marL="0" indent="0">
              <a:buNone/>
            </a:pPr>
            <a:r>
              <a:rPr lang="en-IN" dirty="0"/>
              <a:t>e.g. I wish, I were a bird.</a:t>
            </a:r>
          </a:p>
          <a:p>
            <a:pPr marL="0" indent="0">
              <a:buNone/>
            </a:pPr>
            <a:r>
              <a:rPr lang="en-IN" dirty="0"/>
              <a:t>        I wish I were at your place.</a:t>
            </a:r>
          </a:p>
        </p:txBody>
      </p:sp>
    </p:spTree>
    <p:extLst>
      <p:ext uri="{BB962C8B-B14F-4D97-AF65-F5344CB8AC3E}">
        <p14:creationId xmlns:p14="http://schemas.microsoft.com/office/powerpoint/2010/main" val="379750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DDC8-4197-D6C1-3191-B95FB2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260058"/>
            <a:ext cx="11702642" cy="644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f) Has – Singular subject (except I ), Present tense </a:t>
            </a:r>
          </a:p>
          <a:p>
            <a:pPr marL="0" indent="0">
              <a:buNone/>
            </a:pPr>
            <a:r>
              <a:rPr lang="en-IN" dirty="0"/>
              <a:t>               Has + V3 (Present perfect)</a:t>
            </a:r>
          </a:p>
          <a:p>
            <a:pPr marL="0" indent="0">
              <a:buNone/>
            </a:pPr>
            <a:r>
              <a:rPr lang="en-IN" dirty="0"/>
              <a:t>               Subject + has + Object (Simple present)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g) Have – Plural subject, you &amp; I</a:t>
            </a:r>
          </a:p>
          <a:p>
            <a:pPr marL="0" indent="0">
              <a:buNone/>
            </a:pPr>
            <a:r>
              <a:rPr lang="en-IN" dirty="0"/>
              <a:t>                  Have + V3 (Present perfect)</a:t>
            </a:r>
          </a:p>
          <a:p>
            <a:pPr marL="0" indent="0">
              <a:buNone/>
            </a:pPr>
            <a:r>
              <a:rPr lang="en-IN" dirty="0"/>
              <a:t>                  Subject + have + object (Simple present)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h) Had – All subject, past tense </a:t>
            </a:r>
          </a:p>
          <a:p>
            <a:pPr marL="0" indent="0">
              <a:buNone/>
            </a:pPr>
            <a:r>
              <a:rPr lang="en-IN" dirty="0"/>
              <a:t>                Had + V3 (Past perfect)</a:t>
            </a:r>
          </a:p>
          <a:p>
            <a:pPr marL="0" indent="0">
              <a:buNone/>
            </a:pPr>
            <a:r>
              <a:rPr lang="en-IN" dirty="0"/>
              <a:t>                Subject + had + object (Simple past, possession in past)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037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2C0D-3583-C0D4-CCC3-95A4526A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285226"/>
            <a:ext cx="11685864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) Do – Negative &amp; interrogative sentences in Present tense</a:t>
            </a:r>
          </a:p>
          <a:p>
            <a:pPr marL="0" indent="0">
              <a:buNone/>
            </a:pPr>
            <a:r>
              <a:rPr lang="en-IN" dirty="0"/>
              <a:t>                Plural subjects &amp; I in simple present </a:t>
            </a:r>
          </a:p>
          <a:p>
            <a:pPr marL="0" indent="0">
              <a:buNone/>
            </a:pPr>
            <a:r>
              <a:rPr lang="en-IN" dirty="0"/>
              <a:t>                Plural subject + do + not + V1 + O (Negative)</a:t>
            </a:r>
          </a:p>
          <a:p>
            <a:pPr marL="0" indent="0">
              <a:buNone/>
            </a:pPr>
            <a:r>
              <a:rPr lang="en-IN" dirty="0"/>
              <a:t>                Do + Plural subject  + V1 + O + ? (Interrogative)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j) Does – Singular subjects (Except I)</a:t>
            </a:r>
          </a:p>
          <a:p>
            <a:pPr marL="0" indent="0">
              <a:buNone/>
            </a:pPr>
            <a:r>
              <a:rPr lang="en-IN" dirty="0"/>
              <a:t>                 Simple present (negative &amp; interrogative)</a:t>
            </a:r>
          </a:p>
          <a:p>
            <a:pPr marL="0" indent="0">
              <a:buNone/>
            </a:pPr>
            <a:r>
              <a:rPr lang="en-IN" dirty="0"/>
              <a:t>                 Singular subject + does + not + V1 + O (Negative)</a:t>
            </a:r>
          </a:p>
          <a:p>
            <a:pPr marL="0" indent="0">
              <a:buNone/>
            </a:pPr>
            <a:r>
              <a:rPr lang="en-IN" dirty="0"/>
              <a:t>                 Does + singular subject + V1 + O + ? (Interrogative)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k) Did – All subjects, Past tense </a:t>
            </a:r>
          </a:p>
          <a:p>
            <a:pPr marL="0" indent="0">
              <a:buNone/>
            </a:pPr>
            <a:r>
              <a:rPr lang="en-IN" dirty="0"/>
              <a:t>               Subject + Did + not + V1 (Negative)</a:t>
            </a:r>
          </a:p>
          <a:p>
            <a:pPr marL="0" indent="0">
              <a:buNone/>
            </a:pPr>
            <a:r>
              <a:rPr lang="en-IN" dirty="0"/>
              <a:t>               Did + S + V1 + O + ?</a:t>
            </a:r>
          </a:p>
        </p:txBody>
      </p:sp>
    </p:spTree>
    <p:extLst>
      <p:ext uri="{BB962C8B-B14F-4D97-AF65-F5344CB8AC3E}">
        <p14:creationId xmlns:p14="http://schemas.microsoft.com/office/powerpoint/2010/main" val="318072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657D-B7FA-09A9-B703-4219569B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Auxiliary verbs (Be, do, have) are both helping &amp; main verb. </a:t>
            </a:r>
          </a:p>
          <a:p>
            <a:endParaRPr lang="en-IN" dirty="0"/>
          </a:p>
          <a:p>
            <a:r>
              <a:rPr lang="en-IN" dirty="0"/>
              <a:t>Do – did – done – doing – does</a:t>
            </a:r>
          </a:p>
          <a:p>
            <a:r>
              <a:rPr lang="en-IN" dirty="0"/>
              <a:t>Be – was/were – been – being </a:t>
            </a:r>
          </a:p>
          <a:p>
            <a:r>
              <a:rPr lang="en-IN" dirty="0"/>
              <a:t>Have – had – had – having – has </a:t>
            </a:r>
          </a:p>
          <a:p>
            <a:endParaRPr lang="en-IN" dirty="0"/>
          </a:p>
          <a:p>
            <a:r>
              <a:rPr lang="en-IN" dirty="0"/>
              <a:t>I had a car.</a:t>
            </a:r>
          </a:p>
          <a:p>
            <a:r>
              <a:rPr lang="en-IN" dirty="0"/>
              <a:t>I have a car</a:t>
            </a:r>
          </a:p>
          <a:p>
            <a:r>
              <a:rPr lang="en-IN" dirty="0"/>
              <a:t>I will have a car.</a:t>
            </a:r>
          </a:p>
        </p:txBody>
      </p:sp>
    </p:spTree>
    <p:extLst>
      <p:ext uri="{BB962C8B-B14F-4D97-AF65-F5344CB8AC3E}">
        <p14:creationId xmlns:p14="http://schemas.microsoft.com/office/powerpoint/2010/main" val="423994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57E6-504E-E714-ACEE-6BFC78CF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language gets better by using it more, and by speaking on regular basis. </a:t>
            </a:r>
          </a:p>
          <a:p>
            <a:r>
              <a:rPr lang="en-IN" dirty="0"/>
              <a:t>English also gets better by speaking, however, it is a foreign language for us. Hence, we need to build the base, have to take basic understanding &amp; clear the basics. </a:t>
            </a:r>
          </a:p>
        </p:txBody>
      </p:sp>
    </p:spTree>
    <p:extLst>
      <p:ext uri="{BB962C8B-B14F-4D97-AF65-F5344CB8AC3E}">
        <p14:creationId xmlns:p14="http://schemas.microsoft.com/office/powerpoint/2010/main" val="24577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168D-5BC3-26C3-C061-9BFC56D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What is </a:t>
            </a:r>
            <a:r>
              <a:rPr lang="hi-IN" sz="4400" dirty="0"/>
              <a:t>आत्मा</a:t>
            </a:r>
            <a:r>
              <a:rPr lang="en-IN" sz="4400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5158-F370-0B71-E073-877CCDA0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our Soul. </a:t>
            </a:r>
          </a:p>
          <a:p>
            <a:endParaRPr lang="en-IN" dirty="0"/>
          </a:p>
          <a:p>
            <a:r>
              <a:rPr lang="en-IN" dirty="0"/>
              <a:t>We are incomplete without our Soul.</a:t>
            </a:r>
          </a:p>
          <a:p>
            <a:endParaRPr lang="en-IN" dirty="0"/>
          </a:p>
          <a:p>
            <a:r>
              <a:rPr lang="en-IN" dirty="0"/>
              <a:t>Soul makes it a life, a living life.</a:t>
            </a:r>
          </a:p>
        </p:txBody>
      </p:sp>
    </p:spTree>
    <p:extLst>
      <p:ext uri="{BB962C8B-B14F-4D97-AF65-F5344CB8AC3E}">
        <p14:creationId xmlns:p14="http://schemas.microsoft.com/office/powerpoint/2010/main" val="28044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7FE-FF6A-8B0E-F442-34C60087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Soul of Soft Skills?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60E7-1681-5A50-7025-BC2DEA55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</a:t>
            </a:r>
            <a:r>
              <a:rPr lang="en-US" dirty="0"/>
              <a:t>communication skills are the soul of soft</a:t>
            </a:r>
            <a:r>
              <a:rPr lang="en-IN" dirty="0"/>
              <a:t> skills.</a:t>
            </a:r>
          </a:p>
          <a:p>
            <a:endParaRPr lang="en-IN" dirty="0"/>
          </a:p>
          <a:p>
            <a:r>
              <a:rPr lang="en-IN" dirty="0"/>
              <a:t>Effective communication progressively drives our lives.</a:t>
            </a:r>
          </a:p>
          <a:p>
            <a:endParaRPr lang="en-IN" dirty="0"/>
          </a:p>
          <a:p>
            <a:r>
              <a:rPr lang="en-IN" dirty="0"/>
              <a:t>Every human desire to succeed, which will be incomplete and useless without “Effective Communication”.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523E-4241-CA71-10B1-0E22B5DF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5638-DD59-9E78-CC91-E6B05815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Ability of an individual to converse with life.</a:t>
            </a:r>
          </a:p>
          <a:p>
            <a:endParaRPr lang="en-IN" dirty="0"/>
          </a:p>
          <a:p>
            <a:r>
              <a:rPr lang="en-IN" dirty="0"/>
              <a:t>Quality that paves the way for new, and greater opportunities.</a:t>
            </a:r>
          </a:p>
          <a:p>
            <a:endParaRPr lang="en-IN" dirty="0"/>
          </a:p>
          <a:p>
            <a:r>
              <a:rPr lang="en-US" dirty="0"/>
              <a:t>It is the fuel in an individual that sparks passion and drive, that helps one achieve greater things.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31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2B8-B657-71E0-B507-6070142E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AE03-9CEA-CBE1-A197-D7B2E616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 is the gateway for effective communication.</a:t>
            </a:r>
          </a:p>
          <a:p>
            <a:endParaRPr lang="en-IN" dirty="0"/>
          </a:p>
          <a:p>
            <a:r>
              <a:rPr lang="en-IN" dirty="0"/>
              <a:t>Language acts as a medium with which we all converse with each other.</a:t>
            </a:r>
          </a:p>
          <a:p>
            <a:endParaRPr lang="en-IN" dirty="0"/>
          </a:p>
          <a:p>
            <a:r>
              <a:rPr lang="en-IN" dirty="0"/>
              <a:t>There are many mediums, along with many languages that we use for communication.</a:t>
            </a:r>
          </a:p>
          <a:p>
            <a:endParaRPr lang="en-IN" dirty="0"/>
          </a:p>
          <a:p>
            <a:r>
              <a:rPr lang="en-IN" dirty="0"/>
              <a:t>English is also one of that medium.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9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70C3-C373-2187-5DB9-880F3A87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1"/>
            <a:ext cx="10515600" cy="1325563"/>
          </a:xfrm>
        </p:spPr>
        <p:txBody>
          <a:bodyPr/>
          <a:lstStyle/>
          <a:p>
            <a:r>
              <a:rPr lang="en-IN" dirty="0"/>
              <a:t>Why English?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76BD-73DF-E7F7-E9E9-92D2E9D5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567"/>
            <a:ext cx="10515600" cy="5738070"/>
          </a:xfrm>
        </p:spPr>
        <p:txBody>
          <a:bodyPr/>
          <a:lstStyle/>
          <a:p>
            <a:r>
              <a:rPr lang="en-IN" dirty="0"/>
              <a:t>Because we love English. English is the symbol of knowledge and greatness of an individual. </a:t>
            </a:r>
          </a:p>
          <a:p>
            <a:r>
              <a:rPr lang="en-IN" dirty="0"/>
              <a:t>To be honest, we always need a common language to communicate, and English is that common language that many people from your industry use. </a:t>
            </a:r>
          </a:p>
          <a:p>
            <a:pPr marL="514350" indent="-514350">
              <a:buAutoNum type="arabicParenR"/>
            </a:pPr>
            <a:r>
              <a:rPr lang="en-IN" dirty="0"/>
              <a:t>Communication is the primary objective</a:t>
            </a:r>
          </a:p>
          <a:p>
            <a:pPr marL="514350" indent="-514350">
              <a:buAutoNum type="arabicParenR"/>
            </a:pPr>
            <a:r>
              <a:rPr lang="en-IN" dirty="0"/>
              <a:t>Access to information, as English is the primary language of the internet. </a:t>
            </a:r>
          </a:p>
          <a:p>
            <a:pPr marL="514350" indent="-514350">
              <a:buAutoNum type="arabicParenR"/>
            </a:pPr>
            <a:r>
              <a:rPr lang="en-IN" dirty="0"/>
              <a:t>Employability</a:t>
            </a:r>
          </a:p>
          <a:p>
            <a:pPr marL="514350" indent="-514350">
              <a:buAutoNum type="arabicParenR"/>
            </a:pPr>
            <a:r>
              <a:rPr lang="en-IN" dirty="0"/>
              <a:t>Cultural understanding &amp; Social mobility across nations.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4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35E-DA84-EBFF-8D90-2E1F20C6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What is the Soul of Verbal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09BC-673C-425D-0F2C-4F6AC37C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412"/>
            <a:ext cx="10515600" cy="4918614"/>
          </a:xfrm>
        </p:spPr>
        <p:txBody>
          <a:bodyPr/>
          <a:lstStyle/>
          <a:p>
            <a:r>
              <a:rPr lang="en-IN" dirty="0"/>
              <a:t>English is a verbal language part of our “Verbal Communication”.</a:t>
            </a:r>
          </a:p>
          <a:p>
            <a:endParaRPr lang="en-IN" dirty="0"/>
          </a:p>
          <a:p>
            <a:r>
              <a:rPr lang="en-IN" dirty="0"/>
              <a:t>“Verbs” are the soul of verbal language like “English”.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70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CC9E-A936-B51E-3100-C7334181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Verb?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9745-20F2-207D-1B7C-6D5991C1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Verbs are the soul of any speech or communication.</a:t>
            </a:r>
          </a:p>
          <a:p>
            <a:endParaRPr lang="en-IN" dirty="0"/>
          </a:p>
          <a:p>
            <a:r>
              <a:rPr lang="en-IN" dirty="0"/>
              <a:t>It is any action or work done.</a:t>
            </a:r>
          </a:p>
          <a:p>
            <a:endParaRPr lang="en-IN" dirty="0"/>
          </a:p>
          <a:p>
            <a:r>
              <a:rPr lang="en-IN" dirty="0"/>
              <a:t>We can not define any action or situation without the verb.</a:t>
            </a:r>
          </a:p>
          <a:p>
            <a:endParaRPr lang="en-IN" dirty="0"/>
          </a:p>
          <a:p>
            <a:r>
              <a:rPr lang="en-IN" dirty="0"/>
              <a:t>Even the smallest sentence in the world is a Verb.</a:t>
            </a:r>
          </a:p>
        </p:txBody>
      </p:sp>
    </p:spTree>
    <p:extLst>
      <p:ext uri="{BB962C8B-B14F-4D97-AF65-F5344CB8AC3E}">
        <p14:creationId xmlns:p14="http://schemas.microsoft.com/office/powerpoint/2010/main" val="268915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1261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What is आत्मा?</vt:lpstr>
      <vt:lpstr>What is आत्मा?</vt:lpstr>
      <vt:lpstr>What is the Soul of Soft Skills?</vt:lpstr>
      <vt:lpstr>Effective Communication</vt:lpstr>
      <vt:lpstr>What is a language?</vt:lpstr>
      <vt:lpstr>Why English?</vt:lpstr>
      <vt:lpstr>What is the Soul of Verbal Language?</vt:lpstr>
      <vt:lpstr>What is Verb?</vt:lpstr>
      <vt:lpstr>PowerPoint Presentation</vt:lpstr>
      <vt:lpstr>PowerPoint Presentation</vt:lpstr>
      <vt:lpstr>Types of Verbs</vt:lpstr>
      <vt:lpstr>PowerPoint Presentation</vt:lpstr>
      <vt:lpstr>Main Verbs</vt:lpstr>
      <vt:lpstr>PowerPoint Presentation</vt:lpstr>
      <vt:lpstr>PowerPoint Presentation</vt:lpstr>
      <vt:lpstr>PowerPoint Presentation</vt:lpstr>
      <vt:lpstr>PowerPoint Presentation</vt:lpstr>
      <vt:lpstr>Helping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Gutte</dc:creator>
  <cp:lastModifiedBy>Vaibhav Gutte</cp:lastModifiedBy>
  <cp:revision>3</cp:revision>
  <dcterms:created xsi:type="dcterms:W3CDTF">2024-10-20T20:04:31Z</dcterms:created>
  <dcterms:modified xsi:type="dcterms:W3CDTF">2024-10-20T20:33:49Z</dcterms:modified>
</cp:coreProperties>
</file>