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5" r:id="rId8"/>
    <p:sldId id="266" r:id="rId9"/>
    <p:sldId id="267" r:id="rId10"/>
    <p:sldId id="257" r:id="rId11"/>
    <p:sldId id="268"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2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2DAF86-CFBB-6844-950F-AAC90B7C9A2A}" type="datetimeFigureOut">
              <a:rPr lang="en-US" smtClean="0"/>
              <a:t>9/4/13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8A5482-940E-0841-AB79-E49B2D66EB04}" type="slidenum">
              <a:rPr lang="en-US" smtClean="0"/>
              <a:t>‹#›</a:t>
            </a:fld>
            <a:endParaRPr lang="en-US"/>
          </a:p>
        </p:txBody>
      </p:sp>
    </p:spTree>
    <p:extLst>
      <p:ext uri="{BB962C8B-B14F-4D97-AF65-F5344CB8AC3E}">
        <p14:creationId xmlns:p14="http://schemas.microsoft.com/office/powerpoint/2010/main" val="2506833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8A5482-940E-0841-AB79-E49B2D66EB04}" type="slidenum">
              <a:rPr lang="en-US" smtClean="0"/>
              <a:t>1</a:t>
            </a:fld>
            <a:endParaRPr lang="en-US"/>
          </a:p>
        </p:txBody>
      </p:sp>
    </p:spTree>
    <p:extLst>
      <p:ext uri="{BB962C8B-B14F-4D97-AF65-F5344CB8AC3E}">
        <p14:creationId xmlns:p14="http://schemas.microsoft.com/office/powerpoint/2010/main" val="343029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SWC</a:t>
            </a:r>
            <a:r>
              <a:rPr lang="en-US" baseline="0" dirty="0" smtClean="0"/>
              <a:t> </a:t>
            </a:r>
            <a:r>
              <a:rPr lang="en-US" baseline="0" dirty="0" err="1" smtClean="0"/>
              <a:t>bootcamp</a:t>
            </a:r>
            <a:r>
              <a:rPr lang="en-US" baseline="0" dirty="0" smtClean="0"/>
              <a:t>!  First of all, I’d like to thank Chris for organizing this </a:t>
            </a:r>
            <a:r>
              <a:rPr lang="en-US" baseline="0" dirty="0" err="1" smtClean="0"/>
              <a:t>bootcamp</a:t>
            </a:r>
            <a:r>
              <a:rPr lang="en-US" baseline="0" dirty="0" smtClean="0"/>
              <a:t>.  SWC is a really novel organization.  We are made up exclusively of volunteer instructors and volunteer organizers.  When I joined, there were about 6 instructors.  Now, I think there are more than 2 dozen on the website.  We have </a:t>
            </a:r>
            <a:r>
              <a:rPr lang="en-US" baseline="0" dirty="0" err="1" smtClean="0"/>
              <a:t>bootcamps</a:t>
            </a:r>
            <a:r>
              <a:rPr lang="en-US" baseline="0" dirty="0" smtClean="0"/>
              <a:t> all over the United States as well as internationally including Europe, South America, and Asia.  My name is Adina and I took this course about 5 years ago after graduating with my PhD from the environmental </a:t>
            </a:r>
            <a:r>
              <a:rPr lang="en-US" baseline="0" dirty="0" err="1" smtClean="0"/>
              <a:t>engr</a:t>
            </a:r>
            <a:r>
              <a:rPr lang="en-US" baseline="0" dirty="0" smtClean="0"/>
              <a:t> </a:t>
            </a:r>
            <a:r>
              <a:rPr lang="en-US" baseline="0" dirty="0" err="1" smtClean="0"/>
              <a:t>dept</a:t>
            </a:r>
            <a:r>
              <a:rPr lang="en-US" baseline="0" dirty="0" smtClean="0"/>
              <a:t> here at the </a:t>
            </a:r>
            <a:r>
              <a:rPr lang="en-US" baseline="0" dirty="0" err="1" smtClean="0"/>
              <a:t>Uiowa</a:t>
            </a:r>
            <a:r>
              <a:rPr lang="en-US" baseline="0" dirty="0" smtClean="0"/>
              <a:t>.   This course was the beginning of a huge research shift for me…and learning to work with big data…and now enabling to do the jobs I’m employed at today.  But its not just me teaching you guys…I’m here with </a:t>
            </a:r>
            <a:r>
              <a:rPr lang="en-US" baseline="0" dirty="0" err="1" smtClean="0"/>
              <a:t>Jory</a:t>
            </a:r>
            <a:r>
              <a:rPr lang="en-US" baseline="0" dirty="0" smtClean="0"/>
              <a:t> (my </a:t>
            </a:r>
            <a:r>
              <a:rPr lang="en-US" baseline="0" dirty="0" err="1" smtClean="0"/>
              <a:t>coinstructor</a:t>
            </a:r>
            <a:r>
              <a:rPr lang="en-US" baseline="0" dirty="0" smtClean="0"/>
              <a:t>) and Fan and Ryan (volunteer helpers) for this course.</a:t>
            </a:r>
          </a:p>
        </p:txBody>
      </p:sp>
      <p:sp>
        <p:nvSpPr>
          <p:cNvPr id="4" name="Slide Number Placeholder 3"/>
          <p:cNvSpPr>
            <a:spLocks noGrp="1"/>
          </p:cNvSpPr>
          <p:nvPr>
            <p:ph type="sldNum" sz="quarter" idx="10"/>
          </p:nvPr>
        </p:nvSpPr>
        <p:spPr/>
        <p:txBody>
          <a:bodyPr/>
          <a:lstStyle/>
          <a:p>
            <a:fld id="{288A5482-940E-0841-AB79-E49B2D66EB04}" type="slidenum">
              <a:rPr lang="en-US" smtClean="0"/>
              <a:t>2</a:t>
            </a:fld>
            <a:endParaRPr lang="en-US"/>
          </a:p>
        </p:txBody>
      </p:sp>
    </p:spTree>
    <p:extLst>
      <p:ext uri="{BB962C8B-B14F-4D97-AF65-F5344CB8AC3E}">
        <p14:creationId xmlns:p14="http://schemas.microsoft.com/office/powerpoint/2010/main" val="63268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today is to help</a:t>
            </a:r>
            <a:r>
              <a:rPr lang="en-US" baseline="0" dirty="0" smtClean="0"/>
              <a:t> you use your computers more effectively to do better science.  In general, no matter what kind of scientists you are, if you are doing data analysis, you are concerned about three main issues.</a:t>
            </a:r>
            <a:endParaRPr lang="en-US" dirty="0"/>
          </a:p>
        </p:txBody>
      </p:sp>
      <p:sp>
        <p:nvSpPr>
          <p:cNvPr id="4" name="Slide Number Placeholder 3"/>
          <p:cNvSpPr>
            <a:spLocks noGrp="1"/>
          </p:cNvSpPr>
          <p:nvPr>
            <p:ph type="sldNum" sz="quarter" idx="10"/>
          </p:nvPr>
        </p:nvSpPr>
        <p:spPr/>
        <p:txBody>
          <a:bodyPr/>
          <a:lstStyle/>
          <a:p>
            <a:fld id="{288A5482-940E-0841-AB79-E49B2D66EB04}" type="slidenum">
              <a:rPr lang="en-US" smtClean="0"/>
              <a:t>3</a:t>
            </a:fld>
            <a:endParaRPr lang="en-US"/>
          </a:p>
        </p:txBody>
      </p:sp>
    </p:spTree>
    <p:extLst>
      <p:ext uri="{BB962C8B-B14F-4D97-AF65-F5344CB8AC3E}">
        <p14:creationId xmlns:p14="http://schemas.microsoft.com/office/powerpoint/2010/main" val="315713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a:t>
            </a:r>
            <a:r>
              <a:rPr lang="en-US" baseline="0" dirty="0" smtClean="0"/>
              <a:t> these three, the biggest gain that we can help you with is how to be efficient with your data analysis.  And actually, in being efficient, you will find that you are able to do more data analysis faster and thus improve the accuracy and </a:t>
            </a:r>
            <a:r>
              <a:rPr lang="en-US" baseline="0" dirty="0" err="1" smtClean="0"/>
              <a:t>reproducibilty</a:t>
            </a:r>
            <a:r>
              <a:rPr lang="en-US" baseline="0" dirty="0" smtClean="0"/>
              <a:t> of your science.</a:t>
            </a:r>
            <a:endParaRPr lang="en-US" dirty="0"/>
          </a:p>
        </p:txBody>
      </p:sp>
      <p:sp>
        <p:nvSpPr>
          <p:cNvPr id="4" name="Slide Number Placeholder 3"/>
          <p:cNvSpPr>
            <a:spLocks noGrp="1"/>
          </p:cNvSpPr>
          <p:nvPr>
            <p:ph type="sldNum" sz="quarter" idx="10"/>
          </p:nvPr>
        </p:nvSpPr>
        <p:spPr/>
        <p:txBody>
          <a:bodyPr/>
          <a:lstStyle/>
          <a:p>
            <a:fld id="{288A5482-940E-0841-AB79-E49B2D66EB04}" type="slidenum">
              <a:rPr lang="en-US" smtClean="0"/>
              <a:t>4</a:t>
            </a:fld>
            <a:endParaRPr lang="en-US"/>
          </a:p>
        </p:txBody>
      </p:sp>
    </p:spTree>
    <p:extLst>
      <p:ext uri="{BB962C8B-B14F-4D97-AF65-F5344CB8AC3E}">
        <p14:creationId xmlns:p14="http://schemas.microsoft.com/office/powerpoint/2010/main" val="270896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become more reliant on computational inference, does more of our science become wrong?</a:t>
            </a:r>
          </a:p>
          <a:p>
            <a:r>
              <a:rPr lang="en-US" dirty="0" smtClean="0"/>
              <a:t>“Big Data” increasingly requires sophisticated computational pipelines…</a:t>
            </a:r>
          </a:p>
          <a:p>
            <a:r>
              <a:rPr lang="en-US" dirty="0" smtClean="0"/>
              <a:t>We know that simple computational errors have gone undetected for many years</a:t>
            </a:r>
          </a:p>
          <a:p>
            <a:pPr lvl="1"/>
            <a:r>
              <a:rPr lang="en-US" dirty="0" smtClean="0"/>
              <a:t>a sign error =&gt; retraction of 3 Science, 1 Nature, 1 PNAS</a:t>
            </a:r>
          </a:p>
          <a:p>
            <a:pPr lvl="1"/>
            <a:r>
              <a:rPr lang="en-US" dirty="0" smtClean="0"/>
              <a:t>Rejection of grants, publications!</a:t>
            </a:r>
          </a:p>
          <a:p>
            <a:pPr marL="0" indent="0">
              <a:buNone/>
            </a:pPr>
            <a:r>
              <a:rPr lang="en-US" dirty="0" smtClean="0"/>
              <a:t>	http://</a:t>
            </a:r>
            <a:r>
              <a:rPr lang="en-US" dirty="0" err="1" smtClean="0"/>
              <a:t>boscoh.com</a:t>
            </a:r>
            <a:r>
              <a:rPr lang="en-US" dirty="0" smtClean="0"/>
              <a:t>/protein/a-sign-a-flipped-structure-and-a-scientific-flameout-of-epic-proportions</a:t>
            </a:r>
            <a:endParaRPr lang="en-US" dirty="0" smtClean="0"/>
          </a:p>
        </p:txBody>
      </p:sp>
      <p:sp>
        <p:nvSpPr>
          <p:cNvPr id="4" name="Slide Number Placeholder 3"/>
          <p:cNvSpPr>
            <a:spLocks noGrp="1"/>
          </p:cNvSpPr>
          <p:nvPr>
            <p:ph type="sldNum" sz="quarter" idx="10"/>
          </p:nvPr>
        </p:nvSpPr>
        <p:spPr/>
        <p:txBody>
          <a:bodyPr/>
          <a:lstStyle/>
          <a:p>
            <a:fld id="{288A5482-940E-0841-AB79-E49B2D66EB04}" type="slidenum">
              <a:rPr lang="en-US" smtClean="0"/>
              <a:t>5</a:t>
            </a:fld>
            <a:endParaRPr lang="en-US"/>
          </a:p>
        </p:txBody>
      </p:sp>
    </p:spTree>
    <p:extLst>
      <p:ext uri="{BB962C8B-B14F-4D97-AF65-F5344CB8AC3E}">
        <p14:creationId xmlns:p14="http://schemas.microsoft.com/office/powerpoint/2010/main" val="2808983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enable you to be able to do better computational data analysis…allowing you to be more efficient, accurate, and produce reproducible results.</a:t>
            </a:r>
            <a:endParaRPr lang="en-US" dirty="0"/>
          </a:p>
        </p:txBody>
      </p:sp>
      <p:sp>
        <p:nvSpPr>
          <p:cNvPr id="4" name="Slide Number Placeholder 3"/>
          <p:cNvSpPr>
            <a:spLocks noGrp="1"/>
          </p:cNvSpPr>
          <p:nvPr>
            <p:ph type="sldNum" sz="quarter" idx="10"/>
          </p:nvPr>
        </p:nvSpPr>
        <p:spPr/>
        <p:txBody>
          <a:bodyPr/>
          <a:lstStyle/>
          <a:p>
            <a:fld id="{288A5482-940E-0841-AB79-E49B2D66EB04}" type="slidenum">
              <a:rPr lang="en-US" smtClean="0"/>
              <a:t>7</a:t>
            </a:fld>
            <a:endParaRPr lang="en-US"/>
          </a:p>
        </p:txBody>
      </p:sp>
    </p:spTree>
    <p:extLst>
      <p:ext uri="{BB962C8B-B14F-4D97-AF65-F5344CB8AC3E}">
        <p14:creationId xmlns:p14="http://schemas.microsoft.com/office/powerpoint/2010/main" val="4206077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spend the next</a:t>
            </a:r>
            <a:r>
              <a:rPr lang="en-US" baseline="0" dirty="0" smtClean="0"/>
              <a:t> two days previewing some of the tools that will enable you to do this more efficiently and effectively.</a:t>
            </a:r>
            <a:endParaRPr lang="en-US" dirty="0"/>
          </a:p>
        </p:txBody>
      </p:sp>
      <p:sp>
        <p:nvSpPr>
          <p:cNvPr id="4" name="Slide Number Placeholder 3"/>
          <p:cNvSpPr>
            <a:spLocks noGrp="1"/>
          </p:cNvSpPr>
          <p:nvPr>
            <p:ph type="sldNum" sz="quarter" idx="10"/>
          </p:nvPr>
        </p:nvSpPr>
        <p:spPr/>
        <p:txBody>
          <a:bodyPr/>
          <a:lstStyle/>
          <a:p>
            <a:fld id="{288A5482-940E-0841-AB79-E49B2D66EB04}" type="slidenum">
              <a:rPr lang="en-US" smtClean="0"/>
              <a:t>8</a:t>
            </a:fld>
            <a:endParaRPr lang="en-US"/>
          </a:p>
        </p:txBody>
      </p:sp>
    </p:spTree>
    <p:extLst>
      <p:ext uri="{BB962C8B-B14F-4D97-AF65-F5344CB8AC3E}">
        <p14:creationId xmlns:p14="http://schemas.microsoft.com/office/powerpoint/2010/main" val="240202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together, these tools are going to allow you to be more</a:t>
            </a:r>
            <a:r>
              <a:rPr lang="en-US" baseline="0" dirty="0" smtClean="0"/>
              <a:t> organized, do more analysis without needing someone to write program for you, automate tasks, and overall, give you a good idea of what good practices using computation for your science might look like.</a:t>
            </a:r>
            <a:endParaRPr lang="en-US" dirty="0"/>
          </a:p>
        </p:txBody>
      </p:sp>
      <p:sp>
        <p:nvSpPr>
          <p:cNvPr id="4" name="Slide Number Placeholder 3"/>
          <p:cNvSpPr>
            <a:spLocks noGrp="1"/>
          </p:cNvSpPr>
          <p:nvPr>
            <p:ph type="sldNum" sz="quarter" idx="10"/>
          </p:nvPr>
        </p:nvSpPr>
        <p:spPr/>
        <p:txBody>
          <a:bodyPr/>
          <a:lstStyle/>
          <a:p>
            <a:fld id="{288A5482-940E-0841-AB79-E49B2D66EB04}" type="slidenum">
              <a:rPr lang="en-US" smtClean="0"/>
              <a:t>9</a:t>
            </a:fld>
            <a:endParaRPr lang="en-US"/>
          </a:p>
        </p:txBody>
      </p:sp>
    </p:spTree>
    <p:extLst>
      <p:ext uri="{BB962C8B-B14F-4D97-AF65-F5344CB8AC3E}">
        <p14:creationId xmlns:p14="http://schemas.microsoft.com/office/powerpoint/2010/main" val="3068178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All tasks that involve</a:t>
            </a:r>
            <a:r>
              <a:rPr lang="en-US" baseline="0" dirty="0" smtClean="0"/>
              <a:t> data manipulation can be done manually.  You are here in this course because you feel like there is something wrong with that, there are some tasks that you can start automating and maybe some that you’ve already started automating that will save you time and allow you to do more with less time.  You’re likely in the green line where you do a lot of manual stuff but have seen the win that comes out of either thinking about or doing stuff automatically.  Our goal here today is to push you towards the orange line, where you can use tools to see opportunities to automate more tasks and also be able to execute those automations.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88A5482-940E-0841-AB79-E49B2D66EB04}" type="slidenum">
              <a:rPr lang="en-US" smtClean="0"/>
              <a:t>10</a:t>
            </a:fld>
            <a:endParaRPr lang="en-US"/>
          </a:p>
        </p:txBody>
      </p:sp>
    </p:spTree>
    <p:extLst>
      <p:ext uri="{BB962C8B-B14F-4D97-AF65-F5344CB8AC3E}">
        <p14:creationId xmlns:p14="http://schemas.microsoft.com/office/powerpoint/2010/main" val="9147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ED1F93-9824-A14B-80AA-6C35F89D4FC7}"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215444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D1F93-9824-A14B-80AA-6C35F89D4FC7}"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237349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D1F93-9824-A14B-80AA-6C35F89D4FC7}"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428860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D1F93-9824-A14B-80AA-6C35F89D4FC7}"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463937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D1F93-9824-A14B-80AA-6C35F89D4FC7}"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207805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ED1F93-9824-A14B-80AA-6C35F89D4FC7}" type="datetimeFigureOut">
              <a:rPr lang="en-US" smtClean="0"/>
              <a:t>9/4/13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181436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ED1F93-9824-A14B-80AA-6C35F89D4FC7}" type="datetimeFigureOut">
              <a:rPr lang="en-US" smtClean="0"/>
              <a:t>9/4/13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177294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ED1F93-9824-A14B-80AA-6C35F89D4FC7}" type="datetimeFigureOut">
              <a:rPr lang="en-US" smtClean="0"/>
              <a:t>9/4/13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9360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D1F93-9824-A14B-80AA-6C35F89D4FC7}" type="datetimeFigureOut">
              <a:rPr lang="en-US" smtClean="0"/>
              <a:t>9/4/13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340133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D1F93-9824-A14B-80AA-6C35F89D4FC7}" type="datetimeFigureOut">
              <a:rPr lang="en-US" smtClean="0"/>
              <a:t>9/4/13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148423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D1F93-9824-A14B-80AA-6C35F89D4FC7}" type="datetimeFigureOut">
              <a:rPr lang="en-US" smtClean="0"/>
              <a:t>9/4/13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06205-D590-814F-8D50-AFC246F5847B}" type="slidenum">
              <a:rPr lang="en-US" smtClean="0"/>
              <a:t>‹#›</a:t>
            </a:fld>
            <a:endParaRPr lang="en-US"/>
          </a:p>
        </p:txBody>
      </p:sp>
    </p:spTree>
    <p:extLst>
      <p:ext uri="{BB962C8B-B14F-4D97-AF65-F5344CB8AC3E}">
        <p14:creationId xmlns:p14="http://schemas.microsoft.com/office/powerpoint/2010/main" val="20321828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D1F93-9824-A14B-80AA-6C35F89D4FC7}" type="datetimeFigureOut">
              <a:rPr lang="en-US" smtClean="0"/>
              <a:t>9/4/13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06205-D590-814F-8D50-AFC246F5847B}" type="slidenum">
              <a:rPr lang="en-US" smtClean="0"/>
              <a:t>‹#›</a:t>
            </a:fld>
            <a:endParaRPr lang="en-US"/>
          </a:p>
        </p:txBody>
      </p:sp>
    </p:spTree>
    <p:extLst>
      <p:ext uri="{BB962C8B-B14F-4D97-AF65-F5344CB8AC3E}">
        <p14:creationId xmlns:p14="http://schemas.microsoft.com/office/powerpoint/2010/main" val="773288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Carpentry @ </a:t>
            </a:r>
            <a:r>
              <a:rPr lang="en-US" dirty="0" err="1" smtClean="0"/>
              <a:t>Uiowa</a:t>
            </a:r>
            <a:r>
              <a:rPr lang="en-US" dirty="0" smtClean="0"/>
              <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77322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a:t>
            </a:r>
            <a:endParaRPr lang="en-US" dirty="0"/>
          </a:p>
        </p:txBody>
      </p:sp>
      <p:pic>
        <p:nvPicPr>
          <p:cNvPr id="4" name="Content Placeholder 3"/>
          <p:cNvPicPr>
            <a:picLocks noGrp="1" noChangeAspect="1"/>
          </p:cNvPicPr>
          <p:nvPr>
            <p:ph idx="1"/>
          </p:nvPr>
        </p:nvPicPr>
        <p:blipFill>
          <a:blip r:embed="rId3"/>
          <a:srcRect l="-6209" r="-6209"/>
          <a:stretch>
            <a:fillRect/>
          </a:stretch>
        </p:blipFill>
        <p:spPr/>
      </p:pic>
    </p:spTree>
    <p:extLst>
      <p:ext uri="{BB962C8B-B14F-4D97-AF65-F5344CB8AC3E}">
        <p14:creationId xmlns:p14="http://schemas.microsoft.com/office/powerpoint/2010/main" val="3021971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preview of what’s to come…</a:t>
            </a:r>
            <a:endParaRPr lang="en-US" dirty="0"/>
          </a:p>
        </p:txBody>
      </p:sp>
      <p:sp>
        <p:nvSpPr>
          <p:cNvPr id="3" name="Content Placeholder 2"/>
          <p:cNvSpPr>
            <a:spLocks noGrp="1"/>
          </p:cNvSpPr>
          <p:nvPr>
            <p:ph idx="1"/>
          </p:nvPr>
        </p:nvSpPr>
        <p:spPr/>
        <p:txBody>
          <a:bodyPr/>
          <a:lstStyle/>
          <a:p>
            <a:r>
              <a:rPr lang="en-US" dirty="0" smtClean="0"/>
              <a:t>Skills will vary and this is a build-up process</a:t>
            </a:r>
          </a:p>
          <a:p>
            <a:r>
              <a:rPr lang="en-US" dirty="0" smtClean="0"/>
              <a:t>You </a:t>
            </a:r>
            <a:r>
              <a:rPr lang="en-US" dirty="0"/>
              <a:t>will not learn everything you need to know in a two day workshop</a:t>
            </a:r>
          </a:p>
          <a:p>
            <a:r>
              <a:rPr lang="en-US" dirty="0"/>
              <a:t>We are a </a:t>
            </a:r>
            <a:r>
              <a:rPr lang="en-US" i="1" dirty="0" err="1"/>
              <a:t>launchpad</a:t>
            </a:r>
            <a:r>
              <a:rPr lang="en-US" i="1" dirty="0"/>
              <a:t> </a:t>
            </a:r>
            <a:endParaRPr lang="en-US" dirty="0"/>
          </a:p>
          <a:p>
            <a:r>
              <a:rPr lang="en-US" dirty="0" smtClean="0"/>
              <a:t>Tips for success:  Team up, ask questions, ask for help, stay positive, give feedback</a:t>
            </a:r>
            <a:endParaRPr lang="en-US" dirty="0"/>
          </a:p>
        </p:txBody>
      </p:sp>
    </p:spTree>
    <p:extLst>
      <p:ext uri="{BB962C8B-B14F-4D97-AF65-F5344CB8AC3E}">
        <p14:creationId xmlns:p14="http://schemas.microsoft.com/office/powerpoint/2010/main" val="406154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Asking for help</a:t>
            </a:r>
          </a:p>
          <a:p>
            <a:endParaRPr lang="en-US" dirty="0"/>
          </a:p>
          <a:p>
            <a:r>
              <a:rPr lang="en-US" dirty="0" smtClean="0"/>
              <a:t>Using the Web </a:t>
            </a:r>
            <a:r>
              <a:rPr lang="en-US" dirty="0" smtClean="0"/>
              <a:t>site(s)</a:t>
            </a:r>
            <a:endParaRPr lang="en-US" dirty="0" smtClean="0"/>
          </a:p>
          <a:p>
            <a:endParaRPr lang="en-US" dirty="0" smtClean="0"/>
          </a:p>
          <a:p>
            <a:r>
              <a:rPr lang="en-US" dirty="0" smtClean="0"/>
              <a:t>Sticky notes: ok? Not ok?</a:t>
            </a:r>
          </a:p>
          <a:p>
            <a:endParaRPr lang="en-US" dirty="0"/>
          </a:p>
          <a:p>
            <a:r>
              <a:rPr lang="en-US" dirty="0" smtClean="0"/>
              <a:t>Minute cards: at the end of every session, write down</a:t>
            </a:r>
          </a:p>
          <a:p>
            <a:pPr lvl="2"/>
            <a:r>
              <a:rPr lang="en-US" dirty="0" smtClean="0"/>
              <a:t>One thing you learned</a:t>
            </a:r>
          </a:p>
          <a:p>
            <a:pPr lvl="2"/>
            <a:r>
              <a:rPr lang="en-US" dirty="0" smtClean="0"/>
              <a:t>One thing you are confused about</a:t>
            </a:r>
          </a:p>
          <a:p>
            <a:pPr lvl="2"/>
            <a:endParaRPr lang="en-US" dirty="0" smtClean="0"/>
          </a:p>
          <a:p>
            <a:endParaRPr lang="en-US" dirty="0" smtClean="0"/>
          </a:p>
          <a:p>
            <a:endParaRPr lang="en-US" dirty="0"/>
          </a:p>
        </p:txBody>
      </p:sp>
    </p:spTree>
    <p:extLst>
      <p:ext uri="{BB962C8B-B14F-4D97-AF65-F5344CB8AC3E}">
        <p14:creationId xmlns:p14="http://schemas.microsoft.com/office/powerpoint/2010/main" val="35744055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Instructors</a:t>
            </a:r>
            <a:endParaRPr lang="en-US" dirty="0"/>
          </a:p>
        </p:txBody>
      </p:sp>
      <p:sp>
        <p:nvSpPr>
          <p:cNvPr id="3" name="Content Placeholder 2"/>
          <p:cNvSpPr>
            <a:spLocks noGrp="1"/>
          </p:cNvSpPr>
          <p:nvPr>
            <p:ph idx="1"/>
          </p:nvPr>
        </p:nvSpPr>
        <p:spPr/>
        <p:txBody>
          <a:bodyPr/>
          <a:lstStyle/>
          <a:p>
            <a:r>
              <a:rPr lang="en-US" dirty="0" smtClean="0"/>
              <a:t>Adina Howe</a:t>
            </a:r>
            <a:endParaRPr lang="en-US" dirty="0" smtClean="0"/>
          </a:p>
          <a:p>
            <a:r>
              <a:rPr lang="en-US" dirty="0" err="1" smtClean="0"/>
              <a:t>Jory</a:t>
            </a:r>
            <a:r>
              <a:rPr lang="en-US" dirty="0" smtClean="0"/>
              <a:t> </a:t>
            </a:r>
            <a:r>
              <a:rPr lang="en-US" dirty="0" err="1" smtClean="0"/>
              <a:t>Schossau</a:t>
            </a:r>
            <a:endParaRPr lang="en-US" dirty="0" smtClean="0"/>
          </a:p>
          <a:p>
            <a:pPr marL="0" indent="0">
              <a:buNone/>
            </a:pPr>
            <a:endParaRPr lang="en-US" dirty="0"/>
          </a:p>
          <a:p>
            <a:r>
              <a:rPr lang="en-US" dirty="0" smtClean="0"/>
              <a:t>Chris, Fan, Ryan</a:t>
            </a:r>
            <a:endParaRPr lang="en-US" dirty="0" smtClean="0"/>
          </a:p>
          <a:p>
            <a:pPr marL="0" indent="0">
              <a:buNone/>
            </a:pPr>
            <a:endParaRPr lang="en-US" dirty="0"/>
          </a:p>
        </p:txBody>
      </p:sp>
    </p:spTree>
    <p:extLst>
      <p:ext uri="{BB962C8B-B14F-4D97-AF65-F5344CB8AC3E}">
        <p14:creationId xmlns:p14="http://schemas.microsoft.com/office/powerpoint/2010/main" val="18393589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scientists care about?</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Correctness</a:t>
            </a:r>
          </a:p>
          <a:p>
            <a:pPr marL="514350" indent="-514350">
              <a:buAutoNum type="arabicPeriod"/>
            </a:pPr>
            <a:r>
              <a:rPr lang="en-US" dirty="0" smtClean="0"/>
              <a:t>Reproducibility</a:t>
            </a:r>
            <a:endParaRPr lang="en-US" dirty="0" smtClean="0"/>
          </a:p>
          <a:p>
            <a:pPr marL="514350" indent="-514350">
              <a:buAutoNum type="arabicPeriod"/>
            </a:pPr>
            <a:r>
              <a:rPr lang="en-US" dirty="0" smtClean="0"/>
              <a:t>Efficiency</a:t>
            </a:r>
          </a:p>
        </p:txBody>
      </p:sp>
    </p:spTree>
    <p:extLst>
      <p:ext uri="{BB962C8B-B14F-4D97-AF65-F5344CB8AC3E}">
        <p14:creationId xmlns:p14="http://schemas.microsoft.com/office/powerpoint/2010/main" val="11657907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scientists </a:t>
            </a:r>
            <a:r>
              <a:rPr lang="en-US" i="1" dirty="0" smtClean="0"/>
              <a:t>actually </a:t>
            </a:r>
            <a:r>
              <a:rPr lang="en-US" dirty="0" smtClean="0"/>
              <a:t>care about?</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Efficiency</a:t>
            </a:r>
          </a:p>
          <a:p>
            <a:pPr marL="514350" indent="-514350">
              <a:buAutoNum type="arabicPeriod"/>
            </a:pPr>
            <a:endParaRPr lang="en-US" dirty="0" smtClean="0"/>
          </a:p>
          <a:p>
            <a:pPr marL="514350" indent="-514350">
              <a:buAutoNum type="arabicPeriod"/>
            </a:pPr>
            <a:r>
              <a:rPr lang="en-US" dirty="0" smtClean="0"/>
              <a:t>Correctness</a:t>
            </a:r>
          </a:p>
          <a:p>
            <a:pPr marL="514350" indent="-514350">
              <a:buAutoNum type="arabicPeriod"/>
            </a:pPr>
            <a:r>
              <a:rPr lang="en-US" dirty="0" smtClean="0"/>
              <a:t>Reproducibility and provenance</a:t>
            </a:r>
          </a:p>
        </p:txBody>
      </p:sp>
    </p:spTree>
    <p:extLst>
      <p:ext uri="{BB962C8B-B14F-4D97-AF65-F5344CB8AC3E}">
        <p14:creationId xmlns:p14="http://schemas.microsoft.com/office/powerpoint/2010/main" val="7362141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concern</a:t>
            </a:r>
            <a:endParaRPr lang="en-US" dirty="0"/>
          </a:p>
        </p:txBody>
      </p:sp>
      <p:sp>
        <p:nvSpPr>
          <p:cNvPr id="3" name="Content Placeholder 2"/>
          <p:cNvSpPr>
            <a:spLocks noGrp="1"/>
          </p:cNvSpPr>
          <p:nvPr>
            <p:ph idx="1"/>
          </p:nvPr>
        </p:nvSpPr>
        <p:spPr/>
        <p:txBody>
          <a:bodyPr>
            <a:normAutofit/>
          </a:bodyPr>
          <a:lstStyle/>
          <a:p>
            <a:r>
              <a:rPr lang="en-US" dirty="0" smtClean="0"/>
              <a:t>Effects of science is more reliant on computational inference</a:t>
            </a:r>
            <a:endParaRPr lang="en-US" dirty="0" smtClean="0"/>
          </a:p>
          <a:p>
            <a:r>
              <a:rPr lang="en-US" dirty="0" smtClean="0"/>
              <a:t>The development of sophisticated </a:t>
            </a:r>
            <a:r>
              <a:rPr lang="en-US" dirty="0" smtClean="0"/>
              <a:t>computational pipelines</a:t>
            </a:r>
            <a:endParaRPr lang="en-US" dirty="0" smtClean="0"/>
          </a:p>
          <a:p>
            <a:pPr marL="0" indent="0">
              <a:buNone/>
            </a:pPr>
            <a:endParaRPr lang="en-US" dirty="0" smtClean="0"/>
          </a:p>
          <a:p>
            <a:pPr marL="0" indent="0" algn="ctr">
              <a:buNone/>
            </a:pPr>
            <a:r>
              <a:rPr lang="en-US" i="1" dirty="0" smtClean="0"/>
              <a:t>Quality and accuracy</a:t>
            </a:r>
            <a:endParaRPr lang="en-US" i="1" dirty="0"/>
          </a:p>
        </p:txBody>
      </p:sp>
    </p:spTree>
    <p:extLst>
      <p:ext uri="{BB962C8B-B14F-4D97-AF65-F5344CB8AC3E}">
        <p14:creationId xmlns:p14="http://schemas.microsoft.com/office/powerpoint/2010/main" val="18289062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central thesis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With only a little bit of training and effort,</a:t>
            </a:r>
          </a:p>
          <a:p>
            <a:r>
              <a:rPr lang="en-US" dirty="0" smtClean="0"/>
              <a:t>Computational scientists can become more efficient and effective at getting their work done,</a:t>
            </a:r>
          </a:p>
          <a:p>
            <a:r>
              <a:rPr lang="en-US" dirty="0" smtClean="0"/>
              <a:t>while considerably improving correctness and reproducibility of their code.</a:t>
            </a:r>
          </a:p>
        </p:txBody>
      </p:sp>
    </p:spTree>
    <p:extLst>
      <p:ext uri="{BB962C8B-B14F-4D97-AF65-F5344CB8AC3E}">
        <p14:creationId xmlns:p14="http://schemas.microsoft.com/office/powerpoint/2010/main" val="2231470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our goals?</a:t>
            </a:r>
            <a:endParaRPr lang="en-US" dirty="0"/>
          </a:p>
        </p:txBody>
      </p:sp>
      <p:pic>
        <p:nvPicPr>
          <p:cNvPr id="4" name="Picture 3"/>
          <p:cNvPicPr>
            <a:picLocks noChangeAspect="1"/>
          </p:cNvPicPr>
          <p:nvPr/>
        </p:nvPicPr>
        <p:blipFill>
          <a:blip r:embed="rId3"/>
          <a:stretch>
            <a:fillRect/>
          </a:stretch>
        </p:blipFill>
        <p:spPr>
          <a:xfrm>
            <a:off x="1743077" y="2431653"/>
            <a:ext cx="5816600" cy="3378200"/>
          </a:xfrm>
          <a:prstGeom prst="rect">
            <a:avLst/>
          </a:prstGeom>
        </p:spPr>
      </p:pic>
    </p:spTree>
    <p:extLst>
      <p:ext uri="{BB962C8B-B14F-4D97-AF65-F5344CB8AC3E}">
        <p14:creationId xmlns:p14="http://schemas.microsoft.com/office/powerpoint/2010/main" val="153630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54100" y="609600"/>
            <a:ext cx="7035800" cy="5638800"/>
          </a:xfrm>
          <a:prstGeom prst="rect">
            <a:avLst/>
          </a:prstGeom>
        </p:spPr>
      </p:pic>
    </p:spTree>
    <p:extLst>
      <p:ext uri="{BB962C8B-B14F-4D97-AF65-F5344CB8AC3E}">
        <p14:creationId xmlns:p14="http://schemas.microsoft.com/office/powerpoint/2010/main" val="331904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27100" y="609600"/>
            <a:ext cx="7289800" cy="5638800"/>
          </a:xfrm>
          <a:prstGeom prst="rect">
            <a:avLst/>
          </a:prstGeom>
        </p:spPr>
      </p:pic>
    </p:spTree>
    <p:extLst>
      <p:ext uri="{BB962C8B-B14F-4D97-AF65-F5344CB8AC3E}">
        <p14:creationId xmlns:p14="http://schemas.microsoft.com/office/powerpoint/2010/main" val="702296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633</TotalTime>
  <Words>765</Words>
  <Application>Microsoft Macintosh PowerPoint</Application>
  <PresentationFormat>On-screen Show (4:3)</PresentationFormat>
  <Paragraphs>64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Software Carpentry @ Uiowa!</vt:lpstr>
      <vt:lpstr>Instructors</vt:lpstr>
      <vt:lpstr>What do scientists care about?</vt:lpstr>
      <vt:lpstr>What do scientists actually care about?</vt:lpstr>
      <vt:lpstr>Our concern</vt:lpstr>
      <vt:lpstr>Our central thesis</vt:lpstr>
      <vt:lpstr>What are our goals?</vt:lpstr>
      <vt:lpstr>PowerPoint Presentation</vt:lpstr>
      <vt:lpstr>PowerPoint Presentation</vt:lpstr>
      <vt:lpstr>Automation</vt:lpstr>
      <vt:lpstr>A preview of what’s to come…</vt:lpstr>
      <vt:lpstr>Administrivia</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Carpentry @ Arizona!</dc:title>
  <dc:creator>C. Titus Brown</dc:creator>
  <cp:lastModifiedBy>Adina Howe</cp:lastModifiedBy>
  <cp:revision>18</cp:revision>
  <dcterms:created xsi:type="dcterms:W3CDTF">2013-04-04T14:02:27Z</dcterms:created>
  <dcterms:modified xsi:type="dcterms:W3CDTF">2013-09-04T20:29:08Z</dcterms:modified>
</cp:coreProperties>
</file>