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90" r:id="rId2"/>
    <p:sldId id="345" r:id="rId3"/>
    <p:sldId id="346" r:id="rId4"/>
    <p:sldId id="347" r:id="rId5"/>
    <p:sldId id="348" r:id="rId6"/>
    <p:sldId id="291" r:id="rId7"/>
    <p:sldId id="293" r:id="rId8"/>
    <p:sldId id="292" r:id="rId9"/>
    <p:sldId id="294" r:id="rId10"/>
    <p:sldId id="295" r:id="rId11"/>
    <p:sldId id="296" r:id="rId12"/>
    <p:sldId id="297" r:id="rId13"/>
    <p:sldId id="298" r:id="rId14"/>
    <p:sldId id="342" r:id="rId15"/>
    <p:sldId id="300" r:id="rId16"/>
    <p:sldId id="303" r:id="rId17"/>
    <p:sldId id="301" r:id="rId18"/>
    <p:sldId id="302" r:id="rId19"/>
    <p:sldId id="299" r:id="rId20"/>
    <p:sldId id="305" r:id="rId21"/>
    <p:sldId id="306" r:id="rId22"/>
    <p:sldId id="343" r:id="rId23"/>
    <p:sldId id="307" r:id="rId24"/>
    <p:sldId id="308" r:id="rId25"/>
    <p:sldId id="310" r:id="rId26"/>
    <p:sldId id="311" r:id="rId27"/>
    <p:sldId id="312" r:id="rId28"/>
    <p:sldId id="344" r:id="rId29"/>
    <p:sldId id="319" r:id="rId30"/>
    <p:sldId id="321" r:id="rId31"/>
    <p:sldId id="314" r:id="rId32"/>
    <p:sldId id="322" r:id="rId33"/>
    <p:sldId id="323" r:id="rId34"/>
    <p:sldId id="315" r:id="rId35"/>
    <p:sldId id="324" r:id="rId36"/>
    <p:sldId id="335" r:id="rId37"/>
    <p:sldId id="328" r:id="rId38"/>
    <p:sldId id="332" r:id="rId39"/>
    <p:sldId id="330" r:id="rId40"/>
    <p:sldId id="329" r:id="rId41"/>
    <p:sldId id="334" r:id="rId42"/>
    <p:sldId id="331" r:id="rId43"/>
    <p:sldId id="336" r:id="rId44"/>
    <p:sldId id="337" r:id="rId45"/>
    <p:sldId id="338" r:id="rId46"/>
    <p:sldId id="339" r:id="rId47"/>
    <p:sldId id="340" r:id="rId48"/>
    <p:sldId id="341" r:id="rId49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60"/>
  </p:normalViewPr>
  <p:slideViewPr>
    <p:cSldViewPr>
      <p:cViewPr varScale="1">
        <p:scale>
          <a:sx n="56" d="100"/>
          <a:sy n="56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0D388E9-F4E7-41F6-8B29-2F9E0553CB70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99ADF24-D32F-4425-93E5-FB2D29BCA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21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27C1C-6B4B-4841-971A-5C701C09138A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67E7B-1B59-43C1-950F-A15BC89BD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u="none">
                <a:solidFill>
                  <a:schemeClr val="accent2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eengenes.lbl.gov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b-silva.de/" TargetMode="Externa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dp.cme.msu.edu/" TargetMode="Externa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b.inf.uni-tuebingen.de/software/mega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thur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hyperlink" Target="http://bcc.bx.psu.edu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8610600" cy="1470025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Practical Bioinformatics</a:t>
            </a:r>
            <a:b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Community structure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measures for meta-genomics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István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Albert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Bioinformatics Consulting Center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Penn State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Placing a bacteria into a taxonomy is difficult</a:t>
            </a:r>
          </a:p>
          <a:p>
            <a:endParaRPr lang="en-US" dirty="0" smtClean="0"/>
          </a:p>
          <a:p>
            <a:r>
              <a:rPr lang="en-US" dirty="0" smtClean="0"/>
              <a:t>Several competing groups – each maintain a separate taxonomical database</a:t>
            </a:r>
          </a:p>
          <a:p>
            <a:endParaRPr lang="en-US" dirty="0" smtClean="0"/>
          </a:p>
          <a:p>
            <a:r>
              <a:rPr lang="en-US" dirty="0" smtClean="0"/>
              <a:t>Three widely used </a:t>
            </a:r>
            <a:r>
              <a:rPr lang="en-US" dirty="0" err="1" smtClean="0"/>
              <a:t>curated</a:t>
            </a:r>
            <a:r>
              <a:rPr lang="en-US" dirty="0" smtClean="0"/>
              <a:t> taxonomy outlines that contain significant conflicts with each other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Greengenes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65837"/>
            <a:ext cx="8229600" cy="6397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http://greengenes.lbl.gov/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90600"/>
            <a:ext cx="6861175" cy="502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SILVA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42037"/>
            <a:ext cx="8229600" cy="5635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http://www.arb-silva.de/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872319"/>
            <a:ext cx="7239000" cy="529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RDP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48400"/>
            <a:ext cx="8229600" cy="411163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http://rdp.cme.msu.edu/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884471"/>
            <a:ext cx="7165975" cy="524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NCBI taxonomy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50749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common </a:t>
            </a:r>
            <a:r>
              <a:rPr lang="en-US" dirty="0" err="1" smtClean="0"/>
              <a:t>phylotyping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blast aligners with the reads against the NCBI bacterial database  (can be very time consuming)</a:t>
            </a:r>
          </a:p>
          <a:p>
            <a:endParaRPr lang="en-US" dirty="0" smtClean="0"/>
          </a:p>
          <a:p>
            <a:r>
              <a:rPr lang="en-US" dirty="0" smtClean="0"/>
              <a:t>Use MEGAN – </a:t>
            </a:r>
            <a:r>
              <a:rPr lang="en-US" dirty="0" err="1" smtClean="0"/>
              <a:t>Metagenome</a:t>
            </a:r>
            <a:r>
              <a:rPr lang="en-US" dirty="0" smtClean="0"/>
              <a:t> Analyzer to process the results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16S RNA there is faster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 against a hand curated, </a:t>
            </a:r>
            <a:r>
              <a:rPr lang="en-US" dirty="0" err="1" smtClean="0"/>
              <a:t>prealigned</a:t>
            </a:r>
            <a:r>
              <a:rPr lang="en-US" dirty="0" smtClean="0"/>
              <a:t> representative selection (NAST algorithm).</a:t>
            </a:r>
          </a:p>
          <a:p>
            <a:endParaRPr lang="en-US" dirty="0" smtClean="0"/>
          </a:p>
          <a:p>
            <a:r>
              <a:rPr lang="en-US" dirty="0" smtClean="0"/>
              <a:t>This needs far fewer resources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http://ab.inf.uni-tuebingen.de/software/megan/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Graphical user interface – nice visualizations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81375"/>
            <a:ext cx="3810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81375"/>
            <a:ext cx="3810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in </a:t>
            </a:r>
            <a:r>
              <a:rPr lang="en-US" dirty="0" err="1" smtClean="0"/>
              <a:t>phyloytping</a:t>
            </a:r>
            <a:r>
              <a:rPr lang="en-US" dirty="0" smtClean="0"/>
              <a:t>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The advantage of a </a:t>
            </a:r>
            <a:r>
              <a:rPr lang="en-US" dirty="0" err="1" smtClean="0"/>
              <a:t>phylotype</a:t>
            </a:r>
            <a:r>
              <a:rPr lang="en-US" dirty="0" smtClean="0"/>
              <a:t> based methods is that it places a label onto each sequence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Yet the same species may have very different phenotypes</a:t>
            </a:r>
          </a:p>
          <a:p>
            <a:endParaRPr lang="en-US" dirty="0" smtClean="0"/>
          </a:p>
          <a:p>
            <a:r>
              <a:rPr lang="en-US" dirty="0" smtClean="0"/>
              <a:t>Same phenotypes may actually belong to different lineages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Nonetheless overall it works well for taxonomical classification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OTU 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based – sequences are clustered by their similarity (must be conserved regions 16S RNA)</a:t>
            </a:r>
          </a:p>
          <a:p>
            <a:endParaRPr lang="en-US" dirty="0" smtClean="0"/>
          </a:p>
          <a:p>
            <a:r>
              <a:rPr lang="en-US" dirty="0" smtClean="0"/>
              <a:t>We (YOU) choose a percent similarity level that can range from 0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100% at which to merge sequences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BioStar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http://www.biostars.org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0"/>
            <a:ext cx="7467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Question and Answer site for Bioinformatics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838200"/>
            <a:ext cx="77795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4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of OTU 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consistent method for converting between the thresholds used to define OTUs and taxonomic levels</a:t>
            </a:r>
          </a:p>
          <a:p>
            <a:endParaRPr lang="en-US" dirty="0" smtClean="0"/>
          </a:p>
          <a:p>
            <a:r>
              <a:rPr lang="en-US" dirty="0" smtClean="0"/>
              <a:t>The distances within a taxonomic group are not evenly distributed</a:t>
            </a:r>
          </a:p>
          <a:p>
            <a:endParaRPr lang="en-US" dirty="0" smtClean="0"/>
          </a:p>
          <a:p>
            <a:r>
              <a:rPr lang="en-US" dirty="0" smtClean="0"/>
              <a:t>Clustering is computationally intensive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methods are slowly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Phylotyping</a:t>
            </a:r>
            <a:r>
              <a:rPr lang="en-US" dirty="0" smtClean="0"/>
              <a:t> software get more OTU based functionality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OTU based software get more </a:t>
            </a:r>
            <a:r>
              <a:rPr lang="en-US" dirty="0" err="1" smtClean="0"/>
              <a:t>phylotyping</a:t>
            </a:r>
            <a:r>
              <a:rPr lang="en-US" dirty="0" smtClean="0"/>
              <a:t>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mothur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Primarily OTU based but it has </a:t>
            </a:r>
            <a:r>
              <a:rPr lang="en-US" dirty="0" err="1" smtClean="0"/>
              <a:t>phylotyping</a:t>
            </a:r>
            <a:r>
              <a:rPr lang="en-US" dirty="0" smtClean="0"/>
              <a:t> functionality built in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2"/>
              </a:rPr>
              <a:t>http://www.mothur.org/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Exceedingly well documented </a:t>
            </a:r>
          </a:p>
          <a:p>
            <a:pPr algn="ctr">
              <a:buNone/>
            </a:pPr>
            <a:r>
              <a:rPr lang="en-US" dirty="0" smtClean="0"/>
              <a:t>with binaries for every platform</a:t>
            </a:r>
            <a:br>
              <a:rPr lang="en-US" dirty="0" smtClean="0"/>
            </a:b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download</a:t>
            </a:r>
            <a:r>
              <a:rPr lang="en-US" dirty="0" smtClean="0"/>
              <a:t> it for your computer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bacterial communities: A and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400" dirty="0" smtClean="0"/>
              <a:t>We always have an incomplete sample of a large community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What is the overlap between A and B</a:t>
            </a:r>
          </a:p>
          <a:p>
            <a:r>
              <a:rPr lang="en-US" dirty="0" smtClean="0"/>
              <a:t>Is B a subset of  A?</a:t>
            </a:r>
          </a:p>
          <a:p>
            <a:r>
              <a:rPr lang="en-US" dirty="0" smtClean="0"/>
              <a:t>If membership of A and B are identical are their abundances the same?</a:t>
            </a:r>
          </a:p>
          <a:p>
            <a:r>
              <a:rPr lang="en-US" dirty="0" smtClean="0"/>
              <a:t>What if A was sampled at a higher ratio than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OTU based calculators for single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Each calculator gives us a small window into one particular property of the dataset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Community richness</a:t>
            </a:r>
          </a:p>
          <a:p>
            <a:r>
              <a:rPr lang="en-US" dirty="0" smtClean="0"/>
              <a:t>Community evenness</a:t>
            </a:r>
          </a:p>
          <a:p>
            <a:r>
              <a:rPr lang="en-US" dirty="0" smtClean="0"/>
              <a:t>Community diversity</a:t>
            </a:r>
          </a:p>
          <a:p>
            <a:r>
              <a:rPr lang="en-US" dirty="0" smtClean="0"/>
              <a:t>OTU number extrapolation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OTU based calculators for multiple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Shared community richness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Similarity in community membership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Similarity in community structure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richness – alpha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Chao estimator</a:t>
            </a:r>
          </a:p>
          <a:p>
            <a:pPr algn="ctr">
              <a:buNone/>
            </a:pPr>
            <a:r>
              <a:rPr lang="en-US" dirty="0" smtClean="0"/>
              <a:t>Based on what we see </a:t>
            </a:r>
            <a:br>
              <a:rPr lang="en-US" dirty="0" smtClean="0"/>
            </a:br>
            <a:r>
              <a:rPr lang="en-US" dirty="0" smtClean="0"/>
              <a:t>how many microbes are really there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other estimators: ACE, jackknife etc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581400"/>
            <a:ext cx="5424789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diversity – dominance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Berger-Parker index</a:t>
            </a:r>
            <a:br>
              <a:rPr lang="en-US" dirty="0" smtClean="0"/>
            </a:b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largest abundance / total number of individuals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other estimators: Simpson, Shannon etc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482340"/>
            <a:ext cx="2590800" cy="116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"/>
            <a:ext cx="7358720" cy="579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6172200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3"/>
              </a:rPr>
              <a:t>http://bcc.bx.psu.edu/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Analysis Examples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through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Requirements: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the datasets in </a:t>
            </a:r>
            <a:r>
              <a:rPr lang="en-US" b="1" dirty="0" smtClean="0"/>
              <a:t>day7/meta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mothur</a:t>
            </a:r>
            <a:r>
              <a:rPr lang="en-US" dirty="0" smtClean="0"/>
              <a:t> software is installed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day7/meta/</a:t>
            </a:r>
            <a:r>
              <a:rPr lang="en-US" b="1" dirty="0" err="1" smtClean="0"/>
              <a:t>mothur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dirty="0" smtClean="0"/>
              <a:t>Run it as: </a:t>
            </a:r>
            <a:r>
              <a:rPr lang="en-US" b="1" dirty="0" smtClean="0"/>
              <a:t>./</a:t>
            </a:r>
            <a:r>
              <a:rPr lang="en-US" b="1" dirty="0" err="1" smtClean="0"/>
              <a:t>mothur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If you are having trouble accessing it copy the </a:t>
            </a:r>
            <a:r>
              <a:rPr lang="en-US" b="1" dirty="0" err="1" smtClean="0"/>
              <a:t>mothur</a:t>
            </a:r>
            <a:r>
              <a:rPr lang="en-US" dirty="0" smtClean="0"/>
              <a:t> executable next to the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72" y="838200"/>
            <a:ext cx="925810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4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From the paper: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"Microbial diversity in the deep sea and the underexplored 'rare biosphere‘”, </a:t>
            </a:r>
            <a:r>
              <a:rPr lang="en-US" b="1" dirty="0" smtClean="0"/>
              <a:t>PNAS, 2006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first to use </a:t>
            </a:r>
            <a:r>
              <a:rPr lang="en-US" dirty="0" err="1" smtClean="0"/>
              <a:t>pyrosequencing</a:t>
            </a:r>
            <a:r>
              <a:rPr lang="en-US" dirty="0" smtClean="0"/>
              <a:t> technology to sequence 16S </a:t>
            </a:r>
            <a:r>
              <a:rPr lang="en-US" dirty="0" err="1" smtClean="0"/>
              <a:t>rRNA</a:t>
            </a:r>
            <a:r>
              <a:rPr lang="en-US" dirty="0" smtClean="0"/>
              <a:t> gene tags.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mothur</a:t>
            </a:r>
            <a:r>
              <a:rPr lang="en-US" sz="2000" dirty="0" smtClean="0"/>
              <a:t> command line (a bit like R)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8911485" cy="540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70541" y="6096000"/>
            <a:ext cx="646459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 can type commands into </a:t>
            </a:r>
            <a:r>
              <a:rPr lang="en-US" b="1" dirty="0" err="1" smtClean="0"/>
              <a:t>mothur</a:t>
            </a:r>
            <a:r>
              <a:rPr lang="en-US" dirty="0" smtClean="0"/>
              <a:t> even better create a text file  </a:t>
            </a:r>
            <a:br>
              <a:rPr lang="en-US" dirty="0" smtClean="0"/>
            </a:br>
            <a:r>
              <a:rPr lang="en-US" dirty="0" smtClean="0"/>
              <a:t>with commands and run those commands with </a:t>
            </a:r>
            <a:r>
              <a:rPr lang="en-US" b="1" dirty="0" err="1" smtClean="0"/>
              <a:t>mothur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59269"/>
            <a:ext cx="853439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commands generate a log that you can look at later. </a:t>
            </a:r>
            <a:br>
              <a:rPr lang="en-US" dirty="0" smtClean="0"/>
            </a:br>
            <a:r>
              <a:rPr lang="en-US" dirty="0" smtClean="0"/>
              <a:t>This command redirects the log in to a know file.  Note the command structure.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7950"/>
            <a:ext cx="9038434" cy="583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6666"/>
            <a:ext cx="8420100" cy="633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7505700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228600" y="3352800"/>
            <a:ext cx="685800" cy="457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114801" y="5029199"/>
            <a:ext cx="685800" cy="457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</a:t>
            </a:r>
            <a:r>
              <a:rPr lang="en-US" b="1" dirty="0" err="1" smtClean="0"/>
              <a:t>mothur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Commands generate a readable output to the screen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same output goes to the log file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command usually creates one or more result files that we can either load in later stages or plot (analyze)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skip this step since the data is published and is quality filtered (and the authors did not provide the original sequence quality data)</a:t>
            </a:r>
          </a:p>
          <a:p>
            <a:endParaRPr lang="en-US" dirty="0" smtClean="0"/>
          </a:p>
          <a:p>
            <a:r>
              <a:rPr lang="en-US" dirty="0" smtClean="0"/>
              <a:t>See the </a:t>
            </a:r>
            <a:r>
              <a:rPr lang="en-US" b="1" dirty="0" smtClean="0"/>
              <a:t>trim.seq</a:t>
            </a:r>
            <a:r>
              <a:rPr lang="en-US" dirty="0" smtClean="0"/>
              <a:t> command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358" y="6336268"/>
            <a:ext cx="86958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 on unique sequences - </a:t>
            </a:r>
            <a:r>
              <a:rPr lang="en-US" dirty="0" err="1" smtClean="0"/>
              <a:t>mothur</a:t>
            </a:r>
            <a:r>
              <a:rPr lang="en-US" dirty="0" smtClean="0"/>
              <a:t> will keep track  how many times a sequence was seen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7874000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431800"/>
            <a:ext cx="8280400" cy="63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Arrow 2"/>
          <p:cNvSpPr/>
          <p:nvPr/>
        </p:nvSpPr>
        <p:spPr>
          <a:xfrm rot="10800000">
            <a:off x="3854820" y="5562599"/>
            <a:ext cx="457200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40620" y="5715000"/>
            <a:ext cx="285078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compare to the value before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skipping a few steps </a:t>
            </a:r>
            <a:br>
              <a:rPr lang="en-US" dirty="0" smtClean="0"/>
            </a:br>
            <a:r>
              <a:rPr lang="en-US" dirty="0" smtClean="0"/>
              <a:t>that are not suited for in class exercise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Running the alignments, distances and clustering</a:t>
            </a:r>
          </a:p>
          <a:p>
            <a:endParaRPr lang="en-US" dirty="0" smtClean="0"/>
          </a:p>
          <a:p>
            <a:r>
              <a:rPr lang="en-US" dirty="0" smtClean="0"/>
              <a:t>The following slides show the commands but we should not do them in class as it may take a while.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/>
              <a:t>dist</a:t>
            </a:r>
            <a:r>
              <a:rPr lang="en-US" b="1" dirty="0" smtClean="0"/>
              <a:t> </a:t>
            </a:r>
            <a:r>
              <a:rPr lang="en-US" dirty="0" smtClean="0"/>
              <a:t>folder contains this </a:t>
            </a:r>
            <a:r>
              <a:rPr lang="en-US" dirty="0" err="1" smtClean="0"/>
              <a:t>precomputed</a:t>
            </a:r>
            <a:r>
              <a:rPr lang="en-US" dirty="0" smtClean="0"/>
              <a:t> dataset</a:t>
            </a:r>
          </a:p>
          <a:p>
            <a:endParaRPr lang="en-US" dirty="0" smtClean="0"/>
          </a:p>
          <a:p>
            <a:r>
              <a:rPr lang="en-US" dirty="0" smtClean="0"/>
              <a:t>Check the content of the </a:t>
            </a:r>
            <a:r>
              <a:rPr lang="en-US" b="1" dirty="0" smtClean="0"/>
              <a:t>commands1.txt</a:t>
            </a:r>
            <a:r>
              <a:rPr lang="en-US" dirty="0" smtClean="0"/>
              <a:t> and commands2.txt to see all the commands</a:t>
            </a:r>
          </a:p>
          <a:p>
            <a:endParaRPr lang="en-US" dirty="0" smtClean="0"/>
          </a:p>
          <a:p>
            <a:r>
              <a:rPr lang="en-US" dirty="0" smtClean="0"/>
              <a:t>We also renamed </a:t>
            </a:r>
            <a:r>
              <a:rPr lang="en-US" b="1" dirty="0" err="1" smtClean="0"/>
              <a:t>sogin</a:t>
            </a:r>
            <a:r>
              <a:rPr lang="en-US" b="1" dirty="0" smtClean="0"/>
              <a:t>. </a:t>
            </a:r>
            <a:r>
              <a:rPr lang="en-US" b="1" dirty="0" err="1" smtClean="0"/>
              <a:t>unique.filter.fasta</a:t>
            </a:r>
            <a:r>
              <a:rPr lang="en-US" b="1" dirty="0" smtClean="0"/>
              <a:t> --&gt; </a:t>
            </a:r>
            <a:r>
              <a:rPr lang="en-US" dirty="0" smtClean="0"/>
              <a:t>to  </a:t>
            </a:r>
            <a:r>
              <a:rPr lang="en-US" b="1" dirty="0" err="1" smtClean="0"/>
              <a:t>good.fasta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Holistic data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Try to lay out all steps first – worry about parameter settings later – knowing what the data looks like</a:t>
            </a:r>
          </a:p>
          <a:p>
            <a:endParaRPr lang="en-US" dirty="0"/>
          </a:p>
          <a:p>
            <a:r>
              <a:rPr lang="en-US" dirty="0" smtClean="0"/>
              <a:t>Too much planning is actually detrimental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 is fretting about the details</a:t>
            </a:r>
          </a:p>
          <a:p>
            <a:endParaRPr lang="en-US" dirty="0"/>
          </a:p>
          <a:p>
            <a:r>
              <a:rPr lang="en-US" dirty="0" smtClean="0"/>
              <a:t>Start with the end result </a:t>
            </a:r>
            <a:r>
              <a:rPr lang="en-US" dirty="0" smtClean="0">
                <a:sym typeface="Wingdings"/>
              </a:rPr>
              <a:t> I’d like to have my data laid out as a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7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431800"/>
            <a:ext cx="7874000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3358" y="5791200"/>
            <a:ext cx="884824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this you need the </a:t>
            </a:r>
            <a:r>
              <a:rPr lang="en-US" dirty="0" err="1" smtClean="0"/>
              <a:t>silva</a:t>
            </a:r>
            <a:r>
              <a:rPr lang="en-US" dirty="0" smtClean="0"/>
              <a:t> reference files </a:t>
            </a:r>
            <a:r>
              <a:rPr lang="en-US" dirty="0" smtClean="0">
                <a:sym typeface="Wingdings" pitchFamily="2" charset="2"/>
              </a:rPr>
              <a:t> 800MB </a:t>
            </a:r>
            <a:endParaRPr lang="en-US" dirty="0" smtClean="0"/>
          </a:p>
          <a:p>
            <a:r>
              <a:rPr lang="en-US" dirty="0" smtClean="0"/>
              <a:t>This can take a bit more  - depending on you computer and number of processors  - with a very fast computer with 12 processors it took about five minutes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431800"/>
            <a:ext cx="7874000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304800"/>
            <a:ext cx="7874000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52958" y="6400800"/>
            <a:ext cx="77814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 a result we compute the similarity matrix that interrelates all sequences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228600"/>
            <a:ext cx="7874000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76958" y="6400800"/>
            <a:ext cx="40476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can now head onto doing analysis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Rarefaction curves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700405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77089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ight Arrow 3"/>
          <p:cNvSpPr/>
          <p:nvPr/>
        </p:nvSpPr>
        <p:spPr>
          <a:xfrm rot="10800000">
            <a:off x="4191000" y="3810000"/>
            <a:ext cx="609600" cy="838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200" y="3810000"/>
            <a:ext cx="19812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separate </a:t>
            </a:r>
            <a:r>
              <a:rPr lang="en-US" dirty="0" err="1" smtClean="0"/>
              <a:t>outputfile</a:t>
            </a:r>
            <a:r>
              <a:rPr lang="en-US" dirty="0" smtClean="0"/>
              <a:t> for each group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807" y="381000"/>
            <a:ext cx="8997193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362200" y="6019800"/>
            <a:ext cx="40476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the rarefaction curves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3439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6172200"/>
            <a:ext cx="6400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different file for each group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file extension </a:t>
            </a:r>
            <a:r>
              <a:rPr lang="en-US" b="1" dirty="0" err="1" smtClean="0"/>
              <a:t>r_chao</a:t>
            </a:r>
            <a:endParaRPr 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428625"/>
            <a:ext cx="84836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91158" y="6096000"/>
            <a:ext cx="618124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Visualize the rarefaction curve – here shown in Excel - we’ll learn how to do this in 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9939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Topic: metagenomics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majority of microbial biodiversity cannot be captured by cultivation based methods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metagenomics = the study of genetic materials recovered from environmental samples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interested in the bacterial species (memberships) present in the colonies</a:t>
            </a:r>
          </a:p>
          <a:p>
            <a:endParaRPr lang="en-US" dirty="0" smtClean="0"/>
          </a:p>
          <a:p>
            <a:r>
              <a:rPr lang="en-US" dirty="0" smtClean="0"/>
              <a:t>Also interested in the relative abundances between these species</a:t>
            </a:r>
          </a:p>
          <a:p>
            <a:endParaRPr lang="en-US" dirty="0" smtClean="0"/>
          </a:p>
          <a:p>
            <a:r>
              <a:rPr lang="en-US" dirty="0" smtClean="0"/>
              <a:t>We need to detect changes </a:t>
            </a:r>
            <a:r>
              <a:rPr lang="en-US" dirty="0" smtClean="0">
                <a:sym typeface="Wingdings" pitchFamily="2" charset="2"/>
              </a:rPr>
              <a:t> w</a:t>
            </a:r>
            <a:r>
              <a:rPr lang="en-US" dirty="0" smtClean="0"/>
              <a:t>e need to compare two bacterial communities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16S ribosomal protein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conserved between different species of bacteria and </a:t>
            </a:r>
            <a:r>
              <a:rPr lang="en-US" dirty="0" err="1" smtClean="0"/>
              <a:t>archaea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whereas the rest of genetic content varies greatly across species</a:t>
            </a:r>
          </a:p>
          <a:p>
            <a:endParaRPr lang="en-US" dirty="0" smtClean="0"/>
          </a:p>
          <a:p>
            <a:r>
              <a:rPr lang="en-US" dirty="0" smtClean="0"/>
              <a:t>16S RNA can be used for taxonomical 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widely used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Classifying sequences: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by their similarity to reference sequences (</a:t>
            </a:r>
            <a:r>
              <a:rPr lang="en-US" sz="2800" dirty="0" err="1" smtClean="0"/>
              <a:t>phylotyping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by their similarity to other sequences in the sample (operations taxonomic units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OTU)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4785</TotalTime>
  <Words>913</Words>
  <Application>Microsoft Macintosh PowerPoint</Application>
  <PresentationFormat>On-screen Show (4:3)</PresentationFormat>
  <Paragraphs>174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main</vt:lpstr>
      <vt:lpstr>Practical Bioinformatics     Community structure  measures for meta-genomics</vt:lpstr>
      <vt:lpstr>BioStar: http://www.biostars.org </vt:lpstr>
      <vt:lpstr>PowerPoint Presentation</vt:lpstr>
      <vt:lpstr>Holistic data analysis </vt:lpstr>
      <vt:lpstr>PowerPoint Presentation</vt:lpstr>
      <vt:lpstr>Topic: metagenomics</vt:lpstr>
      <vt:lpstr>Increased complexity</vt:lpstr>
      <vt:lpstr>16S ribosomal protein</vt:lpstr>
      <vt:lpstr>Two widely used approaches</vt:lpstr>
      <vt:lpstr>Taxonomy</vt:lpstr>
      <vt:lpstr>Greengenes</vt:lpstr>
      <vt:lpstr>SILVA</vt:lpstr>
      <vt:lpstr>RDP</vt:lpstr>
      <vt:lpstr>NCBI taxonomy</vt:lpstr>
      <vt:lpstr>One common phylotyping workflow</vt:lpstr>
      <vt:lpstr>For 16S RNA there is faster way</vt:lpstr>
      <vt:lpstr>MEGAN</vt:lpstr>
      <vt:lpstr>Pitfalls in phyloytping approaches</vt:lpstr>
      <vt:lpstr>OTU based approaches</vt:lpstr>
      <vt:lpstr>Pitfalls of OTU based approaches</vt:lpstr>
      <vt:lpstr>The methods are slowly merging</vt:lpstr>
      <vt:lpstr>The mothur package</vt:lpstr>
      <vt:lpstr>Comparing bacterial communities: A and B</vt:lpstr>
      <vt:lpstr>OTU based calculators for single communities</vt:lpstr>
      <vt:lpstr>OTU based calculators for multiple communities</vt:lpstr>
      <vt:lpstr>Community richness – alpha diversity</vt:lpstr>
      <vt:lpstr>Community diversity – dominance</vt:lpstr>
      <vt:lpstr>PowerPoint Presentation</vt:lpstr>
      <vt:lpstr>Running through an example</vt:lpstr>
      <vt:lpstr>Example dataset</vt:lpstr>
      <vt:lpstr>mothur command line (a bit like R)</vt:lpstr>
      <vt:lpstr>PowerPoint Presentation</vt:lpstr>
      <vt:lpstr>PowerPoint Presentation</vt:lpstr>
      <vt:lpstr>PowerPoint Presentation</vt:lpstr>
      <vt:lpstr>The way mothur works</vt:lpstr>
      <vt:lpstr>Quality filtering</vt:lpstr>
      <vt:lpstr>PowerPoint Presentation</vt:lpstr>
      <vt:lpstr>PowerPoint Presentation</vt:lpstr>
      <vt:lpstr>We skipping a few steps  that are not suited for in class exercise</vt:lpstr>
      <vt:lpstr>PowerPoint Presentation</vt:lpstr>
      <vt:lpstr>PowerPoint Presentation</vt:lpstr>
      <vt:lpstr>PowerPoint Presentation</vt:lpstr>
      <vt:lpstr>PowerPoint Presentation</vt:lpstr>
      <vt:lpstr>Rarefaction curves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BMMB 597D!</dc:title>
  <dc:creator>ialbert</dc:creator>
  <cp:lastModifiedBy>Istvan Albert</cp:lastModifiedBy>
  <cp:revision>1317</cp:revision>
  <dcterms:created xsi:type="dcterms:W3CDTF">2006-08-16T00:00:00Z</dcterms:created>
  <dcterms:modified xsi:type="dcterms:W3CDTF">2011-06-14T12:27:05Z</dcterms:modified>
</cp:coreProperties>
</file>