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94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6" r:id="rId11"/>
    <p:sldId id="278" r:id="rId12"/>
    <p:sldId id="259" r:id="rId13"/>
    <p:sldId id="258" r:id="rId14"/>
    <p:sldId id="260" r:id="rId15"/>
    <p:sldId id="261" r:id="rId16"/>
    <p:sldId id="267" r:id="rId17"/>
    <p:sldId id="295" r:id="rId18"/>
    <p:sldId id="279" r:id="rId19"/>
    <p:sldId id="280" r:id="rId20"/>
    <p:sldId id="282" r:id="rId21"/>
    <p:sldId id="283" r:id="rId22"/>
    <p:sldId id="284" r:id="rId23"/>
    <p:sldId id="285" r:id="rId24"/>
    <p:sldId id="264" r:id="rId25"/>
    <p:sldId id="265" r:id="rId26"/>
    <p:sldId id="268" r:id="rId27"/>
    <p:sldId id="269" r:id="rId28"/>
    <p:sldId id="293" r:id="rId29"/>
    <p:sldId id="263" r:id="rId30"/>
    <p:sldId id="297" r:id="rId31"/>
    <p:sldId id="289" r:id="rId32"/>
    <p:sldId id="287" r:id="rId33"/>
    <p:sldId id="288" r:id="rId34"/>
    <p:sldId id="290" r:id="rId35"/>
    <p:sldId id="296" r:id="rId36"/>
    <p:sldId id="291" r:id="rId37"/>
    <p:sldId id="298" r:id="rId38"/>
    <p:sldId id="299" r:id="rId39"/>
    <p:sldId id="300" r:id="rId40"/>
    <p:sldId id="301" r:id="rId41"/>
    <p:sldId id="292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B78-13DC-E44B-BA88-EC23C436D27A}" type="datetimeFigureOut">
              <a:rPr lang="en-US" smtClean="0"/>
              <a:pPr/>
              <a:t>6/10/11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FF13-1796-634B-91E4-1008739973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B78-13DC-E44B-BA88-EC23C436D27A}" type="datetimeFigureOut">
              <a:rPr lang="en-US" smtClean="0"/>
              <a:pPr/>
              <a:t>6/10/11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FF13-1796-634B-91E4-100873997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B78-13DC-E44B-BA88-EC23C436D27A}" type="datetimeFigureOut">
              <a:rPr lang="en-US" smtClean="0"/>
              <a:pPr/>
              <a:t>6/10/11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FF13-1796-634B-91E4-100873997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B78-13DC-E44B-BA88-EC23C436D27A}" type="datetimeFigureOut">
              <a:rPr lang="en-US" smtClean="0"/>
              <a:pPr/>
              <a:t>6/10/11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FF13-1796-634B-91E4-100873997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B78-13DC-E44B-BA88-EC23C436D27A}" type="datetimeFigureOut">
              <a:rPr lang="en-US" smtClean="0"/>
              <a:pPr/>
              <a:t>6/10/11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FF13-1796-634B-91E4-1008739973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B78-13DC-E44B-BA88-EC23C436D27A}" type="datetimeFigureOut">
              <a:rPr lang="en-US" smtClean="0"/>
              <a:pPr/>
              <a:t>6/10/11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FF13-1796-634B-91E4-100873997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B78-13DC-E44B-BA88-EC23C436D27A}" type="datetimeFigureOut">
              <a:rPr lang="en-US" smtClean="0"/>
              <a:pPr/>
              <a:t>6/10/11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FF13-1796-634B-91E4-100873997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B78-13DC-E44B-BA88-EC23C436D27A}" type="datetimeFigureOut">
              <a:rPr lang="en-US" smtClean="0"/>
              <a:pPr/>
              <a:t>6/10/11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FF13-1796-634B-91E4-100873997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B78-13DC-E44B-BA88-EC23C436D27A}" type="datetimeFigureOut">
              <a:rPr lang="en-US" smtClean="0"/>
              <a:pPr/>
              <a:t>6/10/11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FF13-1796-634B-91E4-1008739973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B78-13DC-E44B-BA88-EC23C436D27A}" type="datetimeFigureOut">
              <a:rPr lang="en-US" smtClean="0"/>
              <a:pPr/>
              <a:t>6/10/11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FF13-1796-634B-91E4-100873997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B78-13DC-E44B-BA88-EC23C436D27A}" type="datetimeFigureOut">
              <a:rPr lang="en-US" smtClean="0"/>
              <a:pPr/>
              <a:t>6/10/11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FF13-1796-634B-91E4-1008739973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23CB3B78-13DC-E44B-BA88-EC23C436D27A}" type="datetimeFigureOut">
              <a:rPr lang="en-US" smtClean="0"/>
              <a:pPr/>
              <a:t>6/10/11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46F3FF13-1796-634B-91E4-1008739973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are dumb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(And why you care.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Titus Brown</a:t>
            </a:r>
          </a:p>
          <a:p>
            <a:r>
              <a:rPr lang="en-US" smtClean="0"/>
              <a:t>6/10/11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a different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 am interested in locations X, Y, and Z.</a:t>
            </a:r>
          </a:p>
          <a:p>
            <a:endParaRPr lang="en-US" dirty="0" smtClean="0"/>
          </a:p>
          <a:p>
            <a:r>
              <a:rPr lang="en-US" dirty="0" smtClean="0"/>
              <a:t>Give me all </a:t>
            </a:r>
            <a:r>
              <a:rPr lang="en-US" dirty="0" err="1" smtClean="0"/>
              <a:t>SNPs</a:t>
            </a:r>
            <a:r>
              <a:rPr lang="en-US" dirty="0" smtClean="0"/>
              <a:t> at or near those locations.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595" dirty="0" smtClean="0">
                <a:latin typeface="Andale Mono"/>
                <a:cs typeface="Andale Mono"/>
              </a:rPr>
              <a:t>for location in </a:t>
            </a:r>
            <a:r>
              <a:rPr lang="en-US" sz="2595" dirty="0" err="1" smtClean="0">
                <a:ln>
                  <a:solidFill>
                    <a:srgbClr val="FF0000"/>
                  </a:solidFill>
                </a:ln>
                <a:latin typeface="Andale Mono"/>
                <a:cs typeface="Andale Mono"/>
              </a:rPr>
              <a:t>list_of_locations</a:t>
            </a:r>
            <a:r>
              <a:rPr lang="en-US" sz="2595" dirty="0" smtClean="0">
                <a:latin typeface="Andale Mono"/>
                <a:cs typeface="Andale Mono"/>
              </a:rPr>
              <a:t>:</a:t>
            </a:r>
          </a:p>
          <a:p>
            <a:pPr>
              <a:buNone/>
            </a:pPr>
            <a:r>
              <a:rPr lang="en-US" sz="2595" dirty="0" smtClean="0">
                <a:latin typeface="Andale Mono"/>
                <a:cs typeface="Andale Mono"/>
              </a:rPr>
              <a:t>	reference = </a:t>
            </a:r>
            <a:r>
              <a:rPr lang="en-US" sz="2595" dirty="0" err="1" smtClean="0">
                <a:latin typeface="Andale Mono"/>
                <a:cs typeface="Andale Mono"/>
              </a:rPr>
              <a:t>genome[location</a:t>
            </a:r>
            <a:r>
              <a:rPr lang="en-US" sz="2595" dirty="0" smtClean="0">
                <a:latin typeface="Andale Mono"/>
                <a:cs typeface="Andale Mono"/>
              </a:rPr>
              <a:t>]</a:t>
            </a:r>
          </a:p>
          <a:p>
            <a:pPr>
              <a:buNone/>
            </a:pPr>
            <a:r>
              <a:rPr lang="en-US" sz="2595" dirty="0" smtClean="0">
                <a:latin typeface="Andale Mono"/>
                <a:cs typeface="Andale Mono"/>
              </a:rPr>
              <a:t>	bases = </a:t>
            </a:r>
            <a:r>
              <a:rPr lang="en-US" sz="2595" dirty="0" err="1" smtClean="0">
                <a:latin typeface="Andale Mono"/>
                <a:cs typeface="Andale Mono"/>
              </a:rPr>
              <a:t>get_overlapping(location</a:t>
            </a:r>
            <a:r>
              <a:rPr lang="en-US" sz="2595" dirty="0" smtClean="0">
                <a:latin typeface="Andale Mono"/>
                <a:cs typeface="Andale Mono"/>
              </a:rPr>
              <a:t>)</a:t>
            </a:r>
          </a:p>
          <a:p>
            <a:pPr>
              <a:buNone/>
            </a:pPr>
            <a:r>
              <a:rPr lang="en-US" sz="2595" dirty="0" smtClean="0">
                <a:latin typeface="Andale Mono"/>
                <a:cs typeface="Andale Mono"/>
              </a:rPr>
              <a:t>	for base in bases:</a:t>
            </a:r>
          </a:p>
          <a:p>
            <a:pPr>
              <a:buNone/>
            </a:pPr>
            <a:r>
              <a:rPr lang="en-US" sz="2595" dirty="0" smtClean="0">
                <a:latin typeface="Andale Mono"/>
                <a:cs typeface="Andale Mono"/>
              </a:rPr>
              <a:t>		if base != reference:</a:t>
            </a:r>
          </a:p>
          <a:p>
            <a:pPr>
              <a:buNone/>
            </a:pPr>
            <a:r>
              <a:rPr lang="en-US" sz="2595" dirty="0" smtClean="0">
                <a:latin typeface="Andale Mono"/>
                <a:cs typeface="Andale Mono"/>
              </a:rPr>
              <a:t>			# count SNP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Algorithm</a:t>
            </a:r>
            <a:r>
              <a:rPr lang="en-US" dirty="0" smtClean="0"/>
              <a:t> scaling is independent of the actual time it takes to run.</a:t>
            </a:r>
          </a:p>
          <a:p>
            <a:endParaRPr lang="en-US" dirty="0" smtClean="0"/>
          </a:p>
          <a:p>
            <a:r>
              <a:rPr lang="en-US" dirty="0" smtClean="0"/>
              <a:t>Scaling tells you how time-to-run scales as the problem size changes, nothing more.</a:t>
            </a:r>
            <a:endParaRPr lang="en-US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Easy-to-check </a:t>
            </a:r>
            <a:r>
              <a:rPr lang="en-US" dirty="0" err="1" smtClean="0"/>
              <a:t>vs</a:t>
            </a:r>
            <a:r>
              <a:rPr lang="en-US" dirty="0" smtClean="0"/>
              <a:t> easy-to-find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Given a number, factor it into only prime numbers.</a:t>
            </a:r>
          </a:p>
          <a:p>
            <a:pPr algn="ctr">
              <a:buNone/>
            </a:pPr>
            <a:r>
              <a:rPr lang="en-US" i="1" dirty="0" smtClean="0"/>
              <a:t>This is hard.</a:t>
            </a:r>
            <a:endParaRPr lang="en-US" dirty="0" smtClean="0"/>
          </a:p>
          <a:p>
            <a:pPr algn="ctr">
              <a:buNone/>
            </a:pPr>
            <a:endParaRPr lang="en-US" i="1" dirty="0" smtClean="0"/>
          </a:p>
          <a:p>
            <a:pPr algn="ctr">
              <a:buNone/>
            </a:pPr>
            <a:r>
              <a:rPr lang="en-US" dirty="0" smtClean="0"/>
              <a:t>Given a set of prime numbers, verify that they multiple to yield a particular number.</a:t>
            </a:r>
          </a:p>
          <a:p>
            <a:pPr algn="ctr">
              <a:buNone/>
            </a:pPr>
            <a:r>
              <a:rPr lang="en-US" i="1" dirty="0" smtClean="0"/>
              <a:t>This is easy.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Easy-to-check </a:t>
            </a:r>
            <a:r>
              <a:rPr lang="en-US" dirty="0" err="1" smtClean="0"/>
              <a:t>vs</a:t>
            </a:r>
            <a:r>
              <a:rPr lang="en-US" dirty="0" smtClean="0"/>
              <a:t> easy-to-find,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Suppose: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50 dorm rooms, two students per room</a:t>
            </a:r>
          </a:p>
          <a:p>
            <a:pPr>
              <a:buNone/>
            </a:pPr>
            <a:r>
              <a:rPr lang="en-US" dirty="0" smtClean="0"/>
              <a:t>100 students can be admitted, of 400 total</a:t>
            </a:r>
          </a:p>
          <a:p>
            <a:pPr>
              <a:buNone/>
            </a:pPr>
            <a:r>
              <a:rPr lang="en-US" dirty="0" smtClean="0"/>
              <a:t>Dean has list of students that cannot be paired.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It is </a:t>
            </a:r>
            <a:r>
              <a:rPr lang="en-US" i="1" dirty="0" smtClean="0"/>
              <a:t>easy to check</a:t>
            </a:r>
            <a:r>
              <a:rPr lang="en-US" dirty="0" smtClean="0"/>
              <a:t> any particular list of student/room combinations for validity.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In general, it is </a:t>
            </a:r>
            <a:r>
              <a:rPr lang="en-US" i="1" dirty="0" smtClean="0"/>
              <a:t>extremely hard </a:t>
            </a:r>
            <a:r>
              <a:rPr lang="en-US" dirty="0" smtClean="0"/>
              <a:t>to quickly find a guaranteed solution.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“Heuristics” are short cuts that usually work (but occasionally go horribly wrong).</a:t>
            </a:r>
          </a:p>
          <a:p>
            <a:endParaRPr lang="en-US" dirty="0" smtClean="0"/>
          </a:p>
          <a:p>
            <a:r>
              <a:rPr lang="en-US" dirty="0" smtClean="0"/>
              <a:t>Not all problems are amenable.</a:t>
            </a:r>
          </a:p>
          <a:p>
            <a:pPr lvl="1"/>
            <a:r>
              <a:rPr lang="en-US" dirty="0" smtClean="0"/>
              <a:t>Prime numbers?  No good, </a:t>
            </a:r>
            <a:r>
              <a:rPr lang="en-US" i="1" dirty="0" smtClean="0"/>
              <a:t>fast</a:t>
            </a:r>
            <a:r>
              <a:rPr lang="en-US" dirty="0" smtClean="0"/>
              <a:t> short cut.</a:t>
            </a:r>
          </a:p>
          <a:p>
            <a:pPr lvl="1"/>
            <a:r>
              <a:rPr lang="en-US" dirty="0" smtClean="0"/>
              <a:t>Housing?  Sure – start with a random solution, eliminate one of each pair that conflicts, until you find a non-conflict..</a:t>
            </a:r>
          </a:p>
          <a:p>
            <a:endParaRPr lang="en-US" dirty="0" smtClean="0"/>
          </a:p>
          <a:p>
            <a:r>
              <a:rPr lang="en-US" dirty="0" smtClean="0"/>
              <a:t>Heuristics rely on assumptions about the specific type of problem you’re going to tackle, and don’t always work.</a:t>
            </a:r>
          </a:p>
          <a:p>
            <a:pPr lvl="1"/>
            <a:r>
              <a:rPr lang="en-US" dirty="0" smtClean="0"/>
              <a:t>If the Dean is evil, he can construct a list of incompatible roommates that breaks your process. </a:t>
            </a:r>
          </a:p>
          <a:p>
            <a:pPr lvl="1"/>
            <a:r>
              <a:rPr lang="en-US" dirty="0" smtClean="0"/>
              <a:t>Or he can just gives you a really long list of incompatible roommates.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cs typeface="Andale Mono"/>
              </a:rPr>
              <a:t>BLASTN filters sequences for exact matches between “words” of length 11:</a:t>
            </a:r>
          </a:p>
          <a:p>
            <a:pPr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GAGGGTATG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ACGATATGGCG</a:t>
            </a:r>
            <a:r>
              <a:rPr lang="en-US" dirty="0" smtClean="0">
                <a:latin typeface="Andale Mono"/>
                <a:cs typeface="Andale Mono"/>
              </a:rPr>
              <a:t>ATGGAC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||</a:t>
            </a:r>
            <a:r>
              <a:rPr lang="en-US" dirty="0" err="1" smtClean="0">
                <a:latin typeface="Andale Mono"/>
                <a:cs typeface="Andale Mono"/>
              </a:rPr>
              <a:t>x|||||x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|||||||||||</a:t>
            </a:r>
            <a:r>
              <a:rPr lang="en-US" dirty="0" err="1" smtClean="0">
                <a:latin typeface="Andale Mono"/>
                <a:cs typeface="Andale Mono"/>
              </a:rPr>
              <a:t>x|x||x</a:t>
            </a: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dirty="0" err="1" smtClean="0">
                <a:latin typeface="Andale Mono"/>
                <a:cs typeface="Andale Mono"/>
              </a:rPr>
              <a:t>GAcGGTATc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ACGATATGGCG</a:t>
            </a:r>
            <a:r>
              <a:rPr lang="en-US" dirty="0" err="1" smtClean="0">
                <a:latin typeface="Andale Mono"/>
                <a:cs typeface="Andale Mono"/>
              </a:rPr>
              <a:t>gT</a:t>
            </a:r>
            <a:r>
              <a:rPr lang="en-US" dirty="0" smtClean="0">
                <a:latin typeface="Andale Mono"/>
                <a:cs typeface="Andale Mono"/>
              </a:rPr>
              <a:t>-Gag</a:t>
            </a:r>
          </a:p>
          <a:p>
            <a:pPr>
              <a:buNone/>
            </a:pPr>
            <a:endParaRPr lang="en-US" dirty="0" smtClean="0">
              <a:cs typeface="Andale Mono"/>
            </a:endParaRPr>
          </a:p>
          <a:p>
            <a:pPr algn="ctr">
              <a:buNone/>
            </a:pPr>
            <a:r>
              <a:rPr lang="en-US" dirty="0" smtClean="0">
                <a:cs typeface="Andale Mono"/>
              </a:rPr>
              <a:t>This results in a </a:t>
            </a:r>
            <a:r>
              <a:rPr lang="en-US" dirty="0" err="1" smtClean="0">
                <a:cs typeface="Andale Mono"/>
              </a:rPr>
              <a:t>O(n</a:t>
            </a:r>
            <a:r>
              <a:rPr lang="en-US" dirty="0" smtClean="0">
                <a:cs typeface="Andale Mono"/>
              </a:rPr>
              <a:t> log </a:t>
            </a:r>
            <a:r>
              <a:rPr lang="en-US" dirty="0" err="1" smtClean="0">
                <a:cs typeface="Andale Mono"/>
              </a:rPr>
              <a:t>n</a:t>
            </a:r>
            <a:r>
              <a:rPr lang="en-US" dirty="0" smtClean="0">
                <a:cs typeface="Andale Mono"/>
              </a:rPr>
              <a:t>) algorithm.</a:t>
            </a: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>
                <a:cs typeface="Andale Mono"/>
              </a:rPr>
              <a:t>…but what about pathological situations?</a:t>
            </a:r>
          </a:p>
          <a:p>
            <a:pPr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GAGGGTATG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ACGAT</a:t>
            </a:r>
            <a:r>
              <a:rPr lang="en-US" dirty="0" smtClean="0">
                <a:latin typeface="Andale Mono"/>
                <a:cs typeface="Andale Mono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TGGCG</a:t>
            </a:r>
            <a:r>
              <a:rPr lang="en-US" dirty="0" smtClean="0">
                <a:latin typeface="Andale Mono"/>
                <a:cs typeface="Andale Mono"/>
              </a:rPr>
              <a:t>ATGGAC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||</a:t>
            </a:r>
            <a:r>
              <a:rPr lang="en-US" dirty="0" err="1" smtClean="0">
                <a:latin typeface="Andale Mono"/>
                <a:cs typeface="Andale Mono"/>
              </a:rPr>
              <a:t>x|||||x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|||||</a:t>
            </a:r>
            <a:r>
              <a:rPr lang="en-US" dirty="0" err="1" smtClean="0">
                <a:latin typeface="Andale Mono"/>
                <a:cs typeface="Andale Mono"/>
              </a:rPr>
              <a:t>x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|||||</a:t>
            </a:r>
            <a:r>
              <a:rPr lang="en-US" dirty="0" err="1" smtClean="0">
                <a:latin typeface="Andale Mono"/>
                <a:cs typeface="Andale Mono"/>
              </a:rPr>
              <a:t>x|x||x</a:t>
            </a: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dirty="0" err="1" smtClean="0">
                <a:latin typeface="Andale Mono"/>
                <a:cs typeface="Andale Mono"/>
              </a:rPr>
              <a:t>GAcGGTATc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ACGAT</a:t>
            </a:r>
            <a:r>
              <a:rPr lang="en-US" dirty="0" err="1" smtClean="0">
                <a:latin typeface="Andale Mono"/>
                <a:cs typeface="Andale Mono"/>
              </a:rPr>
              <a:t>G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TGGCG</a:t>
            </a:r>
            <a:r>
              <a:rPr lang="en-US" dirty="0" err="1" smtClean="0">
                <a:latin typeface="Andale Mono"/>
                <a:cs typeface="Andale Mono"/>
              </a:rPr>
              <a:t>gT</a:t>
            </a:r>
            <a:r>
              <a:rPr lang="en-US" dirty="0" smtClean="0">
                <a:latin typeface="Andale Mono"/>
                <a:cs typeface="Andale Mono"/>
              </a:rPr>
              <a:t>-Gag</a:t>
            </a:r>
          </a:p>
          <a:p>
            <a:pPr>
              <a:buNone/>
            </a:pPr>
            <a:endParaRPr lang="en-US" dirty="0" smtClean="0">
              <a:cs typeface="Andale Mono"/>
            </a:endParaRPr>
          </a:p>
          <a:p>
            <a:pPr algn="ctr">
              <a:buNone/>
            </a:pPr>
            <a:r>
              <a:rPr lang="en-US" dirty="0" smtClean="0">
                <a:cs typeface="Andale Mono"/>
              </a:rPr>
              <a:t>This will not be scored as a match, because BLAST </a:t>
            </a:r>
            <a:r>
              <a:rPr lang="en-US" i="1" dirty="0" smtClean="0">
                <a:cs typeface="Andale Mono"/>
              </a:rPr>
              <a:t>only</a:t>
            </a:r>
            <a:r>
              <a:rPr lang="en-US" dirty="0" smtClean="0">
                <a:cs typeface="Andale Mono"/>
              </a:rPr>
              <a:t> scores matches with a core “seed” match of 11 bases.</a:t>
            </a: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take advantage of “fast” operations on computers.</a:t>
            </a:r>
          </a:p>
          <a:p>
            <a:endParaRPr lang="en-US" dirty="0" smtClean="0"/>
          </a:p>
          <a:p>
            <a:r>
              <a:rPr lang="en-US" dirty="0" smtClean="0"/>
              <a:t>What operations are fast are governed by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Algorithmic considerations / fundamental </a:t>
            </a:r>
            <a:r>
              <a:rPr lang="en-US" dirty="0" smtClean="0"/>
              <a:t>CS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Hardware and software implementations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45" y="925393"/>
            <a:ext cx="6870700" cy="547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7545" y="207327"/>
            <a:ext cx="687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Computer architecture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45" y="925393"/>
            <a:ext cx="6870700" cy="547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7545" y="207327"/>
            <a:ext cx="687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Computer architecture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797545" y="925393"/>
            <a:ext cx="1532847" cy="1471829"/>
          </a:xfrm>
          <a:prstGeom prst="rect">
            <a:avLst/>
          </a:prstGeom>
          <a:solidFill>
            <a:schemeClr val="lt1">
              <a:alpha val="3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16518" y="1114385"/>
            <a:ext cx="223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</a:rPr>
              <a:t>Computation is cheap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and scaling</a:t>
            </a:r>
          </a:p>
          <a:p>
            <a:r>
              <a:rPr lang="en-US" dirty="0" smtClean="0"/>
              <a:t>Heuristics in computation</a:t>
            </a:r>
          </a:p>
          <a:p>
            <a:r>
              <a:rPr lang="en-US" dirty="0" smtClean="0"/>
              <a:t>Some thoughts on hardware</a:t>
            </a:r>
          </a:p>
          <a:p>
            <a:r>
              <a:rPr lang="en-US" dirty="0" smtClean="0"/>
              <a:t>Are you right? (Or at least not wrong?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Whose fault is it that you’re probably wrong?  (RCR training!)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45" y="925393"/>
            <a:ext cx="6870700" cy="547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7545" y="207327"/>
            <a:ext cx="687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Computer architecture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797545" y="925393"/>
            <a:ext cx="7053264" cy="3402565"/>
          </a:xfrm>
          <a:prstGeom prst="rect">
            <a:avLst/>
          </a:prstGeom>
          <a:solidFill>
            <a:schemeClr val="lt1">
              <a:alpha val="3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20417" y="1127342"/>
            <a:ext cx="314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</a:rPr>
              <a:t>Communication between CPUs is pretty cheap.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45" y="925393"/>
            <a:ext cx="6870700" cy="547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7545" y="207327"/>
            <a:ext cx="687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Computer architecture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797545" y="925393"/>
            <a:ext cx="7053264" cy="5473700"/>
          </a:xfrm>
          <a:prstGeom prst="rect">
            <a:avLst/>
          </a:prstGeom>
          <a:solidFill>
            <a:schemeClr val="lt1">
              <a:alpha val="3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20417" y="925393"/>
            <a:ext cx="314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</a:rPr>
              <a:t>Retrieving/sending data from/to the disk or the network is slow.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45" y="925393"/>
            <a:ext cx="6870700" cy="547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7545" y="207327"/>
            <a:ext cx="687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Computer architecture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797545" y="925393"/>
            <a:ext cx="7053264" cy="5473700"/>
          </a:xfrm>
          <a:prstGeom prst="rect">
            <a:avLst/>
          </a:prstGeom>
          <a:solidFill>
            <a:schemeClr val="lt1">
              <a:alpha val="3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20417" y="925393"/>
            <a:ext cx="314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</a:rPr>
              <a:t>Retrieving/sending data from/to the disk or the network is slow.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77413" y="1995526"/>
            <a:ext cx="1451377" cy="90705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I split my problem up into small chunks?</a:t>
            </a:r>
          </a:p>
          <a:p>
            <a:pPr>
              <a:buNone/>
            </a:pPr>
            <a:r>
              <a:rPr lang="en-US" dirty="0" smtClean="0"/>
              <a:t>	(because, if so, I can use more than one computer effectively.)</a:t>
            </a:r>
          </a:p>
          <a:p>
            <a:endParaRPr lang="en-US" dirty="0" smtClean="0"/>
          </a:p>
          <a:p>
            <a:r>
              <a:rPr lang="en-US" dirty="0" smtClean="0"/>
              <a:t>How does my computation scale?</a:t>
            </a:r>
          </a:p>
          <a:p>
            <a:endParaRPr lang="en-US" dirty="0" smtClean="0"/>
          </a:p>
          <a:p>
            <a:r>
              <a:rPr lang="en-US" dirty="0" smtClean="0"/>
              <a:t>How does my memory use scale?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comparison: n^2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113" y="1905000"/>
            <a:ext cx="35814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…but “embarrassingly parallel”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88" y="2037159"/>
            <a:ext cx="7518400" cy="3302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is embarrassingly parallel.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You need to calculate individual overlaps.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is not.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You need to calculate </a:t>
            </a:r>
            <a:r>
              <a:rPr lang="en-US" i="1" dirty="0" smtClean="0"/>
              <a:t>all overlaps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45" y="925393"/>
            <a:ext cx="6870700" cy="547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7545" y="194369"/>
            <a:ext cx="687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Communication between CPUs is slow; this is main factor in splitting up tasks.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None of this is the #1 problem you will face with bioinformatics.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Here is the #1 problem: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How would you know if your answer was right or wrong?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Consider: finding </a:t>
            </a:r>
            <a:r>
              <a:rPr lang="en-US" dirty="0" err="1" smtClean="0"/>
              <a:t>SNPs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Given: reference genome, sequence reads, mapping.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mapping contains a list of reads, mapped locations within reference, and the location of differences.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How can we find all single-nucleotide variation?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None of this is the #1 problem you will face with bioinformatics.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Here is the #1 problem: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How would you know if your answer was right or wrong?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5608" y="4877146"/>
            <a:ext cx="6917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If you can’t answer this question, then what’s the point?</a:t>
            </a:r>
            <a:endParaRPr lang="en-US" sz="24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Just as with experiments, you can put negative and positive controls in your bioinformatics.</a:t>
            </a:r>
          </a:p>
          <a:p>
            <a:endParaRPr lang="en-US" dirty="0" smtClean="0"/>
          </a:p>
          <a:p>
            <a:r>
              <a:rPr lang="en-US" dirty="0" smtClean="0"/>
              <a:t>e.g. with BLAST,</a:t>
            </a:r>
          </a:p>
          <a:p>
            <a:pPr lvl="1"/>
            <a:r>
              <a:rPr lang="en-US" dirty="0" smtClean="0"/>
              <a:t>Do you see expected matches with the parameters and database you’re using?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Positive controls are often easier than negative, in “discovery-driven” science…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Molecules and sequences for which you have expectations.</a:t>
            </a:r>
          </a:p>
          <a:p>
            <a:endParaRPr lang="en-US" dirty="0" smtClean="0"/>
          </a:p>
          <a:p>
            <a:r>
              <a:rPr lang="en-US" dirty="0" smtClean="0"/>
              <a:t>“I know this gene comes up, based on qPCR.  I expect to see it in my mRNAseq.”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whole process work?</a:t>
            </a:r>
          </a:p>
          <a:p>
            <a:endParaRPr lang="en-US" dirty="0" smtClean="0"/>
          </a:p>
          <a:p>
            <a:r>
              <a:rPr lang="en-US" dirty="0" smtClean="0"/>
              <a:t>“I can reproduce what this other person/lab did, with their data, when I use my own software.”</a:t>
            </a:r>
          </a:p>
          <a:p>
            <a:endParaRPr lang="en-US" dirty="0" smtClean="0"/>
          </a:p>
          <a:p>
            <a:r>
              <a:rPr lang="en-US" dirty="0" smtClean="0"/>
              <a:t>This is much more rarely done…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nature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listen to a computational biologist explain their clever algorithm…</a:t>
            </a:r>
          </a:p>
          <a:p>
            <a:endParaRPr lang="en-US" dirty="0" smtClean="0"/>
          </a:p>
          <a:p>
            <a:r>
              <a:rPr lang="en-US" dirty="0" smtClean="0"/>
              <a:t>…it’s a mistake to think that they necessarily know what’s going on.</a:t>
            </a:r>
          </a:p>
          <a:p>
            <a:endParaRPr lang="en-US" dirty="0" smtClean="0"/>
          </a:p>
          <a:p>
            <a:r>
              <a:rPr lang="en-US" dirty="0" smtClean="0"/>
              <a:t>Software is full of bugs and unintended consequences.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4384990" cy="46634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step can be understood, and tested/controlled individually.</a:t>
            </a:r>
          </a:p>
          <a:p>
            <a:endParaRPr lang="en-US" dirty="0" smtClean="0"/>
          </a:p>
          <a:p>
            <a:r>
              <a:rPr lang="en-US" dirty="0" smtClean="0"/>
              <a:t>Each step is re-usable!  Just need to figure out input/output formats.</a:t>
            </a:r>
          </a:p>
          <a:p>
            <a:endParaRPr lang="en-US" dirty="0" smtClean="0"/>
          </a:p>
          <a:p>
            <a:r>
              <a:rPr lang="en-US" dirty="0" smtClean="0"/>
              <a:t>Automate, automate, automate.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598" y="274638"/>
            <a:ext cx="2489200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do you know that your software </a:t>
            </a:r>
            <a:r>
              <a:rPr lang="en-US" i="1" dirty="0" smtClean="0"/>
              <a:t>today</a:t>
            </a:r>
            <a:r>
              <a:rPr lang="en-US" dirty="0" smtClean="0"/>
              <a:t> is doing the same thing it was doing last month? Or last year?  Or in the hands of that other graduate student?</a:t>
            </a:r>
          </a:p>
          <a:p>
            <a:endParaRPr lang="en-US" dirty="0" smtClean="0"/>
          </a:p>
          <a:p>
            <a:r>
              <a:rPr lang="en-US" dirty="0" smtClean="0"/>
              <a:t>There are tools and processes for dealing with this</a:t>
            </a:r>
          </a:p>
          <a:p>
            <a:pPr lvl="1"/>
            <a:r>
              <a:rPr lang="en-US" dirty="0" smtClean="0"/>
              <a:t>Version control (think “change tracking” in Word)</a:t>
            </a:r>
          </a:p>
          <a:p>
            <a:pPr lvl="1"/>
            <a:r>
              <a:rPr lang="en-US" dirty="0" smtClean="0"/>
              <a:t>Automated testing (think “automated positive/negative controls”)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</a:t>
            </a:r>
            <a:r>
              <a:rPr lang="en-US" dirty="0" err="1" smtClean="0"/>
              <a:t>vs</a:t>
            </a:r>
            <a:r>
              <a:rPr lang="en-US" dirty="0" smtClean="0"/>
              <a:t> Reproducibility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Replication: identical results.</a:t>
            </a:r>
          </a:p>
          <a:p>
            <a:pPr lvl="1"/>
            <a:r>
              <a:rPr lang="en-US" dirty="0" smtClean="0"/>
              <a:t>Same parameters =&gt; same results</a:t>
            </a:r>
          </a:p>
          <a:p>
            <a:endParaRPr lang="en-US" dirty="0" smtClean="0"/>
          </a:p>
          <a:p>
            <a:r>
              <a:rPr lang="en-US" dirty="0" smtClean="0"/>
              <a:t>Reproducibility: similar results.</a:t>
            </a:r>
          </a:p>
          <a:p>
            <a:pPr lvl="1"/>
            <a:r>
              <a:rPr lang="en-US" dirty="0" smtClean="0"/>
              <a:t>Similar parameters =&gt; similar results</a:t>
            </a:r>
          </a:p>
          <a:p>
            <a:pPr lvl="1"/>
            <a:r>
              <a:rPr lang="en-US" dirty="0" smtClean="0"/>
              <a:t>(What’s “similar”?)</a:t>
            </a:r>
          </a:p>
          <a:p>
            <a:endParaRPr lang="en-US" dirty="0" smtClean="0"/>
          </a:p>
          <a:p>
            <a:r>
              <a:rPr lang="en-US" dirty="0" smtClean="0"/>
              <a:t>Corroboration: </a:t>
            </a:r>
          </a:p>
          <a:p>
            <a:pPr lvl="1"/>
            <a:r>
              <a:rPr lang="en-US" dirty="0" smtClean="0"/>
              <a:t>Similar results seen in a different system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our standards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i="1" dirty="0" smtClean="0"/>
              <a:t>scientists</a:t>
            </a:r>
            <a:r>
              <a:rPr lang="en-US" dirty="0" smtClean="0"/>
              <a:t>, reproducibility is extremely important.</a:t>
            </a:r>
          </a:p>
          <a:p>
            <a:endParaRPr lang="en-US" dirty="0" smtClean="0"/>
          </a:p>
          <a:p>
            <a:r>
              <a:rPr lang="en-US" dirty="0" smtClean="0"/>
              <a:t>Replication … less so.  It’s very challenging to </a:t>
            </a:r>
            <a:r>
              <a:rPr lang="en-US" i="1" dirty="0" smtClean="0"/>
              <a:t>exactly </a:t>
            </a:r>
            <a:r>
              <a:rPr lang="en-US" dirty="0" smtClean="0"/>
              <a:t>replicate a given experimental situation.</a:t>
            </a:r>
          </a:p>
          <a:p>
            <a:endParaRPr lang="en-US" dirty="0" smtClean="0"/>
          </a:p>
          <a:p>
            <a:r>
              <a:rPr lang="en-US" dirty="0" smtClean="0"/>
              <a:t>But, there is a pragmatic reason to think about replication, too.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Replication in computational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have spent mucho time making sure that computers do the same thing </a:t>
            </a:r>
            <a:r>
              <a:rPr lang="en-US" i="1" dirty="0" smtClean="0"/>
              <a:t>every time</a:t>
            </a:r>
            <a:r>
              <a:rPr lang="en-US" dirty="0" smtClean="0"/>
              <a:t>, at the micro level.</a:t>
            </a:r>
          </a:p>
          <a:p>
            <a:endParaRPr lang="en-US" dirty="0" smtClean="0"/>
          </a:p>
          <a:p>
            <a:r>
              <a:rPr lang="en-US" dirty="0" smtClean="0"/>
              <a:t>If you observe </a:t>
            </a:r>
            <a:r>
              <a:rPr lang="en-US" i="1" dirty="0" smtClean="0"/>
              <a:t>unplanned</a:t>
            </a:r>
            <a:r>
              <a:rPr lang="en-US" dirty="0" smtClean="0"/>
              <a:t> variation in a computational system, then:</a:t>
            </a:r>
          </a:p>
          <a:p>
            <a:pPr lvl="1"/>
            <a:r>
              <a:rPr lang="en-US" dirty="0" smtClean="0"/>
              <a:t>You either are using one of the approximate subsystems, like floating point;</a:t>
            </a:r>
          </a:p>
          <a:p>
            <a:pPr lvl="1"/>
            <a:r>
              <a:rPr lang="en-US" i="1" dirty="0" smtClean="0"/>
              <a:t>Or</a:t>
            </a:r>
            <a:r>
              <a:rPr lang="en-US" dirty="0" smtClean="0"/>
              <a:t> </a:t>
            </a:r>
            <a:r>
              <a:rPr lang="en-US" b="1" dirty="0" smtClean="0"/>
              <a:t>you have a bug.</a:t>
            </a:r>
            <a:endParaRPr lang="en-US" dirty="0" smtClean="0"/>
          </a:p>
          <a:p>
            <a:pPr lvl="1">
              <a:buNone/>
            </a:pPr>
            <a:endParaRPr lang="en-US" i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one: by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Andale Mono"/>
                <a:cs typeface="Andale Mono"/>
              </a:rPr>
              <a:t>for location in genome:</a:t>
            </a:r>
          </a:p>
          <a:p>
            <a:pPr>
              <a:buNone/>
            </a:pPr>
            <a:r>
              <a:rPr lang="en-US" sz="2400" dirty="0" smtClean="0">
                <a:latin typeface="Andale Mono"/>
                <a:cs typeface="Andale Mono"/>
              </a:rPr>
              <a:t>	reference = </a:t>
            </a:r>
            <a:r>
              <a:rPr lang="en-US" sz="2400" dirty="0" err="1" smtClean="0">
                <a:latin typeface="Andale Mono"/>
                <a:cs typeface="Andale Mono"/>
              </a:rPr>
              <a:t>genome[location</a:t>
            </a:r>
            <a:r>
              <a:rPr lang="en-US" sz="2400" dirty="0" smtClean="0">
                <a:latin typeface="Andale Mono"/>
                <a:cs typeface="Andale Mono"/>
              </a:rPr>
              <a:t>]</a:t>
            </a:r>
          </a:p>
          <a:p>
            <a:pPr>
              <a:buNone/>
            </a:pPr>
            <a:r>
              <a:rPr lang="en-US" sz="2400" dirty="0" smtClean="0">
                <a:latin typeface="Andale Mono"/>
                <a:cs typeface="Andale Mono"/>
              </a:rPr>
              <a:t>	bases = </a:t>
            </a:r>
            <a:r>
              <a:rPr lang="en-US" sz="2400" dirty="0" err="1" smtClean="0">
                <a:latin typeface="Andale Mono"/>
                <a:cs typeface="Andale Mono"/>
              </a:rPr>
              <a:t>get_overlapping(location</a:t>
            </a:r>
            <a:r>
              <a:rPr lang="en-US" sz="2400" dirty="0" smtClean="0">
                <a:latin typeface="Andale Mono"/>
                <a:cs typeface="Andale Mono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Andale Mono"/>
                <a:cs typeface="Andale Mono"/>
              </a:rPr>
              <a:t>	for base in bases:</a:t>
            </a:r>
          </a:p>
          <a:p>
            <a:pPr>
              <a:buNone/>
            </a:pPr>
            <a:r>
              <a:rPr lang="en-US" sz="2400" dirty="0" smtClean="0">
                <a:latin typeface="Andale Mono"/>
                <a:cs typeface="Andale Mono"/>
              </a:rPr>
              <a:t>		if base != reference:</a:t>
            </a:r>
          </a:p>
          <a:p>
            <a:pPr>
              <a:buNone/>
            </a:pPr>
            <a:r>
              <a:rPr lang="en-US" sz="2400" dirty="0" smtClean="0">
                <a:latin typeface="Andale Mono"/>
                <a:cs typeface="Andale Mono"/>
              </a:rPr>
              <a:t>			# count SNP</a:t>
            </a:r>
            <a:endParaRPr lang="en-US" sz="2400" dirty="0"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Replication in computational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So, </a:t>
            </a:r>
            <a:r>
              <a:rPr lang="en-US" i="1" dirty="0" smtClean="0"/>
              <a:t>proximate to an</a:t>
            </a:r>
            <a:r>
              <a:rPr lang="en-US" i="1" dirty="0" smtClean="0"/>
              <a:t> analysis,</a:t>
            </a:r>
            <a:r>
              <a:rPr lang="en-US" dirty="0" smtClean="0"/>
              <a:t> </a:t>
            </a:r>
            <a:r>
              <a:rPr lang="en-US" dirty="0" smtClean="0"/>
              <a:t>you should be able to exactly replicate a particular result from a computational</a:t>
            </a:r>
            <a:r>
              <a:rPr lang="en-US" dirty="0" smtClean="0"/>
              <a:t> analysis.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Then, changing</a:t>
            </a:r>
          </a:p>
          <a:p>
            <a:pPr lvl="1"/>
            <a:r>
              <a:rPr lang="en-US" dirty="0" smtClean="0"/>
              <a:t>Data sets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Underlying software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…may result in observed differences.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step of the process needs to be critically thought about and controlled.</a:t>
            </a:r>
          </a:p>
          <a:p>
            <a:endParaRPr lang="en-US" dirty="0" smtClean="0"/>
          </a:p>
          <a:p>
            <a:r>
              <a:rPr lang="en-US" dirty="0" smtClean="0"/>
              <a:t>Choice of algorithms can be important, but depends on your problem: the convenient tool in your toolbox may not be well suited to your problem.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two: by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Andale Mono"/>
                <a:cs typeface="Andale Mono"/>
              </a:rPr>
              <a:t>for read in </a:t>
            </a:r>
            <a:r>
              <a:rPr lang="en-US" sz="2400" dirty="0" err="1" smtClean="0">
                <a:latin typeface="Andale Mono"/>
                <a:cs typeface="Andale Mono"/>
              </a:rPr>
              <a:t>mapped_reads</a:t>
            </a:r>
            <a:r>
              <a:rPr lang="en-US" sz="2400" dirty="0" smtClean="0">
                <a:latin typeface="Andale Mono"/>
                <a:cs typeface="Andale Mono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Andale Mono"/>
                <a:cs typeface="Andale Mono"/>
              </a:rPr>
              <a:t>	for differences in read:</a:t>
            </a:r>
          </a:p>
          <a:p>
            <a:pPr>
              <a:buNone/>
            </a:pPr>
            <a:r>
              <a:rPr lang="en-US" sz="2400" dirty="0" smtClean="0">
                <a:latin typeface="Andale Mono"/>
                <a:cs typeface="Andale Mono"/>
              </a:rPr>
              <a:t>		# count SNP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one: by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latin typeface="Andale Mono"/>
                <a:cs typeface="Andale Mono"/>
              </a:rPr>
              <a:t>for location in genome:</a:t>
            </a:r>
          </a:p>
          <a:p>
            <a:pPr>
              <a:buNone/>
            </a:pPr>
            <a:r>
              <a:rPr lang="en-US" sz="2400" dirty="0" smtClean="0">
                <a:latin typeface="Andale Mono"/>
                <a:cs typeface="Andale Mono"/>
              </a:rPr>
              <a:t>	reference = </a:t>
            </a:r>
            <a:r>
              <a:rPr lang="en-US" sz="2400" dirty="0" err="1" smtClean="0">
                <a:latin typeface="Andale Mono"/>
                <a:cs typeface="Andale Mono"/>
              </a:rPr>
              <a:t>genome[location</a:t>
            </a:r>
            <a:r>
              <a:rPr lang="en-US" sz="2400" dirty="0" smtClean="0">
                <a:latin typeface="Andale Mono"/>
                <a:cs typeface="Andale Mono"/>
              </a:rPr>
              <a:t>]</a:t>
            </a:r>
          </a:p>
          <a:p>
            <a:pPr>
              <a:buNone/>
            </a:pPr>
            <a:r>
              <a:rPr lang="en-US" sz="2400" dirty="0" smtClean="0">
                <a:latin typeface="Andale Mono"/>
                <a:cs typeface="Andale Mono"/>
              </a:rPr>
              <a:t>	bases = </a:t>
            </a:r>
            <a:r>
              <a:rPr lang="en-US" sz="2400" dirty="0" err="1" smtClean="0">
                <a:latin typeface="Andale Mono"/>
                <a:cs typeface="Andale Mono"/>
              </a:rPr>
              <a:t>get_overlapping(location</a:t>
            </a:r>
            <a:r>
              <a:rPr lang="en-US" sz="2400" dirty="0" smtClean="0">
                <a:latin typeface="Andale Mono"/>
                <a:cs typeface="Andale Mono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Andale Mono"/>
                <a:cs typeface="Andale Mono"/>
              </a:rPr>
              <a:t>	for base in bases:</a:t>
            </a:r>
          </a:p>
          <a:p>
            <a:pPr>
              <a:buNone/>
            </a:pPr>
            <a:r>
              <a:rPr lang="en-US" sz="2400" dirty="0" smtClean="0">
                <a:latin typeface="Andale Mono"/>
                <a:cs typeface="Andale Mono"/>
              </a:rPr>
              <a:t>		if base != reference:</a:t>
            </a:r>
          </a:p>
          <a:p>
            <a:pPr>
              <a:buNone/>
            </a:pPr>
            <a:r>
              <a:rPr lang="en-US" sz="2400" dirty="0" smtClean="0">
                <a:latin typeface="Andale Mono"/>
                <a:cs typeface="Andale Mono"/>
              </a:rPr>
              <a:t>			# count SNP</a:t>
            </a:r>
          </a:p>
          <a:p>
            <a:pPr>
              <a:buNone/>
            </a:pPr>
            <a:endParaRPr lang="en-US" sz="24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2400" dirty="0" smtClean="0">
                <a:cs typeface="Andale Mono"/>
              </a:rPr>
              <a:t>How does this algorithm scale?</a:t>
            </a:r>
          </a:p>
          <a:p>
            <a:pPr>
              <a:buNone/>
            </a:pPr>
            <a:r>
              <a:rPr lang="en-US" sz="2400" dirty="0" smtClean="0">
                <a:cs typeface="Andale Mono"/>
              </a:rPr>
              <a:t>Imagine:</a:t>
            </a:r>
          </a:p>
          <a:p>
            <a:pPr>
              <a:buNone/>
            </a:pPr>
            <a:r>
              <a:rPr lang="en-US" sz="2400" dirty="0" smtClean="0">
                <a:cs typeface="Andale Mono"/>
              </a:rPr>
              <a:t>	increasing size of genome</a:t>
            </a:r>
          </a:p>
          <a:p>
            <a:pPr>
              <a:buNone/>
            </a:pPr>
            <a:r>
              <a:rPr lang="en-US" sz="2400" dirty="0" smtClean="0">
                <a:cs typeface="Andale Mono"/>
              </a:rPr>
              <a:t>	increasing number of reads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two: by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Andale Mono"/>
                <a:cs typeface="Andale Mono"/>
              </a:rPr>
              <a:t>for read in </a:t>
            </a:r>
            <a:r>
              <a:rPr lang="en-US" sz="2400" dirty="0" err="1" smtClean="0">
                <a:latin typeface="Andale Mono"/>
                <a:cs typeface="Andale Mono"/>
              </a:rPr>
              <a:t>mapped_reads</a:t>
            </a:r>
            <a:r>
              <a:rPr lang="en-US" sz="2400" dirty="0" smtClean="0">
                <a:latin typeface="Andale Mono"/>
                <a:cs typeface="Andale Mono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Andale Mono"/>
                <a:cs typeface="Andale Mono"/>
              </a:rPr>
              <a:t>	for differences in read:</a:t>
            </a:r>
          </a:p>
          <a:p>
            <a:pPr>
              <a:buNone/>
            </a:pPr>
            <a:r>
              <a:rPr lang="en-US" sz="2400" dirty="0" smtClean="0">
                <a:latin typeface="Andale Mono"/>
                <a:cs typeface="Andale Mono"/>
              </a:rPr>
              <a:t>		# count SNP</a:t>
            </a:r>
          </a:p>
          <a:p>
            <a:pPr>
              <a:buNone/>
            </a:pPr>
            <a:endParaRPr lang="en-US" sz="24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2400" dirty="0" smtClean="0">
                <a:cs typeface="Andale Mono"/>
              </a:rPr>
              <a:t>How does </a:t>
            </a:r>
            <a:r>
              <a:rPr lang="en-US" sz="2400" i="1" dirty="0" smtClean="0">
                <a:cs typeface="Andale Mono"/>
              </a:rPr>
              <a:t>this</a:t>
            </a:r>
            <a:r>
              <a:rPr lang="en-US" sz="2400" dirty="0" smtClean="0">
                <a:cs typeface="Andale Mono"/>
              </a:rPr>
              <a:t> algorithm scale?</a:t>
            </a:r>
          </a:p>
          <a:p>
            <a:pPr>
              <a:buNone/>
            </a:pPr>
            <a:endParaRPr lang="en-US" sz="2400" dirty="0" smtClean="0">
              <a:cs typeface="Andale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and Big-O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first approach scales with both the size of the genome and the number of reads: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</a:t>
            </a:r>
            <a:r>
              <a:rPr lang="en-US" dirty="0" smtClean="0"/>
              <a:t> ~ O(N * M)</a:t>
            </a:r>
          </a:p>
          <a:p>
            <a:endParaRPr lang="en-US" dirty="0" smtClean="0"/>
          </a:p>
          <a:p>
            <a:r>
              <a:rPr lang="en-US" dirty="0" smtClean="0"/>
              <a:t>The second approach scales with just the number of reads: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</a:t>
            </a:r>
            <a:r>
              <a:rPr lang="en-US" dirty="0" smtClean="0"/>
              <a:t> ~ O(M)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and Big-O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first approach scales with both the size of the genome and the number of reads: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</a:t>
            </a:r>
            <a:r>
              <a:rPr lang="en-US" dirty="0" smtClean="0"/>
              <a:t> ~ O(N * M)        - why would you want 					this??</a:t>
            </a:r>
          </a:p>
          <a:p>
            <a:endParaRPr lang="en-US" dirty="0" smtClean="0"/>
          </a:p>
          <a:p>
            <a:r>
              <a:rPr lang="en-US" dirty="0" smtClean="0"/>
              <a:t>The second approach scales with just the number of reads: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</a:t>
            </a:r>
            <a:r>
              <a:rPr lang="en-US" dirty="0" smtClean="0"/>
              <a:t> ~ O(M)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3098" y="2669340"/>
            <a:ext cx="3265598" cy="1166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1512</TotalTime>
  <Words>1571</Words>
  <Application>Microsoft Macintosh PowerPoint</Application>
  <PresentationFormat>On-screen Show (4:3)</PresentationFormat>
  <Paragraphs>234</Paragraphs>
  <Slides>41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Solstice</vt:lpstr>
      <vt:lpstr>Computer are dumb</vt:lpstr>
      <vt:lpstr>Outline</vt:lpstr>
      <vt:lpstr>Consider: finding SNPs.</vt:lpstr>
      <vt:lpstr>Approach one: by genome</vt:lpstr>
      <vt:lpstr>Approach two: by read</vt:lpstr>
      <vt:lpstr>Approach one: by genome</vt:lpstr>
      <vt:lpstr>Approach two: by read</vt:lpstr>
      <vt:lpstr>Scaling and Big-O notation</vt:lpstr>
      <vt:lpstr>Scaling and Big-O notation</vt:lpstr>
      <vt:lpstr>What about a different problem?</vt:lpstr>
      <vt:lpstr>Important note</vt:lpstr>
      <vt:lpstr>Easy-to-check vs easy-to-find</vt:lpstr>
      <vt:lpstr>Easy-to-check vs easy-to-find, #2</vt:lpstr>
      <vt:lpstr>Heuristics</vt:lpstr>
      <vt:lpstr>Example: BLAST</vt:lpstr>
      <vt:lpstr>Example: BLAST</vt:lpstr>
      <vt:lpstr>Heuristics</vt:lpstr>
      <vt:lpstr>Slide 18</vt:lpstr>
      <vt:lpstr>Slide 19</vt:lpstr>
      <vt:lpstr>Slide 20</vt:lpstr>
      <vt:lpstr>Slide 21</vt:lpstr>
      <vt:lpstr>Slide 22</vt:lpstr>
      <vt:lpstr>Questions to ask</vt:lpstr>
      <vt:lpstr>Sequence comparison: n^2</vt:lpstr>
      <vt:lpstr>…but “embarrassingly parallel”</vt:lpstr>
      <vt:lpstr>Mapping is embarrassingly parallel.</vt:lpstr>
      <vt:lpstr>Assembly is not.</vt:lpstr>
      <vt:lpstr>Slide 28</vt:lpstr>
      <vt:lpstr>None of this is the #1 problem you will face with bioinformatics.</vt:lpstr>
      <vt:lpstr>None of this is the #1 problem you will face with bioinformatics.</vt:lpstr>
      <vt:lpstr>Controls</vt:lpstr>
      <vt:lpstr>Internal controls</vt:lpstr>
      <vt:lpstr>External controls</vt:lpstr>
      <vt:lpstr>Black box nature of algorithms</vt:lpstr>
      <vt:lpstr>Pipelines</vt:lpstr>
      <vt:lpstr>Tracking the process</vt:lpstr>
      <vt:lpstr>Replication vs Reproducibility</vt:lpstr>
      <vt:lpstr>What should our standards be?</vt:lpstr>
      <vt:lpstr>Replication in computational science</vt:lpstr>
      <vt:lpstr>Replication in computational science</vt:lpstr>
      <vt:lpstr>Concluding thoughts</vt:lpstr>
    </vt:vector>
  </TitlesOfParts>
  <Company>MSU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are dumb</dc:title>
  <dc:creator>C. Titus Brown</dc:creator>
  <cp:lastModifiedBy>C. Titus Brown</cp:lastModifiedBy>
  <cp:revision>19</cp:revision>
  <dcterms:created xsi:type="dcterms:W3CDTF">2011-06-10T12:33:20Z</dcterms:created>
  <dcterms:modified xsi:type="dcterms:W3CDTF">2011-06-10T13:24:05Z</dcterms:modified>
</cp:coreProperties>
</file>