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63" r:id="rId6"/>
    <p:sldId id="264" r:id="rId7"/>
    <p:sldId id="259" r:id="rId8"/>
    <p:sldId id="261" r:id="rId9"/>
    <p:sldId id="262" r:id="rId10"/>
    <p:sldId id="265" r:id="rId11"/>
    <p:sldId id="266" r:id="rId12"/>
    <p:sldId id="267" r:id="rId13"/>
    <p:sldId id="291" r:id="rId14"/>
    <p:sldId id="268" r:id="rId15"/>
    <p:sldId id="269" r:id="rId16"/>
    <p:sldId id="283" r:id="rId17"/>
    <p:sldId id="284" r:id="rId18"/>
    <p:sldId id="285" r:id="rId19"/>
    <p:sldId id="281" r:id="rId20"/>
    <p:sldId id="270" r:id="rId21"/>
    <p:sldId id="271" r:id="rId22"/>
    <p:sldId id="286" r:id="rId23"/>
    <p:sldId id="287" r:id="rId24"/>
    <p:sldId id="282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80" r:id="rId33"/>
    <p:sldId id="279" r:id="rId34"/>
    <p:sldId id="288" r:id="rId35"/>
    <p:sldId id="289" r:id="rId36"/>
    <p:sldId id="290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t>6/7/11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t>6/7/11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t>6/7/11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t>6/7/11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t>6/7/11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t>6/7/11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t>6/7/11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t>6/7/11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t>6/7/11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t>6/7/11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t>6/7/11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B31AE47-74D2-CA4B-BC87-F0AD15A0412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8458C5-903F-424F-AE7B-49E17E1DFD0E}" type="datetimeFigureOut">
              <a:rPr lang="en-US" smtClean="0"/>
              <a:t>6/7/11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31AE47-74D2-CA4B-BC87-F0AD15A0412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BLAST as a microcosm of all that is wrong with computational biology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Titus Brown</a:t>
            </a:r>
          </a:p>
          <a:p>
            <a:r>
              <a:rPr lang="en-US" dirty="0" smtClean="0"/>
              <a:t>6/7/11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 #5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BLAST uses an heuristic to speed things up: </a:t>
            </a:r>
            <a:r>
              <a:rPr lang="en-US" i="1" dirty="0" smtClean="0"/>
              <a:t>requires</a:t>
            </a:r>
            <a:r>
              <a:rPr lang="en-US" dirty="0" smtClean="0"/>
              <a:t> an </a:t>
            </a:r>
            <a:r>
              <a:rPr lang="en-US" b="1" dirty="0" smtClean="0"/>
              <a:t>exact</a:t>
            </a:r>
            <a:r>
              <a:rPr lang="en-US" dirty="0" smtClean="0"/>
              <a:t> match between 11 bases (DNA) or 3 amino acids in order to start an alignment.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568264"/>
            <a:ext cx="854168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Query: 862  TCVCTPGFQGPTCANDINECMSPPCKNGGKCRNREPGYFCECLDGYSGVNCEENVDDCAS 921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TC      QG T AN         C   G C N    + C C +G++G  CE  ++ C 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34   TCEVQAASQGTTVAN--------VCNGQGTCINSGNSHTCTCAEGFTGSYCETIINHCDP 189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922  DPCMNGGTCLDDVNSYKCLCKRGFDGN</a:t>
            </a:r>
            <a:r>
              <a:rPr lang="en-US" sz="1400" b="1" dirty="0" smtClean="0">
                <a:latin typeface="Courier"/>
                <a:cs typeface="Courier"/>
              </a:rPr>
              <a:t>QCQ</a:t>
            </a:r>
            <a:r>
              <a:rPr lang="en-US" sz="1400" dirty="0" smtClean="0">
                <a:latin typeface="Courier"/>
                <a:cs typeface="Courier"/>
              </a:rPr>
              <a:t>NDVNECENEPCKNGATCTDYVNSYACTCPP 981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+PC+N   C   +N Y+C C+ GF G+</a:t>
            </a:r>
            <a:r>
              <a:rPr lang="en-US" sz="1400" b="1" dirty="0" smtClean="0">
                <a:latin typeface="Courier"/>
                <a:cs typeface="Courier"/>
              </a:rPr>
              <a:t>QCQ</a:t>
            </a:r>
            <a:r>
              <a:rPr lang="en-US" sz="1400" dirty="0" smtClean="0">
                <a:latin typeface="Courier"/>
                <a:cs typeface="Courier"/>
              </a:rPr>
              <a:t> D++EC + PC NG TC + +N + C+CP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190  NPCINAVKCTSGINGYECDCEAGFQGS</a:t>
            </a:r>
            <a:r>
              <a:rPr lang="en-US" sz="1400" b="1" dirty="0" smtClean="0">
                <a:latin typeface="Courier"/>
                <a:cs typeface="Courier"/>
              </a:rPr>
              <a:t>QCQ</a:t>
            </a:r>
            <a:r>
              <a:rPr lang="en-US" sz="1400" dirty="0" smtClean="0">
                <a:latin typeface="Courier"/>
                <a:cs typeface="Courier"/>
              </a:rPr>
              <a:t>LDIDECTSNPCMNGGTCFNAINGFQCSCPR 369</a:t>
            </a:r>
            <a:endParaRPr lang="en-US" sz="1400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 #6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Reciprocal BLAST is a </a:t>
            </a:r>
            <a:r>
              <a:rPr lang="en-US" i="1" dirty="0" smtClean="0"/>
              <a:t>horrible </a:t>
            </a:r>
            <a:r>
              <a:rPr lang="en-US" dirty="0" smtClean="0"/>
              <a:t>(but frequently used) heuristic for “</a:t>
            </a:r>
            <a:r>
              <a:rPr lang="en-US" dirty="0" err="1" smtClean="0"/>
              <a:t>orthology</a:t>
            </a:r>
            <a:r>
              <a:rPr lang="en-US" dirty="0" smtClean="0"/>
              <a:t>”.  Intended for: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429000"/>
            <a:ext cx="2540000" cy="241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429000"/>
            <a:ext cx="3136900" cy="241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93891" y="6324600"/>
            <a:ext cx="435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…but local alignments cause trouble here!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#7+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BLAST implementation is (was?) impenetrable: completely inextensible, very optimized, built on a huge library.</a:t>
            </a:r>
          </a:p>
          <a:p>
            <a:pPr lvl="1"/>
            <a:r>
              <a:rPr lang="en-US" dirty="0" smtClean="0"/>
              <a:t>Does it have bugs?  Nobody knows…</a:t>
            </a:r>
          </a:p>
          <a:p>
            <a:pPr lvl="1"/>
            <a:r>
              <a:rPr lang="en-US" dirty="0" smtClean="0"/>
              <a:t>V. difficult to embed =&gt; difficult to reuse</a:t>
            </a:r>
          </a:p>
          <a:p>
            <a:endParaRPr lang="en-US" dirty="0" smtClean="0"/>
          </a:p>
          <a:p>
            <a:r>
              <a:rPr lang="en-US" dirty="0" smtClean="0"/>
              <a:t>BLAST text output format changes frequently and is designed for humans only to read; very hard for computers to parse.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BLAST is also kind of inconvenient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good Web interface for uploading your own databases (that I know of).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nobody uses BLAST,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Absolutely wrong!</a:t>
            </a:r>
          </a:p>
          <a:p>
            <a:endParaRPr lang="en-US" dirty="0" smtClean="0"/>
          </a:p>
          <a:p>
            <a:r>
              <a:rPr lang="en-US" dirty="0" smtClean="0"/>
              <a:t>Biologists love it: it’s fast, sensitive, and has a nice Web interface at NCBI.</a:t>
            </a:r>
          </a:p>
          <a:p>
            <a:endParaRPr lang="en-US" dirty="0" smtClean="0"/>
          </a:p>
          <a:p>
            <a:r>
              <a:rPr lang="en-US" dirty="0" err="1" smtClean="0"/>
              <a:t>Bioinformaticians</a:t>
            </a:r>
            <a:r>
              <a:rPr lang="en-US" dirty="0" smtClean="0"/>
              <a:t> love/hate it:</a:t>
            </a:r>
          </a:p>
          <a:p>
            <a:pPr lvl="1"/>
            <a:r>
              <a:rPr lang="en-US" dirty="0" smtClean="0"/>
              <a:t>Biologists =&gt; programmers use it by default, and then spend a lot of time correcting for its problems.</a:t>
            </a:r>
          </a:p>
          <a:p>
            <a:pPr lvl="1"/>
            <a:r>
              <a:rPr lang="en-US" dirty="0" smtClean="0"/>
              <a:t>Computer scientists =&gt; biologists often can’t escape:</a:t>
            </a:r>
          </a:p>
          <a:p>
            <a:pPr lvl="2"/>
            <a:r>
              <a:rPr lang="en-US" dirty="0" smtClean="0"/>
              <a:t>Lots of biology behind BLAST; tough to write your own.</a:t>
            </a:r>
          </a:p>
          <a:p>
            <a:pPr lvl="2"/>
            <a:r>
              <a:rPr lang="en-US" dirty="0" smtClean="0"/>
              <a:t>Biologists </a:t>
            </a:r>
            <a:r>
              <a:rPr lang="en-US" i="1" dirty="0" smtClean="0"/>
              <a:t>believe</a:t>
            </a:r>
            <a:r>
              <a:rPr lang="en-US" dirty="0" smtClean="0"/>
              <a:t> in BLAST, and not your own dinky algorithm.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Digression: it’s not </a:t>
            </a:r>
            <a:r>
              <a:rPr lang="en-US" dirty="0" err="1" smtClean="0"/>
              <a:t>BLAST’s</a:t>
            </a:r>
            <a:r>
              <a:rPr lang="en-US" dirty="0" smtClean="0"/>
              <a:t> fault, really.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Most of the “considerations” I presented are completely obvious and stated clearly all over the place.</a:t>
            </a:r>
          </a:p>
          <a:p>
            <a:endParaRPr lang="en-US" dirty="0" smtClean="0"/>
          </a:p>
          <a:p>
            <a:r>
              <a:rPr lang="en-US" dirty="0" smtClean="0"/>
              <a:t>Everybody uses BLAST because it’s there, it (mostly) works, and it’s trusted by (almost) everyone.</a:t>
            </a:r>
          </a:p>
          <a:p>
            <a:endParaRPr lang="en-US" dirty="0" smtClean="0"/>
          </a:p>
          <a:p>
            <a:r>
              <a:rPr lang="en-US" dirty="0" smtClean="0"/>
              <a:t>BLAST use may be starting to break down, though:</a:t>
            </a:r>
          </a:p>
          <a:p>
            <a:pPr lvl="1"/>
            <a:r>
              <a:rPr lang="en-US" dirty="0" smtClean="0"/>
              <a:t>Doesn’t scale to volume of data</a:t>
            </a:r>
          </a:p>
          <a:p>
            <a:pPr lvl="1"/>
            <a:r>
              <a:rPr lang="en-US" dirty="0" smtClean="0"/>
              <a:t>Default gapping model is inappropriate for short-read mapping</a:t>
            </a:r>
          </a:p>
          <a:p>
            <a:pPr lvl="1"/>
            <a:r>
              <a:rPr lang="en-US" dirty="0" smtClean="0"/>
              <a:t>Has significant false positive rate on very divergent proteins (</a:t>
            </a:r>
            <a:r>
              <a:rPr lang="en-US" dirty="0" err="1" smtClean="0"/>
              <a:t>metagenomics</a:t>
            </a:r>
            <a:r>
              <a:rPr lang="en-US" dirty="0" smtClean="0"/>
              <a:t>, “evolutionarily interesting” organisms)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 &amp; BLAST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We’ll be (</a:t>
            </a:r>
            <a:r>
              <a:rPr lang="en-US" dirty="0" err="1" smtClean="0"/>
              <a:t>mis)using</a:t>
            </a:r>
            <a:r>
              <a:rPr lang="en-US" dirty="0" smtClean="0"/>
              <a:t> BLAST just like everyone else.</a:t>
            </a:r>
          </a:p>
          <a:p>
            <a:endParaRPr lang="en-US" dirty="0" smtClean="0"/>
          </a:p>
          <a:p>
            <a:r>
              <a:rPr lang="en-US" dirty="0" smtClean="0"/>
              <a:t>We’ll show you how to run BLAST at the command line:</a:t>
            </a:r>
          </a:p>
          <a:p>
            <a:pPr lvl="1"/>
            <a:r>
              <a:rPr lang="en-US" dirty="0" smtClean="0"/>
              <a:t>Run long jobs on some other computer</a:t>
            </a:r>
          </a:p>
          <a:p>
            <a:pPr lvl="1"/>
            <a:r>
              <a:rPr lang="en-US" dirty="0" smtClean="0"/>
              <a:t>Make your own BLAST databases</a:t>
            </a:r>
          </a:p>
          <a:p>
            <a:endParaRPr lang="en-US" dirty="0" smtClean="0"/>
          </a:p>
          <a:p>
            <a:r>
              <a:rPr lang="en-US" dirty="0" smtClean="0"/>
              <a:t>We’ll show you BLAST output “parsing”</a:t>
            </a:r>
          </a:p>
          <a:p>
            <a:pPr lvl="1"/>
            <a:r>
              <a:rPr lang="en-US" dirty="0" smtClean="0"/>
              <a:t>Make your </a:t>
            </a:r>
            <a:r>
              <a:rPr lang="en-US" i="1" dirty="0" smtClean="0"/>
              <a:t>own </a:t>
            </a:r>
            <a:r>
              <a:rPr lang="en-US" dirty="0" smtClean="0"/>
              <a:t>spreadsheet of matches</a:t>
            </a:r>
          </a:p>
          <a:p>
            <a:pPr lvl="1"/>
            <a:r>
              <a:rPr lang="en-US" dirty="0" smtClean="0"/>
              <a:t>Your very own reciprocal BLAST script…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UNIX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Many computer folk, and most </a:t>
            </a:r>
            <a:r>
              <a:rPr lang="en-US" dirty="0" err="1" smtClean="0"/>
              <a:t>bioinformaticians</a:t>
            </a:r>
            <a:r>
              <a:rPr lang="en-US" dirty="0" smtClean="0"/>
              <a:t>, work with a text interface to their computers: “the command line”.</a:t>
            </a:r>
          </a:p>
          <a:p>
            <a:endParaRPr lang="en-US" dirty="0" smtClean="0"/>
          </a:p>
          <a:p>
            <a:r>
              <a:rPr lang="en-US" dirty="0" smtClean="0"/>
              <a:t>Sort of the </a:t>
            </a:r>
            <a:r>
              <a:rPr lang="en-US" dirty="0" err="1" smtClean="0"/>
              <a:t>grandaddy</a:t>
            </a:r>
            <a:r>
              <a:rPr lang="en-US" dirty="0" smtClean="0"/>
              <a:t> of all interfaces… think back to teletypes.</a:t>
            </a:r>
          </a:p>
          <a:p>
            <a:endParaRPr lang="en-US" dirty="0" smtClean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Writing </a:t>
            </a:r>
            <a:r>
              <a:rPr lang="en-US" i="1" dirty="0" smtClean="0"/>
              <a:t>new</a:t>
            </a:r>
            <a:r>
              <a:rPr lang="en-US" dirty="0" smtClean="0"/>
              <a:t> programs is much easier if you write them for the command line (text, no graphics)</a:t>
            </a:r>
          </a:p>
          <a:p>
            <a:pPr lvl="1"/>
            <a:r>
              <a:rPr lang="en-US" dirty="0" smtClean="0"/>
              <a:t>Simple &amp; flexible (not </a:t>
            </a:r>
            <a:r>
              <a:rPr lang="en-US" dirty="0" err="1" smtClean="0"/>
              <a:t>nec</a:t>
            </a:r>
            <a:r>
              <a:rPr lang="en-US" dirty="0" smtClean="0"/>
              <a:t>. </a:t>
            </a:r>
            <a:r>
              <a:rPr lang="en-US" i="1" dirty="0" smtClean="0"/>
              <a:t>good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user interface design: </a:t>
            </a:r>
            <a:r>
              <a:rPr lang="en-US" b="1" dirty="0" smtClean="0"/>
              <a:t>none</a:t>
            </a:r>
            <a:endParaRPr lang="en-US" dirty="0" smtClean="0"/>
          </a:p>
          <a:p>
            <a:pPr lvl="1"/>
            <a:r>
              <a:rPr lang="en-US" dirty="0" smtClean="0"/>
              <a:t>Simple “pipelining” ability (</a:t>
            </a:r>
            <a:r>
              <a:rPr lang="en-US" dirty="0" err="1" smtClean="0"/>
              <a:t>Th</a:t>
            </a:r>
            <a:r>
              <a:rPr lang="en-US" dirty="0" smtClean="0"/>
              <a:t> or Fri)</a:t>
            </a:r>
          </a:p>
          <a:p>
            <a:endParaRPr lang="en-US" dirty="0" smtClean="0"/>
          </a:p>
          <a:p>
            <a:r>
              <a:rPr lang="en-US" dirty="0" smtClean="0"/>
              <a:t>Almost all bioinformatics programs work at the command line, or via a Web interface.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UNIX command line,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software can be installed on your computer (Windows) or already exists (Mac OS X).</a:t>
            </a:r>
          </a:p>
          <a:p>
            <a:r>
              <a:rPr lang="en-US" dirty="0" smtClean="0"/>
              <a:t>…but we really, really, really don’t want you to use your own computer to do analyses!</a:t>
            </a:r>
          </a:p>
          <a:p>
            <a:pPr lvl="1"/>
            <a:r>
              <a:rPr lang="en-US" dirty="0" smtClean="0"/>
              <a:t>Laptops are </a:t>
            </a:r>
            <a:r>
              <a:rPr lang="en-US" dirty="0" err="1" smtClean="0"/>
              <a:t>sloooow</a:t>
            </a:r>
            <a:endParaRPr lang="en-US" dirty="0" smtClean="0"/>
          </a:p>
          <a:p>
            <a:pPr lvl="1"/>
            <a:r>
              <a:rPr lang="en-US" dirty="0" smtClean="0"/>
              <a:t>Data files are big</a:t>
            </a:r>
          </a:p>
          <a:p>
            <a:pPr lvl="1"/>
            <a:r>
              <a:rPr lang="en-US" i="1" dirty="0" smtClean="0"/>
              <a:t>Your</a:t>
            </a:r>
            <a:r>
              <a:rPr lang="en-US" dirty="0" smtClean="0"/>
              <a:t> computer is here at KBS, and we don’t want you transferring 50 gb+ of data here!</a:t>
            </a:r>
          </a:p>
          <a:p>
            <a:pPr lvl="1"/>
            <a:r>
              <a:rPr lang="en-US" dirty="0" smtClean="0"/>
              <a:t>You’d much rather use your laptop as an interface</a:t>
            </a:r>
            <a:r>
              <a:rPr lang="en-US" dirty="0" smtClean="0"/>
              <a:t>!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b="1" dirty="0" smtClean="0"/>
              <a:t>Dilemma.  </a:t>
            </a:r>
            <a:r>
              <a:rPr lang="en-US" dirty="0" smtClean="0"/>
              <a:t>But we have a solution…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II: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(NCBI) BLAST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You’ve all used it?</a:t>
            </a:r>
          </a:p>
          <a:p>
            <a:endParaRPr lang="en-US" dirty="0" smtClean="0"/>
          </a:p>
          <a:p>
            <a:r>
              <a:rPr lang="en-US" dirty="0" smtClean="0"/>
              <a:t>Very popular!  Fast, sensitive way to find sequence similarity =&gt; putative homology.</a:t>
            </a:r>
          </a:p>
          <a:p>
            <a:endParaRPr lang="en-US" dirty="0" smtClean="0"/>
          </a:p>
          <a:p>
            <a:r>
              <a:rPr lang="en-US" dirty="0" smtClean="0"/>
              <a:t>Primary sequence comparison tool used by biologists, computational biologists.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cloud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dirty="0" smtClean="0"/>
              <a:t>(for scientists)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You can “rent” access to computers and disk space from a commercial provider of same.</a:t>
            </a:r>
          </a:p>
          <a:p>
            <a:endParaRPr lang="en-US" dirty="0" smtClean="0"/>
          </a:p>
          <a:p>
            <a:r>
              <a:rPr lang="en-US" dirty="0" smtClean="0"/>
              <a:t>This provides you with a way to scale your computation for “burst” periods, without investing in hardware.</a:t>
            </a:r>
          </a:p>
          <a:p>
            <a:endParaRPr lang="en-US" dirty="0" smtClean="0"/>
          </a:p>
          <a:p>
            <a:r>
              <a:rPr lang="en-US" dirty="0" smtClean="0"/>
              <a:t>Or you can just use a bigger, faster computer.</a:t>
            </a:r>
          </a:p>
          <a:p>
            <a:endParaRPr lang="en-US" dirty="0" smtClean="0"/>
          </a:p>
          <a:p>
            <a:r>
              <a:rPr lang="en-US" dirty="0" smtClean="0"/>
              <a:t>(I will demonstrate.)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“cloud”?!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…because the diagram that CS people use to represent abstract compute resources looks like a cloud.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538" y="1736451"/>
            <a:ext cx="3810000" cy="264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9" y="335010"/>
            <a:ext cx="8855038" cy="2824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81326" y="3689763"/>
            <a:ext cx="114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xkcd.com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18" y="1"/>
            <a:ext cx="4690638" cy="5586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Amazon is a major cloud computing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you know they rent computers!?</a:t>
            </a:r>
          </a:p>
          <a:p>
            <a:endParaRPr lang="en-US" dirty="0" smtClean="0"/>
          </a:p>
          <a:p>
            <a:r>
              <a:rPr lang="en-US" dirty="0" smtClean="0"/>
              <a:t>Rumors are that it’s more lucrative than their book selling division… not sure how that’s measured, though.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EC2 – Elastic Cloud Computing, computer rental from Amazon.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EBS – Elastic Block Storage, virtual hard drive rental from </a:t>
            </a:r>
            <a:r>
              <a:rPr lang="en-US" dirty="0" smtClean="0"/>
              <a:t>Amazon.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quick calculations: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1 small machine, / yr: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1.7gb of RAM, a ~1.0 GHz single-core CPU, 160gb of local disk.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$.085 / hr</a:t>
            </a:r>
          </a:p>
          <a:p>
            <a:pPr>
              <a:buNone/>
            </a:pPr>
            <a:r>
              <a:rPr lang="en-US" dirty="0" smtClean="0"/>
              <a:t>8760 hrs / year</a:t>
            </a:r>
          </a:p>
          <a:p>
            <a:pPr>
              <a:buNone/>
            </a:pPr>
            <a:r>
              <a:rPr lang="en-US" dirty="0" smtClean="0"/>
              <a:t>=&gt; ~$750 / year.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i="1" dirty="0" smtClean="0"/>
              <a:t>Not an effective server replacement.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 high-memory quadruple extra-large instance / yr: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68.4 gb of RAM, 8 core @ ~3.2 GHz, 1.7tb of local disk.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$2.40 / hr</a:t>
            </a:r>
          </a:p>
          <a:p>
            <a:pPr>
              <a:buNone/>
            </a:pPr>
            <a:r>
              <a:rPr lang="en-US" dirty="0" smtClean="0"/>
              <a:t>8760 hrs / year</a:t>
            </a:r>
          </a:p>
          <a:p>
            <a:pPr>
              <a:buNone/>
            </a:pPr>
            <a:r>
              <a:rPr lang="en-US" dirty="0" smtClean="0"/>
              <a:t>=&gt; $21,000 / year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20 high-CPU extra large machines, for a day: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7gb of RAM, 8 </a:t>
            </a:r>
            <a:r>
              <a:rPr lang="en-US" dirty="0" err="1" smtClean="0"/>
              <a:t>x</a:t>
            </a:r>
            <a:r>
              <a:rPr lang="en-US" dirty="0" smtClean="0"/>
              <a:t> 2.5 GHz CPUs, 1.7tb of local disk.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$.68 / hr</a:t>
            </a:r>
          </a:p>
          <a:p>
            <a:pPr>
              <a:buNone/>
            </a:pPr>
            <a:r>
              <a:rPr lang="en-US" dirty="0" smtClean="0"/>
              <a:t>24 hrs / day</a:t>
            </a:r>
          </a:p>
          <a:p>
            <a:pPr>
              <a:buNone/>
            </a:pPr>
            <a:r>
              <a:rPr lang="en-US" dirty="0" smtClean="0"/>
              <a:t>20 machines</a:t>
            </a:r>
          </a:p>
          <a:p>
            <a:pPr>
              <a:buNone/>
            </a:pPr>
            <a:r>
              <a:rPr lang="en-US" dirty="0" smtClean="0"/>
              <a:t>=&gt; ~$330/ day.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EC2 so expensive??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cover </a:t>
            </a:r>
            <a:r>
              <a:rPr lang="en-US" i="1" dirty="0" smtClean="0"/>
              <a:t>all</a:t>
            </a:r>
            <a:r>
              <a:rPr lang="en-US" dirty="0" smtClean="0"/>
              <a:t> hardware, power, air conditioning and network costs.</a:t>
            </a:r>
          </a:p>
          <a:p>
            <a:endParaRPr lang="en-US" dirty="0" smtClean="0"/>
          </a:p>
          <a:p>
            <a:r>
              <a:rPr lang="en-US" dirty="0" smtClean="0"/>
              <a:t>That’s actually way more expensive than you think.  (Talk to your </a:t>
            </a:r>
            <a:r>
              <a:rPr lang="en-US" dirty="0" err="1" smtClean="0"/>
              <a:t>sysadmin</a:t>
            </a:r>
            <a:r>
              <a:rPr lang="en-US" dirty="0" smtClean="0"/>
              <a:t> or HPC person…)</a:t>
            </a:r>
          </a:p>
          <a:p>
            <a:endParaRPr lang="en-US" dirty="0" smtClean="0"/>
          </a:p>
          <a:p>
            <a:r>
              <a:rPr lang="en-US" dirty="0" smtClean="0"/>
              <a:t>They do not operate at 100% capacity, </a:t>
            </a:r>
          </a:p>
          <a:p>
            <a:endParaRPr lang="en-US" dirty="0" smtClean="0"/>
          </a:p>
          <a:p>
            <a:r>
              <a:rPr lang="en-US" dirty="0" smtClean="0"/>
              <a:t>They want to make $$.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(NCBI) BLAST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query sequences…</a:t>
            </a:r>
          </a:p>
          <a:p>
            <a:endParaRPr lang="en-US" dirty="0" smtClean="0"/>
          </a:p>
          <a:p>
            <a:r>
              <a:rPr lang="en-US" dirty="0" smtClean="0"/>
              <a:t>against a “subject” database.</a:t>
            </a:r>
          </a:p>
          <a:p>
            <a:endParaRPr lang="en-US" dirty="0" smtClean="0"/>
          </a:p>
          <a:p>
            <a:r>
              <a:rPr lang="en-US" dirty="0" smtClean="0"/>
              <a:t>Finds core strong match, extends outwards.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8344" y="4740704"/>
            <a:ext cx="3647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SIRGGGVDHGISDDESQHSGDAGIS</a:t>
            </a:r>
          </a:p>
          <a:p>
            <a:r>
              <a:rPr lang="en-US" dirty="0" smtClean="0">
                <a:latin typeface="Courier"/>
                <a:cs typeface="Courier"/>
              </a:rPr>
              <a:t>S+RGGG++ G+S++      D+G </a:t>
            </a:r>
          </a:p>
          <a:p>
            <a:r>
              <a:rPr lang="en-US" dirty="0" smtClean="0">
                <a:latin typeface="Courier"/>
                <a:cs typeface="Courier"/>
              </a:rPr>
              <a:t>SVRGGGIEIGLSEE------DSGAE</a:t>
            </a:r>
            <a:endParaRPr lang="en-US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not really that bad…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Used for</a:t>
            </a:r>
            <a:r>
              <a:rPr lang="en-US" dirty="0" smtClean="0"/>
              <a:t> </a:t>
            </a:r>
            <a:r>
              <a:rPr lang="en-US" dirty="0" smtClean="0"/>
              <a:t>last year’s course</a:t>
            </a:r>
          </a:p>
          <a:p>
            <a:endParaRPr lang="en-US" dirty="0" smtClean="0"/>
          </a:p>
          <a:p>
            <a:r>
              <a:rPr lang="en-US" dirty="0" smtClean="0"/>
              <a:t>~25 people</a:t>
            </a:r>
          </a:p>
          <a:p>
            <a:r>
              <a:rPr lang="en-US" dirty="0" smtClean="0"/>
              <a:t>~50gb of data each</a:t>
            </a:r>
          </a:p>
          <a:p>
            <a:endParaRPr lang="en-US" dirty="0" smtClean="0"/>
          </a:p>
          <a:p>
            <a:r>
              <a:rPr lang="en-US" dirty="0" smtClean="0"/>
              <a:t>=&gt; $800 cost.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We spent more on beer than on computation!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The only part that didn’t work was using my own lab server at the very beginning.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not really that bad #2…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for med-memory algorithm testing</a:t>
            </a:r>
          </a:p>
          <a:p>
            <a:r>
              <a:rPr lang="en-US" dirty="0" smtClean="0"/>
              <a:t>1 week / 100 gb of data</a:t>
            </a:r>
          </a:p>
          <a:p>
            <a:r>
              <a:rPr lang="en-US" dirty="0" err="1" smtClean="0"/>
              <a:t>Est</a:t>
            </a:r>
            <a:r>
              <a:rPr lang="en-US" dirty="0" smtClean="0"/>
              <a:t> $250 total.</a:t>
            </a:r>
          </a:p>
          <a:p>
            <a:r>
              <a:rPr lang="en-US" dirty="0" smtClean="0"/>
              <a:t>So, if I need to compute in a hurry:</a:t>
            </a:r>
          </a:p>
          <a:p>
            <a:pPr lvl="1"/>
            <a:r>
              <a:rPr lang="en-US" dirty="0" smtClean="0"/>
              <a:t>pay $250</a:t>
            </a:r>
          </a:p>
          <a:p>
            <a:pPr lvl="1"/>
            <a:r>
              <a:rPr lang="en-US" dirty="0" smtClean="0"/>
              <a:t>Or, buy a new computer (but no space! And I have to wait to get the computer!)</a:t>
            </a:r>
          </a:p>
          <a:p>
            <a:pPr lvl="1"/>
            <a:r>
              <a:rPr lang="en-US" dirty="0" smtClean="0"/>
              <a:t>Or, block my lab from using our compute servers.</a:t>
            </a:r>
          </a:p>
          <a:p>
            <a:pPr lvl="1"/>
            <a:r>
              <a:rPr lang="en-US" dirty="0" smtClean="0"/>
              <a:t>Or, use the HPC and wait a week for a </a:t>
            </a:r>
            <a:r>
              <a:rPr lang="en-US" dirty="0" err="1" smtClean="0"/>
              <a:t>bigmem</a:t>
            </a:r>
            <a:r>
              <a:rPr lang="en-US" dirty="0" smtClean="0"/>
              <a:t> machine.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Renting disk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Elastic Block Storage lets you persist data local to EC2 instances.</a:t>
            </a:r>
          </a:p>
          <a:p>
            <a:endParaRPr lang="en-US" dirty="0" smtClean="0"/>
          </a:p>
          <a:p>
            <a:r>
              <a:rPr lang="en-US" dirty="0" smtClean="0"/>
              <a:t>Think of it as a virtual hard drive.</a:t>
            </a:r>
          </a:p>
          <a:p>
            <a:endParaRPr lang="en-US" dirty="0" smtClean="0"/>
          </a:p>
          <a:p>
            <a:r>
              <a:rPr lang="en-US" dirty="0" smtClean="0"/>
              <a:t>$.10/gb/month. </a:t>
            </a:r>
          </a:p>
          <a:p>
            <a:endParaRPr lang="en-US" dirty="0" smtClean="0"/>
          </a:p>
          <a:p>
            <a:r>
              <a:rPr lang="en-US" dirty="0" smtClean="0"/>
              <a:t>You can</a:t>
            </a:r>
            <a:r>
              <a:rPr lang="en-US" dirty="0" smtClean="0"/>
              <a:t> save, store, </a:t>
            </a:r>
            <a:r>
              <a:rPr lang="en-US" dirty="0" smtClean="0"/>
              <a:t>“snapshot”/backup, and share snapshots.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b="1" dirty="0" smtClean="0"/>
              <a:t>we </a:t>
            </a:r>
            <a:r>
              <a:rPr lang="en-US" dirty="0" smtClean="0"/>
              <a:t>using it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Teaching workshops and classes.</a:t>
            </a:r>
          </a:p>
          <a:p>
            <a:endParaRPr lang="en-US" dirty="0" smtClean="0"/>
          </a:p>
          <a:p>
            <a:r>
              <a:rPr lang="en-US" dirty="0" smtClean="0"/>
              <a:t>Running our own analyses/data sets in a timely manner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Sharing data within the lab via EBS snapshots.</a:t>
            </a:r>
          </a:p>
          <a:p>
            <a:endParaRPr lang="en-US" dirty="0" smtClean="0"/>
          </a:p>
          <a:p>
            <a:r>
              <a:rPr lang="en-US" dirty="0" smtClean="0"/>
              <a:t>Providing data to other people via S3.</a:t>
            </a:r>
          </a:p>
          <a:p>
            <a:endParaRPr lang="en-US" dirty="0" smtClean="0"/>
          </a:p>
          <a:p>
            <a:r>
              <a:rPr lang="en-US" dirty="0" smtClean="0"/>
              <a:t>Automated testing on clean machines with known software install.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Create (rent) a new machine from Amazon.</a:t>
            </a:r>
          </a:p>
          <a:p>
            <a:pPr marL="514350" indent="-514350">
              <a:buAutoNum type="arabicPeriod"/>
            </a:pPr>
            <a:r>
              <a:rPr lang="en-US" dirty="0" smtClean="0"/>
              <a:t>Install NCBI BLAST</a:t>
            </a:r>
          </a:p>
          <a:p>
            <a:pPr marL="514350" indent="-514350">
              <a:buAutoNum type="arabicPeriod"/>
            </a:pPr>
            <a:r>
              <a:rPr lang="en-US" dirty="0" smtClean="0"/>
              <a:t>Download &amp; format some databases</a:t>
            </a:r>
          </a:p>
          <a:p>
            <a:pPr marL="514350" indent="-514350">
              <a:buAutoNum type="arabicPeriod"/>
            </a:pPr>
            <a:r>
              <a:rPr lang="en-US" dirty="0" smtClean="0"/>
              <a:t>Run BLAST</a:t>
            </a:r>
          </a:p>
          <a:p>
            <a:pPr marL="514350" indent="-514350">
              <a:buAutoNum type="arabicPeriod"/>
            </a:pPr>
            <a:r>
              <a:rPr lang="en-US" dirty="0" smtClean="0"/>
              <a:t>Produce an excel spreadsheet of best hits</a:t>
            </a:r>
          </a:p>
          <a:p>
            <a:pPr marL="514350" indent="-514350">
              <a:buNone/>
            </a:pPr>
            <a:r>
              <a:rPr lang="en-US" dirty="0" smtClean="0"/>
              <a:t>…</a:t>
            </a:r>
          </a:p>
          <a:p>
            <a:pPr marL="514350" indent="-514350">
              <a:buAutoNum type="arabicPeriod"/>
            </a:pPr>
            <a:r>
              <a:rPr lang="en-US" dirty="0" smtClean="0"/>
              <a:t>Run 2-way BLAST (mouse </a:t>
            </a:r>
            <a:r>
              <a:rPr lang="en-US" dirty="0" err="1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zfin</a:t>
            </a:r>
            <a:r>
              <a:rPr lang="en-US" dirty="0" smtClean="0"/>
              <a:t>, and vice versa)</a:t>
            </a:r>
          </a:p>
          <a:p>
            <a:pPr marL="514350" indent="-514350">
              <a:buAutoNum type="arabicPeriod"/>
            </a:pPr>
            <a:r>
              <a:rPr lang="en-US" dirty="0" smtClean="0"/>
              <a:t>Calculate reciprocal best hits</a:t>
            </a:r>
          </a:p>
          <a:p>
            <a:pPr marL="514350" indent="-514350">
              <a:buAutoNum type="arabicPeriod"/>
            </a:pPr>
            <a:r>
              <a:rPr lang="en-US" dirty="0" smtClean="0"/>
              <a:t>Produce an excel spreadsheet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 point…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Renting machines</a:t>
            </a:r>
          </a:p>
          <a:p>
            <a:r>
              <a:rPr lang="en-US" dirty="0" smtClean="0"/>
              <a:t>Logging into them</a:t>
            </a:r>
          </a:p>
          <a:p>
            <a:endParaRPr lang="en-US" dirty="0" smtClean="0"/>
          </a:p>
          <a:p>
            <a:r>
              <a:rPr lang="en-US" dirty="0" smtClean="0"/>
              <a:t>Transferring files to/from them </a:t>
            </a:r>
            <a:r>
              <a:rPr lang="en-US" b="1" dirty="0" smtClean="0"/>
              <a:t>without </a:t>
            </a:r>
            <a:r>
              <a:rPr lang="en-US" dirty="0" smtClean="0"/>
              <a:t>using your laptop.</a:t>
            </a:r>
          </a:p>
          <a:p>
            <a:endParaRPr lang="en-US" dirty="0" smtClean="0"/>
          </a:p>
          <a:p>
            <a:r>
              <a:rPr lang="en-US" dirty="0" smtClean="0"/>
              <a:t>Transferring files to/from them from/to your laptop (</a:t>
            </a:r>
            <a:r>
              <a:rPr lang="en-US" dirty="0" err="1" smtClean="0"/>
              <a:t>dropbox</a:t>
            </a:r>
            <a:r>
              <a:rPr lang="en-US" dirty="0" smtClean="0"/>
              <a:t>!)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other </a:t>
            </a:r>
            <a:r>
              <a:rPr lang="en-US" dirty="0" smtClean="0"/>
              <a:t>real point…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all of this stuff at home, too.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PLEASE </a:t>
            </a:r>
            <a:r>
              <a:rPr lang="en-US" dirty="0" smtClean="0"/>
              <a:t>DO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3037924" cy="43891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Try to transfer 100mb+ of files via </a:t>
            </a:r>
            <a:r>
              <a:rPr lang="en-US" dirty="0" err="1" smtClean="0"/>
              <a:t>Dropbox</a:t>
            </a:r>
            <a:r>
              <a:rPr lang="en-US" dirty="0" smtClean="0"/>
              <a:t> </a:t>
            </a:r>
            <a:r>
              <a:rPr lang="en-US" dirty="0" err="1" smtClean="0">
                <a:sym typeface="Wingdings"/>
              </a:rPr>
              <a:t></a:t>
            </a:r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Leave your EC2 machine running for no reason.  (I’ll explain how to check…)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467" y="1935480"/>
            <a:ext cx="5077668" cy="41456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BLAST </a:t>
            </a:r>
            <a:r>
              <a:rPr lang="en-US" i="1" dirty="0" smtClean="0"/>
              <a:t>only</a:t>
            </a:r>
            <a:r>
              <a:rPr lang="en-US" dirty="0" smtClean="0"/>
              <a:t> cares about sequence similarity.</a:t>
            </a:r>
          </a:p>
          <a:p>
            <a:endParaRPr lang="en-US" dirty="0" smtClean="0"/>
          </a:p>
          <a:p>
            <a:r>
              <a:rPr lang="en-US" dirty="0" smtClean="0"/>
              <a:t>No positional information taken into account, for e.g. protein domains.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112" y="856740"/>
            <a:ext cx="8695030" cy="6124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Query: 1628 AHLLVNSQKC-KQTSSECIDTTDNAASVISARAS----TGTLEAEFPINTVASTTNPTPP 1682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     N+Q C K     C     +  S++  +A+    + TL   F I++  ST   T 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1537 MTFHANTQMCVKLDLQSCPTNVASVKSILGEKAAEFSTSSTLSRVFRIDSEGSTQTGT-- 1710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1683 PQDYTYXXXXXXXXXXXXXXXXXXTHRKRKRETSTLWAPEGFNVTKKQRREPIGQDDLNG 1742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     Y                    +KRKRE   LW PEGF + KK+R+E    ++LN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1711 TNYLVYIIAGGGIMVLIIVIAGVIVSQKRKRENGNLWVPEGFQLFKKRRKE----NELNL 1878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1743 LNGSIHPGELTQLDT-AGTPFLNRWENTSLPQKSNHYHVQYTPENITFLPNNGTVPXXXX 1801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 N       L++ D  A TPFL    + +  Q S +           +L          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1879 NN-------LSKADMNAQTPFL---PHATEAQASKYSASSSDTPETDYL----------- 1995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1802 XXXXXXXXXXXXXEPTDNRKWTPQHLEAADLSRAGSACTPVTDLTPPPHIDVDEDDVNAR 1861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                D R+WTP HLEAA+ S     C  +   TPP     + DD+NAR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1996 --------HGSCASKEDKRQWTPHHLEAANNSNVN--CQIMN--TPPQSECPESDDINAR 2139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1862 GPDGVTPLMVASIRGGGVDHGISDDESQHSGDAGISGEGSDSMIXXXXXXXXXXXXXTDR 1921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GPDG TPLM+AS+RGGG++ G+S++      D+G  GEGSD+MI             TDR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2140 GPDGYTPLMIASVRGGGIEIGLSEE------DSGAEGEGSDNMIAGLILQGASLSATTDR 2301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1922 SGETXXXXXXXXXXXXXXXXXXXXXXXXNMKDHSGRTPLHSAVAADAQGVFQILLRNRAT 1981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+GET                        NMKD +GRTPLH++VAADAQGVFQILLRNRAT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2302 TGETALHLAARYARADAAKRLLDAGADANMKDQTGRTPLHNSVAADAQGVFQILLRNRAT 2481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1982 DLDARTNDGTTPMILASRLAVEGMVEELISANADVNAVDDHGKSALHWAAAVNNVDAVST 2041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DLDA+TNDGTTP+ILASRLAVEGMVE+LI+A+ADVNAVD+HGKS+LHWAAAVNN DA+ 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2482 DLDAKTNDGTTPLILASRLAVEGMVEDLITAHADVNAVDNHGKSSLHWAAAVNNNDAIRA 2661</a:t>
            </a:r>
          </a:p>
          <a:p>
            <a:endParaRPr lang="en-US" sz="1400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112" y="856740"/>
            <a:ext cx="8695030" cy="504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Query: 862  TCVCTPGFQGPTCANDINECMSPPCKNGGKCRNREPGYFCECLDGYSGVNCEENVDDCAS 921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TC      QG T AN         C   G C N    + C C +G++G  CE  ++ C 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34   TCEVQAASQGTTVAN--------VCNGQGTCINSGNSHTCTCAEGFTGSYCETIINHCDP 189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922  DPCMNGGTCLDDVNSYKCLCKRGFDGNQCQNDVNECENEPCKNGATCTDYVNSYACTCPP 981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+PC+N   C   +N Y+C C+ GF G+QCQ D++EC + PC NG TC + +N + C+CP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190  NPCINAVKCTSGINGYECDCEAGFQGSQCQLDIDECTSNPCMNGGTCFNAINGFQCSCPR 369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982  GFRGTTCMENIDECNIGSCLNGGTCVDGINSYSCNCMAGFTGANCERDIDECVSSPC--K 1039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G  G  C      C+   C N G C  GI S++C C  G+ G  C  DI+EC S+PC  +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370  GTLGVLCEVVSSLCDPNPCQNNGHCTSGIGSFTCQCKPGYGGYLCNGDINECASNPCSTE 549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1040 NGAPCIHGINTFTCQCLTGYTGPTCAQMVDLCQNNPCRNGGQCSQTGTTSK---CLCTSS 1096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    C+ GIN F+C C  GY G TC+     C NNPC NG  C+          C CT+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550  GSLDCVQGINEFSCLCKDGYYGDTCSNQASSCSNNPCLNGATCTDNSLEPLRYFCSCTND 729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1097 YSGVYCDVPRLSCSAAATWQGVEETSLCQHGGQCINSGSTHYCSCRAGYVGSYCETD--- 1153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Y G  C++   +C +           +C + G+C++ GS  YC C  GY G+ C ++  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730  YRGKNCEMEFSTCPSLDM--------ICYNDGKCVD-GSAPYCKCPFGYTGTQCMSNTNT 882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1154 EDDCASY 1160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E  C+SY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883  EKQCSSY 903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BLAST is a </a:t>
            </a:r>
            <a:r>
              <a:rPr lang="en-US" i="1" dirty="0" smtClean="0"/>
              <a:t>local</a:t>
            </a:r>
            <a:r>
              <a:rPr lang="en-US" dirty="0" smtClean="0"/>
              <a:t> alignment algorithm.</a:t>
            </a:r>
          </a:p>
          <a:p>
            <a:r>
              <a:rPr lang="en-US" dirty="0" smtClean="0"/>
              <a:t>Strong matches are reported first; multiple matches may be out of order between query, subject.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74" y="4172040"/>
            <a:ext cx="3810000" cy="186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BLAST creates gapped alignments.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means it’s totally inappropriate for (for example) primer matching, unless you change the parameters.</a:t>
            </a:r>
          </a:p>
          <a:p>
            <a:endParaRPr lang="en-US" dirty="0" smtClean="0"/>
          </a:p>
          <a:p>
            <a:r>
              <a:rPr lang="en-US" dirty="0" smtClean="0"/>
              <a:t>(Who here has actually changed BLAST parameters?)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8344" y="2553440"/>
            <a:ext cx="3647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SIRGGGVDHGISDDESQHSGDAGIS</a:t>
            </a:r>
          </a:p>
          <a:p>
            <a:r>
              <a:rPr lang="en-US" dirty="0" smtClean="0">
                <a:latin typeface="Courier"/>
                <a:cs typeface="Courier"/>
              </a:rPr>
              <a:t>S+RGGG++ G+S++      D+G </a:t>
            </a:r>
          </a:p>
          <a:p>
            <a:r>
              <a:rPr lang="en-US" dirty="0" smtClean="0">
                <a:latin typeface="Courier"/>
                <a:cs typeface="Courier"/>
              </a:rPr>
              <a:t>SVRGGGIEIGLSEE------DSGAE</a:t>
            </a:r>
            <a:endParaRPr lang="en-US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BLAST </a:t>
            </a:r>
            <a:r>
              <a:rPr lang="en-US" dirty="0" err="1" smtClean="0"/>
              <a:t>e</a:t>
            </a:r>
            <a:r>
              <a:rPr lang="en-US" dirty="0" smtClean="0"/>
              <a:t>-values are database-size dependent.</a:t>
            </a:r>
          </a:p>
          <a:p>
            <a:endParaRPr lang="en-US" dirty="0" smtClean="0"/>
          </a:p>
          <a:p>
            <a:r>
              <a:rPr lang="en-US" dirty="0" smtClean="0"/>
              <a:t>BLAST bit scores are not.</a:t>
            </a:r>
          </a:p>
          <a:p>
            <a:endParaRPr lang="en-US" dirty="0" smtClean="0"/>
          </a:p>
          <a:p>
            <a:r>
              <a:rPr lang="en-US" dirty="0" smtClean="0"/>
              <a:t>You can’t technically compare </a:t>
            </a:r>
            <a:r>
              <a:rPr lang="en-US" dirty="0" err="1" smtClean="0"/>
              <a:t>e</a:t>
            </a:r>
            <a:r>
              <a:rPr lang="en-US" dirty="0" smtClean="0"/>
              <a:t>-values from </a:t>
            </a:r>
            <a:r>
              <a:rPr lang="en-US" dirty="0" err="1" smtClean="0"/>
              <a:t>BLASTs</a:t>
            </a:r>
            <a:r>
              <a:rPr lang="en-US" dirty="0" smtClean="0"/>
              <a:t> against different databases!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27203" y="3429000"/>
            <a:ext cx="3889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Score = 87.0 bits (214), Expect = 5e-16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Flow.thmx</Template>
  <TotalTime>1749</TotalTime>
  <Words>2117</Words>
  <Application>Microsoft Macintosh PowerPoint</Application>
  <PresentationFormat>On-screen Show (4:3)</PresentationFormat>
  <Paragraphs>288</Paragraphs>
  <Slides>37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Flow</vt:lpstr>
      <vt:lpstr>BLAST as a microcosm of all that is wrong with computational biology</vt:lpstr>
      <vt:lpstr>(NCBI) BLAST</vt:lpstr>
      <vt:lpstr>(NCBI) BLAST</vt:lpstr>
      <vt:lpstr>Consideration #1</vt:lpstr>
      <vt:lpstr>Slide 5</vt:lpstr>
      <vt:lpstr>Slide 6</vt:lpstr>
      <vt:lpstr>Consideration #2</vt:lpstr>
      <vt:lpstr>Consideration #3</vt:lpstr>
      <vt:lpstr>Consideration #4</vt:lpstr>
      <vt:lpstr>Consideration #5</vt:lpstr>
      <vt:lpstr>Consideration #6</vt:lpstr>
      <vt:lpstr>Considerations #7+</vt:lpstr>
      <vt:lpstr>BLAST is also kind of inconvenient</vt:lpstr>
      <vt:lpstr>So, nobody uses BLAST, right?</vt:lpstr>
      <vt:lpstr>Digression: it’s not BLAST’s fault, really.</vt:lpstr>
      <vt:lpstr>This course &amp; BLAST</vt:lpstr>
      <vt:lpstr>The UNIX command line</vt:lpstr>
      <vt:lpstr>The UNIX command line, part 2</vt:lpstr>
      <vt:lpstr>Part II: Cloud computing</vt:lpstr>
      <vt:lpstr>What is cloud computing?</vt:lpstr>
      <vt:lpstr>Why “cloud”?!</vt:lpstr>
      <vt:lpstr>Slide 22</vt:lpstr>
      <vt:lpstr>Slide 23</vt:lpstr>
      <vt:lpstr>Amazon is a major cloud computing provider</vt:lpstr>
      <vt:lpstr>Terms</vt:lpstr>
      <vt:lpstr>Some quick calculations:</vt:lpstr>
      <vt:lpstr>Slide 27</vt:lpstr>
      <vt:lpstr>Slide 28</vt:lpstr>
      <vt:lpstr>Why is EC2 so expensive??</vt:lpstr>
      <vt:lpstr>It’s not really that bad…</vt:lpstr>
      <vt:lpstr>It’s not really that bad #2…</vt:lpstr>
      <vt:lpstr>Renting disk space</vt:lpstr>
      <vt:lpstr>What are we using it for?</vt:lpstr>
      <vt:lpstr>Today’s tutorials</vt:lpstr>
      <vt:lpstr>The real point…</vt:lpstr>
      <vt:lpstr>The other real point…</vt:lpstr>
      <vt:lpstr>PLEASE DO NOT</vt:lpstr>
    </vt:vector>
  </TitlesOfParts>
  <Company>MSU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BLAST as a microcosm of all that is wrong with computational biology</dc:title>
  <dc:creator>C. Titus Brown</dc:creator>
  <cp:lastModifiedBy>C. Titus Brown</cp:lastModifiedBy>
  <cp:revision>11</cp:revision>
  <dcterms:created xsi:type="dcterms:W3CDTF">2011-06-07T09:47:06Z</dcterms:created>
  <dcterms:modified xsi:type="dcterms:W3CDTF">2011-06-08T14:56:22Z</dcterms:modified>
</cp:coreProperties>
</file>