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90" r:id="rId2"/>
    <p:sldId id="370" r:id="rId3"/>
    <p:sldId id="372" r:id="rId4"/>
    <p:sldId id="291" r:id="rId5"/>
    <p:sldId id="296" r:id="rId6"/>
    <p:sldId id="292" r:id="rId7"/>
    <p:sldId id="293" r:id="rId8"/>
    <p:sldId id="294" r:id="rId9"/>
    <p:sldId id="295" r:id="rId10"/>
    <p:sldId id="298" r:id="rId11"/>
    <p:sldId id="297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1" r:id="rId22"/>
    <p:sldId id="309" r:id="rId23"/>
    <p:sldId id="373" r:id="rId24"/>
    <p:sldId id="313" r:id="rId25"/>
    <p:sldId id="314" r:id="rId26"/>
    <p:sldId id="315" r:id="rId27"/>
    <p:sldId id="316" r:id="rId28"/>
    <p:sldId id="312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74" r:id="rId38"/>
    <p:sldId id="369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75" r:id="rId5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60"/>
  </p:normalViewPr>
  <p:slideViewPr>
    <p:cSldViewPr>
      <p:cViewPr varScale="1">
        <p:scale>
          <a:sx n="50" d="100"/>
          <a:sy n="50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D388E9-F4E7-41F6-8B29-2F9E0553CB70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99ADF24-D32F-4425-93E5-FB2D29BCA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27C1C-6B4B-4841-971A-5C701C09138A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7E7B-1B59-43C1-950F-A15BC89BD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2F9BF-A8DF-41A7-B5EA-0956ADFCDF13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C58B3-0DC3-42DB-9B89-43B3C6883539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3D331-8332-425A-9B96-B51537DF9050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82510-0487-4603-A4A0-1E2AD77A0CD6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u="none">
                <a:solidFill>
                  <a:schemeClr val="accent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etrack.googlecode.com/" TargetMode="External"/><Relationship Id="rId3" Type="http://schemas.openxmlformats.org/officeDocument/2006/relationships/hyperlink" Target="http://liondb3.atlas.bx.psu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ome.ucsc.edu/" TargetMode="External"/><Relationship Id="rId3" Type="http://schemas.openxmlformats.org/officeDocument/2006/relationships/hyperlink" Target="http://www.ensembl.org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8610600" cy="1470025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MSU Next-gen Sequence Analysis</a:t>
            </a:r>
            <a:b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Chip-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Analysis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István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Albert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Bioinformatics Consulting Center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Penn State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Chip-</a:t>
            </a:r>
            <a:r>
              <a:rPr lang="en-US" b="1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High throughput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Fragments are sequenced</a:t>
            </a:r>
          </a:p>
          <a:p>
            <a:endParaRPr lang="en-US" dirty="0" smtClean="0"/>
          </a:p>
          <a:p>
            <a:r>
              <a:rPr lang="en-US" dirty="0" smtClean="0"/>
              <a:t>Aligned against genome (Bowtie is a good choice for Chip-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output is in the form of the intervals (start/end/strand) indicating locations in the genome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7400" y="1676400"/>
            <a:ext cx="23114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proceeds in the 5’ to 3’ direction</a:t>
            </a:r>
          </a:p>
        </p:txBody>
      </p:sp>
      <p:cxnSp>
        <p:nvCxnSpPr>
          <p:cNvPr id="32" name="Straight Connector 31"/>
          <p:cNvCxnSpPr>
            <a:stCxn id="5" idx="3"/>
            <a:endCxn id="30" idx="3"/>
          </p:cNvCxnSpPr>
          <p:nvPr/>
        </p:nvCxnSpPr>
        <p:spPr>
          <a:xfrm>
            <a:off x="5562600" y="1905000"/>
            <a:ext cx="0" cy="3810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1"/>
          </p:cNvCxnSpPr>
          <p:nvPr/>
        </p:nvCxnSpPr>
        <p:spPr>
          <a:xfrm rot="5400000">
            <a:off x="1219200" y="3810000"/>
            <a:ext cx="3810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End </a:t>
            </a:r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828800"/>
            <a:ext cx="24384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175260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133600"/>
            <a:ext cx="2438400" cy="1524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1676400"/>
            <a:ext cx="457200" cy="1588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105400" y="2819400"/>
            <a:ext cx="457200" cy="1588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9800" y="5858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Plus we always have more than one fragment in one location and we don’t know which left border is paired up with which right border.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800" y="5638800"/>
            <a:ext cx="8305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5638800"/>
            <a:ext cx="4572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05400" y="5638800"/>
            <a:ext cx="457200" cy="1524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676400" y="3886200"/>
            <a:ext cx="3810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4200" y="4876800"/>
            <a:ext cx="457200" cy="15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4200" y="4495800"/>
            <a:ext cx="2438400" cy="15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4038600"/>
            <a:ext cx="2895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biologically meaningful DNA fragment may be (substantially) </a:t>
            </a:r>
            <a:r>
              <a:rPr lang="en-US" b="1" dirty="0" smtClean="0"/>
              <a:t>longer</a:t>
            </a:r>
            <a:r>
              <a:rPr lang="en-US" dirty="0" smtClean="0"/>
              <a:t> or </a:t>
            </a:r>
            <a:r>
              <a:rPr lang="en-US" b="1" dirty="0" smtClean="0"/>
              <a:t>shorter</a:t>
            </a:r>
            <a:r>
              <a:rPr lang="en-US" dirty="0" smtClean="0"/>
              <a:t> than the length of the read !!!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200400" y="3886200"/>
            <a:ext cx="3810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05400" y="4953000"/>
            <a:ext cx="457200" cy="15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stCxn id="5" idx="3"/>
            <a:endCxn id="30" idx="3"/>
          </p:cNvCxnSpPr>
          <p:nvPr/>
        </p:nvCxnSpPr>
        <p:spPr>
          <a:xfrm>
            <a:off x="5562600" y="1905000"/>
            <a:ext cx="0" cy="3810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1"/>
          </p:cNvCxnSpPr>
          <p:nvPr/>
        </p:nvCxnSpPr>
        <p:spPr>
          <a:xfrm rot="5400000">
            <a:off x="1219200" y="3810000"/>
            <a:ext cx="3810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Paired End </a:t>
            </a:r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828800"/>
            <a:ext cx="24384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819400"/>
            <a:ext cx="27432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instrument is able to tag the double stranded DNA</a:t>
            </a:r>
          </a:p>
          <a:p>
            <a:r>
              <a:rPr lang="en-US" dirty="0" smtClean="0"/>
              <a:t>so that it can track which pairs of reads came </a:t>
            </a:r>
            <a:br>
              <a:rPr lang="en-US" dirty="0" smtClean="0"/>
            </a:br>
            <a:r>
              <a:rPr lang="en-US" dirty="0" smtClean="0"/>
              <a:t>from the same fragment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133600"/>
            <a:ext cx="2438400" cy="1524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1676400"/>
            <a:ext cx="457200" cy="1588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105400" y="2819400"/>
            <a:ext cx="457200" cy="1588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9800" y="58584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Data will comes in pairs of right-left border </a:t>
            </a:r>
            <a:br>
              <a:rPr lang="en-US" dirty="0" smtClean="0"/>
            </a:br>
            <a:r>
              <a:rPr lang="en-US" dirty="0" smtClean="0"/>
              <a:t>We always know the width of each fragment!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800" y="5638800"/>
            <a:ext cx="8305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5638800"/>
            <a:ext cx="4572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05400" y="5638800"/>
            <a:ext cx="457200" cy="1524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to the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After alignment we get genomic intervals for each read, minimally: 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b="1" dirty="0" err="1" smtClean="0">
                <a:sym typeface="Wingdings" pitchFamily="2" charset="2"/>
              </a:rPr>
              <a:t>chrom</a:t>
            </a:r>
            <a:r>
              <a:rPr lang="en-US" b="1" dirty="0" smtClean="0">
                <a:sym typeface="Wingdings" pitchFamily="2" charset="2"/>
              </a:rPr>
              <a:t>, start, end, strand</a:t>
            </a:r>
          </a:p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The 5’ locations will then be given by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the </a:t>
            </a:r>
            <a:r>
              <a:rPr lang="en-US" b="1" dirty="0" smtClean="0">
                <a:sym typeface="Wingdings" pitchFamily="2" charset="2"/>
              </a:rPr>
              <a:t>start</a:t>
            </a:r>
            <a:r>
              <a:rPr lang="en-US" dirty="0" smtClean="0">
                <a:sym typeface="Wingdings" pitchFamily="2" charset="2"/>
              </a:rPr>
              <a:t> coordinate for the + strand</a:t>
            </a:r>
          </a:p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the </a:t>
            </a:r>
            <a:r>
              <a:rPr lang="en-US" b="1" dirty="0" smtClean="0">
                <a:sym typeface="Wingdings" pitchFamily="2" charset="2"/>
              </a:rPr>
              <a:t>end</a:t>
            </a:r>
            <a:r>
              <a:rPr lang="en-US" dirty="0" smtClean="0">
                <a:sym typeface="Wingdings" pitchFamily="2" charset="2"/>
              </a:rPr>
              <a:t> coordinate for the – strand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single end sequencing each fragment may correspond to 0, 1 or 2 reads. If it has 2 we don’t know which two correspond to one another.</a:t>
            </a:r>
          </a:p>
          <a:p>
            <a:endParaRPr lang="en-US" dirty="0" smtClean="0"/>
          </a:p>
          <a:p>
            <a:r>
              <a:rPr lang="en-US" dirty="0" smtClean="0"/>
              <a:t>For paired and sequencing each fragment corresponds to 0 or 2 reads. (occasionally 1 because of errors). We know which two correspond to one another.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events of interest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287" t="40318" r="7820" b="10875"/>
          <a:stretch>
            <a:fillRect/>
          </a:stretch>
        </p:blipFill>
        <p:spPr bwMode="auto">
          <a:xfrm>
            <a:off x="76200" y="1828800"/>
            <a:ext cx="897006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of finding the locations enriched due to events of interest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Need to define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Peak Region</a:t>
            </a:r>
            <a:r>
              <a:rPr lang="en-US" dirty="0" smtClean="0"/>
              <a:t> - contiguous set of </a:t>
            </a:r>
            <a:r>
              <a:rPr lang="en-US" dirty="0" err="1" smtClean="0"/>
              <a:t>basepairs</a:t>
            </a:r>
            <a:r>
              <a:rPr lang="en-US" dirty="0" smtClean="0"/>
              <a:t> that belong to a peak</a:t>
            </a:r>
          </a:p>
          <a:p>
            <a:r>
              <a:rPr lang="en-US" b="1" dirty="0" smtClean="0"/>
              <a:t>Enrichment Level</a:t>
            </a:r>
            <a:r>
              <a:rPr lang="en-US" dirty="0" smtClean="0"/>
              <a:t> - read-based measure of supporting evidence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Peak calling: base pair level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Typically two strategies: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Find the number of fragments (usually NOT reads) overlapping that position (need to go from reads to fragments)</a:t>
            </a:r>
          </a:p>
          <a:p>
            <a:endParaRPr lang="en-US" dirty="0" smtClean="0"/>
          </a:p>
          <a:p>
            <a:r>
              <a:rPr lang="en-US" dirty="0" smtClean="0"/>
              <a:t>Find the number of reads (fragment ends) reported at that position (usually taking </a:t>
            </a:r>
            <a:r>
              <a:rPr lang="en-US" dirty="0" err="1" smtClean="0"/>
              <a:t>strandedness</a:t>
            </a:r>
            <a:r>
              <a:rPr lang="en-US" dirty="0" smtClean="0"/>
              <a:t> into account)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Variation: </a:t>
            </a:r>
            <a:r>
              <a:rPr lang="en-US" b="1" dirty="0" smtClean="0"/>
              <a:t>kernel-smoothed read density</a:t>
            </a:r>
            <a:r>
              <a:rPr lang="en-US" dirty="0" smtClean="0"/>
              <a:t>. This is closer to overlap approach.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 level enrichment: overlap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039" t="64524" r="5329" b="2387"/>
          <a:stretch>
            <a:fillRect/>
          </a:stretch>
        </p:blipFill>
        <p:spPr bwMode="auto">
          <a:xfrm>
            <a:off x="5334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8674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Number of fragments (usually NOT reads) overlapping that position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 of Point-Like events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135" t="40318" r="47682" b="10875"/>
          <a:stretch>
            <a:fillRect/>
          </a:stretch>
        </p:blipFill>
        <p:spPr bwMode="auto">
          <a:xfrm>
            <a:off x="1447800" y="1371600"/>
            <a:ext cx="5562600" cy="49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Lecture 1: </a:t>
            </a:r>
            <a:r>
              <a:rPr lang="en-US" dirty="0" smtClean="0"/>
              <a:t>Principles of Chip-</a:t>
            </a:r>
            <a:r>
              <a:rPr lang="en-US" dirty="0" err="1" smtClean="0"/>
              <a:t>Seq</a:t>
            </a:r>
            <a:r>
              <a:rPr lang="en-US" dirty="0" smtClean="0"/>
              <a:t> technology </a:t>
            </a:r>
            <a:br>
              <a:rPr lang="en-US" dirty="0" smtClean="0"/>
            </a:br>
            <a:r>
              <a:rPr lang="en-US" b="1" dirty="0" smtClean="0"/>
              <a:t>Lecture 2: </a:t>
            </a:r>
            <a:r>
              <a:rPr lang="en-US" dirty="0"/>
              <a:t>I</a:t>
            </a:r>
            <a:r>
              <a:rPr lang="en-US" dirty="0" smtClean="0"/>
              <a:t>nterval </a:t>
            </a:r>
            <a:r>
              <a:rPr lang="en-US" dirty="0" err="1" smtClean="0"/>
              <a:t>datatypes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Two out of these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Tutorial 1:  </a:t>
            </a:r>
            <a:r>
              <a:rPr lang="en-US" dirty="0" smtClean="0"/>
              <a:t>Peak Calling, analyzing enriched regions</a:t>
            </a:r>
          </a:p>
          <a:p>
            <a:pPr marL="0" indent="0">
              <a:buNone/>
            </a:pPr>
            <a:r>
              <a:rPr lang="en-US" b="1" dirty="0" smtClean="0"/>
              <a:t>Tutorial 2:  </a:t>
            </a:r>
            <a:r>
              <a:rPr lang="en-US" dirty="0" smtClean="0"/>
              <a:t>Using the </a:t>
            </a:r>
            <a:r>
              <a:rPr lang="en-US" dirty="0" err="1" smtClean="0"/>
              <a:t>BEDTools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r>
              <a:rPr lang="en-US" b="1" dirty="0" smtClean="0"/>
              <a:t>Tutorial 3:  </a:t>
            </a:r>
            <a:r>
              <a:rPr lang="en-US" dirty="0" smtClean="0"/>
              <a:t>Advanced scripting: fragment size detector</a:t>
            </a:r>
          </a:p>
          <a:p>
            <a:pPr marL="0" indent="0">
              <a:buNone/>
            </a:pPr>
            <a:r>
              <a:rPr lang="en-US" b="1" dirty="0" smtClean="0"/>
              <a:t>Tutorial 4: </a:t>
            </a:r>
            <a:r>
              <a:rPr lang="en-US" dirty="0" smtClean="0"/>
              <a:t>Tools I wish I knew about sooner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6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calling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Very large selection of tools and techniques: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ERANGE, </a:t>
            </a:r>
            <a:r>
              <a:rPr lang="en-US" dirty="0" err="1" smtClean="0"/>
              <a:t>FindPeaks</a:t>
            </a:r>
            <a:r>
              <a:rPr lang="en-US" dirty="0" smtClean="0"/>
              <a:t>, MACS, </a:t>
            </a:r>
            <a:r>
              <a:rPr lang="en-US" dirty="0" err="1" smtClean="0"/>
              <a:t>QuEST</a:t>
            </a:r>
            <a:r>
              <a:rPr lang="en-US" dirty="0" smtClean="0"/>
              <a:t>, </a:t>
            </a:r>
            <a:r>
              <a:rPr lang="en-US" dirty="0" err="1" smtClean="0"/>
              <a:t>CisGenome</a:t>
            </a:r>
            <a:r>
              <a:rPr lang="en-US" dirty="0" smtClean="0"/>
              <a:t>, SISSRS, </a:t>
            </a:r>
            <a:r>
              <a:rPr lang="en-US" dirty="0" err="1" smtClean="0"/>
              <a:t>USeq</a:t>
            </a:r>
            <a:r>
              <a:rPr lang="en-US" dirty="0" smtClean="0"/>
              <a:t>, </a:t>
            </a:r>
            <a:r>
              <a:rPr lang="en-US" dirty="0" err="1" smtClean="0"/>
              <a:t>PeakSeq</a:t>
            </a:r>
            <a:r>
              <a:rPr lang="en-US" dirty="0" smtClean="0"/>
              <a:t>, SPP, </a:t>
            </a:r>
            <a:r>
              <a:rPr lang="en-US" dirty="0" err="1" smtClean="0"/>
              <a:t>ChIPSeqR</a:t>
            </a:r>
            <a:r>
              <a:rPr lang="en-US" dirty="0" smtClean="0"/>
              <a:t>, GLITR, </a:t>
            </a:r>
            <a:r>
              <a:rPr lang="en-US" dirty="0" err="1" smtClean="0"/>
              <a:t>ChIPDiff</a:t>
            </a:r>
            <a:r>
              <a:rPr lang="en-US" dirty="0" smtClean="0"/>
              <a:t>, T-PIC, </a:t>
            </a:r>
            <a:r>
              <a:rPr lang="en-US" dirty="0" err="1" smtClean="0"/>
              <a:t>BayesPeak</a:t>
            </a:r>
            <a:r>
              <a:rPr lang="en-US" dirty="0" smtClean="0"/>
              <a:t>, </a:t>
            </a:r>
            <a:r>
              <a:rPr lang="en-US" dirty="0" err="1" smtClean="0"/>
              <a:t>MOSAiCS</a:t>
            </a:r>
            <a:r>
              <a:rPr lang="en-US" dirty="0" smtClean="0"/>
              <a:t>, CCAT, CSAR,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Featured today as an example (historically precedes most of the tools above)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3800" b="1" dirty="0" err="1" smtClean="0"/>
              <a:t>GeneTrack</a:t>
            </a:r>
            <a:r>
              <a:rPr lang="en-US" sz="3800" dirty="0" smtClean="0"/>
              <a:t>—a genomic data processing </a:t>
            </a:r>
            <a:br>
              <a:rPr lang="en-US" sz="3800" dirty="0" smtClean="0"/>
            </a:br>
            <a:r>
              <a:rPr lang="en-US" sz="3800" dirty="0" smtClean="0"/>
              <a:t>and visualization framework</a:t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 </a:t>
            </a:r>
            <a:r>
              <a:rPr lang="en-US" sz="3800" i="1" dirty="0" smtClean="0"/>
              <a:t>Istvan Albert, Shinichiro </a:t>
            </a:r>
            <a:r>
              <a:rPr lang="en-US" sz="3800" i="1" dirty="0" err="1" smtClean="0"/>
              <a:t>Wachi</a:t>
            </a:r>
            <a:r>
              <a:rPr lang="en-US" sz="3800" i="1" dirty="0" smtClean="0"/>
              <a:t>, </a:t>
            </a:r>
            <a:br>
              <a:rPr lang="en-US" sz="3800" i="1" dirty="0" smtClean="0"/>
            </a:br>
            <a:r>
              <a:rPr lang="en-US" sz="3800" i="1" dirty="0" err="1" smtClean="0"/>
              <a:t>Cizhong</a:t>
            </a:r>
            <a:r>
              <a:rPr lang="en-US" sz="3800" i="1" dirty="0" smtClean="0"/>
              <a:t> Jiang and B. Franklin Pugh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Bioinformatics, 2008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GeneTrack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performs error corrections and peak predictions</a:t>
            </a:r>
          </a:p>
          <a:p>
            <a:endParaRPr lang="en-US" dirty="0" smtClean="0"/>
          </a:p>
          <a:p>
            <a:r>
              <a:rPr lang="en-US" dirty="0" smtClean="0"/>
              <a:t>Visualizes data as tracks in a ‘browser’ interface.</a:t>
            </a:r>
          </a:p>
          <a:p>
            <a:endParaRPr lang="en-US" dirty="0" smtClean="0"/>
          </a:p>
          <a:p>
            <a:r>
              <a:rPr lang="en-US" dirty="0" smtClean="0"/>
              <a:t>Also a integrated into our own LIMS: Laboratory Data Management System LionDB3: with projects, users, data sharing etc.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838200" y="5943600"/>
            <a:ext cx="80187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genetrack.googlecode.com</a:t>
            </a:r>
            <a:r>
              <a:rPr lang="en-US" dirty="0" smtClean="0"/>
              <a:t> the LIMS is at </a:t>
            </a:r>
            <a:r>
              <a:rPr lang="en-US" dirty="0" smtClean="0">
                <a:hlinkClick r:id="rId3"/>
              </a:rPr>
              <a:t>http://liondb3.atlas.bx.psu.edu/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GeneTrack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Unique features: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Peak detection and visualization at the same time.</a:t>
            </a:r>
          </a:p>
          <a:p>
            <a:r>
              <a:rPr lang="en-US" sz="2800" dirty="0" smtClean="0"/>
              <a:t>User sees the effect of the peak prediction parameters right away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Much criticized missing component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Lacks the statistical modeling of the background (expected frequencies)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GeneTrack</a:t>
            </a:r>
            <a:r>
              <a:rPr lang="en-US" dirty="0" smtClean="0"/>
              <a:t> Input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60938"/>
            <a:ext cx="9067800" cy="6963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1600200"/>
            <a:ext cx="419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 is a great idea everybody will love I’ll invent </a:t>
            </a:r>
            <a:r>
              <a:rPr lang="en-US" sz="3200" dirty="0"/>
              <a:t>a new weakly defined, internally redundant, ambiguous, bulky fruit salad of a data format. Again</a:t>
            </a:r>
            <a:r>
              <a:rPr lang="en-US" sz="3200" dirty="0" smtClean="0"/>
              <a:t>. [1]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172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from </a:t>
            </a:r>
            <a:r>
              <a:rPr lang="en-US" dirty="0" err="1" smtClean="0"/>
              <a:t>Biostar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1066800" y="3898900"/>
            <a:ext cx="6934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90600" y="3441700"/>
            <a:ext cx="861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+ </a:t>
            </a:r>
            <a:r>
              <a:rPr lang="en-US" altLang="ko-KR" sz="1600" dirty="0"/>
              <a:t>strand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4019550"/>
            <a:ext cx="820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en-US" altLang="ko-KR" sz="1600" dirty="0"/>
              <a:t>strand</a:t>
            </a: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3048000" y="32131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3124200" y="3441700"/>
            <a:ext cx="76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3276600" y="29845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124200" y="27559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048000" y="25273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3124200" y="22987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3017838" y="20701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 flipV="1">
            <a:off x="5268913" y="43561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H="1">
            <a:off x="5345113" y="45847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H="1">
            <a:off x="5268913" y="4813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 flipV="1">
            <a:off x="5497513" y="50419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345113" y="52705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5497513" y="54991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 flipH="1">
            <a:off x="5421313" y="58039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Text Box 24"/>
          <p:cNvSpPr txBox="1">
            <a:spLocks noChangeArrowheads="1"/>
          </p:cNvSpPr>
          <p:nvPr/>
        </p:nvSpPr>
        <p:spPr bwMode="auto">
          <a:xfrm>
            <a:off x="2690813" y="1127125"/>
            <a:ext cx="1243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700">
                <a:solidFill>
                  <a:srgbClr val="0000FF"/>
                </a:solidFill>
              </a:rPr>
              <a:t>Left border</a:t>
            </a:r>
          </a:p>
          <a:p>
            <a:pPr algn="ctr">
              <a:lnSpc>
                <a:spcPct val="125000"/>
              </a:lnSpc>
            </a:pPr>
            <a:r>
              <a:rPr lang="en-US" altLang="ko-KR" sz="1500"/>
              <a:t>reads</a:t>
            </a: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133975" y="6003925"/>
            <a:ext cx="1387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700">
                <a:solidFill>
                  <a:srgbClr val="FF0000"/>
                </a:solidFill>
              </a:rPr>
              <a:t>Right border</a:t>
            </a:r>
          </a:p>
          <a:p>
            <a:pPr algn="ctr">
              <a:lnSpc>
                <a:spcPct val="125000"/>
              </a:lnSpc>
            </a:pPr>
            <a:r>
              <a:rPr lang="en-US" altLang="ko-KR" sz="1500"/>
              <a:t>reads</a:t>
            </a:r>
          </a:p>
        </p:txBody>
      </p:sp>
      <p:sp>
        <p:nvSpPr>
          <p:cNvPr id="13333" name="Oval 27"/>
          <p:cNvSpPr>
            <a:spLocks noChangeArrowheads="1"/>
          </p:cNvSpPr>
          <p:nvPr/>
        </p:nvSpPr>
        <p:spPr bwMode="auto">
          <a:xfrm>
            <a:off x="3124200" y="3670300"/>
            <a:ext cx="2895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/>
              <a:t>Nucleosome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Aligning to reference genome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V="1">
            <a:off x="1066800" y="3898900"/>
            <a:ext cx="6934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Oval 22"/>
          <p:cNvSpPr>
            <a:spLocks noChangeArrowheads="1"/>
          </p:cNvSpPr>
          <p:nvPr/>
        </p:nvSpPr>
        <p:spPr bwMode="auto">
          <a:xfrm>
            <a:off x="3124200" y="3670300"/>
            <a:ext cx="2895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/>
              <a:t>Nucleosome</a:t>
            </a:r>
          </a:p>
        </p:txBody>
      </p:sp>
      <p:sp>
        <p:nvSpPr>
          <p:cNvPr id="14340" name="Line 23"/>
          <p:cNvSpPr>
            <a:spLocks noChangeShapeType="1"/>
          </p:cNvSpPr>
          <p:nvPr/>
        </p:nvSpPr>
        <p:spPr bwMode="auto">
          <a:xfrm>
            <a:off x="3048000" y="20859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24"/>
          <p:cNvSpPr>
            <a:spLocks noChangeShapeType="1"/>
          </p:cNvSpPr>
          <p:nvPr/>
        </p:nvSpPr>
        <p:spPr bwMode="auto">
          <a:xfrm>
            <a:off x="3124200" y="23145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25"/>
          <p:cNvSpPr>
            <a:spLocks noChangeShapeType="1"/>
          </p:cNvSpPr>
          <p:nvPr/>
        </p:nvSpPr>
        <p:spPr bwMode="auto">
          <a:xfrm>
            <a:off x="3048000" y="25431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26"/>
          <p:cNvSpPr>
            <a:spLocks noChangeShapeType="1"/>
          </p:cNvSpPr>
          <p:nvPr/>
        </p:nvSpPr>
        <p:spPr bwMode="auto">
          <a:xfrm>
            <a:off x="3124200" y="27717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27"/>
          <p:cNvSpPr>
            <a:spLocks noChangeShapeType="1"/>
          </p:cNvSpPr>
          <p:nvPr/>
        </p:nvSpPr>
        <p:spPr bwMode="auto">
          <a:xfrm>
            <a:off x="3276600" y="30003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28"/>
          <p:cNvSpPr>
            <a:spLocks noChangeShapeType="1"/>
          </p:cNvSpPr>
          <p:nvPr/>
        </p:nvSpPr>
        <p:spPr bwMode="auto">
          <a:xfrm>
            <a:off x="3048000" y="32289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29"/>
          <p:cNvSpPr>
            <a:spLocks noChangeShapeType="1"/>
          </p:cNvSpPr>
          <p:nvPr/>
        </p:nvSpPr>
        <p:spPr bwMode="auto">
          <a:xfrm>
            <a:off x="3200400" y="3457575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30"/>
          <p:cNvSpPr>
            <a:spLocks noChangeShapeType="1"/>
          </p:cNvSpPr>
          <p:nvPr/>
        </p:nvSpPr>
        <p:spPr bwMode="auto">
          <a:xfrm>
            <a:off x="5867400" y="43719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31"/>
          <p:cNvSpPr>
            <a:spLocks noChangeShapeType="1"/>
          </p:cNvSpPr>
          <p:nvPr/>
        </p:nvSpPr>
        <p:spPr bwMode="auto">
          <a:xfrm>
            <a:off x="5943600" y="46005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32"/>
          <p:cNvSpPr>
            <a:spLocks noChangeShapeType="1"/>
          </p:cNvSpPr>
          <p:nvPr/>
        </p:nvSpPr>
        <p:spPr bwMode="auto">
          <a:xfrm>
            <a:off x="5867400" y="48291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33"/>
          <p:cNvSpPr>
            <a:spLocks noChangeShapeType="1"/>
          </p:cNvSpPr>
          <p:nvPr/>
        </p:nvSpPr>
        <p:spPr bwMode="auto">
          <a:xfrm>
            <a:off x="6096000" y="50577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34"/>
          <p:cNvSpPr>
            <a:spLocks noChangeShapeType="1"/>
          </p:cNvSpPr>
          <p:nvPr/>
        </p:nvSpPr>
        <p:spPr bwMode="auto">
          <a:xfrm>
            <a:off x="5943600" y="52863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35"/>
          <p:cNvSpPr>
            <a:spLocks noChangeShapeType="1"/>
          </p:cNvSpPr>
          <p:nvPr/>
        </p:nvSpPr>
        <p:spPr bwMode="auto">
          <a:xfrm>
            <a:off x="6096000" y="55149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36"/>
          <p:cNvSpPr>
            <a:spLocks noChangeShapeType="1"/>
          </p:cNvSpPr>
          <p:nvPr/>
        </p:nvSpPr>
        <p:spPr bwMode="auto">
          <a:xfrm>
            <a:off x="6019800" y="5819775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39"/>
          <p:cNvSpPr txBox="1">
            <a:spLocks noChangeArrowheads="1"/>
          </p:cNvSpPr>
          <p:nvPr/>
        </p:nvSpPr>
        <p:spPr bwMode="auto">
          <a:xfrm>
            <a:off x="990600" y="3441700"/>
            <a:ext cx="861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+ </a:t>
            </a:r>
            <a:r>
              <a:rPr lang="en-US" altLang="ko-KR" sz="1600" dirty="0"/>
              <a:t>strand</a:t>
            </a:r>
          </a:p>
        </p:txBody>
      </p:sp>
      <p:sp>
        <p:nvSpPr>
          <p:cNvPr id="14355" name="Text Box 40"/>
          <p:cNvSpPr txBox="1">
            <a:spLocks noChangeArrowheads="1"/>
          </p:cNvSpPr>
          <p:nvPr/>
        </p:nvSpPr>
        <p:spPr bwMode="auto">
          <a:xfrm>
            <a:off x="990600" y="4019550"/>
            <a:ext cx="820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en-US" altLang="ko-KR" sz="1600" dirty="0"/>
              <a:t>strand</a:t>
            </a:r>
          </a:p>
        </p:txBody>
      </p:sp>
      <p:sp>
        <p:nvSpPr>
          <p:cNvPr id="14356" name="Text Box 41"/>
          <p:cNvSpPr txBox="1">
            <a:spLocks noChangeArrowheads="1"/>
          </p:cNvSpPr>
          <p:nvPr/>
        </p:nvSpPr>
        <p:spPr bwMode="auto">
          <a:xfrm>
            <a:off x="2651125" y="1127125"/>
            <a:ext cx="1323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700">
                <a:solidFill>
                  <a:srgbClr val="0000FF"/>
                </a:solidFill>
              </a:rPr>
              <a:t>Left border</a:t>
            </a:r>
          </a:p>
          <a:p>
            <a:pPr algn="ctr">
              <a:lnSpc>
                <a:spcPct val="125000"/>
              </a:lnSpc>
            </a:pPr>
            <a:r>
              <a:rPr lang="en-US" altLang="ko-KR" sz="1500"/>
              <a:t>(Start site)</a:t>
            </a:r>
          </a:p>
        </p:txBody>
      </p:sp>
      <p:sp>
        <p:nvSpPr>
          <p:cNvPr id="14357" name="Text Box 42"/>
          <p:cNvSpPr txBox="1">
            <a:spLocks noChangeArrowheads="1"/>
          </p:cNvSpPr>
          <p:nvPr/>
        </p:nvSpPr>
        <p:spPr bwMode="auto">
          <a:xfrm>
            <a:off x="5087938" y="6003925"/>
            <a:ext cx="1479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700">
                <a:solidFill>
                  <a:srgbClr val="FF0000"/>
                </a:solidFill>
              </a:rPr>
              <a:t>Right border</a:t>
            </a:r>
          </a:p>
          <a:p>
            <a:pPr algn="ctr">
              <a:lnSpc>
                <a:spcPct val="125000"/>
              </a:lnSpc>
            </a:pPr>
            <a:r>
              <a:rPr lang="en-US" altLang="ko-KR" sz="1500"/>
              <a:t>(Start site)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Find the borders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026"/>
          <p:cNvSpPr>
            <a:spLocks noChangeShapeType="1"/>
          </p:cNvSpPr>
          <p:nvPr/>
        </p:nvSpPr>
        <p:spPr bwMode="auto">
          <a:xfrm flipV="1">
            <a:off x="1143000" y="3336925"/>
            <a:ext cx="6934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066800" y="2879725"/>
            <a:ext cx="861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+ </a:t>
            </a:r>
            <a:r>
              <a:rPr lang="en-US" altLang="ko-KR" sz="1600" dirty="0"/>
              <a:t>strand</a:t>
            </a:r>
          </a:p>
        </p:txBody>
      </p:sp>
      <p:sp>
        <p:nvSpPr>
          <p:cNvPr id="15364" name="Text Box 1028"/>
          <p:cNvSpPr txBox="1">
            <a:spLocks noChangeArrowheads="1"/>
          </p:cNvSpPr>
          <p:nvPr/>
        </p:nvSpPr>
        <p:spPr bwMode="auto">
          <a:xfrm>
            <a:off x="1066800" y="3457575"/>
            <a:ext cx="820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en-US" altLang="ko-KR" sz="1600" dirty="0"/>
              <a:t>strand</a:t>
            </a:r>
          </a:p>
        </p:txBody>
      </p:sp>
      <p:sp>
        <p:nvSpPr>
          <p:cNvPr id="15365" name="Oval 1030"/>
          <p:cNvSpPr>
            <a:spLocks noChangeArrowheads="1"/>
          </p:cNvSpPr>
          <p:nvPr/>
        </p:nvSpPr>
        <p:spPr bwMode="auto">
          <a:xfrm>
            <a:off x="3200400" y="3108325"/>
            <a:ext cx="2895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/>
              <a:t>Nucleosome</a:t>
            </a:r>
          </a:p>
        </p:txBody>
      </p:sp>
      <p:sp>
        <p:nvSpPr>
          <p:cNvPr id="15366" name="Freeform 1045"/>
          <p:cNvSpPr>
            <a:spLocks/>
          </p:cNvSpPr>
          <p:nvPr/>
        </p:nvSpPr>
        <p:spPr bwMode="auto">
          <a:xfrm>
            <a:off x="3048000" y="990600"/>
            <a:ext cx="381000" cy="2209800"/>
          </a:xfrm>
          <a:custGeom>
            <a:avLst/>
            <a:gdLst>
              <a:gd name="T0" fmla="*/ 0 w 288"/>
              <a:gd name="T1" fmla="*/ 2147483647 h 720"/>
              <a:gd name="T2" fmla="*/ 2147483647 w 288"/>
              <a:gd name="T3" fmla="*/ 0 h 720"/>
              <a:gd name="T4" fmla="*/ 2147483647 w 288"/>
              <a:gd name="T5" fmla="*/ 2147483647 h 720"/>
              <a:gd name="T6" fmla="*/ 0 60000 65536"/>
              <a:gd name="T7" fmla="*/ 0 60000 65536"/>
              <a:gd name="T8" fmla="*/ 0 60000 65536"/>
              <a:gd name="T9" fmla="*/ 0 w 288"/>
              <a:gd name="T10" fmla="*/ 0 h 720"/>
              <a:gd name="T11" fmla="*/ 288 w 28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720">
                <a:moveTo>
                  <a:pt x="0" y="720"/>
                </a:moveTo>
                <a:cubicBezTo>
                  <a:pt x="48" y="360"/>
                  <a:pt x="96" y="0"/>
                  <a:pt x="144" y="0"/>
                </a:cubicBezTo>
                <a:cubicBezTo>
                  <a:pt x="192" y="0"/>
                  <a:pt x="264" y="600"/>
                  <a:pt x="288" y="72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Freeform 1046"/>
          <p:cNvSpPr>
            <a:spLocks/>
          </p:cNvSpPr>
          <p:nvPr/>
        </p:nvSpPr>
        <p:spPr bwMode="auto">
          <a:xfrm flipV="1">
            <a:off x="5943600" y="3429000"/>
            <a:ext cx="381000" cy="2057400"/>
          </a:xfrm>
          <a:custGeom>
            <a:avLst/>
            <a:gdLst>
              <a:gd name="T0" fmla="*/ 0 w 288"/>
              <a:gd name="T1" fmla="*/ 2147483647 h 720"/>
              <a:gd name="T2" fmla="*/ 2147483647 w 288"/>
              <a:gd name="T3" fmla="*/ 0 h 720"/>
              <a:gd name="T4" fmla="*/ 2147483647 w 288"/>
              <a:gd name="T5" fmla="*/ 2147483647 h 720"/>
              <a:gd name="T6" fmla="*/ 0 60000 65536"/>
              <a:gd name="T7" fmla="*/ 0 60000 65536"/>
              <a:gd name="T8" fmla="*/ 0 60000 65536"/>
              <a:gd name="T9" fmla="*/ 0 w 288"/>
              <a:gd name="T10" fmla="*/ 0 h 720"/>
              <a:gd name="T11" fmla="*/ 288 w 28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720">
                <a:moveTo>
                  <a:pt x="0" y="720"/>
                </a:moveTo>
                <a:cubicBezTo>
                  <a:pt x="48" y="360"/>
                  <a:pt x="96" y="0"/>
                  <a:pt x="144" y="0"/>
                </a:cubicBezTo>
                <a:cubicBezTo>
                  <a:pt x="192" y="0"/>
                  <a:pt x="264" y="600"/>
                  <a:pt x="288" y="72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051"/>
          <p:cNvSpPr>
            <a:spLocks noChangeShapeType="1"/>
          </p:cNvSpPr>
          <p:nvPr/>
        </p:nvSpPr>
        <p:spPr bwMode="auto">
          <a:xfrm>
            <a:off x="3276600" y="2286000"/>
            <a:ext cx="1447800" cy="0"/>
          </a:xfrm>
          <a:prstGeom prst="line">
            <a:avLst/>
          </a:prstGeom>
          <a:noFill/>
          <a:ln w="666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52"/>
          <p:cNvSpPr>
            <a:spLocks noChangeShapeType="1"/>
          </p:cNvSpPr>
          <p:nvPr/>
        </p:nvSpPr>
        <p:spPr bwMode="auto">
          <a:xfrm flipH="1">
            <a:off x="4648200" y="4419600"/>
            <a:ext cx="1447800" cy="0"/>
          </a:xfrm>
          <a:prstGeom prst="line">
            <a:avLst/>
          </a:prstGeom>
          <a:noFill/>
          <a:ln w="666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54"/>
          <p:cNvSpPr txBox="1">
            <a:spLocks noChangeArrowheads="1"/>
          </p:cNvSpPr>
          <p:nvPr/>
        </p:nvSpPr>
        <p:spPr bwMode="auto">
          <a:xfrm>
            <a:off x="3552825" y="1873250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73 bp</a:t>
            </a:r>
          </a:p>
        </p:txBody>
      </p:sp>
      <p:sp>
        <p:nvSpPr>
          <p:cNvPr id="15371" name="Text Box 1055"/>
          <p:cNvSpPr txBox="1">
            <a:spLocks noChangeArrowheads="1"/>
          </p:cNvSpPr>
          <p:nvPr/>
        </p:nvSpPr>
        <p:spPr bwMode="auto">
          <a:xfrm>
            <a:off x="5076825" y="4546600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73 bp</a:t>
            </a:r>
          </a:p>
        </p:txBody>
      </p:sp>
      <p:sp>
        <p:nvSpPr>
          <p:cNvPr id="15372" name="Line 1058"/>
          <p:cNvSpPr>
            <a:spLocks noChangeShapeType="1"/>
          </p:cNvSpPr>
          <p:nvPr/>
        </p:nvSpPr>
        <p:spPr bwMode="auto">
          <a:xfrm flipH="1">
            <a:off x="3352800" y="5926138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059"/>
          <p:cNvSpPr>
            <a:spLocks noChangeArrowheads="1"/>
          </p:cNvSpPr>
          <p:nvPr/>
        </p:nvSpPr>
        <p:spPr bwMode="auto">
          <a:xfrm>
            <a:off x="3124200" y="5697538"/>
            <a:ext cx="2286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060"/>
          <p:cNvSpPr>
            <a:spLocks noChangeArrowheads="1"/>
          </p:cNvSpPr>
          <p:nvPr/>
        </p:nvSpPr>
        <p:spPr bwMode="auto">
          <a:xfrm>
            <a:off x="6019800" y="5697538"/>
            <a:ext cx="228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061"/>
          <p:cNvSpPr txBox="1">
            <a:spLocks noChangeArrowheads="1"/>
          </p:cNvSpPr>
          <p:nvPr/>
        </p:nvSpPr>
        <p:spPr bwMode="auto">
          <a:xfrm>
            <a:off x="3282950" y="6338888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Binding Size =  ~146 bp</a:t>
            </a:r>
          </a:p>
        </p:txBody>
      </p:sp>
      <p:sp>
        <p:nvSpPr>
          <p:cNvPr id="15376" name="Line 1063"/>
          <p:cNvSpPr>
            <a:spLocks noChangeShapeType="1"/>
          </p:cNvSpPr>
          <p:nvPr/>
        </p:nvSpPr>
        <p:spPr bwMode="auto">
          <a:xfrm>
            <a:off x="3124200" y="15541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064"/>
          <p:cNvSpPr>
            <a:spLocks noChangeShapeType="1"/>
          </p:cNvSpPr>
          <p:nvPr/>
        </p:nvSpPr>
        <p:spPr bwMode="auto">
          <a:xfrm>
            <a:off x="3200400" y="17827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065"/>
          <p:cNvSpPr>
            <a:spLocks noChangeShapeType="1"/>
          </p:cNvSpPr>
          <p:nvPr/>
        </p:nvSpPr>
        <p:spPr bwMode="auto">
          <a:xfrm>
            <a:off x="3124200" y="20113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066"/>
          <p:cNvSpPr>
            <a:spLocks noChangeShapeType="1"/>
          </p:cNvSpPr>
          <p:nvPr/>
        </p:nvSpPr>
        <p:spPr bwMode="auto">
          <a:xfrm>
            <a:off x="3200400" y="22399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1067"/>
          <p:cNvSpPr>
            <a:spLocks noChangeShapeType="1"/>
          </p:cNvSpPr>
          <p:nvPr/>
        </p:nvSpPr>
        <p:spPr bwMode="auto">
          <a:xfrm>
            <a:off x="3352800" y="24685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1068"/>
          <p:cNvSpPr>
            <a:spLocks noChangeShapeType="1"/>
          </p:cNvSpPr>
          <p:nvPr/>
        </p:nvSpPr>
        <p:spPr bwMode="auto">
          <a:xfrm>
            <a:off x="3124200" y="26971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1069"/>
          <p:cNvSpPr>
            <a:spLocks noChangeShapeType="1"/>
          </p:cNvSpPr>
          <p:nvPr/>
        </p:nvSpPr>
        <p:spPr bwMode="auto">
          <a:xfrm>
            <a:off x="3276600" y="2925763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1070"/>
          <p:cNvSpPr>
            <a:spLocks noChangeShapeType="1"/>
          </p:cNvSpPr>
          <p:nvPr/>
        </p:nvSpPr>
        <p:spPr bwMode="auto">
          <a:xfrm>
            <a:off x="5943600" y="38401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1071"/>
          <p:cNvSpPr>
            <a:spLocks noChangeShapeType="1"/>
          </p:cNvSpPr>
          <p:nvPr/>
        </p:nvSpPr>
        <p:spPr bwMode="auto">
          <a:xfrm>
            <a:off x="6019800" y="40687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1072"/>
          <p:cNvSpPr>
            <a:spLocks noChangeShapeType="1"/>
          </p:cNvSpPr>
          <p:nvPr/>
        </p:nvSpPr>
        <p:spPr bwMode="auto">
          <a:xfrm>
            <a:off x="5943600" y="42973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1073"/>
          <p:cNvSpPr>
            <a:spLocks noChangeShapeType="1"/>
          </p:cNvSpPr>
          <p:nvPr/>
        </p:nvSpPr>
        <p:spPr bwMode="auto">
          <a:xfrm>
            <a:off x="6172200" y="45259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1074"/>
          <p:cNvSpPr>
            <a:spLocks noChangeShapeType="1"/>
          </p:cNvSpPr>
          <p:nvPr/>
        </p:nvSpPr>
        <p:spPr bwMode="auto">
          <a:xfrm>
            <a:off x="6019800" y="47545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1075"/>
          <p:cNvSpPr>
            <a:spLocks noChangeShapeType="1"/>
          </p:cNvSpPr>
          <p:nvPr/>
        </p:nvSpPr>
        <p:spPr bwMode="auto">
          <a:xfrm>
            <a:off x="6172200" y="49831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1076"/>
          <p:cNvSpPr>
            <a:spLocks noChangeShapeType="1"/>
          </p:cNvSpPr>
          <p:nvPr/>
        </p:nvSpPr>
        <p:spPr bwMode="auto">
          <a:xfrm>
            <a:off x="6096000" y="5287963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Finding the binding sizes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V="1">
            <a:off x="990600" y="3794125"/>
            <a:ext cx="6934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4400" y="3336925"/>
            <a:ext cx="861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+ </a:t>
            </a:r>
            <a:r>
              <a:rPr lang="en-US" altLang="ko-KR" sz="1600" dirty="0"/>
              <a:t>strand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3914775"/>
            <a:ext cx="820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en-US" altLang="ko-KR" sz="1600" dirty="0"/>
              <a:t>strand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3048000" y="3565525"/>
            <a:ext cx="2895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200"/>
              <a:t>Nucleosome</a:t>
            </a:r>
          </a:p>
        </p:txBody>
      </p:sp>
      <p:sp>
        <p:nvSpPr>
          <p:cNvPr id="16390" name="Line 31"/>
          <p:cNvSpPr>
            <a:spLocks noChangeShapeType="1"/>
          </p:cNvSpPr>
          <p:nvPr/>
        </p:nvSpPr>
        <p:spPr bwMode="auto">
          <a:xfrm>
            <a:off x="4495800" y="18288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32"/>
          <p:cNvSpPr>
            <a:spLocks noChangeShapeType="1"/>
          </p:cNvSpPr>
          <p:nvPr/>
        </p:nvSpPr>
        <p:spPr bwMode="auto">
          <a:xfrm>
            <a:off x="4495800" y="22098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33"/>
          <p:cNvSpPr>
            <a:spLocks noChangeShapeType="1"/>
          </p:cNvSpPr>
          <p:nvPr/>
        </p:nvSpPr>
        <p:spPr bwMode="auto">
          <a:xfrm>
            <a:off x="4419600" y="24384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34"/>
          <p:cNvSpPr>
            <a:spLocks noChangeShapeType="1"/>
          </p:cNvSpPr>
          <p:nvPr/>
        </p:nvSpPr>
        <p:spPr bwMode="auto">
          <a:xfrm>
            <a:off x="4495800" y="26670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4648200" y="28956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>
            <a:off x="4419600" y="31242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4572000" y="3352800"/>
            <a:ext cx="76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38"/>
          <p:cNvSpPr>
            <a:spLocks noChangeShapeType="1"/>
          </p:cNvSpPr>
          <p:nvPr/>
        </p:nvSpPr>
        <p:spPr bwMode="auto">
          <a:xfrm>
            <a:off x="4343400" y="41148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39"/>
          <p:cNvSpPr>
            <a:spLocks noChangeShapeType="1"/>
          </p:cNvSpPr>
          <p:nvPr/>
        </p:nvSpPr>
        <p:spPr bwMode="auto">
          <a:xfrm>
            <a:off x="4419600" y="43434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40"/>
          <p:cNvSpPr>
            <a:spLocks noChangeShapeType="1"/>
          </p:cNvSpPr>
          <p:nvPr/>
        </p:nvSpPr>
        <p:spPr bwMode="auto">
          <a:xfrm>
            <a:off x="4343400" y="45720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41"/>
          <p:cNvSpPr>
            <a:spLocks noChangeShapeType="1"/>
          </p:cNvSpPr>
          <p:nvPr/>
        </p:nvSpPr>
        <p:spPr bwMode="auto">
          <a:xfrm>
            <a:off x="4572000" y="48006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42"/>
          <p:cNvSpPr>
            <a:spLocks noChangeShapeType="1"/>
          </p:cNvSpPr>
          <p:nvPr/>
        </p:nvSpPr>
        <p:spPr bwMode="auto">
          <a:xfrm>
            <a:off x="4419600" y="50292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43"/>
          <p:cNvSpPr>
            <a:spLocks noChangeShapeType="1"/>
          </p:cNvSpPr>
          <p:nvPr/>
        </p:nvSpPr>
        <p:spPr bwMode="auto">
          <a:xfrm>
            <a:off x="4572000" y="52578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44"/>
          <p:cNvSpPr>
            <a:spLocks noChangeShapeType="1"/>
          </p:cNvSpPr>
          <p:nvPr/>
        </p:nvSpPr>
        <p:spPr bwMode="auto">
          <a:xfrm>
            <a:off x="4495800" y="5562600"/>
            <a:ext cx="76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45"/>
          <p:cNvSpPr>
            <a:spLocks/>
          </p:cNvSpPr>
          <p:nvPr/>
        </p:nvSpPr>
        <p:spPr bwMode="auto">
          <a:xfrm>
            <a:off x="4343400" y="1371600"/>
            <a:ext cx="381000" cy="2209800"/>
          </a:xfrm>
          <a:custGeom>
            <a:avLst/>
            <a:gdLst>
              <a:gd name="T0" fmla="*/ 0 w 288"/>
              <a:gd name="T1" fmla="*/ 2147483647 h 720"/>
              <a:gd name="T2" fmla="*/ 2147483647 w 288"/>
              <a:gd name="T3" fmla="*/ 0 h 720"/>
              <a:gd name="T4" fmla="*/ 2147483647 w 288"/>
              <a:gd name="T5" fmla="*/ 2147483647 h 720"/>
              <a:gd name="T6" fmla="*/ 0 60000 65536"/>
              <a:gd name="T7" fmla="*/ 0 60000 65536"/>
              <a:gd name="T8" fmla="*/ 0 60000 65536"/>
              <a:gd name="T9" fmla="*/ 0 w 288"/>
              <a:gd name="T10" fmla="*/ 0 h 720"/>
              <a:gd name="T11" fmla="*/ 288 w 28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720">
                <a:moveTo>
                  <a:pt x="0" y="720"/>
                </a:moveTo>
                <a:cubicBezTo>
                  <a:pt x="48" y="360"/>
                  <a:pt x="96" y="0"/>
                  <a:pt x="144" y="0"/>
                </a:cubicBezTo>
                <a:cubicBezTo>
                  <a:pt x="192" y="0"/>
                  <a:pt x="264" y="600"/>
                  <a:pt x="288" y="72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Freeform 46"/>
          <p:cNvSpPr>
            <a:spLocks/>
          </p:cNvSpPr>
          <p:nvPr/>
        </p:nvSpPr>
        <p:spPr bwMode="auto">
          <a:xfrm flipV="1">
            <a:off x="4343400" y="4038600"/>
            <a:ext cx="381000" cy="2057400"/>
          </a:xfrm>
          <a:custGeom>
            <a:avLst/>
            <a:gdLst>
              <a:gd name="T0" fmla="*/ 0 w 288"/>
              <a:gd name="T1" fmla="*/ 2147483647 h 720"/>
              <a:gd name="T2" fmla="*/ 2147483647 w 288"/>
              <a:gd name="T3" fmla="*/ 0 h 720"/>
              <a:gd name="T4" fmla="*/ 2147483647 w 288"/>
              <a:gd name="T5" fmla="*/ 2147483647 h 720"/>
              <a:gd name="T6" fmla="*/ 0 60000 65536"/>
              <a:gd name="T7" fmla="*/ 0 60000 65536"/>
              <a:gd name="T8" fmla="*/ 0 60000 65536"/>
              <a:gd name="T9" fmla="*/ 0 w 288"/>
              <a:gd name="T10" fmla="*/ 0 h 720"/>
              <a:gd name="T11" fmla="*/ 288 w 28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720">
                <a:moveTo>
                  <a:pt x="0" y="720"/>
                </a:moveTo>
                <a:cubicBezTo>
                  <a:pt x="48" y="360"/>
                  <a:pt x="96" y="0"/>
                  <a:pt x="144" y="0"/>
                </a:cubicBezTo>
                <a:cubicBezTo>
                  <a:pt x="192" y="0"/>
                  <a:pt x="264" y="600"/>
                  <a:pt x="288" y="72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Shift to the center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Errors and Noise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689100" y="5715000"/>
            <a:ext cx="6083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Counting positions where reads match up on both strands</a:t>
            </a:r>
          </a:p>
          <a:p>
            <a:r>
              <a:rPr lang="en-US"/>
              <a:t>Original read count ~ 1 million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GeneTrack: reads on both strands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248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Descriptive statistics has was founded in the 19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endParaRPr lang="en-US" dirty="0"/>
          </a:p>
          <a:p>
            <a:r>
              <a:rPr lang="en-US" dirty="0" smtClean="0"/>
              <a:t>Designed to model a few and expensive and observations (agriculture, crop growth)</a:t>
            </a:r>
          </a:p>
          <a:p>
            <a:endParaRPr lang="en-US" dirty="0"/>
          </a:p>
          <a:p>
            <a:r>
              <a:rPr lang="en-US" dirty="0" smtClean="0"/>
              <a:t>Now well suited to any situation with lots of measurements and systematic errors</a:t>
            </a:r>
          </a:p>
          <a:p>
            <a:endParaRPr lang="en-US" dirty="0"/>
          </a:p>
          <a:p>
            <a:r>
              <a:rPr lang="en-US" dirty="0" smtClean="0"/>
              <a:t>Today we have enormous number of cheap, and biased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12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Replace every read with the probability of the read falling onto the observed location.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1470025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838" y="3429000"/>
            <a:ext cx="2239962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810000" y="3733800"/>
            <a:ext cx="914400" cy="838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439738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4648200"/>
            <a:ext cx="439738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638800"/>
            <a:ext cx="6929438" cy="64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Each single coordinate will be replaced with a “smudge” of values </a:t>
            </a:r>
            <a:br>
              <a:rPr lang="en-US" dirty="0"/>
            </a:br>
            <a:r>
              <a:rPr lang="en-US" dirty="0"/>
              <a:t>(hundreds of them).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 up your “smudges”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1470025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524000"/>
            <a:ext cx="2239963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048000" y="3276600"/>
            <a:ext cx="914400" cy="838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439738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7175" y="6248400"/>
            <a:ext cx="6169025" cy="369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Central Limit Theorem guarantees another normal function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1800"/>
            <a:ext cx="1470025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460875"/>
            <a:ext cx="1470025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013075"/>
            <a:ext cx="2239963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38" y="4460875"/>
            <a:ext cx="2239962" cy="1330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Summing up multiple errors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39963" cy="30099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>
            <a:off x="3352800" y="3200400"/>
            <a:ext cx="914400" cy="838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3209925" cy="30099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GeneTrack: revisit the reads</a:t>
            </a:r>
            <a:endParaRPr 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248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GeneTrack: with smoothing</a:t>
            </a:r>
            <a:endParaRPr 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72425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GeneTrack also does peak prediction</a:t>
            </a:r>
            <a:endParaRPr lang="en-US" sz="3600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143000"/>
            <a:ext cx="752475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Displayed relative to genomic features</a:t>
            </a:r>
            <a:endParaRPr lang="en-US" sz="3600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075" y="914400"/>
            <a:ext cx="69278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my peaks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major directions (often both are pursued):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locations relative to known genomic features </a:t>
            </a:r>
            <a:r>
              <a:rPr lang="en-US" dirty="0" smtClean="0">
                <a:sym typeface="Wingdings"/>
              </a:rPr>
              <a:t> GO annotations  Functional inference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Extract the sequence that correspond to the peaks  Motif </a:t>
            </a:r>
            <a:r>
              <a:rPr lang="en-US" dirty="0" err="1" smtClean="0">
                <a:sym typeface="Wingdings"/>
              </a:rPr>
              <a:t>analyis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68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Chip-</a:t>
            </a:r>
            <a:r>
              <a:rPr lang="en-US" dirty="0" err="1" smtClean="0"/>
              <a:t>Seq</a:t>
            </a:r>
            <a:r>
              <a:rPr lang="en-US" dirty="0" smtClean="0"/>
              <a:t> data analysis  really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Manipulating intervals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query</a:t>
            </a:r>
          </a:p>
          <a:p>
            <a:r>
              <a:rPr lang="en-US" dirty="0"/>
              <a:t>i</a:t>
            </a:r>
            <a:r>
              <a:rPr lang="en-US" dirty="0" smtClean="0"/>
              <a:t>ntersect</a:t>
            </a:r>
          </a:p>
          <a:p>
            <a:r>
              <a:rPr lang="en-US" dirty="0"/>
              <a:t>s</a:t>
            </a:r>
            <a:r>
              <a:rPr lang="en-US" dirty="0" smtClean="0"/>
              <a:t>ummarize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Working with genomic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Feature: a genomic region (interval) associated with a certain annotation (description).</a:t>
            </a:r>
            <a:br>
              <a:rPr lang="en-US" sz="2800" dirty="0" smtClean="0"/>
            </a:b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Typical attributes to describe a feature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chromosome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strand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Name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 algn="ctr">
              <a:buNone/>
            </a:pPr>
            <a:r>
              <a:rPr lang="en-US" sz="2800" dirty="0" smtClean="0"/>
              <a:t>Related tutorial on how to operate on intervals with </a:t>
            </a:r>
            <a:r>
              <a:rPr lang="en-US" sz="2800" dirty="0" err="1" smtClean="0"/>
              <a:t>BEDTools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Topic: </a:t>
            </a:r>
            <a:r>
              <a:rPr lang="en-US" b="1" dirty="0" smtClean="0"/>
              <a:t>Protein - DNA </a:t>
            </a:r>
            <a:r>
              <a:rPr lang="en-US" dirty="0" smtClean="0"/>
              <a:t>interactions</a:t>
            </a:r>
            <a:br>
              <a:rPr lang="en-US" dirty="0" smtClean="0"/>
            </a:br>
            <a:r>
              <a:rPr lang="en-US" b="1" dirty="0" err="1" smtClean="0"/>
              <a:t>ChIP</a:t>
            </a:r>
            <a:r>
              <a:rPr lang="en-US" b="1" dirty="0" smtClean="0"/>
              <a:t>-Chip</a:t>
            </a:r>
            <a:r>
              <a:rPr lang="en-US" dirty="0" smtClean="0"/>
              <a:t> and </a:t>
            </a:r>
            <a:r>
              <a:rPr lang="en-US" b="1" dirty="0" smtClean="0"/>
              <a:t>ChIP-Seq</a:t>
            </a:r>
            <a:r>
              <a:rPr lang="en-US" dirty="0" smtClean="0"/>
              <a:t>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ChIP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Chromatin </a:t>
            </a:r>
            <a:r>
              <a:rPr lang="en-US" dirty="0" err="1" smtClean="0"/>
              <a:t>Immuno</a:t>
            </a:r>
            <a:r>
              <a:rPr lang="en-US" dirty="0" smtClean="0"/>
              <a:t>-Precipitation (used during sample preparation)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Chip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microarray technology to detect bound genomic locations</a:t>
            </a:r>
          </a:p>
          <a:p>
            <a:endParaRPr lang="en-US" dirty="0" smtClean="0"/>
          </a:p>
          <a:p>
            <a:r>
              <a:rPr lang="en-US" b="1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high throughput sequencing </a:t>
            </a:r>
            <a:r>
              <a:rPr lang="en-US" dirty="0" smtClean="0"/>
              <a:t>to detect bound genomic locations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rot="5400000">
            <a:off x="2628502" y="3771503"/>
            <a:ext cx="1905000" cy="794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381500" y="3771900"/>
            <a:ext cx="1905794" cy="794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coordinates –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400" dirty="0" smtClean="0"/>
              <a:t>DNA two stranded and directional </a:t>
            </a:r>
            <a:r>
              <a:rPr lang="en-US" sz="2400" dirty="0" smtClean="0">
                <a:sym typeface="Wingdings" pitchFamily="2" charset="2"/>
              </a:rPr>
              <a:t> But there is only one coordinate system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1066800" y="3200400"/>
            <a:ext cx="7086600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990601" y="3886199"/>
            <a:ext cx="7086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464820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200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475" y="464820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300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3787914"/>
            <a:ext cx="298094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5` reverse strand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149025"/>
            <a:ext cx="30740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5` forward strand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20980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200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27475" y="220980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300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4405" y="5638800"/>
            <a:ext cx="773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ym typeface="Wingdings" pitchFamily="2" charset="2"/>
              </a:rPr>
              <a:t>Most formats use </a:t>
            </a:r>
            <a:r>
              <a:rPr lang="en-US" b="1" dirty="0" smtClean="0">
                <a:sym typeface="Wingdings" pitchFamily="2" charset="2"/>
              </a:rPr>
              <a:t>start &lt; end</a:t>
            </a:r>
            <a:r>
              <a:rPr lang="en-US" dirty="0" smtClean="0">
                <a:sym typeface="Wingdings" pitchFamily="2" charset="2"/>
              </a:rPr>
              <a:t> even on the reverse strand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The </a:t>
            </a:r>
            <a:r>
              <a:rPr lang="en-US" b="1" dirty="0" smtClean="0">
                <a:sym typeface="Wingdings" pitchFamily="2" charset="2"/>
              </a:rPr>
              <a:t>upstream region </a:t>
            </a:r>
            <a:r>
              <a:rPr lang="en-US" dirty="0" smtClean="0">
                <a:sym typeface="Wingdings" pitchFamily="2" charset="2"/>
              </a:rPr>
              <a:t>– before the 5’ end relative to the direction of transcription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4779" y="274320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449580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 based </a:t>
            </a:r>
            <a:r>
              <a:rPr lang="en-US" dirty="0" smtClean="0">
                <a:sym typeface="Wingdings" pitchFamily="2" charset="2"/>
              </a:rPr>
              <a:t> first 10  0, 1, 2, … 9</a:t>
            </a:r>
          </a:p>
          <a:p>
            <a:r>
              <a:rPr lang="en-US" dirty="0" smtClean="0">
                <a:sym typeface="Wingdings" pitchFamily="2" charset="2"/>
              </a:rPr>
              <a:t>1 based  first 10  1, 2, 3, 4, … 10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dirty="0" smtClean="0"/>
              <a:t>Typically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0 based are non-inclusive 10:20 </a:t>
            </a:r>
            <a:r>
              <a:rPr lang="en-US" dirty="0" smtClean="0">
                <a:sym typeface="Wingdings" pitchFamily="2" charset="2"/>
              </a:rPr>
              <a:t> [ 10, 20 )</a:t>
            </a:r>
            <a:br>
              <a:rPr lang="en-US" dirty="0" smtClean="0">
                <a:sym typeface="Wingdings" pitchFamily="2" charset="2"/>
              </a:rPr>
            </a:br>
            <a:endParaRPr lang="en-US" sz="16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1 based include both ends 10:20  [ 10, 20 ]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different indexing systems even exist?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600201"/>
            <a:ext cx="403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 based indexing</a:t>
            </a:r>
          </a:p>
          <a:p>
            <a:endParaRPr lang="en-US" dirty="0" smtClean="0"/>
          </a:p>
          <a:p>
            <a:r>
              <a:rPr lang="en-US" dirty="0" smtClean="0"/>
              <a:t>Third element    data[2]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ten     :        data[0 :10]</a:t>
            </a:r>
          </a:p>
          <a:p>
            <a:r>
              <a:rPr lang="en-US" dirty="0" smtClean="0"/>
              <a:t>Second ten:       data[10:20]</a:t>
            </a:r>
          </a:p>
          <a:p>
            <a:r>
              <a:rPr lang="en-US" dirty="0" smtClean="0"/>
              <a:t>Third ten    :      data[20:30]</a:t>
            </a:r>
          </a:p>
          <a:p>
            <a:endParaRPr lang="en-US" dirty="0" smtClean="0"/>
          </a:p>
          <a:p>
            <a:r>
              <a:rPr lang="en-US" dirty="0" smtClean="0"/>
              <a:t>Size of the slice = 10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end – start</a:t>
            </a:r>
          </a:p>
          <a:p>
            <a:endParaRPr lang="en-US" dirty="0" smtClean="0"/>
          </a:p>
          <a:p>
            <a:r>
              <a:rPr lang="en-US" dirty="0" smtClean="0"/>
              <a:t>Empty slice data[10:10] </a:t>
            </a:r>
            <a:r>
              <a:rPr lang="en-US" dirty="0" smtClean="0">
                <a:sym typeface="Wingdings" pitchFamily="2" charset="2"/>
              </a:rPr>
              <a:t> size=0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Get a five element long segment starting at 1000</a:t>
            </a:r>
          </a:p>
          <a:p>
            <a:endParaRPr lang="en-US" dirty="0" smtClean="0"/>
          </a:p>
          <a:p>
            <a:pPr algn="ctr"/>
            <a:r>
              <a:rPr lang="en-US" b="1" dirty="0" smtClean="0"/>
              <a:t>data[1000: 10000 + 5 ]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1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 based indexing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Third element    data[3]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ten     :         data[1:10]</a:t>
            </a:r>
          </a:p>
          <a:p>
            <a:r>
              <a:rPr lang="en-US" dirty="0" smtClean="0"/>
              <a:t>Second ten:         data[11:20]</a:t>
            </a:r>
          </a:p>
          <a:p>
            <a:r>
              <a:rPr lang="en-US" dirty="0" smtClean="0"/>
              <a:t>Third ten    :        data[21:30]</a:t>
            </a:r>
          </a:p>
          <a:p>
            <a:endParaRPr lang="en-US" dirty="0" smtClean="0"/>
          </a:p>
          <a:p>
            <a:r>
              <a:rPr lang="en-US" dirty="0" smtClean="0"/>
              <a:t>Size of the slice = 10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end-start + 1</a:t>
            </a:r>
          </a:p>
          <a:p>
            <a:endParaRPr lang="en-US" dirty="0" smtClean="0"/>
          </a:p>
          <a:p>
            <a:r>
              <a:rPr lang="en-US" dirty="0" err="1" smtClean="0"/>
              <a:t>Empyt</a:t>
            </a:r>
            <a:r>
              <a:rPr lang="en-US" dirty="0" smtClean="0"/>
              <a:t> slice: data[?] – not sure </a:t>
            </a:r>
          </a:p>
          <a:p>
            <a:endParaRPr lang="en-US" dirty="0" smtClean="0"/>
          </a:p>
          <a:p>
            <a:r>
              <a:rPr lang="en-US" dirty="0" smtClean="0"/>
              <a:t>Get a five element long segment starting at 1000</a:t>
            </a:r>
          </a:p>
          <a:p>
            <a:endParaRPr lang="en-US" dirty="0" smtClean="0"/>
          </a:p>
          <a:p>
            <a:pPr algn="ctr"/>
            <a:r>
              <a:rPr lang="en-US" b="1" dirty="0" smtClean="0"/>
              <a:t>data[1000: 10000 + 4 ]</a:t>
            </a:r>
          </a:p>
        </p:txBody>
      </p:sp>
      <p:pic>
        <p:nvPicPr>
          <p:cNvPr id="2052" name="Picture 4" descr="C:\Users\ialbert\AppData\Local\Microsoft\Windows\Temporary Internet Files\Content.IE5\BXO0RET7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133600"/>
            <a:ext cx="427038" cy="427038"/>
          </a:xfrm>
          <a:prstGeom prst="rect">
            <a:avLst/>
          </a:prstGeom>
          <a:noFill/>
        </p:spPr>
      </p:pic>
      <p:pic>
        <p:nvPicPr>
          <p:cNvPr id="10" name="Picture 4" descr="C:\Users\ialbert\AppData\Local\Microsoft\Windows\Temporary Internet Files\Content.IE5\BXO0RET7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762" y="2819400"/>
            <a:ext cx="427038" cy="427038"/>
          </a:xfrm>
          <a:prstGeom prst="rect">
            <a:avLst/>
          </a:prstGeom>
          <a:noFill/>
        </p:spPr>
      </p:pic>
      <p:pic>
        <p:nvPicPr>
          <p:cNvPr id="11" name="Picture 4" descr="C:\Users\ialbert\AppData\Local\Microsoft\Windows\Temporary Internet Files\Content.IE5\BXO0RET7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762" y="3687762"/>
            <a:ext cx="427038" cy="427038"/>
          </a:xfrm>
          <a:prstGeom prst="rect">
            <a:avLst/>
          </a:prstGeom>
          <a:noFill/>
        </p:spPr>
      </p:pic>
      <p:pic>
        <p:nvPicPr>
          <p:cNvPr id="12" name="Picture 4" descr="C:\Users\ialbert\AppData\Local\Microsoft\Windows\Temporary Internet Files\Content.IE5\BXO0RET7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800" y="4906962"/>
            <a:ext cx="427038" cy="427038"/>
          </a:xfrm>
          <a:prstGeom prst="rect">
            <a:avLst/>
          </a:prstGeom>
          <a:noFill/>
        </p:spPr>
      </p:pic>
      <p:pic>
        <p:nvPicPr>
          <p:cNvPr id="13" name="Picture 4" descr="C:\Users\ialbert\AppData\Local\Microsoft\Windows\Temporary Internet Files\Content.IE5\BXO0RET7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762" y="4343400"/>
            <a:ext cx="427038" cy="42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http://genome.ucsc.edu/FAQ/FAQformat.html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76275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commonly used 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1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BED</a:t>
            </a:r>
            <a:r>
              <a:rPr lang="en-US" dirty="0" smtClean="0"/>
              <a:t> – UCSC genome browser </a:t>
            </a:r>
            <a:r>
              <a:rPr lang="en-US" dirty="0" smtClean="0">
                <a:sym typeface="Wingdings" pitchFamily="2" charset="2"/>
              </a:rPr>
              <a:t> 0 based non inclusive   also used to display tracks in the genome browser (US “standard”)</a:t>
            </a:r>
          </a:p>
          <a:p>
            <a:endParaRPr lang="en-US" dirty="0" smtClean="0"/>
          </a:p>
          <a:p>
            <a:r>
              <a:rPr lang="en-US" b="1" dirty="0" smtClean="0"/>
              <a:t>GFF</a:t>
            </a:r>
            <a:r>
              <a:rPr lang="en-US" dirty="0" smtClean="0"/>
              <a:t> – Sanger institute in Great Britain </a:t>
            </a:r>
            <a:r>
              <a:rPr lang="en-US" dirty="0" smtClean="0">
                <a:sym typeface="Wingdings" pitchFamily="2" charset="2"/>
              </a:rPr>
              <a:t> 1 based inclusive indexing system (“European standard”)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Neither of them includes column names</a:t>
            </a:r>
            <a:endParaRPr lang="en-US" sz="18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BED Format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96200" cy="52229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295400"/>
            <a:ext cx="62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 GFF3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http://www.sequenceontology.org/gff3.shtml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362200"/>
            <a:ext cx="78233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Tab separated with 9 columns. Missing attributes may be replaced with a  dot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Seqid</a:t>
            </a:r>
            <a:r>
              <a:rPr lang="en-US" b="1" dirty="0" smtClean="0"/>
              <a:t> </a:t>
            </a:r>
            <a:r>
              <a:rPr lang="en-US" dirty="0" smtClean="0"/>
              <a:t>          (usually chromosome)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Source</a:t>
            </a:r>
            <a:r>
              <a:rPr lang="en-US" dirty="0" smtClean="0"/>
              <a:t>         (where is the data coming from)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Type</a:t>
            </a:r>
            <a:r>
              <a:rPr lang="en-US" dirty="0" smtClean="0"/>
              <a:t>             (</a:t>
            </a:r>
            <a:r>
              <a:rPr lang="en-US" dirty="0" smtClean="0">
                <a:sym typeface="Wingdings" pitchFamily="2" charset="2"/>
              </a:rPr>
              <a:t>usually a term from the sequence ontology)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Start  </a:t>
            </a:r>
            <a:r>
              <a:rPr lang="en-US" dirty="0" smtClean="0">
                <a:sym typeface="Wingdings" pitchFamily="2" charset="2"/>
              </a:rPr>
              <a:t>           (interval start relative to the </a:t>
            </a:r>
            <a:r>
              <a:rPr lang="en-US" dirty="0" err="1" smtClean="0">
                <a:sym typeface="Wingdings" pitchFamily="2" charset="2"/>
              </a:rPr>
              <a:t>seqid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End    </a:t>
            </a:r>
            <a:r>
              <a:rPr lang="en-US" dirty="0" smtClean="0">
                <a:sym typeface="Wingdings" pitchFamily="2" charset="2"/>
              </a:rPr>
              <a:t>           (interval end relative to the </a:t>
            </a:r>
            <a:r>
              <a:rPr lang="en-US" dirty="0" err="1" smtClean="0">
                <a:sym typeface="Wingdings" pitchFamily="2" charset="2"/>
              </a:rPr>
              <a:t>seqid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Score   </a:t>
            </a:r>
            <a:r>
              <a:rPr lang="en-US" dirty="0" smtClean="0">
                <a:sym typeface="Wingdings" pitchFamily="2" charset="2"/>
              </a:rPr>
              <a:t>         (t</a:t>
            </a:r>
            <a:r>
              <a:rPr lang="en-US" dirty="0" smtClean="0"/>
              <a:t>he score of the feature, a floating point number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Strand  </a:t>
            </a:r>
            <a:r>
              <a:rPr lang="en-US" dirty="0" smtClean="0">
                <a:sym typeface="Wingdings" pitchFamily="2" charset="2"/>
              </a:rPr>
              <a:t>        (+/-/.)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Phase       </a:t>
            </a:r>
            <a:r>
              <a:rPr lang="en-US" dirty="0" smtClean="0">
                <a:sym typeface="Wingdings" pitchFamily="2" charset="2"/>
              </a:rPr>
              <a:t>    (used to indicate reading frame for coding sequences)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Attributes</a:t>
            </a:r>
            <a:r>
              <a:rPr lang="en-US" dirty="0" smtClean="0">
                <a:sym typeface="Wingdings" pitchFamily="2" charset="2"/>
              </a:rPr>
              <a:t>    (semicolon separated attributes  Name=ABC;ID=1)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may have data in different </a:t>
            </a:r>
            <a:br>
              <a:rPr lang="en-US" dirty="0" smtClean="0"/>
            </a:br>
            <a:r>
              <a:rPr lang="en-US" dirty="0" smtClean="0"/>
              <a:t>coordinate systems!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Being “</a:t>
            </a:r>
            <a:r>
              <a:rPr lang="en-US" sz="2200" b="1" dirty="0" smtClean="0"/>
              <a:t>one off</a:t>
            </a:r>
            <a:r>
              <a:rPr lang="en-US" sz="2200" dirty="0" smtClean="0"/>
              <a:t>” is one of the most common errors in bioinformatics.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868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Conversion from GFF to BED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(start, end)  (start – 1, end)</a:t>
            </a:r>
          </a:p>
          <a:p>
            <a:pPr algn="ctr">
              <a:buNone/>
            </a:pPr>
            <a:endParaRPr lang="en-US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dirty="0" smtClean="0">
                <a:sym typeface="Wingdings" pitchFamily="2" charset="2"/>
              </a:rPr>
              <a:t>Conversion from BED to GFF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b="1" dirty="0" smtClean="0">
                <a:sym typeface="Wingdings" pitchFamily="2" charset="2"/>
              </a:rPr>
              <a:t>(start, end)  (start  + 1, end)</a:t>
            </a:r>
          </a:p>
          <a:p>
            <a:pPr algn="ctr"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interval related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Finding intervals relative to one another, for example: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each interval on one strand find the closest on the other strand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An interval is not a point - these type of problems need to be better specified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5400000">
            <a:off x="76200" y="2057400"/>
            <a:ext cx="2133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914400" y="2057400"/>
            <a:ext cx="2133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" y="2286000"/>
            <a:ext cx="7848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1752600"/>
            <a:ext cx="7848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Important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733800"/>
            <a:ext cx="6934200" cy="2743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are the anchor points (the locations that represent the intervals)</a:t>
            </a:r>
          </a:p>
          <a:p>
            <a:endParaRPr lang="en-US" sz="2800" dirty="0" smtClean="0"/>
          </a:p>
          <a:p>
            <a:r>
              <a:rPr lang="en-US" sz="2800" dirty="0" smtClean="0"/>
              <a:t>Which direction does the comparison proceed – upstream, downstream?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838200" y="1524000"/>
            <a:ext cx="762000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1524000" y="2057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800600" y="1524000"/>
            <a:ext cx="762000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29000" y="2057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77000" y="1524000"/>
            <a:ext cx="762000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696200" y="2057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43000" y="1143000"/>
            <a:ext cx="838200" cy="158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410200" y="1981200"/>
            <a:ext cx="2133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391400" y="1981200"/>
            <a:ext cx="2133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77000" y="1066800"/>
            <a:ext cx="1981200" cy="158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0600" y="685800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midpoint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92738" y="609600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3124200" y="1981200"/>
            <a:ext cx="2133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733800" y="1981200"/>
            <a:ext cx="21336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1219200"/>
            <a:ext cx="609600" cy="158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62400" y="685800"/>
            <a:ext cx="10788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b="1" dirty="0" smtClean="0"/>
              <a:t>Some of the content on the following slides follow the presentation: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b="1" dirty="0" smtClean="0"/>
              <a:t>Statistical Methods and Software for mRNA-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and ChIP-Seq: </a:t>
            </a:r>
            <a:br>
              <a:rPr lang="en-US" sz="2400" b="1" dirty="0" smtClean="0"/>
            </a:br>
            <a:r>
              <a:rPr lang="en-US" sz="2400" b="1" dirty="0" smtClean="0"/>
              <a:t>Introduction to ChIP-Seq Data Analysis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Oleg </a:t>
            </a:r>
            <a:r>
              <a:rPr lang="en-US" sz="2400" i="1" dirty="0" err="1" smtClean="0"/>
              <a:t>Mayba</a:t>
            </a:r>
            <a:r>
              <a:rPr lang="en-US" sz="2400" i="1" dirty="0" smtClean="0"/>
              <a:t>, Laurent Jacob, Sandrine </a:t>
            </a:r>
            <a:r>
              <a:rPr lang="en-US" sz="2400" i="1" dirty="0" err="1" smtClean="0"/>
              <a:t>Dudoit</a:t>
            </a:r>
            <a:r>
              <a:rPr lang="en-US" sz="2400" i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Division of Biostatistics and Department of Statistics </a:t>
            </a:r>
            <a:br>
              <a:rPr lang="en-US" sz="2400" dirty="0" smtClean="0"/>
            </a:br>
            <a:r>
              <a:rPr lang="en-US" sz="2400" dirty="0" smtClean="0"/>
              <a:t>University of California, Berkeley</a:t>
            </a: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Overlap/intersect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features are said to overlap or intersect if they share at least one base in common.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886200"/>
            <a:ext cx="2057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3429000"/>
            <a:ext cx="2057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5400" y="3886200"/>
            <a:ext cx="2057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3400" y="4191000"/>
            <a:ext cx="830580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47700" y="4686300"/>
            <a:ext cx="3124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04900" y="4686300"/>
            <a:ext cx="3124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5562600"/>
            <a:ext cx="457200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complications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interval file may or may not be sorted</a:t>
            </a:r>
          </a:p>
          <a:p>
            <a:endParaRPr lang="en-US" dirty="0" smtClean="0"/>
          </a:p>
          <a:p>
            <a:r>
              <a:rPr lang="en-US" dirty="0" smtClean="0"/>
              <a:t>Usually that means sorted by the start coordinates</a:t>
            </a:r>
          </a:p>
          <a:p>
            <a:endParaRPr lang="en-US" dirty="0" smtClean="0"/>
          </a:p>
          <a:p>
            <a:r>
              <a:rPr lang="en-US" dirty="0" smtClean="0"/>
              <a:t>Some operations require that the files be sorted!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get genomic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UCSC: </a:t>
            </a:r>
            <a:r>
              <a:rPr lang="en-US" dirty="0" smtClean="0">
                <a:hlinkClick r:id="rId2"/>
              </a:rPr>
              <a:t>http://genome.ucsc.edu/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Ensembl</a:t>
            </a:r>
            <a:r>
              <a:rPr lang="en-US" dirty="0" smtClean="0"/>
              <a:t>/</a:t>
            </a:r>
            <a:r>
              <a:rPr lang="en-US" dirty="0" err="1" smtClean="0"/>
              <a:t>Biomart</a:t>
            </a:r>
            <a:r>
              <a:rPr lang="en-US" dirty="0" smtClean="0"/>
              <a:t>:  </a:t>
            </a:r>
            <a:r>
              <a:rPr lang="en-US" dirty="0" smtClean="0">
                <a:hlinkClick r:id="rId3"/>
              </a:rPr>
              <a:t>http://www.ensembl.org/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Numerous custom databases tuned for a certain organism or disease.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Exporting data from the UCSC genome browser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1447800"/>
            <a:ext cx="641647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6242050" cy="51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 from </a:t>
            </a:r>
            <a:r>
              <a:rPr lang="en-US" dirty="0" err="1" smtClean="0"/>
              <a:t>BioMart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Sometimes we cannot get the </a:t>
            </a:r>
            <a:br>
              <a:rPr lang="en-US" sz="3200" dirty="0" smtClean="0"/>
            </a:br>
            <a:r>
              <a:rPr lang="en-US" sz="3200" dirty="0" smtClean="0"/>
              <a:t>data in the exact form we needed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416786" cy="437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7505" y="5715000"/>
            <a:ext cx="8756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not a BED file although it is similar to it – you may not be able to transform it yourself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a lot easier to find help to transform this file into a BED format </a:t>
            </a:r>
            <a:br>
              <a:rPr lang="en-US" dirty="0" smtClean="0"/>
            </a:br>
            <a:r>
              <a:rPr lang="en-US" dirty="0" smtClean="0"/>
              <a:t>than finding it in BED format in the first place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possible solution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931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5638800"/>
            <a:ext cx="522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someone else gives you the content of </a:t>
            </a:r>
            <a:r>
              <a:rPr lang="en-US" b="1" dirty="0" smtClean="0"/>
              <a:t>prog.txt</a:t>
            </a:r>
            <a:endParaRPr 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what it a prog.txt could look like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931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0" y="5791200"/>
            <a:ext cx="688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need to know how to make this. </a:t>
            </a:r>
          </a:p>
          <a:p>
            <a:r>
              <a:rPr lang="en-US" dirty="0" smtClean="0"/>
              <a:t>This is (should be) very easy for someone that hired to do programming.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into the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 calling tutorial &amp; </a:t>
            </a:r>
            <a:r>
              <a:rPr lang="en-US" dirty="0" err="1" smtClean="0"/>
              <a:t>Cis</a:t>
            </a:r>
            <a:r>
              <a:rPr lang="en-US" dirty="0" smtClean="0"/>
              <a:t>-regulatory element annotation systems</a:t>
            </a:r>
          </a:p>
          <a:p>
            <a:endParaRPr lang="en-US" dirty="0"/>
          </a:p>
          <a:p>
            <a:r>
              <a:rPr lang="en-US" dirty="0" err="1" smtClean="0"/>
              <a:t>BEDTools</a:t>
            </a:r>
            <a:r>
              <a:rPr lang="en-US" dirty="0" smtClean="0"/>
              <a:t> tutorials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25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Chromatin </a:t>
            </a:r>
            <a:r>
              <a:rPr lang="en-US" dirty="0" err="1" smtClean="0"/>
              <a:t>Immuno</a:t>
            </a:r>
            <a:r>
              <a:rPr lang="en-US" dirty="0" smtClean="0"/>
              <a:t>-Precipitation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is a well know methodology to detect:</a:t>
            </a:r>
          </a:p>
          <a:p>
            <a:pPr>
              <a:buNone/>
            </a:pP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transcription factor binding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polymerase binding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chromatin structure and modifications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etc…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ChIP</a:t>
            </a:r>
            <a:r>
              <a:rPr lang="en-US" dirty="0" smtClean="0"/>
              <a:t>: Quick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33400" y="1600200"/>
            <a:ext cx="5334000" cy="609600"/>
            <a:chOff x="533400" y="1600200"/>
            <a:chExt cx="5334000" cy="609600"/>
          </a:xfrm>
        </p:grpSpPr>
        <p:sp>
          <p:nvSpPr>
            <p:cNvPr id="6" name="Rectangle 5"/>
            <p:cNvSpPr/>
            <p:nvPr/>
          </p:nvSpPr>
          <p:spPr>
            <a:xfrm>
              <a:off x="533400" y="1828800"/>
              <a:ext cx="53340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333500" y="1600200"/>
              <a:ext cx="1066800" cy="609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229100" y="1600200"/>
              <a:ext cx="10668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43000" y="2590800"/>
            <a:ext cx="1447800" cy="609600"/>
            <a:chOff x="1143000" y="2590800"/>
            <a:chExt cx="1447800" cy="609600"/>
          </a:xfrm>
        </p:grpSpPr>
        <p:sp>
          <p:nvSpPr>
            <p:cNvPr id="13" name="Rectangle 12"/>
            <p:cNvSpPr/>
            <p:nvPr/>
          </p:nvSpPr>
          <p:spPr>
            <a:xfrm>
              <a:off x="1143000" y="2819400"/>
              <a:ext cx="1447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33500" y="2590800"/>
              <a:ext cx="1066800" cy="609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38600" y="2590800"/>
            <a:ext cx="1447800" cy="609600"/>
            <a:chOff x="4038600" y="2590800"/>
            <a:chExt cx="1447800" cy="609600"/>
          </a:xfrm>
        </p:grpSpPr>
        <p:sp>
          <p:nvSpPr>
            <p:cNvPr id="37" name="Rectangle 36"/>
            <p:cNvSpPr/>
            <p:nvPr/>
          </p:nvSpPr>
          <p:spPr>
            <a:xfrm>
              <a:off x="4038600" y="2819400"/>
              <a:ext cx="1447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29100" y="2590800"/>
              <a:ext cx="10668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38600" y="4114800"/>
            <a:ext cx="1447800" cy="609600"/>
            <a:chOff x="4038600" y="4114800"/>
            <a:chExt cx="1447800" cy="609600"/>
          </a:xfrm>
        </p:grpSpPr>
        <p:sp>
          <p:nvSpPr>
            <p:cNvPr id="36" name="Rectangle 35"/>
            <p:cNvSpPr/>
            <p:nvPr/>
          </p:nvSpPr>
          <p:spPr>
            <a:xfrm>
              <a:off x="4038600" y="4343400"/>
              <a:ext cx="1447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114800"/>
              <a:ext cx="10668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43000" y="3505200"/>
            <a:ext cx="1447800" cy="1219200"/>
            <a:chOff x="1143000" y="3505200"/>
            <a:chExt cx="1447800" cy="1219200"/>
          </a:xfrm>
        </p:grpSpPr>
        <p:sp>
          <p:nvSpPr>
            <p:cNvPr id="38" name="Rectangle 37"/>
            <p:cNvSpPr/>
            <p:nvPr/>
          </p:nvSpPr>
          <p:spPr>
            <a:xfrm>
              <a:off x="1143000" y="4343400"/>
              <a:ext cx="1447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33500" y="4114800"/>
              <a:ext cx="1066800" cy="609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18" name="Down Arrow Callout 17"/>
            <p:cNvSpPr/>
            <p:nvPr/>
          </p:nvSpPr>
          <p:spPr>
            <a:xfrm>
              <a:off x="1600200" y="3505200"/>
              <a:ext cx="533400" cy="609600"/>
            </a:xfrm>
            <a:prstGeom prst="downArrowCallo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IP1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24600" y="1524000"/>
            <a:ext cx="2514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Crosslink bound </a:t>
            </a:r>
          </a:p>
          <a:p>
            <a:r>
              <a:rPr lang="en-US" dirty="0" smtClean="0"/>
              <a:t>Proteins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2514600"/>
            <a:ext cx="2514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Fragment/digest DNA around bound locations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00800" y="4038600"/>
            <a:ext cx="2514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Isolate with protein specific antibody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5943600"/>
            <a:ext cx="2514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Reverse cross link then sequence the DNA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533400"/>
            <a:ext cx="1015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</a:t>
            </a:r>
            <a:br>
              <a:rPr lang="en-US" dirty="0" smtClean="0"/>
            </a:br>
            <a:r>
              <a:rPr lang="en-US" dirty="0" smtClean="0"/>
              <a:t>stranded</a:t>
            </a:r>
          </a:p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926068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2"/>
            <a:endCxn id="7" idx="7"/>
          </p:cNvCxnSpPr>
          <p:nvPr/>
        </p:nvCxnSpPr>
        <p:spPr>
          <a:xfrm rot="5400000">
            <a:off x="2649875" y="889597"/>
            <a:ext cx="394074" cy="12056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9" idx="1"/>
          </p:cNvCxnSpPr>
          <p:nvPr/>
        </p:nvCxnSpPr>
        <p:spPr>
          <a:xfrm rot="16200000" flipH="1">
            <a:off x="3720503" y="1024648"/>
            <a:ext cx="394074" cy="935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</p:cNvCxnSpPr>
          <p:nvPr/>
        </p:nvCxnSpPr>
        <p:spPr>
          <a:xfrm rot="16200000" flipH="1">
            <a:off x="601297" y="1515697"/>
            <a:ext cx="372070" cy="2541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143000" y="5181600"/>
            <a:ext cx="1447800" cy="609600"/>
            <a:chOff x="1143000" y="5181600"/>
            <a:chExt cx="1447800" cy="609600"/>
          </a:xfrm>
        </p:grpSpPr>
        <p:sp>
          <p:nvSpPr>
            <p:cNvPr id="40" name="Rectangle 39"/>
            <p:cNvSpPr/>
            <p:nvPr/>
          </p:nvSpPr>
          <p:spPr>
            <a:xfrm>
              <a:off x="1143000" y="5410200"/>
              <a:ext cx="1447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33500" y="5181600"/>
              <a:ext cx="1066800" cy="609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143000" y="6172200"/>
            <a:ext cx="1447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ChIP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a DNA sample </a:t>
            </a:r>
            <a:r>
              <a:rPr lang="en-US" b="1" dirty="0" smtClean="0"/>
              <a:t>enriched*</a:t>
            </a:r>
            <a:r>
              <a:rPr lang="en-US" dirty="0" smtClean="0"/>
              <a:t> for fragments associated with the events under study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Coverage depends on the number of sites, efficiency of the IP step.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Accuracy depends on </a:t>
            </a:r>
            <a:r>
              <a:rPr lang="en-US" b="1" dirty="0" smtClean="0"/>
              <a:t>fragmentation</a:t>
            </a:r>
            <a:r>
              <a:rPr lang="en-US" dirty="0" smtClean="0"/>
              <a:t> strategy: </a:t>
            </a:r>
            <a:r>
              <a:rPr lang="en-US" dirty="0" err="1" smtClean="0"/>
              <a:t>sonication</a:t>
            </a:r>
            <a:r>
              <a:rPr lang="en-US" dirty="0" smtClean="0"/>
              <a:t>, MNASE digestion, lambda-nuclease digestion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*</a:t>
            </a:r>
            <a:r>
              <a:rPr lang="en-US" dirty="0" smtClean="0"/>
              <a:t> Note: Lots of other DNA fragments can make it through!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Intermediate step between </a:t>
            </a:r>
            <a:r>
              <a:rPr lang="en-US" dirty="0" err="1" smtClean="0"/>
              <a:t>ChIP</a:t>
            </a:r>
            <a:r>
              <a:rPr lang="en-US" dirty="0" smtClean="0"/>
              <a:t> and Sequencing. Lots of technical details. The goal is to create sequencing library that will result in best quality of data.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PCR amplification – to increase amount of starting DNA. </a:t>
            </a:r>
          </a:p>
          <a:p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Fragment size selection – narrowing down the size distribution of DNA fragments.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dirty="0" smtClean="0"/>
          </a:p>
          <a:p>
            <a:pPr algn="ctr">
              <a:buClr>
                <a:schemeClr val="accent2">
                  <a:lumMod val="50000"/>
                </a:schemeClr>
              </a:buClr>
              <a:buNone/>
            </a:pPr>
            <a:r>
              <a:rPr lang="en-US" sz="2100" dirty="0" smtClean="0"/>
              <a:t>Note that each step may also introduce errors and artifacts. </a:t>
            </a:r>
            <a:br>
              <a:rPr lang="en-US" sz="2100" dirty="0" smtClean="0"/>
            </a:br>
            <a:r>
              <a:rPr lang="en-US" sz="2100" dirty="0" smtClean="0"/>
              <a:t>Errors almost always accumulate (often </a:t>
            </a:r>
            <a:r>
              <a:rPr lang="en-US" sz="2100" dirty="0" err="1" smtClean="0"/>
              <a:t>quadratically</a:t>
            </a:r>
            <a:r>
              <a:rPr lang="en-US" sz="2100" dirty="0" smtClean="0"/>
              <a:t>).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1374</TotalTime>
  <Words>1467</Words>
  <Application>Microsoft Macintosh PowerPoint</Application>
  <PresentationFormat>On-screen Show (4:3)</PresentationFormat>
  <Paragraphs>325</Paragraphs>
  <Slides>58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main</vt:lpstr>
      <vt:lpstr>MSU Next-gen Sequence Analysis    Chip-Seq Analysis</vt:lpstr>
      <vt:lpstr>Presentations</vt:lpstr>
      <vt:lpstr>Problems with Statistics</vt:lpstr>
      <vt:lpstr>Topic: Protein - DNA interactions ChIP-Chip and ChIP-Seq studies</vt:lpstr>
      <vt:lpstr>Slide credits</vt:lpstr>
      <vt:lpstr>Chromatin Immuno-Precipitation</vt:lpstr>
      <vt:lpstr>ChIP: Quick Overview</vt:lpstr>
      <vt:lpstr>The ChIP output</vt:lpstr>
      <vt:lpstr>Library preparation</vt:lpstr>
      <vt:lpstr>Chip-Seq High throughput sequencing</vt:lpstr>
      <vt:lpstr>Single End sequencing</vt:lpstr>
      <vt:lpstr>Paired End sequencing</vt:lpstr>
      <vt:lpstr>Alignment to the genome</vt:lpstr>
      <vt:lpstr>Other considerations</vt:lpstr>
      <vt:lpstr>Type of events of interest</vt:lpstr>
      <vt:lpstr>Peak Calling</vt:lpstr>
      <vt:lpstr>Peak calling: base pair level measurements</vt:lpstr>
      <vt:lpstr>BP level enrichment: overlap</vt:lpstr>
      <vt:lpstr>Estimation of Point-Like events</vt:lpstr>
      <vt:lpstr>Peak calling tools</vt:lpstr>
      <vt:lpstr>GeneTrack</vt:lpstr>
      <vt:lpstr>GeneTrack Features</vt:lpstr>
      <vt:lpstr>GeneTrack Input Files</vt:lpstr>
      <vt:lpstr>Aligning to reference genome</vt:lpstr>
      <vt:lpstr>Find the borders</vt:lpstr>
      <vt:lpstr>Finding the binding sizes</vt:lpstr>
      <vt:lpstr>Shift to the center </vt:lpstr>
      <vt:lpstr>Errors and Noise</vt:lpstr>
      <vt:lpstr>GeneTrack: reads on both strands</vt:lpstr>
      <vt:lpstr>Error Model</vt:lpstr>
      <vt:lpstr>Sum up your “smudges”</vt:lpstr>
      <vt:lpstr>Summing up multiple errors</vt:lpstr>
      <vt:lpstr>GeneTrack: revisit the reads</vt:lpstr>
      <vt:lpstr>GeneTrack: with smoothing</vt:lpstr>
      <vt:lpstr>GeneTrack also does peak prediction</vt:lpstr>
      <vt:lpstr>Displayed relative to genomic features</vt:lpstr>
      <vt:lpstr>I have my peaks what now?</vt:lpstr>
      <vt:lpstr>What is Chip-Seq data analysis  really about?</vt:lpstr>
      <vt:lpstr>Topic: Working with genomic Features</vt:lpstr>
      <vt:lpstr>Genomic coordinates – brief overview</vt:lpstr>
      <vt:lpstr>Coordinate systems</vt:lpstr>
      <vt:lpstr>Why do different indexing systems even exist?</vt:lpstr>
      <vt:lpstr>http://genome.ucsc.edu/FAQ/FAQformat.html</vt:lpstr>
      <vt:lpstr>Two commonly used formats</vt:lpstr>
      <vt:lpstr>BED Format</vt:lpstr>
      <vt:lpstr>GFF format</vt:lpstr>
      <vt:lpstr>We may have data in different  coordinate systems!    Being “one off” is one of the most common errors in bioinformatics. </vt:lpstr>
      <vt:lpstr>Typical interval related tasks</vt:lpstr>
      <vt:lpstr>Important details</vt:lpstr>
      <vt:lpstr>Overlap/intersect</vt:lpstr>
      <vt:lpstr>Further complications …</vt:lpstr>
      <vt:lpstr>Where to get genomic features</vt:lpstr>
      <vt:lpstr>Exporting data from the UCSC genome browser</vt:lpstr>
      <vt:lpstr>Exporting data from BioMart</vt:lpstr>
      <vt:lpstr>Sometimes we cannot get the  data in the exact form we needed</vt:lpstr>
      <vt:lpstr>A possible solution</vt:lpstr>
      <vt:lpstr>This is what it a prog.txt could look like</vt:lpstr>
      <vt:lpstr>Transition into the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BMMB 597D!</dc:title>
  <dc:creator>ialbert</dc:creator>
  <cp:lastModifiedBy>Istvan Albert</cp:lastModifiedBy>
  <cp:revision>1592</cp:revision>
  <dcterms:created xsi:type="dcterms:W3CDTF">2006-08-16T00:00:00Z</dcterms:created>
  <dcterms:modified xsi:type="dcterms:W3CDTF">2011-06-14T22:09:20Z</dcterms:modified>
</cp:coreProperties>
</file>