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66" r:id="rId3"/>
    <p:sldId id="268" r:id="rId4"/>
    <p:sldId id="267" r:id="rId5"/>
    <p:sldId id="282" r:id="rId6"/>
    <p:sldId id="261" r:id="rId7"/>
    <p:sldId id="258" r:id="rId8"/>
    <p:sldId id="269" r:id="rId9"/>
    <p:sldId id="270" r:id="rId10"/>
    <p:sldId id="263" r:id="rId11"/>
    <p:sldId id="264" r:id="rId12"/>
    <p:sldId id="271" r:id="rId13"/>
    <p:sldId id="265" r:id="rId14"/>
    <p:sldId id="284" r:id="rId15"/>
    <p:sldId id="283" r:id="rId16"/>
    <p:sldId id="294" r:id="rId17"/>
    <p:sldId id="285" r:id="rId18"/>
    <p:sldId id="286" r:id="rId19"/>
    <p:sldId id="287" r:id="rId20"/>
    <p:sldId id="288" r:id="rId21"/>
    <p:sldId id="298" r:id="rId22"/>
    <p:sldId id="297" r:id="rId23"/>
    <p:sldId id="289" r:id="rId24"/>
    <p:sldId id="290" r:id="rId25"/>
    <p:sldId id="299" r:id="rId26"/>
    <p:sldId id="291" r:id="rId27"/>
    <p:sldId id="278" r:id="rId28"/>
    <p:sldId id="279" r:id="rId29"/>
    <p:sldId id="292" r:id="rId30"/>
    <p:sldId id="293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DAB20-4F70-A849-BC92-D829960A6795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CACD-A7B6-914E-BA22-1D2AE3E30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different samples from lamprey</a:t>
            </a:r>
            <a:r>
              <a:rPr lang="en-US" baseline="0" dirty="0" smtClean="0"/>
              <a:t>; red are </a:t>
            </a:r>
            <a:r>
              <a:rPr lang="en-US" baseline="0" dirty="0" err="1" smtClean="0"/>
              <a:t>ESTs</a:t>
            </a:r>
            <a:r>
              <a:rPr lang="en-US" baseline="0" dirty="0" smtClean="0"/>
              <a:t>, green sample 1, blue sample 2.  Must synthesize </a:t>
            </a:r>
            <a:r>
              <a:rPr lang="en-US" baseline="0" dirty="0" err="1" smtClean="0"/>
              <a:t>ESTs</a:t>
            </a:r>
            <a:r>
              <a:rPr lang="en-US" baseline="0" dirty="0" smtClean="0"/>
              <a:t>, then “count” 1 &amp; 2.  This illustrates the challenges fairly nicely </a:t>
            </a:r>
            <a:r>
              <a:rPr lang="en-US" baseline="0" dirty="0" err="1" smtClean="0">
                <a:sym typeface="Wingdings"/>
              </a:rPr>
              <a:t></a:t>
            </a:r>
            <a:r>
              <a:rPr lang="en-US" baseline="0" dirty="0" smtClean="0">
                <a:sym typeface="Wingdings"/>
              </a:rPr>
              <a:t>  - gb of sequence, lots of “fuzzy” calculations to be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A629E-01E3-CE4E-A1E6-C684836759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28E0F1C-9D08-AD4B-9A41-17AE51E45D1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B86D784-1299-1F43-A7E0-721BC48257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</a:t>
            </a:r>
            <a:r>
              <a:rPr lang="en-US" smtClean="0"/>
              <a:t> 7 </a:t>
            </a:r>
            <a:r>
              <a:rPr lang="en-US" dirty="0" smtClean="0"/>
              <a:t>- mRNAseq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417638"/>
            <a:ext cx="6897184" cy="5172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8758" y="1417638"/>
            <a:ext cx="530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of counts heavily weighted towards 0 or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3681" y="6343900"/>
            <a:ext cx="254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counts / gene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23410" y="3562598"/>
            <a:ext cx="331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genes with that count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r^2 for tech replicates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701800"/>
            <a:ext cx="4838700" cy="345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0446" y="6071905"/>
            <a:ext cx="378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Mortazavi et al., Nature Methods 2008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Mortazavi et al. (Nat Met, 2008) estimate that a 2kb mRNA transcript can be robustly detected (~30 reads/gene) at ~.3 transcripts/cell with 50m reads.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RPKM: “reads per </a:t>
            </a:r>
            <a:r>
              <a:rPr lang="en-US" dirty="0" err="1" smtClean="0"/>
              <a:t>kilobase</a:t>
            </a:r>
            <a:r>
              <a:rPr lang="en-US" dirty="0" smtClean="0"/>
              <a:t> of mRNA”, a measure that normalizes to length.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…does not normalize for sequencing bias!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Reasonably robust to # of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0446" y="6071905"/>
            <a:ext cx="378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Mortazavi et al., Nature Methods 2008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97" y="1417638"/>
            <a:ext cx="5686526" cy="45613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mRNAseq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 smtClean="0"/>
              <a:t>Find or build </a:t>
            </a:r>
            <a:r>
              <a:rPr lang="en-US" dirty="0" err="1" smtClean="0"/>
              <a:t>transcriptome</a:t>
            </a:r>
            <a:endParaRPr lang="en-US" dirty="0" smtClean="0"/>
          </a:p>
          <a:p>
            <a:pPr marL="596646" indent="-514350">
              <a:buAutoNum type="arabicPeriod"/>
            </a:pPr>
            <a:r>
              <a:rPr lang="en-US" dirty="0" smtClean="0"/>
              <a:t>Map reads to </a:t>
            </a:r>
            <a:r>
              <a:rPr lang="en-US" dirty="0" err="1" smtClean="0"/>
              <a:t>transcriptome</a:t>
            </a:r>
            <a:endParaRPr lang="en-US" dirty="0" smtClean="0"/>
          </a:p>
          <a:p>
            <a:pPr marL="596646" indent="-514350">
              <a:buAutoNum type="arabicPeriod"/>
            </a:pPr>
            <a:r>
              <a:rPr lang="en-US" dirty="0" smtClean="0"/>
              <a:t>Count and normalize across samples</a:t>
            </a:r>
          </a:p>
          <a:p>
            <a:pPr marL="596646" indent="-514350">
              <a:buAutoNum type="arabicPeriod"/>
            </a:pPr>
            <a:r>
              <a:rPr lang="en-US" dirty="0" smtClean="0"/>
              <a:t>Compare between samples</a:t>
            </a:r>
          </a:p>
          <a:p>
            <a:pPr marL="596646" indent="-514350">
              <a:buAutoNum type="arabicPeriod"/>
            </a:pPr>
            <a:r>
              <a:rPr lang="en-US" dirty="0" smtClean="0"/>
              <a:t>Pathway/gene analysis</a:t>
            </a:r>
          </a:p>
          <a:p>
            <a:pPr marL="596646" indent="-514350">
              <a:buAutoNum type="arabicPeriod"/>
            </a:pPr>
            <a:endParaRPr lang="en-US" dirty="0" smtClean="0"/>
          </a:p>
          <a:p>
            <a:pPr marL="596646" indent="-514350">
              <a:buAutoNum type="arabicPeriod"/>
            </a:pPr>
            <a:r>
              <a:rPr lang="en-US" dirty="0" smtClean="0"/>
              <a:t>…challenges for the future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mRNAseq example</a:t>
            </a:r>
            <a:r>
              <a:rPr lang="en-US" smtClean="0"/>
              <a:t>: lamprey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5655" b="-2471"/>
          <a:stretch>
            <a:fillRect/>
          </a:stretch>
        </p:blipFill>
        <p:spPr>
          <a:xfrm>
            <a:off x="1435608" y="1796788"/>
            <a:ext cx="7498080" cy="3965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Mapping-based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reference!</a:t>
            </a:r>
          </a:p>
          <a:p>
            <a:endParaRPr lang="en-US" dirty="0" smtClean="0"/>
          </a:p>
          <a:p>
            <a:r>
              <a:rPr lang="en-US" dirty="0" smtClean="0"/>
              <a:t>Cufflinks, </a:t>
            </a:r>
            <a:r>
              <a:rPr lang="en-US" dirty="0" err="1" smtClean="0"/>
              <a:t>TopHat</a:t>
            </a:r>
            <a:r>
              <a:rPr lang="en-US" dirty="0" smtClean="0"/>
              <a:t>, MAKER.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Cufflinks: pipeline for mRNAseq analysis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718406"/>
            <a:ext cx="7582012" cy="3653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1938" y="6211322"/>
            <a:ext cx="321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Trapnell</a:t>
            </a:r>
            <a:r>
              <a:rPr lang="en-US" dirty="0" smtClean="0"/>
              <a:t> et al., Nat. Biotech 2010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76" y="420358"/>
            <a:ext cx="6147451" cy="6061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8777" y="6297232"/>
            <a:ext cx="321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Trapnell</a:t>
            </a:r>
            <a:r>
              <a:rPr lang="en-US" dirty="0" smtClean="0"/>
              <a:t> et al., Nat. Biotech 2010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Cufflinks cont.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35608" y="4058262"/>
            <a:ext cx="7498080" cy="219013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 mouse muscle cell line,</a:t>
            </a:r>
          </a:p>
          <a:p>
            <a:r>
              <a:rPr lang="en-US" dirty="0" smtClean="0"/>
              <a:t>13.6k known splice </a:t>
            </a:r>
            <a:r>
              <a:rPr lang="en-US" dirty="0" err="1" smtClean="0"/>
              <a:t>isoforms</a:t>
            </a:r>
            <a:endParaRPr lang="en-US" dirty="0" smtClean="0"/>
          </a:p>
          <a:p>
            <a:r>
              <a:rPr lang="en-US" dirty="0" smtClean="0"/>
              <a:t>12.7k novel</a:t>
            </a:r>
          </a:p>
          <a:p>
            <a:r>
              <a:rPr lang="en-US" dirty="0" smtClean="0"/>
              <a:t>Differential regulation of </a:t>
            </a:r>
            <a:r>
              <a:rPr lang="en-US" dirty="0" err="1" smtClean="0"/>
              <a:t>isoforms</a:t>
            </a:r>
            <a:r>
              <a:rPr lang="en-US" dirty="0" smtClean="0"/>
              <a:t> from 1600 genes.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4" y="1436863"/>
            <a:ext cx="8075296" cy="2434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1938" y="5978972"/>
            <a:ext cx="321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Trapnell</a:t>
            </a:r>
            <a:r>
              <a:rPr lang="en-US" dirty="0" smtClean="0"/>
              <a:t> et al., Nat. Biotech 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 mRNAseq</a:t>
            </a:r>
          </a:p>
          <a:p>
            <a:r>
              <a:rPr lang="en-US" dirty="0" smtClean="0"/>
              <a:t>Tuesday: </a:t>
            </a:r>
            <a:r>
              <a:rPr lang="en-US" dirty="0" err="1" smtClean="0"/>
              <a:t>ChIP</a:t>
            </a:r>
            <a:r>
              <a:rPr lang="en-US" dirty="0" smtClean="0"/>
              <a:t>-seq (</a:t>
            </a:r>
            <a:r>
              <a:rPr lang="en-US" dirty="0" err="1" smtClean="0"/>
              <a:t>Istvan</a:t>
            </a:r>
            <a:r>
              <a:rPr lang="en-US" dirty="0" smtClean="0"/>
              <a:t> Albert)</a:t>
            </a:r>
          </a:p>
          <a:p>
            <a:r>
              <a:rPr lang="en-US" dirty="0" smtClean="0"/>
              <a:t>Wed: </a:t>
            </a:r>
            <a:r>
              <a:rPr lang="en-US" dirty="0" err="1" smtClean="0"/>
              <a:t>Resequencing</a:t>
            </a:r>
            <a:r>
              <a:rPr lang="en-US" dirty="0" smtClean="0"/>
              <a:t> (Ian </a:t>
            </a:r>
            <a:r>
              <a:rPr lang="en-US" dirty="0" err="1" smtClean="0"/>
              <a:t>Dworkin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Thursday: Genomes &amp; future (Erich Schwarz)</a:t>
            </a:r>
          </a:p>
          <a:p>
            <a:r>
              <a:rPr lang="en-US" dirty="0" smtClean="0"/>
              <a:t>Friday: post-mortem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mRNAseq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reference required!</a:t>
            </a:r>
          </a:p>
          <a:p>
            <a:endParaRPr lang="en-US" dirty="0" smtClean="0"/>
          </a:p>
          <a:p>
            <a:r>
              <a:rPr lang="en-US" dirty="0" smtClean="0"/>
              <a:t>Resolution of splice variants will depend critically on depth of sequencing.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mRNAseq assembly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programs (Trinity, Oases, …) but all have poor scaling.</a:t>
            </a:r>
          </a:p>
          <a:p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err="1" smtClean="0"/>
              <a:t>k</a:t>
            </a:r>
            <a:r>
              <a:rPr lang="en-US" dirty="0" smtClean="0"/>
              <a:t> values yield different </a:t>
            </a:r>
            <a:r>
              <a:rPr lang="en-US" dirty="0" err="1" smtClean="0"/>
              <a:t>isoforms</a:t>
            </a:r>
            <a:r>
              <a:rPr lang="en-US" dirty="0" smtClean="0"/>
              <a:t>, and this is poorly handled by existing software.</a:t>
            </a:r>
          </a:p>
          <a:p>
            <a:endParaRPr lang="en-US" dirty="0" smtClean="0"/>
          </a:p>
          <a:p>
            <a:r>
              <a:rPr lang="en-US" dirty="0" smtClean="0"/>
              <a:t>Integrating multiple sources of evidence is challenging (454, Sanger, Illumina)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Rnnotator</a:t>
            </a:r>
            <a:r>
              <a:rPr lang="en-US" dirty="0" smtClean="0"/>
              <a:t> 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Cleans up reads</a:t>
            </a:r>
          </a:p>
          <a:p>
            <a:endParaRPr lang="en-US" dirty="0" smtClean="0"/>
          </a:p>
          <a:p>
            <a:r>
              <a:rPr lang="en-US" dirty="0" smtClean="0"/>
              <a:t>Handles multiple K</a:t>
            </a:r>
          </a:p>
          <a:p>
            <a:endParaRPr lang="en-US" dirty="0" smtClean="0"/>
          </a:p>
          <a:p>
            <a:r>
              <a:rPr lang="en-US" dirty="0" smtClean="0"/>
              <a:t>Post-processes to</a:t>
            </a:r>
          </a:p>
          <a:p>
            <a:pPr>
              <a:buNone/>
            </a:pPr>
            <a:r>
              <a:rPr lang="en-US" dirty="0" smtClean="0"/>
              <a:t>id strand, fix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616" y="762000"/>
            <a:ext cx="347607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Transcriptome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RefSeq…?</a:t>
            </a:r>
          </a:p>
          <a:p>
            <a:r>
              <a:rPr lang="en-US" dirty="0" smtClean="0"/>
              <a:t>Usually done via BLAST.</a:t>
            </a:r>
          </a:p>
          <a:p>
            <a:endParaRPr lang="en-US" dirty="0" smtClean="0"/>
          </a:p>
          <a:p>
            <a:r>
              <a:rPr lang="en-US" dirty="0" smtClean="0"/>
              <a:t>Consideration: do you require reciprocal best hits, or not?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transcripts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Predominant method: map with bowtie/BWA/etc.</a:t>
            </a:r>
          </a:p>
          <a:p>
            <a:endParaRPr lang="en-US" dirty="0" smtClean="0"/>
          </a:p>
          <a:p>
            <a:r>
              <a:rPr lang="en-US" dirty="0" smtClean="0"/>
              <a:t>Should you eliminate reads that map to more than one transcript?</a:t>
            </a:r>
          </a:p>
          <a:p>
            <a:pPr lvl="1"/>
            <a:r>
              <a:rPr lang="en-US" dirty="0" smtClean="0"/>
              <a:t>Yes…</a:t>
            </a:r>
          </a:p>
          <a:p>
            <a:pPr lvl="1"/>
            <a:r>
              <a:rPr lang="en-US" dirty="0" smtClean="0"/>
              <a:t>Think repeats, in particular.</a:t>
            </a:r>
          </a:p>
          <a:p>
            <a:pPr lvl="1"/>
            <a:r>
              <a:rPr lang="en-US" dirty="0" smtClean="0"/>
              <a:t>…but this will cause trouble for certain kinds of splice variants!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Isoform</a:t>
            </a:r>
            <a:r>
              <a:rPr lang="en-US" dirty="0" smtClean="0"/>
              <a:t> analysis – some easy…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20" y="2848625"/>
            <a:ext cx="54102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Isoform analysis – some hard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Counting methods currently rely on presence of </a:t>
            </a:r>
            <a:r>
              <a:rPr lang="en-US" i="1" dirty="0" smtClean="0"/>
              <a:t>unique sequence</a:t>
            </a:r>
            <a:r>
              <a:rPr lang="en-US" dirty="0" smtClean="0"/>
              <a:t> to which to map.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55" y="1417638"/>
            <a:ext cx="5410200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order to compare between mRNAseq samples, you must normalize.</a:t>
            </a:r>
          </a:p>
          <a:p>
            <a:r>
              <a:rPr lang="en-US" dirty="0" smtClean="0"/>
              <a:t>Think qPCR, “standard” genes.</a:t>
            </a:r>
          </a:p>
          <a:p>
            <a:r>
              <a:rPr lang="en-US" dirty="0" smtClean="0"/>
              <a:t>This controls for:</a:t>
            </a:r>
          </a:p>
          <a:p>
            <a:pPr lvl="1"/>
            <a:r>
              <a:rPr lang="en-US" dirty="0" smtClean="0"/>
              <a:t>Different mRNA amounts</a:t>
            </a:r>
          </a:p>
          <a:p>
            <a:pPr lvl="1"/>
            <a:r>
              <a:rPr lang="en-US" dirty="0" smtClean="0"/>
              <a:t>Different RT efficiency</a:t>
            </a:r>
          </a:p>
          <a:p>
            <a:pPr lvl="1"/>
            <a:r>
              <a:rPr lang="en-US" dirty="0" smtClean="0"/>
              <a:t>Different sequencing depth/error rates/etc.</a:t>
            </a:r>
          </a:p>
          <a:p>
            <a:r>
              <a:rPr lang="en-US" dirty="0" smtClean="0"/>
              <a:t>No good way to control for </a:t>
            </a:r>
            <a:r>
              <a:rPr lang="en-US" i="1" dirty="0" smtClean="0"/>
              <a:t>differential</a:t>
            </a:r>
            <a:r>
              <a:rPr lang="en-US" dirty="0" smtClean="0"/>
              <a:t> RT or sequencing efficiency.</a:t>
            </a:r>
          </a:p>
          <a:p>
            <a:r>
              <a:rPr lang="en-US" dirty="0" smtClean="0"/>
              <a:t>So, can only compare changes in transcript levels between treatments/time points.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 to a consistently expressed gene (e.g. “housekeeping”)</a:t>
            </a:r>
          </a:p>
          <a:p>
            <a:pPr lvl="1"/>
            <a:r>
              <a:rPr lang="en-US" dirty="0" smtClean="0"/>
              <a:t>Finding housekeeping genes is challenging!</a:t>
            </a:r>
          </a:p>
          <a:p>
            <a:r>
              <a:rPr lang="en-US" dirty="0" smtClean="0"/>
              <a:t>Normalize to maximum expressed gene, or sum, or average.</a:t>
            </a:r>
          </a:p>
          <a:p>
            <a:r>
              <a:rPr lang="en-US" i="1" dirty="0" err="1" smtClean="0"/>
              <a:t>Quantile</a:t>
            </a:r>
            <a:r>
              <a:rPr lang="en-US" i="1" dirty="0" smtClean="0"/>
              <a:t> normalization</a:t>
            </a:r>
            <a:r>
              <a:rPr lang="en-US" dirty="0" smtClean="0"/>
              <a:t> normalizes counts assuming source distribution is the same shape.</a:t>
            </a:r>
          </a:p>
          <a:p>
            <a:r>
              <a:rPr lang="en-US" dirty="0" smtClean="0"/>
              <a:t>Will show you the method in tutorial.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across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not log2 ratio?</a:t>
            </a:r>
          </a:p>
          <a:p>
            <a:endParaRPr lang="en-US" dirty="0" smtClean="0"/>
          </a:p>
          <a:p>
            <a:r>
              <a:rPr lang="en-US" dirty="0" smtClean="0"/>
              <a:t>May be ok for naïve hypothesis discovery.</a:t>
            </a:r>
          </a:p>
          <a:p>
            <a:endParaRPr lang="en-US" dirty="0" smtClean="0"/>
          </a:p>
          <a:p>
            <a:r>
              <a:rPr lang="en-US" dirty="0" smtClean="0"/>
              <a:t>Significance is diluted/difficult because of</a:t>
            </a:r>
          </a:p>
          <a:p>
            <a:pPr lvl="1"/>
            <a:r>
              <a:rPr lang="en-US" dirty="0" smtClean="0"/>
              <a:t>Multiple hypothesis testing</a:t>
            </a:r>
          </a:p>
          <a:p>
            <a:pPr lvl="1"/>
            <a:r>
              <a:rPr lang="en-US" dirty="0" smtClean="0"/>
              <a:t>Gene expression is not independent!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Likit</a:t>
            </a:r>
            <a:r>
              <a:rPr lang="en-US" dirty="0" smtClean="0"/>
              <a:t> will demonstrate </a:t>
            </a:r>
            <a:r>
              <a:rPr lang="en-US" dirty="0" err="1" smtClean="0"/>
              <a:t>DEGseq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Monday 12:30pm – Ian, on data sharing</a:t>
            </a:r>
          </a:p>
          <a:p>
            <a:r>
              <a:rPr lang="en-US" dirty="0" smtClean="0"/>
              <a:t>Monday, ~7pm – </a:t>
            </a:r>
            <a:r>
              <a:rPr lang="en-US" dirty="0" err="1" smtClean="0"/>
              <a:t>Istvan</a:t>
            </a:r>
            <a:r>
              <a:rPr lang="en-US" dirty="0" smtClean="0"/>
              <a:t>, on </a:t>
            </a:r>
            <a:r>
              <a:rPr lang="en-US" dirty="0" err="1" smtClean="0"/>
              <a:t>metagenomics</a:t>
            </a:r>
            <a:r>
              <a:rPr lang="en-US" dirty="0" smtClean="0"/>
              <a:t> tools for population structure</a:t>
            </a:r>
          </a:p>
          <a:p>
            <a:r>
              <a:rPr lang="en-US" dirty="0" smtClean="0"/>
              <a:t>Monday, 9pm – “focus groups” discussion</a:t>
            </a:r>
          </a:p>
          <a:p>
            <a:r>
              <a:rPr lang="en-US" dirty="0" smtClean="0"/>
              <a:t>Tuesday 7pm – Titus, on computational challenges of soil </a:t>
            </a:r>
            <a:r>
              <a:rPr lang="en-US" dirty="0" err="1" smtClean="0"/>
              <a:t>metagenomics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Tues, </a:t>
            </a:r>
            <a:r>
              <a:rPr lang="en-US" dirty="0" err="1" smtClean="0"/>
              <a:t>Th</a:t>
            </a:r>
            <a:r>
              <a:rPr lang="en-US" dirty="0" smtClean="0"/>
              <a:t> – bonfire?</a:t>
            </a:r>
          </a:p>
          <a:p>
            <a:r>
              <a:rPr lang="en-US" dirty="0" err="1" smtClean="0"/>
              <a:t>Th</a:t>
            </a:r>
            <a:r>
              <a:rPr lang="en-US" dirty="0" smtClean="0"/>
              <a:t> – G&amp;T party?</a:t>
            </a:r>
          </a:p>
          <a:p>
            <a:r>
              <a:rPr lang="en-US" dirty="0" smtClean="0"/>
              <a:t>Friday: lunch in </a:t>
            </a:r>
            <a:r>
              <a:rPr lang="en-US" dirty="0" err="1" smtClean="0"/>
              <a:t>Kzoo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“Gene list” …now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(Same dilemma as microarrays :)</a:t>
            </a:r>
          </a:p>
          <a:p>
            <a:endParaRPr lang="en-US" dirty="0" smtClean="0"/>
          </a:p>
          <a:p>
            <a:r>
              <a:rPr lang="en-US" dirty="0" smtClean="0"/>
              <a:t>Look for interesting genes.</a:t>
            </a:r>
          </a:p>
          <a:p>
            <a:endParaRPr lang="en-US" dirty="0" smtClean="0"/>
          </a:p>
          <a:p>
            <a:r>
              <a:rPr lang="en-US" dirty="0" smtClean="0"/>
              <a:t>Pathway analysis?</a:t>
            </a:r>
          </a:p>
          <a:p>
            <a:pPr lvl="1"/>
            <a:r>
              <a:rPr lang="en-US" dirty="0" smtClean="0"/>
              <a:t>GoMiner: classifies genes into “biology coherent” categories and looks for over/underrepresentation</a:t>
            </a:r>
          </a:p>
          <a:p>
            <a:pPr lvl="1"/>
            <a:r>
              <a:rPr lang="en-US" dirty="0" smtClean="0"/>
              <a:t>DAVID: same.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Major challenge (FFS…) turns out to be robust </a:t>
            </a:r>
            <a:r>
              <a:rPr lang="en-US" dirty="0" err="1" smtClean="0"/>
              <a:t>interconversion</a:t>
            </a:r>
            <a:r>
              <a:rPr lang="en-US" dirty="0" smtClean="0"/>
              <a:t> between gene ID formats.  Sigh.</a:t>
            </a:r>
          </a:p>
          <a:p>
            <a:endParaRPr lang="en-US" dirty="0" smtClean="0"/>
          </a:p>
          <a:p>
            <a:r>
              <a:rPr lang="en-US" dirty="0" smtClean="0"/>
              <a:t>???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artifact/graph filtering.</a:t>
            </a:r>
          </a:p>
          <a:p>
            <a:endParaRPr lang="en-US" dirty="0" smtClean="0"/>
          </a:p>
          <a:p>
            <a:r>
              <a:rPr lang="en-US" dirty="0" smtClean="0"/>
              <a:t>Improvements in assembly methodology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Combining multiple 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High-quality </a:t>
            </a:r>
            <a:r>
              <a:rPr lang="en-US" dirty="0" err="1" smtClean="0"/>
              <a:t>isoform</a:t>
            </a:r>
            <a:r>
              <a:rPr lang="en-US" dirty="0" smtClean="0"/>
              <a:t> analysis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6 - mRNAseq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mRNAseq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Avoids 3’ bias in sequencing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" y="1953093"/>
            <a:ext cx="87122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the </a:t>
            </a:r>
            <a:r>
              <a:rPr lang="en-US" dirty="0" err="1" smtClean="0"/>
              <a:t>transcriptome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8007" y="6050223"/>
            <a:ext cx="321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Nagalakshmi</a:t>
            </a:r>
            <a:r>
              <a:rPr lang="en-US" dirty="0" smtClean="0"/>
              <a:t> et al., Science, 2009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44" y="2286000"/>
            <a:ext cx="7848256" cy="18222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mRNAseq </a:t>
            </a:r>
            <a:r>
              <a:rPr lang="en-US" dirty="0" err="1" smtClean="0"/>
              <a:t>quantitation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417638"/>
            <a:ext cx="7289800" cy="5232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3608812" y="5834542"/>
            <a:ext cx="526607" cy="407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5898620" y="5834543"/>
            <a:ext cx="526607" cy="407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mRNAseq </a:t>
            </a:r>
            <a:r>
              <a:rPr lang="en-US" dirty="0" err="1" smtClean="0"/>
              <a:t>vs</a:t>
            </a:r>
            <a:r>
              <a:rPr lang="en-US" dirty="0" smtClean="0"/>
              <a:t> microarrays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genome needed for mRNAseq</a:t>
            </a:r>
          </a:p>
          <a:p>
            <a:endParaRPr lang="en-US" dirty="0" smtClean="0"/>
          </a:p>
          <a:p>
            <a:r>
              <a:rPr lang="en-US" dirty="0" smtClean="0"/>
              <a:t>Microarrays typically (always?) require internal comparison; mRNAseq does not.</a:t>
            </a:r>
          </a:p>
          <a:p>
            <a:endParaRPr lang="en-US" dirty="0" smtClean="0"/>
          </a:p>
          <a:p>
            <a:r>
              <a:rPr lang="en-US" dirty="0" smtClean="0"/>
              <a:t>mRNAseq seems to be more reproducible &amp; sensitive.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mRNAseq </a:t>
            </a:r>
            <a:r>
              <a:rPr lang="en-US" i="1" dirty="0" smtClean="0"/>
              <a:t>and</a:t>
            </a:r>
            <a:r>
              <a:rPr lang="en-US" dirty="0" smtClean="0"/>
              <a:t> microarrays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still critical (and lacking)</a:t>
            </a:r>
          </a:p>
          <a:p>
            <a:r>
              <a:rPr lang="en-US" dirty="0" smtClean="0"/>
              <a:t>Good for hypothesis generation</a:t>
            </a:r>
          </a:p>
          <a:p>
            <a:r>
              <a:rPr lang="en-US" dirty="0" smtClean="0"/>
              <a:t>Not so good for hypothesis validation</a:t>
            </a:r>
          </a:p>
          <a:p>
            <a:endParaRPr lang="en-US" dirty="0" smtClean="0"/>
          </a:p>
          <a:p>
            <a:r>
              <a:rPr lang="en-US" dirty="0" smtClean="0"/>
              <a:t>Statistical analysis still needed.</a:t>
            </a:r>
          </a:p>
          <a:p>
            <a:r>
              <a:rPr lang="en-US" dirty="0" smtClean="0"/>
              <a:t>Multiple samples still required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3540</TotalTime>
  <Words>880</Words>
  <Application>Microsoft Macintosh PowerPoint</Application>
  <PresentationFormat>On-screen Show (4:3)</PresentationFormat>
  <Paragraphs>166</Paragraphs>
  <Slides>31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Lecture 7 - mRNAseq</vt:lpstr>
      <vt:lpstr>This week</vt:lpstr>
      <vt:lpstr>This week</vt:lpstr>
      <vt:lpstr>Lecture 6 - mRNAseq</vt:lpstr>
      <vt:lpstr>Illumina mRNAseq protocol</vt:lpstr>
      <vt:lpstr>Sequencing the transcriptome</vt:lpstr>
      <vt:lpstr>mRNAseq quantitation</vt:lpstr>
      <vt:lpstr>mRNAseq vs microarrays</vt:lpstr>
      <vt:lpstr>mRNAseq and microarrays</vt:lpstr>
      <vt:lpstr>Counting</vt:lpstr>
      <vt:lpstr>Good r^2 for tech replicates</vt:lpstr>
      <vt:lpstr>High sensitivity</vt:lpstr>
      <vt:lpstr>Reasonably robust to # of reads</vt:lpstr>
      <vt:lpstr>mRNAseq analysis</vt:lpstr>
      <vt:lpstr>mRNAseq example: lamprey</vt:lpstr>
      <vt:lpstr>Mapping-based approaches</vt:lpstr>
      <vt:lpstr>Cufflinks: pipeline for mRNAseq analysis </vt:lpstr>
      <vt:lpstr>Slide 18</vt:lpstr>
      <vt:lpstr>Cufflinks cont.</vt:lpstr>
      <vt:lpstr>mRNAseq assembly</vt:lpstr>
      <vt:lpstr>mRNAseq assembly challenges</vt:lpstr>
      <vt:lpstr>Rnnotator ex.</vt:lpstr>
      <vt:lpstr>Transcriptome annotation</vt:lpstr>
      <vt:lpstr>Quantifying transcripts</vt:lpstr>
      <vt:lpstr>Isoform analysis – some easy…</vt:lpstr>
      <vt:lpstr>Isoform analysis – some hard</vt:lpstr>
      <vt:lpstr>Normalization</vt:lpstr>
      <vt:lpstr>Normalization techniques</vt:lpstr>
      <vt:lpstr>Comparison across samples</vt:lpstr>
      <vt:lpstr>“Gene list” …now what?</vt:lpstr>
      <vt:lpstr>Research challenges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6 - mRNAseq</dc:title>
  <dc:creator>C. Titus Brown</dc:creator>
  <cp:lastModifiedBy>C. Titus Brown</cp:lastModifiedBy>
  <cp:revision>31</cp:revision>
  <dcterms:created xsi:type="dcterms:W3CDTF">2011-06-15T14:43:32Z</dcterms:created>
  <dcterms:modified xsi:type="dcterms:W3CDTF">2011-06-15T14:44:21Z</dcterms:modified>
</cp:coreProperties>
</file>