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4F0F5-6D4F-5A4F-A3E1-D2D8353F277B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812C5-1376-BC4E-9261-E90E5A10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812C5-1376-BC4E-9261-E90E5A10F3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812C5-1376-BC4E-9261-E90E5A10F3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7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812C5-1376-BC4E-9261-E90E5A10F3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812C5-1376-BC4E-9261-E90E5A10F3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ECC-6EC7-3B49-A618-A6126885A45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E24E-4CE1-364E-B66C-BE9DFB16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ECC-6EC7-3B49-A618-A6126885A45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E24E-4CE1-364E-B66C-BE9DFB16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7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ECC-6EC7-3B49-A618-A6126885A45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E24E-4CE1-364E-B66C-BE9DFB16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ECC-6EC7-3B49-A618-A6126885A45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E24E-4CE1-364E-B66C-BE9DFB1658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5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ECC-6EC7-3B49-A618-A6126885A45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E24E-4CE1-364E-B66C-BE9DFB16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ECC-6EC7-3B49-A618-A6126885A45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E24E-4CE1-364E-B66C-BE9DFB1658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ECC-6EC7-3B49-A618-A6126885A45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E24E-4CE1-364E-B66C-BE9DFB1658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ECC-6EC7-3B49-A618-A6126885A45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E24E-4CE1-364E-B66C-BE9DFB1658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ECC-6EC7-3B49-A618-A6126885A45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E24E-4CE1-364E-B66C-BE9DFB16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ECC-6EC7-3B49-A618-A6126885A45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E24E-4CE1-364E-B66C-BE9DFB16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4ECC-6EC7-3B49-A618-A6126885A45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E24E-4CE1-364E-B66C-BE9DFB16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6461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94ECC-6EC7-3B49-A618-A6126885A45C}" type="datetimeFigureOut">
              <a:rPr lang="en-US" smtClean="0"/>
              <a:t>8/25/14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E24E-4CE1-364E-B66C-BE9DFB16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2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9115"/>
            <a:ext cx="7772400" cy="1470025"/>
          </a:xfrm>
        </p:spPr>
        <p:txBody>
          <a:bodyPr/>
          <a:lstStyle/>
          <a:p>
            <a:r>
              <a:rPr lang="en-US" dirty="0" smtClean="0"/>
              <a:t>Drinking from a fire hose: analysis of metagenomic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718" y="1927154"/>
            <a:ext cx="6400800" cy="1752600"/>
          </a:xfrm>
        </p:spPr>
        <p:txBody>
          <a:bodyPr/>
          <a:lstStyle/>
          <a:p>
            <a:r>
              <a:rPr lang="en-US" sz="2900" dirty="0" smtClean="0"/>
              <a:t>Rachel Mackelprang, Ph.D.</a:t>
            </a:r>
          </a:p>
          <a:p>
            <a:r>
              <a:rPr lang="en-US" sz="1800" dirty="0" smtClean="0"/>
              <a:t>Assistant Professor of Biology</a:t>
            </a:r>
          </a:p>
          <a:p>
            <a:r>
              <a:rPr lang="en-US" sz="1800" dirty="0" smtClean="0"/>
              <a:t>California State University Northridge</a:t>
            </a:r>
            <a:endParaRPr lang="en-US" sz="1800" dirty="0"/>
          </a:p>
        </p:txBody>
      </p:sp>
      <p:pic>
        <p:nvPicPr>
          <p:cNvPr id="5" name="Picture 4" descr="Screen Shot 2014-08-22 at 9.10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79" y="3381635"/>
            <a:ext cx="3642026" cy="2963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8214" y="6273021"/>
            <a:ext cx="897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Ph.D. Comics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2409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(Alas) There is no one pipeline</a:t>
            </a:r>
            <a:endParaRPr lang="en-US" dirty="0"/>
          </a:p>
        </p:txBody>
      </p:sp>
      <p:pic>
        <p:nvPicPr>
          <p:cNvPr id="6" name="Picture 5" descr="pipli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3" y="1280871"/>
            <a:ext cx="3579973" cy="2377856"/>
          </a:xfrm>
          <a:prstGeom prst="rect">
            <a:avLst/>
          </a:prstGeom>
        </p:spPr>
      </p:pic>
      <p:pic>
        <p:nvPicPr>
          <p:cNvPr id="7" name="Picture 6" descr="testpipe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31" y="1280871"/>
            <a:ext cx="3170473" cy="23778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1941" y="3733554"/>
            <a:ext cx="53168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There’s more than one way to do it</a:t>
            </a:r>
          </a:p>
          <a:p>
            <a:r>
              <a:rPr lang="en-US" dirty="0"/>
              <a:t>	</a:t>
            </a:r>
            <a:r>
              <a:rPr lang="en-US" dirty="0" smtClean="0"/>
              <a:t>								-Larry Wall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1025" y="4927152"/>
            <a:ext cx="59114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Questions and goals</a:t>
            </a:r>
          </a:p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Community complexity &amp; diversity</a:t>
            </a:r>
          </a:p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Computational resources and expertise</a:t>
            </a:r>
          </a:p>
        </p:txBody>
      </p:sp>
    </p:spTree>
    <p:extLst>
      <p:ext uri="{BB962C8B-B14F-4D97-AF65-F5344CB8AC3E}">
        <p14:creationId xmlns:p14="http://schemas.microsoft.com/office/powerpoint/2010/main" val="310698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&amp;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7874" y="891530"/>
            <a:ext cx="5077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The breadth </a:t>
            </a:r>
            <a:r>
              <a:rPr lang="en-US" sz="2800" dirty="0" err="1" smtClean="0">
                <a:solidFill>
                  <a:schemeClr val="accent2"/>
                </a:solidFill>
              </a:rPr>
              <a:t>vs</a:t>
            </a:r>
            <a:r>
              <a:rPr lang="en-US" sz="2800" dirty="0" smtClean="0">
                <a:solidFill>
                  <a:schemeClr val="accent2"/>
                </a:solidFill>
              </a:rPr>
              <a:t> depth conundrum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08348" y="1674504"/>
            <a:ext cx="4457576" cy="2253757"/>
            <a:chOff x="30908" y="1643791"/>
            <a:chExt cx="4457576" cy="2253757"/>
          </a:xfrm>
        </p:grpSpPr>
        <p:sp>
          <p:nvSpPr>
            <p:cNvPr id="7" name="TextBox 6"/>
            <p:cNvSpPr txBox="1"/>
            <p:nvPr/>
          </p:nvSpPr>
          <p:spPr>
            <a:xfrm>
              <a:off x="1926284" y="2168943"/>
              <a:ext cx="2562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</a:t>
              </a:r>
              <a:r>
                <a:rPr lang="en-US" sz="2800" dirty="0" smtClean="0"/>
                <a:t>enomes/large </a:t>
              </a:r>
              <a:r>
                <a:rPr lang="en-US" sz="2800" dirty="0" err="1" smtClean="0"/>
                <a:t>conitgs</a:t>
              </a:r>
              <a:r>
                <a:rPr lang="en-US" sz="2800" dirty="0" smtClean="0"/>
                <a:t>?</a:t>
              </a:r>
            </a:p>
          </p:txBody>
        </p:sp>
        <p:pic>
          <p:nvPicPr>
            <p:cNvPr id="3" name="Picture 2" descr="Screen Shot 2014-08-24 at 11.01.59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88" y="1817487"/>
              <a:ext cx="1648497" cy="162158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32252" y="3441498"/>
              <a:ext cx="16624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Hess et al. 2011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908" y="1643791"/>
              <a:ext cx="4290373" cy="2253757"/>
            </a:xfrm>
            <a:prstGeom prst="roundRect">
              <a:avLst/>
            </a:prstGeom>
            <a:noFill/>
            <a:ln w="19050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21378" y="1355436"/>
            <a:ext cx="4472882" cy="2962708"/>
            <a:chOff x="4621378" y="1355436"/>
            <a:chExt cx="4472882" cy="2962708"/>
          </a:xfrm>
        </p:grpSpPr>
        <p:grpSp>
          <p:nvGrpSpPr>
            <p:cNvPr id="26" name="Group 25"/>
            <p:cNvGrpSpPr/>
            <p:nvPr/>
          </p:nvGrpSpPr>
          <p:grpSpPr>
            <a:xfrm>
              <a:off x="4746678" y="1378118"/>
              <a:ext cx="2855952" cy="2091666"/>
              <a:chOff x="0" y="85476"/>
              <a:chExt cx="9380350" cy="6543021"/>
            </a:xfrm>
          </p:grpSpPr>
          <p:pic>
            <p:nvPicPr>
              <p:cNvPr id="24" name="Picture 23" descr="Screen Shot 2014-08-26 at 6.25.38 A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8600"/>
                <a:ext cx="9144000" cy="6399897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8781945" y="85476"/>
                <a:ext cx="598405" cy="47789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621378" y="1355436"/>
              <a:ext cx="4472882" cy="2962708"/>
              <a:chOff x="4652354" y="1339946"/>
              <a:chExt cx="4472882" cy="303161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754967" y="3395265"/>
                <a:ext cx="4370269" cy="976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Compare ecological patterns with genetic content?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561647" y="2991140"/>
                <a:ext cx="1536523" cy="377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Tas</a:t>
                </a:r>
                <a:r>
                  <a:rPr lang="en-US" dirty="0" smtClean="0"/>
                  <a:t> et al. 2014</a:t>
                </a:r>
                <a:endParaRPr lang="en-US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652354" y="1339946"/>
                <a:ext cx="4460670" cy="2981638"/>
              </a:xfrm>
              <a:prstGeom prst="roundRect">
                <a:avLst/>
              </a:prstGeom>
              <a:noFill/>
              <a:ln w="19050" cmpd="sng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49084" y="4371319"/>
            <a:ext cx="8907476" cy="2475069"/>
            <a:chOff x="449084" y="4371319"/>
            <a:chExt cx="8907476" cy="2475069"/>
          </a:xfrm>
        </p:grpSpPr>
        <p:pic>
          <p:nvPicPr>
            <p:cNvPr id="8" name="Picture 7" descr="Screen Shot 2014-08-24 at 11.06.06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084" y="4386086"/>
              <a:ext cx="4737910" cy="231701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217969" y="4864382"/>
              <a:ext cx="41385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Gene &amp; pathway abundance?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0530" y="6259144"/>
              <a:ext cx="18644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Mason et al. 2012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49084" y="4371319"/>
              <a:ext cx="8332861" cy="2475069"/>
            </a:xfrm>
            <a:prstGeom prst="roundRect">
              <a:avLst/>
            </a:prstGeom>
            <a:noFill/>
            <a:ln w="19050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23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Resources &amp; Requirements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78134" y="1562612"/>
            <a:ext cx="3118505" cy="992691"/>
            <a:chOff x="339279" y="6888760"/>
            <a:chExt cx="3687801" cy="1173911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342433" y="7874226"/>
              <a:ext cx="3671243" cy="0"/>
            </a:xfrm>
            <a:prstGeom prst="line">
              <a:avLst/>
            </a:prstGeom>
            <a:noFill/>
            <a:ln w="19050" cmpd="sng">
              <a:solidFill>
                <a:srgbClr val="40404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42433" y="7507512"/>
              <a:ext cx="374536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504075" y="7277463"/>
              <a:ext cx="42578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28519" y="7152127"/>
              <a:ext cx="426576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776108" y="6888760"/>
              <a:ext cx="305937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697258" y="7074386"/>
              <a:ext cx="340631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791089" y="6983952"/>
              <a:ext cx="288591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556114" y="7344098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440996" y="7429771"/>
              <a:ext cx="42578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775319" y="7513859"/>
              <a:ext cx="271243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1092295" y="7528137"/>
              <a:ext cx="271243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907785" y="7428186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011079" y="7288569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373000" y="7429771"/>
              <a:ext cx="42578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310708" y="7339339"/>
              <a:ext cx="426576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1566182" y="7226694"/>
              <a:ext cx="340631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1425040" y="7496406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1880003" y="7440877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1305188" y="7160059"/>
              <a:ext cx="271243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1120679" y="7060108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1223973" y="6920491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1585892" y="7061693"/>
              <a:ext cx="42578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1540949" y="7004577"/>
              <a:ext cx="271243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1775921" y="7128328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304215" y="7499580"/>
              <a:ext cx="42578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2259272" y="7374242"/>
              <a:ext cx="426577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2497398" y="7296501"/>
              <a:ext cx="340631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2811217" y="7510686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3197582" y="7526552"/>
              <a:ext cx="426577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3366322" y="7448809"/>
              <a:ext cx="340631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3105328" y="7382174"/>
              <a:ext cx="271243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2920819" y="7282223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3386032" y="7283810"/>
              <a:ext cx="42578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3438072" y="7350445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2196980" y="7006164"/>
              <a:ext cx="305937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2118130" y="7191790"/>
              <a:ext cx="340631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2315254" y="7101358"/>
              <a:ext cx="288591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2541551" y="7177512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2644845" y="7037895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3006764" y="7179097"/>
              <a:ext cx="42578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>
              <a:off x="3031208" y="7053761"/>
              <a:ext cx="426576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3576849" y="7041068"/>
              <a:ext cx="305937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3498001" y="7226694"/>
              <a:ext cx="340631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3591830" y="7136262"/>
              <a:ext cx="288591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755837" y="7437705"/>
              <a:ext cx="271243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>
              <a:off x="3684873" y="7532897"/>
              <a:ext cx="288591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339279" y="7079146"/>
              <a:ext cx="288591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3162099" y="6934770"/>
              <a:ext cx="357979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>
              <a:off x="3548463" y="6950635"/>
              <a:ext cx="426576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Pentagon 58"/>
            <p:cNvSpPr/>
            <p:nvPr/>
          </p:nvSpPr>
          <p:spPr>
            <a:xfrm>
              <a:off x="903055" y="7700433"/>
              <a:ext cx="402133" cy="107950"/>
            </a:xfrm>
            <a:prstGeom prst="homePlate">
              <a:avLst/>
            </a:prstGeom>
            <a:solidFill>
              <a:srgbClr val="7D6B6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entagon 59"/>
            <p:cNvSpPr/>
            <p:nvPr/>
          </p:nvSpPr>
          <p:spPr>
            <a:xfrm>
              <a:off x="447104" y="7700433"/>
              <a:ext cx="170315" cy="107950"/>
            </a:xfrm>
            <a:prstGeom prst="homePlate">
              <a:avLst/>
            </a:prstGeom>
            <a:solidFill>
              <a:srgbClr val="9F5FAD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entagon 60"/>
            <p:cNvSpPr/>
            <p:nvPr/>
          </p:nvSpPr>
          <p:spPr>
            <a:xfrm>
              <a:off x="816489" y="7700433"/>
              <a:ext cx="69387" cy="107950"/>
            </a:xfrm>
            <a:prstGeom prst="homePlate">
              <a:avLst/>
            </a:prstGeom>
            <a:solidFill>
              <a:srgbClr val="FFF9C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entagon 61"/>
            <p:cNvSpPr/>
            <p:nvPr/>
          </p:nvSpPr>
          <p:spPr>
            <a:xfrm>
              <a:off x="361736" y="7700433"/>
              <a:ext cx="69387" cy="107950"/>
            </a:xfrm>
            <a:prstGeom prst="homePlate">
              <a:avLst/>
            </a:prstGeom>
            <a:solidFill>
              <a:srgbClr val="88B56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entagon 62"/>
            <p:cNvSpPr/>
            <p:nvPr/>
          </p:nvSpPr>
          <p:spPr>
            <a:xfrm flipH="1">
              <a:off x="1346065" y="7950426"/>
              <a:ext cx="298407" cy="107950"/>
            </a:xfrm>
            <a:prstGeom prst="homePlate">
              <a:avLst/>
            </a:prstGeom>
            <a:solidFill>
              <a:srgbClr val="5E8CB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entagon 63"/>
            <p:cNvSpPr/>
            <p:nvPr/>
          </p:nvSpPr>
          <p:spPr>
            <a:xfrm flipH="1">
              <a:off x="1646596" y="7950426"/>
              <a:ext cx="448781" cy="107950"/>
            </a:xfrm>
            <a:prstGeom prst="homePlate">
              <a:avLst/>
            </a:prstGeom>
            <a:solidFill>
              <a:srgbClr val="5E8CB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entagon 64"/>
            <p:cNvSpPr/>
            <p:nvPr/>
          </p:nvSpPr>
          <p:spPr>
            <a:xfrm flipH="1">
              <a:off x="2099559" y="7950426"/>
              <a:ext cx="159712" cy="107950"/>
            </a:xfrm>
            <a:prstGeom prst="homePlate">
              <a:avLst/>
            </a:prstGeom>
            <a:solidFill>
              <a:srgbClr val="DD7E5C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entagon 65"/>
            <p:cNvSpPr/>
            <p:nvPr/>
          </p:nvSpPr>
          <p:spPr>
            <a:xfrm flipH="1">
              <a:off x="2315253" y="7950426"/>
              <a:ext cx="159712" cy="107950"/>
            </a:xfrm>
            <a:prstGeom prst="homePlate">
              <a:avLst/>
            </a:prstGeom>
            <a:solidFill>
              <a:srgbClr val="FFF9C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entagon 66"/>
            <p:cNvSpPr/>
            <p:nvPr/>
          </p:nvSpPr>
          <p:spPr>
            <a:xfrm flipH="1">
              <a:off x="2485134" y="7952574"/>
              <a:ext cx="244871" cy="107950"/>
            </a:xfrm>
            <a:prstGeom prst="homePlate">
              <a:avLst/>
            </a:prstGeom>
            <a:solidFill>
              <a:srgbClr val="FFF9C5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entagon 67"/>
            <p:cNvSpPr/>
            <p:nvPr/>
          </p:nvSpPr>
          <p:spPr>
            <a:xfrm>
              <a:off x="2810155" y="7700433"/>
              <a:ext cx="295173" cy="107950"/>
            </a:xfrm>
            <a:prstGeom prst="homePlate">
              <a:avLst/>
            </a:prstGeom>
            <a:solidFill>
              <a:srgbClr val="645AF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Pentagon 68"/>
            <p:cNvSpPr/>
            <p:nvPr/>
          </p:nvSpPr>
          <p:spPr>
            <a:xfrm flipH="1">
              <a:off x="3189290" y="7950426"/>
              <a:ext cx="89508" cy="107950"/>
            </a:xfrm>
            <a:prstGeom prst="homePlate">
              <a:avLst/>
            </a:prstGeom>
            <a:solidFill>
              <a:srgbClr val="88B564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entagon 69"/>
            <p:cNvSpPr/>
            <p:nvPr/>
          </p:nvSpPr>
          <p:spPr>
            <a:xfrm>
              <a:off x="3406533" y="7700433"/>
              <a:ext cx="170315" cy="107950"/>
            </a:xfrm>
            <a:prstGeom prst="homePlate">
              <a:avLst/>
            </a:prstGeom>
            <a:solidFill>
              <a:srgbClr val="FFF9C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entagon 70"/>
            <p:cNvSpPr/>
            <p:nvPr/>
          </p:nvSpPr>
          <p:spPr>
            <a:xfrm flipH="1">
              <a:off x="3675981" y="7954721"/>
              <a:ext cx="159712" cy="107950"/>
            </a:xfrm>
            <a:prstGeom prst="homePlate">
              <a:avLst/>
            </a:prstGeom>
            <a:solidFill>
              <a:srgbClr val="9F5FAD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711220" y="3054954"/>
            <a:ext cx="1311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PT Sans"/>
              </a:rPr>
              <a:t>Environment 1</a:t>
            </a:r>
            <a:endParaRPr lang="en-US" sz="1400" b="1" dirty="0">
              <a:cs typeface="PT San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345606" y="3057159"/>
            <a:ext cx="1311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PT Sans"/>
              </a:rPr>
              <a:t>Environment 2</a:t>
            </a:r>
            <a:endParaRPr lang="en-US" sz="1400" b="1" dirty="0">
              <a:cs typeface="PT Sans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316018" y="1586543"/>
            <a:ext cx="1993983" cy="1356307"/>
            <a:chOff x="1675962" y="4392979"/>
            <a:chExt cx="2481300" cy="1687780"/>
          </a:xfrm>
        </p:grpSpPr>
        <p:grpSp>
          <p:nvGrpSpPr>
            <p:cNvPr id="113" name="Group 112"/>
            <p:cNvGrpSpPr/>
            <p:nvPr/>
          </p:nvGrpSpPr>
          <p:grpSpPr>
            <a:xfrm>
              <a:off x="1693190" y="4392979"/>
              <a:ext cx="2455318" cy="1326141"/>
              <a:chOff x="4732800" y="3175676"/>
              <a:chExt cx="1210345" cy="653719"/>
            </a:xfrm>
          </p:grpSpPr>
          <p:sp>
            <p:nvSpPr>
              <p:cNvPr id="72" name="Line 9"/>
              <p:cNvSpPr>
                <a:spLocks noChangeShapeType="1"/>
              </p:cNvSpPr>
              <p:nvPr/>
            </p:nvSpPr>
            <p:spPr bwMode="auto">
              <a:xfrm>
                <a:off x="4738648" y="3175676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9"/>
              <p:cNvSpPr>
                <a:spLocks noChangeShapeType="1"/>
              </p:cNvSpPr>
              <p:nvPr/>
            </p:nvSpPr>
            <p:spPr bwMode="auto">
              <a:xfrm>
                <a:off x="4738648" y="3251875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"/>
              <p:cNvSpPr>
                <a:spLocks noChangeShapeType="1"/>
              </p:cNvSpPr>
              <p:nvPr/>
            </p:nvSpPr>
            <p:spPr bwMode="auto">
              <a:xfrm>
                <a:off x="4738648" y="3324424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"/>
              <p:cNvSpPr>
                <a:spLocks noChangeShapeType="1"/>
              </p:cNvSpPr>
              <p:nvPr/>
            </p:nvSpPr>
            <p:spPr bwMode="auto">
              <a:xfrm>
                <a:off x="4738648" y="3392158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9"/>
              <p:cNvSpPr>
                <a:spLocks noChangeShapeType="1"/>
              </p:cNvSpPr>
              <p:nvPr/>
            </p:nvSpPr>
            <p:spPr bwMode="auto">
              <a:xfrm>
                <a:off x="4738648" y="3465330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9"/>
              <p:cNvSpPr>
                <a:spLocks noChangeShapeType="1"/>
              </p:cNvSpPr>
              <p:nvPr/>
            </p:nvSpPr>
            <p:spPr bwMode="auto">
              <a:xfrm>
                <a:off x="5159379" y="3187170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>
                <a:off x="5602514" y="3178703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9"/>
              <p:cNvSpPr>
                <a:spLocks noChangeShapeType="1"/>
              </p:cNvSpPr>
              <p:nvPr/>
            </p:nvSpPr>
            <p:spPr bwMode="auto">
              <a:xfrm>
                <a:off x="5602514" y="3254902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9"/>
              <p:cNvSpPr>
                <a:spLocks noChangeShapeType="1"/>
              </p:cNvSpPr>
              <p:nvPr/>
            </p:nvSpPr>
            <p:spPr bwMode="auto">
              <a:xfrm>
                <a:off x="5602514" y="3327451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>
                <a:off x="5602514" y="3395185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9"/>
              <p:cNvSpPr>
                <a:spLocks noChangeShapeType="1"/>
              </p:cNvSpPr>
              <p:nvPr/>
            </p:nvSpPr>
            <p:spPr bwMode="auto">
              <a:xfrm>
                <a:off x="5602514" y="3468357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9"/>
              <p:cNvSpPr>
                <a:spLocks noChangeShapeType="1"/>
              </p:cNvSpPr>
              <p:nvPr/>
            </p:nvSpPr>
            <p:spPr bwMode="auto">
              <a:xfrm>
                <a:off x="4732800" y="3539741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9"/>
              <p:cNvSpPr>
                <a:spLocks noChangeShapeType="1"/>
              </p:cNvSpPr>
              <p:nvPr/>
            </p:nvSpPr>
            <p:spPr bwMode="auto">
              <a:xfrm>
                <a:off x="4732800" y="3615940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9"/>
              <p:cNvSpPr>
                <a:spLocks noChangeShapeType="1"/>
              </p:cNvSpPr>
              <p:nvPr/>
            </p:nvSpPr>
            <p:spPr bwMode="auto">
              <a:xfrm>
                <a:off x="4732800" y="3688489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9"/>
              <p:cNvSpPr>
                <a:spLocks noChangeShapeType="1"/>
              </p:cNvSpPr>
              <p:nvPr/>
            </p:nvSpPr>
            <p:spPr bwMode="auto">
              <a:xfrm>
                <a:off x="4732800" y="3756223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9"/>
              <p:cNvSpPr>
                <a:spLocks noChangeShapeType="1"/>
              </p:cNvSpPr>
              <p:nvPr/>
            </p:nvSpPr>
            <p:spPr bwMode="auto">
              <a:xfrm>
                <a:off x="4732800" y="3829395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675962" y="5772982"/>
              <a:ext cx="720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cs typeface="PT Sans"/>
                </a:rPr>
                <a:t>Gene 1</a:t>
              </a:r>
              <a:endParaRPr lang="en-US" sz="1400" dirty="0">
                <a:cs typeface="PT Sans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525764" y="4448947"/>
              <a:ext cx="721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cs typeface="PT Sans"/>
                </a:rPr>
                <a:t>Gene 2</a:t>
              </a:r>
              <a:endParaRPr lang="en-US" sz="1400" dirty="0">
                <a:cs typeface="PT San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35790" y="5006561"/>
              <a:ext cx="721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cs typeface="PT Sans"/>
                </a:rPr>
                <a:t>Gene 3</a:t>
              </a:r>
              <a:endParaRPr lang="en-US" sz="1400" dirty="0">
                <a:cs typeface="PT Sans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911026" y="1586543"/>
            <a:ext cx="2024582" cy="1351372"/>
            <a:chOff x="5707954" y="4399120"/>
            <a:chExt cx="2468272" cy="1647527"/>
          </a:xfrm>
        </p:grpSpPr>
        <p:grpSp>
          <p:nvGrpSpPr>
            <p:cNvPr id="114" name="Group 113"/>
            <p:cNvGrpSpPr/>
            <p:nvPr/>
          </p:nvGrpSpPr>
          <p:grpSpPr>
            <a:xfrm>
              <a:off x="5707954" y="4399120"/>
              <a:ext cx="2428356" cy="1305740"/>
              <a:chOff x="6439858" y="3151712"/>
              <a:chExt cx="1204496" cy="647664"/>
            </a:xfrm>
          </p:grpSpPr>
          <p:sp>
            <p:nvSpPr>
              <p:cNvPr id="83" name="Line 9"/>
              <p:cNvSpPr>
                <a:spLocks noChangeShapeType="1"/>
              </p:cNvSpPr>
              <p:nvPr/>
            </p:nvSpPr>
            <p:spPr bwMode="auto">
              <a:xfrm>
                <a:off x="6439858" y="3151712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9"/>
              <p:cNvSpPr>
                <a:spLocks noChangeShapeType="1"/>
              </p:cNvSpPr>
              <p:nvPr/>
            </p:nvSpPr>
            <p:spPr bwMode="auto">
              <a:xfrm>
                <a:off x="6439858" y="3227911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9"/>
              <p:cNvSpPr>
                <a:spLocks noChangeShapeType="1"/>
              </p:cNvSpPr>
              <p:nvPr/>
            </p:nvSpPr>
            <p:spPr bwMode="auto">
              <a:xfrm>
                <a:off x="6439858" y="3300460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9"/>
              <p:cNvSpPr>
                <a:spLocks noChangeShapeType="1"/>
              </p:cNvSpPr>
              <p:nvPr/>
            </p:nvSpPr>
            <p:spPr bwMode="auto">
              <a:xfrm>
                <a:off x="6439858" y="3368194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9"/>
              <p:cNvSpPr>
                <a:spLocks noChangeShapeType="1"/>
              </p:cNvSpPr>
              <p:nvPr/>
            </p:nvSpPr>
            <p:spPr bwMode="auto">
              <a:xfrm>
                <a:off x="6439858" y="3441366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6860589" y="3163206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9"/>
              <p:cNvSpPr>
                <a:spLocks noChangeShapeType="1"/>
              </p:cNvSpPr>
              <p:nvPr/>
            </p:nvSpPr>
            <p:spPr bwMode="auto">
              <a:xfrm>
                <a:off x="6860589" y="3239405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9"/>
              <p:cNvSpPr>
                <a:spLocks noChangeShapeType="1"/>
              </p:cNvSpPr>
              <p:nvPr/>
            </p:nvSpPr>
            <p:spPr bwMode="auto">
              <a:xfrm>
                <a:off x="6860589" y="3311954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9"/>
              <p:cNvSpPr>
                <a:spLocks noChangeShapeType="1"/>
              </p:cNvSpPr>
              <p:nvPr/>
            </p:nvSpPr>
            <p:spPr bwMode="auto">
              <a:xfrm>
                <a:off x="6860589" y="3379688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9"/>
              <p:cNvSpPr>
                <a:spLocks noChangeShapeType="1"/>
              </p:cNvSpPr>
              <p:nvPr/>
            </p:nvSpPr>
            <p:spPr bwMode="auto">
              <a:xfrm>
                <a:off x="6860589" y="3452860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9"/>
              <p:cNvSpPr>
                <a:spLocks noChangeShapeType="1"/>
              </p:cNvSpPr>
              <p:nvPr/>
            </p:nvSpPr>
            <p:spPr bwMode="auto">
              <a:xfrm>
                <a:off x="7303723" y="3154739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9"/>
              <p:cNvSpPr>
                <a:spLocks noChangeShapeType="1"/>
              </p:cNvSpPr>
              <p:nvPr/>
            </p:nvSpPr>
            <p:spPr bwMode="auto">
              <a:xfrm>
                <a:off x="7303723" y="3230938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9"/>
              <p:cNvSpPr>
                <a:spLocks noChangeShapeType="1"/>
              </p:cNvSpPr>
              <p:nvPr/>
            </p:nvSpPr>
            <p:spPr bwMode="auto">
              <a:xfrm>
                <a:off x="7303723" y="3303487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9"/>
              <p:cNvSpPr>
                <a:spLocks noChangeShapeType="1"/>
              </p:cNvSpPr>
              <p:nvPr/>
            </p:nvSpPr>
            <p:spPr bwMode="auto">
              <a:xfrm>
                <a:off x="7303723" y="3371221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9"/>
              <p:cNvSpPr>
                <a:spLocks noChangeShapeType="1"/>
              </p:cNvSpPr>
              <p:nvPr/>
            </p:nvSpPr>
            <p:spPr bwMode="auto">
              <a:xfrm>
                <a:off x="7303723" y="3444393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9"/>
              <p:cNvSpPr>
                <a:spLocks noChangeShapeType="1"/>
              </p:cNvSpPr>
              <p:nvPr/>
            </p:nvSpPr>
            <p:spPr bwMode="auto">
              <a:xfrm>
                <a:off x="6439858" y="3509722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"/>
              <p:cNvSpPr>
                <a:spLocks noChangeShapeType="1"/>
              </p:cNvSpPr>
              <p:nvPr/>
            </p:nvSpPr>
            <p:spPr bwMode="auto">
              <a:xfrm>
                <a:off x="6439858" y="3585921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9"/>
              <p:cNvSpPr>
                <a:spLocks noChangeShapeType="1"/>
              </p:cNvSpPr>
              <p:nvPr/>
            </p:nvSpPr>
            <p:spPr bwMode="auto">
              <a:xfrm>
                <a:off x="6439858" y="3658470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9"/>
              <p:cNvSpPr>
                <a:spLocks noChangeShapeType="1"/>
              </p:cNvSpPr>
              <p:nvPr/>
            </p:nvSpPr>
            <p:spPr bwMode="auto">
              <a:xfrm>
                <a:off x="6439858" y="3726204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9"/>
              <p:cNvSpPr>
                <a:spLocks noChangeShapeType="1"/>
              </p:cNvSpPr>
              <p:nvPr/>
            </p:nvSpPr>
            <p:spPr bwMode="auto">
              <a:xfrm>
                <a:off x="6439858" y="3799376"/>
                <a:ext cx="340631" cy="0"/>
              </a:xfrm>
              <a:prstGeom prst="line">
                <a:avLst/>
              </a:prstGeom>
              <a:noFill/>
              <a:ln w="28575">
                <a:solidFill>
                  <a:srgbClr val="E46C0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9"/>
              <p:cNvSpPr>
                <a:spLocks noChangeShapeType="1"/>
              </p:cNvSpPr>
              <p:nvPr/>
            </p:nvSpPr>
            <p:spPr bwMode="auto">
              <a:xfrm>
                <a:off x="7303723" y="3517564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9"/>
              <p:cNvSpPr>
                <a:spLocks noChangeShapeType="1"/>
              </p:cNvSpPr>
              <p:nvPr/>
            </p:nvSpPr>
            <p:spPr bwMode="auto">
              <a:xfrm>
                <a:off x="7303723" y="3585298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9"/>
              <p:cNvSpPr>
                <a:spLocks noChangeShapeType="1"/>
              </p:cNvSpPr>
              <p:nvPr/>
            </p:nvSpPr>
            <p:spPr bwMode="auto">
              <a:xfrm>
                <a:off x="7303723" y="3658470"/>
                <a:ext cx="340631" cy="0"/>
              </a:xfrm>
              <a:prstGeom prst="lin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5707954" y="5738870"/>
              <a:ext cx="720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cs typeface="PT Sans"/>
                </a:rPr>
                <a:t>Gene 1</a:t>
              </a:r>
              <a:endParaRPr lang="en-US" sz="1400" dirty="0">
                <a:cs typeface="PT Sans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544728" y="5008799"/>
              <a:ext cx="721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cs typeface="PT Sans"/>
                </a:rPr>
                <a:t>Gene 2</a:t>
              </a:r>
              <a:endParaRPr lang="en-US" sz="1400" dirty="0">
                <a:cs typeface="PT Sans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454754" y="5419881"/>
              <a:ext cx="721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cs typeface="PT Sans"/>
                </a:rPr>
                <a:t>Gene 3</a:t>
              </a:r>
              <a:endParaRPr lang="en-US" sz="1400" dirty="0">
                <a:cs typeface="PT Sans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330479" y="1006171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4F81BD"/>
                </a:solidFill>
                <a:cs typeface="PT Sans"/>
              </a:rPr>
              <a:t>Assembly</a:t>
            </a:r>
            <a:endParaRPr lang="en-US" sz="2000" b="1" dirty="0">
              <a:solidFill>
                <a:srgbClr val="4F81BD"/>
              </a:solidFill>
              <a:cs typeface="PT San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297824" y="977569"/>
            <a:ext cx="307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4F81BD"/>
                </a:solidFill>
                <a:cs typeface="PT Sans"/>
              </a:rPr>
              <a:t>Direct Annotation of Reads</a:t>
            </a:r>
            <a:endParaRPr lang="en-US" sz="2000" b="1" dirty="0">
              <a:solidFill>
                <a:srgbClr val="4F81BD"/>
              </a:solidFill>
              <a:cs typeface="PT Sans"/>
            </a:endParaRPr>
          </a:p>
        </p:txBody>
      </p:sp>
      <p:pic>
        <p:nvPicPr>
          <p:cNvPr id="126" name="Picture 125" descr="memo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3" y="2793207"/>
            <a:ext cx="2289275" cy="1526183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535856" y="4342611"/>
            <a:ext cx="2569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Large memory requirements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29373" y="4918029"/>
            <a:ext cx="25060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cs typeface="PT Sans"/>
              </a:rPr>
              <a:t>Freely Available Tools</a:t>
            </a:r>
          </a:p>
          <a:p>
            <a:pPr algn="ctr"/>
            <a:r>
              <a:rPr lang="en-US" sz="2000" dirty="0" smtClean="0">
                <a:cs typeface="PT Sans"/>
              </a:rPr>
              <a:t>Velvet</a:t>
            </a:r>
          </a:p>
          <a:p>
            <a:pPr algn="ctr"/>
            <a:r>
              <a:rPr lang="en-US" sz="2000" dirty="0" err="1" smtClean="0">
                <a:cs typeface="PT Sans"/>
              </a:rPr>
              <a:t>ABySS</a:t>
            </a:r>
            <a:endParaRPr lang="en-US" sz="2000" dirty="0" smtClean="0">
              <a:cs typeface="PT Sans"/>
            </a:endParaRPr>
          </a:p>
          <a:p>
            <a:pPr algn="ctr"/>
            <a:r>
              <a:rPr lang="en-US" sz="2000" dirty="0" smtClean="0">
                <a:cs typeface="PT Sans"/>
              </a:rPr>
              <a:t>Meta-IDBA</a:t>
            </a:r>
          </a:p>
          <a:p>
            <a:pPr algn="ctr"/>
            <a:r>
              <a:rPr lang="en-US" sz="2000" dirty="0" smtClean="0">
                <a:cs typeface="PT Sans"/>
              </a:rPr>
              <a:t>ALLPATHS</a:t>
            </a:r>
          </a:p>
          <a:p>
            <a:pPr algn="ctr"/>
            <a:r>
              <a:rPr lang="en-US" sz="2000" dirty="0" err="1" smtClean="0">
                <a:cs typeface="PT Sans"/>
              </a:rPr>
              <a:t>khmer</a:t>
            </a:r>
            <a:endParaRPr lang="en-US" sz="2000" dirty="0" smtClean="0">
              <a:cs typeface="PT Sans"/>
            </a:endParaRPr>
          </a:p>
          <a:p>
            <a:pPr algn="ctr"/>
            <a:endParaRPr lang="en-US" sz="2000" dirty="0" smtClean="0">
              <a:cs typeface="PT Sans"/>
            </a:endParaRPr>
          </a:p>
          <a:p>
            <a:pPr algn="ctr"/>
            <a:endParaRPr lang="en-US" sz="2000" dirty="0">
              <a:cs typeface="PT San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96695" y="4743445"/>
            <a:ext cx="1435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Loads of nodes</a:t>
            </a:r>
            <a:endParaRPr lang="en-US" sz="1600" dirty="0"/>
          </a:p>
        </p:txBody>
      </p:sp>
      <p:pic>
        <p:nvPicPr>
          <p:cNvPr id="130" name="Picture 129" descr="IMG00275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91" y="3516539"/>
            <a:ext cx="2403037" cy="1328224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5468792" y="5167476"/>
            <a:ext cx="25060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cs typeface="PT Sans"/>
              </a:rPr>
              <a:t>Freely Available Tools</a:t>
            </a:r>
          </a:p>
          <a:p>
            <a:pPr algn="ctr"/>
            <a:r>
              <a:rPr lang="en-US" sz="2000" dirty="0" smtClean="0">
                <a:cs typeface="PT Sans"/>
              </a:rPr>
              <a:t>BLAST</a:t>
            </a:r>
          </a:p>
          <a:p>
            <a:pPr algn="ctr"/>
            <a:r>
              <a:rPr lang="en-US" sz="2000" dirty="0" smtClean="0">
                <a:cs typeface="PT Sans"/>
              </a:rPr>
              <a:t>USEARCH</a:t>
            </a:r>
          </a:p>
          <a:p>
            <a:pPr algn="ctr"/>
            <a:r>
              <a:rPr lang="en-US" sz="2000" dirty="0" smtClean="0">
                <a:cs typeface="PT Sans"/>
              </a:rPr>
              <a:t>PAUDA</a:t>
            </a:r>
          </a:p>
          <a:p>
            <a:pPr algn="ctr"/>
            <a:r>
              <a:rPr lang="en-US" sz="2000" dirty="0" smtClean="0">
                <a:cs typeface="PT Sans"/>
              </a:rPr>
              <a:t>HMMER3</a:t>
            </a:r>
            <a:endParaRPr lang="en-US" sz="2000" dirty="0"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9529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Characteristics</a:t>
            </a:r>
            <a:endParaRPr lang="en-US" dirty="0"/>
          </a:p>
        </p:txBody>
      </p:sp>
      <p:pic>
        <p:nvPicPr>
          <p:cNvPr id="4" name="Picture 3" descr="stand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3" y="2432740"/>
            <a:ext cx="1724503" cy="1324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3918" y="3685771"/>
            <a:ext cx="117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© Christian Lott</a:t>
            </a:r>
            <a:endParaRPr lang="en-US" sz="1200" dirty="0"/>
          </a:p>
        </p:txBody>
      </p:sp>
      <p:sp>
        <p:nvSpPr>
          <p:cNvPr id="6" name="Isosceles Triangle 5"/>
          <p:cNvSpPr/>
          <p:nvPr/>
        </p:nvSpPr>
        <p:spPr>
          <a:xfrm rot="16200000">
            <a:off x="4134096" y="-1364682"/>
            <a:ext cx="658919" cy="667927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oil_photo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95" y="2432740"/>
            <a:ext cx="1673396" cy="13387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2107" y="3689107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www.co.nrcs.usda.gov</a:t>
            </a:r>
            <a:endParaRPr lang="en-US" sz="1200" dirty="0"/>
          </a:p>
        </p:txBody>
      </p:sp>
      <p:pic>
        <p:nvPicPr>
          <p:cNvPr id="9" name="Picture 8" descr="Figure_34_01_0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145" y="2352344"/>
            <a:ext cx="2203199" cy="15365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12585" y="3757663"/>
            <a:ext cx="10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www.cnx.org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28510" y="166839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7759" y="4043177"/>
            <a:ext cx="291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0.5 Tb per sample isn’t nearly enough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146337" y="4066614"/>
            <a:ext cx="29147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Sanger sequencing yielded reasonable coverage</a:t>
            </a:r>
          </a:p>
        </p:txBody>
      </p:sp>
    </p:spTree>
    <p:extLst>
      <p:ext uri="{BB962C8B-B14F-4D97-AF65-F5344CB8AC3E}">
        <p14:creationId xmlns:p14="http://schemas.microsoft.com/office/powerpoint/2010/main" val="165855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05400" y="1927154"/>
            <a:ext cx="706273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900" dirty="0" smtClean="0"/>
              <a:t>Looking forward to an interesting discussion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637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ckelprang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Mackelprang_template.potx</Template>
  <TotalTime>3333</TotalTime>
  <Words>175</Words>
  <Application>Microsoft Macintosh PowerPoint</Application>
  <PresentationFormat>On-screen Show (4:3)</PresentationFormat>
  <Paragraphs>58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Mackelprang_template</vt:lpstr>
      <vt:lpstr>Drinking from a fire hose: analysis of metagenomic data</vt:lpstr>
      <vt:lpstr>(Alas) There is no one pipeline</vt:lpstr>
      <vt:lpstr>Goals &amp; Questions</vt:lpstr>
      <vt:lpstr>Computational Resources &amp; Requirements</vt:lpstr>
      <vt:lpstr>Community Characteristics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Mackelprang</dc:creator>
  <cp:lastModifiedBy>Rachel Mackelprang</cp:lastModifiedBy>
  <cp:revision>29</cp:revision>
  <dcterms:created xsi:type="dcterms:W3CDTF">2012-01-11T02:41:15Z</dcterms:created>
  <dcterms:modified xsi:type="dcterms:W3CDTF">2014-08-26T05:25:27Z</dcterms:modified>
</cp:coreProperties>
</file>