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686" r:id="rId3"/>
    <p:sldId id="687" r:id="rId4"/>
    <p:sldId id="688" r:id="rId5"/>
    <p:sldId id="689" r:id="rId6"/>
    <p:sldId id="690" r:id="rId7"/>
    <p:sldId id="695" r:id="rId8"/>
    <p:sldId id="694" r:id="rId9"/>
    <p:sldId id="693" r:id="rId10"/>
    <p:sldId id="691" r:id="rId11"/>
    <p:sldId id="692" r:id="rId1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Tahoma" pitchFamily="-107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Tahoma" pitchFamily="-107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Tahoma" pitchFamily="-107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Tahoma" pitchFamily="-107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Tahoma" pitchFamily="-107" charset="0"/>
        <a:ea typeface="+mn-ea"/>
        <a:cs typeface="+mn-cs"/>
      </a:defRPr>
    </a:lvl5pPr>
    <a:lvl6pPr marL="2286000" algn="l" defTabSz="457200" rtl="0" eaLnBrk="1" latinLnBrk="0" hangingPunct="1">
      <a:defRPr kumimoji="1" sz="4400" kern="1200">
        <a:solidFill>
          <a:schemeClr val="tx1"/>
        </a:solidFill>
        <a:latin typeface="Tahoma" pitchFamily="-107" charset="0"/>
        <a:ea typeface="+mn-ea"/>
        <a:cs typeface="+mn-cs"/>
      </a:defRPr>
    </a:lvl6pPr>
    <a:lvl7pPr marL="2743200" algn="l" defTabSz="457200" rtl="0" eaLnBrk="1" latinLnBrk="0" hangingPunct="1">
      <a:defRPr kumimoji="1" sz="4400" kern="1200">
        <a:solidFill>
          <a:schemeClr val="tx1"/>
        </a:solidFill>
        <a:latin typeface="Tahoma" pitchFamily="-107" charset="0"/>
        <a:ea typeface="+mn-ea"/>
        <a:cs typeface="+mn-cs"/>
      </a:defRPr>
    </a:lvl7pPr>
    <a:lvl8pPr marL="3200400" algn="l" defTabSz="457200" rtl="0" eaLnBrk="1" latinLnBrk="0" hangingPunct="1">
      <a:defRPr kumimoji="1" sz="4400" kern="1200">
        <a:solidFill>
          <a:schemeClr val="tx1"/>
        </a:solidFill>
        <a:latin typeface="Tahoma" pitchFamily="-107" charset="0"/>
        <a:ea typeface="+mn-ea"/>
        <a:cs typeface="+mn-cs"/>
      </a:defRPr>
    </a:lvl8pPr>
    <a:lvl9pPr marL="3657600" algn="l" defTabSz="457200" rtl="0" eaLnBrk="1" latinLnBrk="0" hangingPunct="1">
      <a:defRPr kumimoji="1" sz="4400" kern="1200">
        <a:solidFill>
          <a:schemeClr val="tx1"/>
        </a:solidFill>
        <a:latin typeface="Tahoma" pitchFamily="-107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F5FB05"/>
    <a:srgbClr val="B2B2B2"/>
    <a:srgbClr val="800000"/>
    <a:srgbClr val="5F5F5F"/>
    <a:srgbClr val="808080"/>
    <a:srgbClr val="FFD525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horzBarState="maximized">
    <p:restoredLeft sz="16352" autoAdjust="0"/>
    <p:restoredTop sz="96522" autoAdjust="0"/>
  </p:normalViewPr>
  <p:slideViewPr>
    <p:cSldViewPr>
      <p:cViewPr varScale="1">
        <p:scale>
          <a:sx n="123" d="100"/>
          <a:sy n="123" d="100"/>
        </p:scale>
        <p:origin x="-10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4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10" charset="0"/>
              </a:defRPr>
            </a:lvl1pPr>
          </a:lstStyle>
          <a:p>
            <a:pPr>
              <a:defRPr/>
            </a:pPr>
            <a:fld id="{05CA66BC-5C91-D748-96FF-6DACD2335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10" charset="0"/>
              </a:defRPr>
            </a:lvl1pPr>
          </a:lstStyle>
          <a:p>
            <a:pPr>
              <a:defRPr/>
            </a:pPr>
            <a:fld id="{8713139D-48A8-3643-92DE-AC69FC4C0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67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FE1F68-B44A-9C4E-866C-DCB74BE531C5}" type="slidenum">
              <a:rPr lang="en-US">
                <a:latin typeface="Tahoma" pitchFamily="-107" charset="0"/>
              </a:rPr>
              <a:pPr/>
              <a:t>1</a:t>
            </a:fld>
            <a:endParaRPr lang="en-US">
              <a:latin typeface="Tahoma" pitchFamily="-107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76"/>
          <p:cNvSpPr>
            <a:spLocks noChangeArrowheads="1"/>
          </p:cNvSpPr>
          <p:nvPr userDrawn="1"/>
        </p:nvSpPr>
        <p:spPr bwMode="auto">
          <a:xfrm>
            <a:off x="0" y="5791200"/>
            <a:ext cx="91440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CC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ahoma" pitchFamily="-110" charset="0"/>
            </a:endParaRPr>
          </a:p>
        </p:txBody>
      </p:sp>
      <p:sp>
        <p:nvSpPr>
          <p:cNvPr id="3" name="Rectangle 2092"/>
          <p:cNvSpPr>
            <a:spLocks noChangeArrowheads="1"/>
          </p:cNvSpPr>
          <p:nvPr userDrawn="1"/>
        </p:nvSpPr>
        <p:spPr bwMode="ltGray">
          <a:xfrm rot="10800000">
            <a:off x="8077200" y="304800"/>
            <a:ext cx="255588" cy="26987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>
              <a:latin typeface="Tahoma" pitchFamily="-110" charset="0"/>
            </a:endParaRPr>
          </a:p>
        </p:txBody>
      </p:sp>
      <p:sp>
        <p:nvSpPr>
          <p:cNvPr id="4" name="Rectangle 2093"/>
          <p:cNvSpPr>
            <a:spLocks noChangeArrowheads="1"/>
          </p:cNvSpPr>
          <p:nvPr userDrawn="1"/>
        </p:nvSpPr>
        <p:spPr bwMode="ltGray">
          <a:xfrm rot="10800000">
            <a:off x="8577263" y="836613"/>
            <a:ext cx="255587" cy="26987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>
              <a:latin typeface="Tahoma" pitchFamily="-110" charset="0"/>
            </a:endParaRPr>
          </a:p>
        </p:txBody>
      </p:sp>
      <p:sp>
        <p:nvSpPr>
          <p:cNvPr id="5" name="Line 2106"/>
          <p:cNvSpPr>
            <a:spLocks noChangeShapeType="1"/>
          </p:cNvSpPr>
          <p:nvPr userDrawn="1"/>
        </p:nvSpPr>
        <p:spPr bwMode="gray">
          <a:xfrm>
            <a:off x="8458200" y="304800"/>
            <a:ext cx="0" cy="9144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ahoma" pitchFamily="-110" charset="0"/>
            </a:endParaRPr>
          </a:p>
        </p:txBody>
      </p:sp>
      <p:sp>
        <p:nvSpPr>
          <p:cNvPr id="6" name="Line 2107"/>
          <p:cNvSpPr>
            <a:spLocks noChangeShapeType="1"/>
          </p:cNvSpPr>
          <p:nvPr userDrawn="1"/>
        </p:nvSpPr>
        <p:spPr bwMode="gray">
          <a:xfrm>
            <a:off x="609600" y="685800"/>
            <a:ext cx="82296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ahoma" pitchFamily="-110" charset="0"/>
            </a:endParaRPr>
          </a:p>
        </p:txBody>
      </p:sp>
      <p:sp>
        <p:nvSpPr>
          <p:cNvPr id="7" name="Rectangle 2110"/>
          <p:cNvSpPr>
            <a:spLocks noChangeArrowheads="1"/>
          </p:cNvSpPr>
          <p:nvPr userDrawn="1"/>
        </p:nvSpPr>
        <p:spPr bwMode="ltGray">
          <a:xfrm rot="10800000" flipH="1" flipV="1">
            <a:off x="735013" y="3006725"/>
            <a:ext cx="255587" cy="26987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>
              <a:latin typeface="Tahoma" pitchFamily="-110" charset="0"/>
            </a:endParaRPr>
          </a:p>
        </p:txBody>
      </p:sp>
      <p:sp>
        <p:nvSpPr>
          <p:cNvPr id="8" name="Rectangle 2111"/>
          <p:cNvSpPr>
            <a:spLocks noChangeArrowheads="1"/>
          </p:cNvSpPr>
          <p:nvPr userDrawn="1"/>
        </p:nvSpPr>
        <p:spPr bwMode="ltGray">
          <a:xfrm rot="10800000" flipH="1" flipV="1">
            <a:off x="234950" y="2474913"/>
            <a:ext cx="255588" cy="26987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>
              <a:latin typeface="Tahoma" pitchFamily="-110" charset="0"/>
            </a:endParaRPr>
          </a:p>
        </p:txBody>
      </p:sp>
      <p:sp>
        <p:nvSpPr>
          <p:cNvPr id="9" name="Line 2112"/>
          <p:cNvSpPr>
            <a:spLocks noChangeShapeType="1"/>
          </p:cNvSpPr>
          <p:nvPr userDrawn="1"/>
        </p:nvSpPr>
        <p:spPr bwMode="gray">
          <a:xfrm flipH="1" flipV="1">
            <a:off x="609600" y="2362200"/>
            <a:ext cx="0" cy="9144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ahoma" pitchFamily="-110" charset="0"/>
            </a:endParaRPr>
          </a:p>
        </p:txBody>
      </p:sp>
      <p:sp>
        <p:nvSpPr>
          <p:cNvPr id="10" name="Line 2113"/>
          <p:cNvSpPr>
            <a:spLocks noChangeShapeType="1"/>
          </p:cNvSpPr>
          <p:nvPr userDrawn="1"/>
        </p:nvSpPr>
        <p:spPr bwMode="gray">
          <a:xfrm flipH="1" flipV="1">
            <a:off x="228600" y="2895600"/>
            <a:ext cx="82296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ahoma" pitchFamily="-11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19621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0"/>
            <a:ext cx="57340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 userDrawn="1"/>
        </p:nvSpPr>
        <p:spPr bwMode="ltGray">
          <a:xfrm>
            <a:off x="0" y="0"/>
            <a:ext cx="1143000" cy="68580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chemeClr val="bg1">
                  <a:alpha val="60001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>
              <a:latin typeface="Tahoma" pitchFamily="-110" charset="0"/>
            </a:endParaRPr>
          </a:p>
        </p:txBody>
      </p:sp>
      <p:sp>
        <p:nvSpPr>
          <p:cNvPr id="3112" name="Line 40"/>
          <p:cNvSpPr>
            <a:spLocks noChangeShapeType="1"/>
          </p:cNvSpPr>
          <p:nvPr userDrawn="1"/>
        </p:nvSpPr>
        <p:spPr bwMode="gray">
          <a:xfrm flipH="1" flipV="1">
            <a:off x="533400" y="152400"/>
            <a:ext cx="0" cy="9906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ahoma" pitchFamily="-110" charset="0"/>
            </a:endParaRPr>
          </a:p>
        </p:txBody>
      </p:sp>
      <p:sp>
        <p:nvSpPr>
          <p:cNvPr id="3113" name="Line 41"/>
          <p:cNvSpPr>
            <a:spLocks noChangeShapeType="1"/>
          </p:cNvSpPr>
          <p:nvPr userDrawn="1"/>
        </p:nvSpPr>
        <p:spPr bwMode="gray">
          <a:xfrm flipH="1" flipV="1">
            <a:off x="152400" y="730250"/>
            <a:ext cx="82296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ahoma" pitchFamily="-110" charset="0"/>
            </a:endParaRP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0"/>
            <a:ext cx="7793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7" name="Picture 2" descr="buzz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732685" y="6391275"/>
            <a:ext cx="41131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mic Sans MS"/>
          <a:ea typeface="ＭＳ Ｐゴシック" pitchFamily="-110" charset="-128"/>
          <a:cs typeface="Comic Sans M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mic Sans MS" pitchFamily="-110" charset="0"/>
          <a:ea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mic Sans MS" pitchFamily="-110" charset="0"/>
          <a:ea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mic Sans MS" pitchFamily="-110" charset="0"/>
          <a:ea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mic Sans MS" pitchFamily="-110" charset="0"/>
          <a:ea typeface="ＭＳ Ｐゴシック" pitchFamily="-11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-110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-110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-110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-107" charset="2"/>
        <a:buChar char="n"/>
        <a:defRPr sz="2400">
          <a:solidFill>
            <a:schemeClr val="tx1"/>
          </a:solidFill>
          <a:latin typeface="Comic Sans MS"/>
          <a:ea typeface="ＭＳ Ｐゴシック" pitchFamily="-110" charset="-128"/>
          <a:cs typeface="Comic Sans M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-107" charset="2"/>
        <a:buChar char="n"/>
        <a:defRPr sz="2000">
          <a:solidFill>
            <a:schemeClr val="tx1"/>
          </a:solidFill>
          <a:latin typeface="Comic Sans MS"/>
          <a:ea typeface="ＭＳ Ｐゴシック" pitchFamily="-110" charset="-128"/>
          <a:cs typeface="Comic Sans M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107" charset="2"/>
        <a:buChar char="n"/>
        <a:defRPr sz="2000">
          <a:solidFill>
            <a:schemeClr val="tx1"/>
          </a:solidFill>
          <a:latin typeface="Comic Sans MS"/>
          <a:ea typeface="ＭＳ Ｐゴシック" pitchFamily="-110" charset="-128"/>
          <a:cs typeface="Comic Sans M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-107" charset="2"/>
        <a:buChar char="n"/>
        <a:defRPr sz="2000">
          <a:solidFill>
            <a:schemeClr val="tx1"/>
          </a:solidFill>
          <a:latin typeface="Comic Sans MS"/>
          <a:ea typeface="ＭＳ Ｐゴシック" pitchFamily="-110" charset="-128"/>
          <a:cs typeface="Comic Sans M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7" charset="2"/>
        <a:buChar char="n"/>
        <a:defRPr sz="2000">
          <a:solidFill>
            <a:schemeClr val="tx1"/>
          </a:solidFill>
          <a:latin typeface="Comic Sans MS"/>
          <a:ea typeface="ＭＳ Ｐゴシック" pitchFamily="-110" charset="-128"/>
          <a:cs typeface="Comic Sans M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gif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38200" y="990600"/>
            <a:ext cx="7391400" cy="1524000"/>
          </a:xfrm>
          <a:solidFill>
            <a:srgbClr val="FFD525"/>
          </a:solidFill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sz="3600" dirty="0" smtClean="0">
                <a:solidFill>
                  <a:schemeClr val="tx2"/>
                </a:solidFill>
                <a:ea typeface="ＭＳ Ｐゴシック" pitchFamily="-107" charset="-128"/>
              </a:rPr>
              <a:t>Approaches </a:t>
            </a:r>
            <a:r>
              <a:rPr lang="en-US" sz="3600" dirty="0">
                <a:solidFill>
                  <a:schemeClr val="tx2"/>
                </a:solidFill>
                <a:ea typeface="ＭＳ Ｐゴシック" pitchFamily="-107" charset="-128"/>
              </a:rPr>
              <a:t>for our growing </a:t>
            </a:r>
            <a:r>
              <a:rPr lang="en-US" sz="3600" dirty="0" err="1">
                <a:solidFill>
                  <a:schemeClr val="tx2"/>
                </a:solidFill>
                <a:ea typeface="ＭＳ Ｐゴシック" pitchFamily="-107" charset="-128"/>
              </a:rPr>
              <a:t>metagenomes</a:t>
            </a:r>
            <a:r>
              <a:rPr lang="en-US" sz="3600" dirty="0">
                <a:solidFill>
                  <a:schemeClr val="tx2"/>
                </a:solidFill>
                <a:ea typeface="ＭＳ Ｐゴシック" pitchFamily="-107" charset="-128"/>
              </a:rPr>
              <a:t> </a:t>
            </a:r>
            <a:endParaRPr lang="en-US" sz="3600" dirty="0" smtClean="0">
              <a:solidFill>
                <a:schemeClr val="tx2"/>
              </a:solidFill>
              <a:ea typeface="ＭＳ Ｐゴシック" pitchFamily="-107" charset="-128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3429000"/>
            <a:ext cx="7848600" cy="1447800"/>
          </a:xfrm>
          <a:solidFill>
            <a:srgbClr val="FFFFFF"/>
          </a:solidFill>
        </p:spPr>
        <p:txBody>
          <a:bodyPr/>
          <a:lstStyle/>
          <a:p>
            <a:pPr algn="ctr" eaLnBrk="1" hangingPunct="1">
              <a:buFont typeface="Wingdings" pitchFamily="-107" charset="2"/>
              <a:buNone/>
            </a:pPr>
            <a:r>
              <a:rPr lang="en-US" b="1" u="sng" dirty="0" smtClean="0">
                <a:solidFill>
                  <a:srgbClr val="000000"/>
                </a:solidFill>
                <a:latin typeface="Comic Sans MS" pitchFamily="-107" charset="0"/>
                <a:ea typeface="ＭＳ Ｐゴシック" pitchFamily="-107" charset="-128"/>
              </a:rPr>
              <a:t>Kostas Konstantinidis</a:t>
            </a:r>
          </a:p>
          <a:p>
            <a:pPr algn="ctr" eaLnBrk="1" hangingPunct="1">
              <a:buFont typeface="Wingdings" pitchFamily="-107" charset="2"/>
              <a:buNone/>
            </a:pPr>
            <a:endParaRPr lang="en-US" b="1" u="sng" dirty="0" smtClean="0">
              <a:solidFill>
                <a:srgbClr val="000000"/>
              </a:solidFill>
              <a:latin typeface="Comic Sans MS" pitchFamily="-107" charset="0"/>
              <a:ea typeface="ＭＳ Ｐゴシック" pitchFamily="-107" charset="-128"/>
            </a:endParaRPr>
          </a:p>
          <a:p>
            <a:pPr algn="ctr" eaLnBrk="1" hangingPunct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mic Sans MS" pitchFamily="-107" charset="0"/>
                <a:ea typeface="ＭＳ Ｐゴシック" pitchFamily="-107" charset="-128"/>
              </a:rPr>
              <a:t>Carlton </a:t>
            </a:r>
            <a:r>
              <a:rPr lang="en-US" sz="1600" dirty="0">
                <a:solidFill>
                  <a:srgbClr val="000000"/>
                </a:solidFill>
                <a:latin typeface="Comic Sans MS" pitchFamily="-107" charset="0"/>
                <a:ea typeface="ＭＳ Ｐゴシック" pitchFamily="-107" charset="-128"/>
              </a:rPr>
              <a:t>S. Wilder Associate </a:t>
            </a:r>
            <a:r>
              <a:rPr lang="en-US" sz="1600" dirty="0" smtClean="0">
                <a:solidFill>
                  <a:srgbClr val="000000"/>
                </a:solidFill>
                <a:latin typeface="Comic Sans MS" pitchFamily="-107" charset="0"/>
                <a:ea typeface="ＭＳ Ｐゴシック" pitchFamily="-107" charset="-128"/>
              </a:rPr>
              <a:t>Professor</a:t>
            </a:r>
          </a:p>
          <a:p>
            <a:pPr algn="ctr" eaLnBrk="1" hangingPunct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mic Sans MS" pitchFamily="-107" charset="0"/>
                <a:ea typeface="ＭＳ Ｐゴシック" pitchFamily="-107" charset="-128"/>
              </a:rPr>
              <a:t>School of Civil and Environmental Engineering &amp;</a:t>
            </a:r>
          </a:p>
          <a:p>
            <a:pPr algn="ctr" eaLnBrk="1" hangingPunct="1">
              <a:buFont typeface="Wingdings" pitchFamily="-107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Comic Sans MS" pitchFamily="-107" charset="0"/>
                <a:ea typeface="ＭＳ Ｐゴシック" pitchFamily="-107" charset="-128"/>
              </a:rPr>
              <a:t>School of Biology (Adjunct),</a:t>
            </a:r>
          </a:p>
          <a:p>
            <a:pPr algn="ctr" eaLnBrk="1" hangingPunct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mic Sans MS" pitchFamily="-107" charset="0"/>
                <a:ea typeface="ＭＳ Ｐゴシック" pitchFamily="-107" charset="-128"/>
              </a:rPr>
              <a:t>Center for Bioinformatics and Computational Genomics</a:t>
            </a:r>
            <a:endParaRPr lang="en-US" sz="1600" b="1" dirty="0" smtClean="0">
              <a:solidFill>
                <a:srgbClr val="000000"/>
              </a:solidFill>
              <a:latin typeface="Comic Sans MS" pitchFamily="-107" charset="0"/>
              <a:ea typeface="ＭＳ Ｐゴシック" pitchFamily="-107" charset="-128"/>
            </a:endParaRPr>
          </a:p>
          <a:p>
            <a:pPr algn="ctr" eaLnBrk="1" hangingPunct="1">
              <a:buFont typeface="Wingdings" pitchFamily="-107" charset="2"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mic Sans MS" pitchFamily="-107" charset="0"/>
                <a:ea typeface="ＭＳ Ｐゴシック" pitchFamily="-107" charset="-128"/>
              </a:rPr>
              <a:t>Georgia Institute of Technology</a:t>
            </a:r>
          </a:p>
          <a:p>
            <a:pPr algn="ctr" eaLnBrk="1" hangingPunct="1">
              <a:buFont typeface="Wingdings" pitchFamily="-107" charset="2"/>
              <a:buNone/>
            </a:pPr>
            <a:endParaRPr lang="en-US" sz="2000" dirty="0" smtClean="0">
              <a:solidFill>
                <a:srgbClr val="000000"/>
              </a:solidFill>
              <a:latin typeface="Comic Sans MS" pitchFamily="-107" charset="0"/>
              <a:ea typeface="ＭＳ Ｐゴシック" pitchFamily="-107" charset="-128"/>
            </a:endParaRPr>
          </a:p>
          <a:p>
            <a:pPr algn="ctr" eaLnBrk="1" hangingPunct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mic Sans MS" pitchFamily="-109" charset="0"/>
                <a:ea typeface="Comic Sans MS" pitchFamily="-109" charset="0"/>
                <a:cs typeface="Comic Sans MS" pitchFamily="-109" charset="0"/>
              </a:rPr>
              <a:t>ISME 15</a:t>
            </a:r>
          </a:p>
          <a:p>
            <a:pPr algn="ctr" eaLnBrk="1" hangingPunct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mic Sans MS" pitchFamily="-109" charset="0"/>
                <a:ea typeface="Comic Sans MS" pitchFamily="-109" charset="0"/>
                <a:cs typeface="Comic Sans MS" pitchFamily="-109" charset="0"/>
              </a:rPr>
              <a:t> Aug 25</a:t>
            </a:r>
            <a:r>
              <a:rPr lang="en-US" sz="1600" baseline="30000" dirty="0" smtClean="0">
                <a:solidFill>
                  <a:srgbClr val="000000"/>
                </a:solidFill>
                <a:latin typeface="Comic Sans MS" pitchFamily="-109" charset="0"/>
                <a:ea typeface="Comic Sans MS" pitchFamily="-109" charset="0"/>
                <a:cs typeface="Comic Sans MS" pitchFamily="-109" charset="0"/>
              </a:rPr>
              <a:t>th</a:t>
            </a:r>
            <a:r>
              <a:rPr lang="en-US" sz="1600" dirty="0" smtClean="0">
                <a:solidFill>
                  <a:srgbClr val="000000"/>
                </a:solidFill>
                <a:latin typeface="Comic Sans MS" pitchFamily="-109" charset="0"/>
                <a:ea typeface="Comic Sans MS" pitchFamily="-109" charset="0"/>
                <a:cs typeface="Comic Sans MS" pitchFamily="-109" charset="0"/>
              </a:rPr>
              <a:t>, 2014</a:t>
            </a:r>
            <a:endParaRPr lang="en-US" sz="1600" b="1" dirty="0" smtClean="0">
              <a:solidFill>
                <a:srgbClr val="000000"/>
              </a:solidFill>
              <a:latin typeface="Comic Sans MS" pitchFamily="-107" charset="0"/>
              <a:ea typeface="ＭＳ Ｐゴシック" pitchFamily="-107" charset="-128"/>
            </a:endParaRPr>
          </a:p>
        </p:txBody>
      </p:sp>
      <p:pic>
        <p:nvPicPr>
          <p:cNvPr id="16390" name="Picture 1" descr="buz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105400"/>
            <a:ext cx="61277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2" descr="buzz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5124450"/>
            <a:ext cx="6127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Additional lab </a:t>
            </a:r>
            <a:r>
              <a:rPr lang="en-US" sz="3600" dirty="0">
                <a:solidFill>
                  <a:srgbClr val="FF0000"/>
                </a:solidFill>
              </a:rPr>
              <a:t>presentations at </a:t>
            </a:r>
            <a:r>
              <a:rPr lang="en-US" sz="3600" dirty="0" smtClean="0">
                <a:solidFill>
                  <a:srgbClr val="FF0000"/>
                </a:solidFill>
              </a:rPr>
              <a:t>ISME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 descr="Minjae Kim_pho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9268"/>
            <a:ext cx="1295400" cy="129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964668"/>
            <a:ext cx="136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Minjae</a:t>
            </a:r>
            <a:r>
              <a:rPr lang="en-US" sz="1800" dirty="0" smtClean="0">
                <a:solidFill>
                  <a:srgbClr val="000000"/>
                </a:solidFill>
                <a:latin typeface="Comic Sans MS"/>
                <a:cs typeface="Comic Sans MS"/>
              </a:rPr>
              <a:t> Kim</a:t>
            </a:r>
            <a:endParaRPr lang="en-US" sz="18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7772400" cy="41148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Seasonal </a:t>
            </a:r>
            <a:r>
              <a:rPr lang="en-US" dirty="0" smtClean="0">
                <a:solidFill>
                  <a:schemeClr val="tx2"/>
                </a:solidFill>
              </a:rPr>
              <a:t>changes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dirty="0" smtClean="0">
                <a:solidFill>
                  <a:schemeClr val="tx2"/>
                </a:solidFill>
              </a:rPr>
              <a:t>nitrogen cycle genes in </a:t>
            </a:r>
            <a:r>
              <a:rPr lang="en-US" dirty="0" err="1" smtClean="0">
                <a:solidFill>
                  <a:schemeClr val="tx2"/>
                </a:solidFill>
              </a:rPr>
              <a:t>midwestern</a:t>
            </a:r>
            <a:r>
              <a:rPr lang="en-US" dirty="0" smtClean="0">
                <a:solidFill>
                  <a:schemeClr val="tx2"/>
                </a:solidFill>
              </a:rPr>
              <a:t> agricultural soils as revealed by </a:t>
            </a:r>
            <a:r>
              <a:rPr lang="en-US" dirty="0" err="1" smtClean="0">
                <a:solidFill>
                  <a:schemeClr val="tx2"/>
                </a:solidFill>
              </a:rPr>
              <a:t>metagenomics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dirty="0">
                <a:solidFill>
                  <a:srgbClr val="0000FF"/>
                </a:solidFill>
              </a:rPr>
              <a:t>Poster 199B, </a:t>
            </a:r>
            <a:r>
              <a:rPr lang="en-US" dirty="0" smtClean="0">
                <a:solidFill>
                  <a:srgbClr val="0000FF"/>
                </a:solidFill>
              </a:rPr>
              <a:t>Tuesday.</a:t>
            </a:r>
          </a:p>
          <a:p>
            <a:endParaRPr lang="en-US" sz="1400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Expanding </a:t>
            </a:r>
            <a:r>
              <a:rPr lang="en-US" dirty="0">
                <a:solidFill>
                  <a:srgbClr val="000000"/>
                </a:solidFill>
              </a:rPr>
              <a:t>the bioinformatics toolbox for the analysis of genomes and </a:t>
            </a:r>
            <a:r>
              <a:rPr lang="en-US" dirty="0" err="1">
                <a:solidFill>
                  <a:srgbClr val="000000"/>
                </a:solidFill>
              </a:rPr>
              <a:t>metagenomes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>
                <a:solidFill>
                  <a:srgbClr val="0000FF"/>
                </a:solidFill>
              </a:rPr>
              <a:t>Poster </a:t>
            </a:r>
            <a:r>
              <a:rPr lang="en-US" dirty="0" smtClean="0">
                <a:solidFill>
                  <a:srgbClr val="0000FF"/>
                </a:solidFill>
              </a:rPr>
              <a:t>204B, Tuesday.</a:t>
            </a:r>
          </a:p>
          <a:p>
            <a:endParaRPr lang="en-US" sz="1400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Microbial </a:t>
            </a:r>
            <a:r>
              <a:rPr lang="en-US" dirty="0">
                <a:solidFill>
                  <a:schemeClr val="tx2"/>
                </a:solidFill>
              </a:rPr>
              <a:t>community degradation of widely used quaternary ammonium disinfectants and implications for controlling disinfectant-induced antibiotic </a:t>
            </a:r>
            <a:r>
              <a:rPr lang="en-US" dirty="0" smtClean="0">
                <a:solidFill>
                  <a:schemeClr val="tx2"/>
                </a:solidFill>
              </a:rPr>
              <a:t>resistance. </a:t>
            </a:r>
            <a:r>
              <a:rPr lang="en-US" dirty="0" smtClean="0">
                <a:solidFill>
                  <a:srgbClr val="0000FF"/>
                </a:solidFill>
              </a:rPr>
              <a:t>Contributed talk 1400, Thursday.</a:t>
            </a:r>
          </a:p>
          <a:p>
            <a:endParaRPr lang="en-US" sz="1400" dirty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chemeClr val="tx2"/>
                </a:solidFill>
              </a:rPr>
              <a:t>Metagenomics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reveal that bacterial species </a:t>
            </a:r>
            <a:r>
              <a:rPr lang="en-US" dirty="0" smtClean="0">
                <a:solidFill>
                  <a:schemeClr val="tx2"/>
                </a:solidFill>
              </a:rPr>
              <a:t>exist. </a:t>
            </a:r>
            <a:r>
              <a:rPr lang="en-US" dirty="0" smtClean="0">
                <a:solidFill>
                  <a:srgbClr val="0000FF"/>
                </a:solidFill>
              </a:rPr>
              <a:t>Invited talk, Friday.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98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5986931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Acknowledgements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57535"/>
            <a:ext cx="3200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latin typeface="Comic Sans MS"/>
                <a:cs typeface="Comic Sans MS"/>
              </a:rPr>
              <a:t>Konstantinidis Lab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27" y="1154955"/>
            <a:ext cx="3200400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700" dirty="0" smtClean="0">
                <a:solidFill>
                  <a:srgbClr val="000000"/>
                </a:solidFill>
                <a:latin typeface="Comic Sans MS"/>
                <a:cs typeface="Comic Sans MS"/>
              </a:rPr>
              <a:t>Janet </a:t>
            </a:r>
            <a:r>
              <a:rPr lang="en-US" sz="17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Hatt</a:t>
            </a:r>
            <a:r>
              <a:rPr lang="en-US" sz="1700" dirty="0" smtClean="0">
                <a:solidFill>
                  <a:srgbClr val="000000"/>
                </a:solidFill>
                <a:latin typeface="Comic Sans MS"/>
                <a:cs typeface="Comic Sans MS"/>
              </a:rPr>
              <a:t>, Ph.D.</a:t>
            </a:r>
          </a:p>
          <a:p>
            <a:pPr>
              <a:spcAft>
                <a:spcPts val="600"/>
              </a:spcAft>
            </a:pPr>
            <a:r>
              <a:rPr lang="en-US" sz="1700" dirty="0" smtClean="0">
                <a:solidFill>
                  <a:srgbClr val="000000"/>
                </a:solidFill>
                <a:latin typeface="Comic Sans MS"/>
                <a:cs typeface="Comic Sans MS"/>
              </a:rPr>
              <a:t>Michael </a:t>
            </a:r>
            <a:r>
              <a:rPr lang="en-US" sz="17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Weigand</a:t>
            </a:r>
            <a:r>
              <a:rPr lang="en-US" sz="1700" dirty="0" smtClean="0">
                <a:solidFill>
                  <a:srgbClr val="000000"/>
                </a:solidFill>
                <a:latin typeface="Comic Sans MS"/>
                <a:cs typeface="Comic Sans MS"/>
              </a:rPr>
              <a:t>, Ph.D.</a:t>
            </a:r>
          </a:p>
          <a:p>
            <a:pPr>
              <a:spcAft>
                <a:spcPts val="600"/>
              </a:spcAft>
            </a:pPr>
            <a:r>
              <a:rPr lang="en-US" sz="1700" dirty="0" smtClean="0">
                <a:solidFill>
                  <a:srgbClr val="000000"/>
                </a:solidFill>
                <a:latin typeface="Comic Sans MS"/>
                <a:cs typeface="Comic Sans MS"/>
              </a:rPr>
              <a:t>Samantha Waters, PhD</a:t>
            </a:r>
          </a:p>
          <a:p>
            <a:pPr>
              <a:spcAft>
                <a:spcPts val="600"/>
              </a:spcAft>
            </a:pPr>
            <a:r>
              <a:rPr lang="en-US" sz="17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Despina</a:t>
            </a:r>
            <a:r>
              <a:rPr lang="en-US" sz="17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17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Tsementzi</a:t>
            </a:r>
            <a:endParaRPr lang="en-US" sz="17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>
              <a:spcAft>
                <a:spcPts val="600"/>
              </a:spcAft>
            </a:pPr>
            <a:r>
              <a:rPr lang="en-US" sz="1700" dirty="0" smtClean="0">
                <a:solidFill>
                  <a:srgbClr val="000000"/>
                </a:solidFill>
                <a:latin typeface="Comic Sans MS"/>
                <a:cs typeface="Comic Sans MS"/>
              </a:rPr>
              <a:t>Natasha </a:t>
            </a:r>
            <a:r>
              <a:rPr lang="en-US" sz="17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DeLeon</a:t>
            </a:r>
            <a:endParaRPr lang="en-US" sz="17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>
              <a:spcAft>
                <a:spcPts val="600"/>
              </a:spcAft>
            </a:pPr>
            <a:r>
              <a:rPr lang="en-US" sz="1700" dirty="0" smtClean="0">
                <a:solidFill>
                  <a:srgbClr val="000000"/>
                </a:solidFill>
                <a:latin typeface="Comic Sans MS"/>
                <a:cs typeface="Comic Sans MS"/>
              </a:rPr>
              <a:t>Luis </a:t>
            </a:r>
            <a:r>
              <a:rPr lang="en-US" sz="17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Orellana</a:t>
            </a:r>
            <a:endParaRPr lang="en-US" sz="17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>
              <a:spcAft>
                <a:spcPts val="600"/>
              </a:spcAft>
            </a:pPr>
            <a:r>
              <a:rPr lang="en-US" sz="1700" dirty="0" smtClean="0">
                <a:solidFill>
                  <a:srgbClr val="000000"/>
                </a:solidFill>
                <a:latin typeface="Comic Sans MS"/>
                <a:cs typeface="Comic Sans MS"/>
              </a:rPr>
              <a:t>Luis-Miguel Rodriguez-R.</a:t>
            </a:r>
          </a:p>
          <a:p>
            <a:pPr>
              <a:spcAft>
                <a:spcPts val="600"/>
              </a:spcAft>
            </a:pPr>
            <a:r>
              <a:rPr lang="en-US" sz="1700" dirty="0" smtClean="0">
                <a:solidFill>
                  <a:srgbClr val="000000"/>
                </a:solidFill>
                <a:latin typeface="Comic Sans MS"/>
                <a:cs typeface="Comic Sans MS"/>
              </a:rPr>
              <a:t>Eric Johnston</a:t>
            </a:r>
          </a:p>
          <a:p>
            <a:pPr>
              <a:spcAft>
                <a:spcPts val="600"/>
              </a:spcAft>
            </a:pPr>
            <a:r>
              <a:rPr lang="en-US" sz="1700" dirty="0" smtClean="0">
                <a:solidFill>
                  <a:srgbClr val="000000"/>
                </a:solidFill>
                <a:latin typeface="Comic Sans MS"/>
                <a:cs typeface="Comic Sans MS"/>
              </a:rPr>
              <a:t>Juliana Soto</a:t>
            </a:r>
          </a:p>
          <a:p>
            <a:pPr>
              <a:spcAft>
                <a:spcPts val="600"/>
              </a:spcAft>
            </a:pPr>
            <a:r>
              <a:rPr lang="en-US" sz="1700" dirty="0" smtClean="0">
                <a:solidFill>
                  <a:srgbClr val="000000"/>
                </a:solidFill>
                <a:latin typeface="Comic Sans MS"/>
                <a:cs typeface="Comic Sans MS"/>
              </a:rPr>
              <a:t>Angela Pena</a:t>
            </a:r>
          </a:p>
          <a:p>
            <a:pPr>
              <a:spcAft>
                <a:spcPts val="600"/>
              </a:spcAft>
            </a:pPr>
            <a:r>
              <a:rPr lang="en-US" sz="17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Minjae</a:t>
            </a:r>
            <a:r>
              <a:rPr lang="en-US" sz="1700" dirty="0" smtClean="0">
                <a:solidFill>
                  <a:srgbClr val="000000"/>
                </a:solidFill>
                <a:latin typeface="Comic Sans MS"/>
                <a:cs typeface="Comic Sans MS"/>
              </a:rPr>
              <a:t> Kim</a:t>
            </a:r>
          </a:p>
          <a:p>
            <a:pPr>
              <a:spcAft>
                <a:spcPts val="600"/>
              </a:spcAft>
            </a:pPr>
            <a:r>
              <a:rPr lang="en-US" sz="17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Yuanqi</a:t>
            </a:r>
            <a:r>
              <a:rPr lang="en-US" sz="1700" dirty="0" smtClean="0">
                <a:solidFill>
                  <a:srgbClr val="000000"/>
                </a:solidFill>
                <a:latin typeface="Comic Sans MS"/>
                <a:cs typeface="Comic Sans MS"/>
              </a:rPr>
              <a:t> Wang</a:t>
            </a:r>
          </a:p>
        </p:txBody>
      </p:sp>
      <p:pic>
        <p:nvPicPr>
          <p:cNvPr id="12" name="Picture 11" descr="nsf_logo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940" y="5208340"/>
            <a:ext cx="1421060" cy="1421060"/>
          </a:xfrm>
          <a:prstGeom prst="rect">
            <a:avLst/>
          </a:prstGeom>
        </p:spPr>
      </p:pic>
      <p:pic>
        <p:nvPicPr>
          <p:cNvPr id="13" name="Picture 12" descr="IMG_8385.JPG"/>
          <p:cNvPicPr>
            <a:picLocks noChangeAspect="1"/>
          </p:cNvPicPr>
          <p:nvPr/>
        </p:nvPicPr>
        <p:blipFill>
          <a:blip r:embed="rId3"/>
          <a:srcRect r="14949" b="10355"/>
          <a:stretch>
            <a:fillRect/>
          </a:stretch>
        </p:blipFill>
        <p:spPr>
          <a:xfrm>
            <a:off x="2927903" y="954615"/>
            <a:ext cx="6120848" cy="4303185"/>
          </a:xfrm>
          <a:prstGeom prst="rect">
            <a:avLst/>
          </a:prstGeom>
        </p:spPr>
      </p:pic>
      <p:pic>
        <p:nvPicPr>
          <p:cNvPr id="15" name="Picture 14" descr="git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652" y="-2116"/>
            <a:ext cx="2520948" cy="84031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/>
          <p:cNvSpPr/>
          <p:nvPr/>
        </p:nvSpPr>
        <p:spPr>
          <a:xfrm>
            <a:off x="0" y="5228272"/>
            <a:ext cx="54296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rgbClr val="0000FF"/>
                </a:solidFill>
                <a:latin typeface="Arial"/>
                <a:cs typeface="Arial"/>
              </a:rPr>
              <a:t>www.enve-</a:t>
            </a:r>
            <a:r>
              <a:rPr lang="en-US" sz="3000" b="1" dirty="0" smtClean="0">
                <a:solidFill>
                  <a:srgbClr val="0000FF"/>
                </a:solidFill>
                <a:latin typeface="Arial"/>
                <a:cs typeface="Arial"/>
              </a:rPr>
              <a:t>omics.gatech.edu</a:t>
            </a:r>
          </a:p>
          <a:p>
            <a:r>
              <a:rPr lang="en-US" sz="3000" b="1" dirty="0" smtClean="0">
                <a:solidFill>
                  <a:srgbClr val="FF0000"/>
                </a:solidFill>
                <a:latin typeface="Arial"/>
                <a:cs typeface="Arial"/>
              </a:rPr>
              <a:t>Interested? Email:</a:t>
            </a:r>
          </a:p>
          <a:p>
            <a:r>
              <a:rPr lang="en-US" sz="3000" b="1" dirty="0" err="1" smtClean="0">
                <a:solidFill>
                  <a:srgbClr val="0000FF"/>
                </a:solidFill>
                <a:latin typeface="Arial"/>
                <a:cs typeface="Arial"/>
              </a:rPr>
              <a:t>kostas@ce.gatech.edu</a:t>
            </a:r>
            <a:endParaRPr lang="en-US" sz="30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8130" y="5284908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/>
                <a:cs typeface="Arial"/>
              </a:rPr>
              <a:t>Funding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1" name="Picture 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5027" y="5894173"/>
            <a:ext cx="2287373" cy="73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693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534400" cy="609600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Adina Howe’s ideas for discussion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     - </a:t>
            </a:r>
            <a:r>
              <a:rPr lang="en-US" sz="1600" dirty="0">
                <a:solidFill>
                  <a:schemeClr val="tx2"/>
                </a:solidFill>
              </a:rPr>
              <a:t>How do you deal with poorly replicated data? The low n high p problem?</a:t>
            </a:r>
          </a:p>
          <a:p>
            <a:r>
              <a:rPr lang="en-US" sz="1600" dirty="0">
                <a:solidFill>
                  <a:schemeClr val="tx2"/>
                </a:solidFill>
              </a:rPr>
              <a:t>- What are the best approaches to re-analyze previous datasets with improved tools?  </a:t>
            </a:r>
          </a:p>
          <a:p>
            <a:r>
              <a:rPr lang="en-US" sz="1600" dirty="0">
                <a:solidFill>
                  <a:schemeClr val="tx2"/>
                </a:solidFill>
              </a:rPr>
              <a:t>- What is the progress on integrating different sequencing platforms? </a:t>
            </a:r>
          </a:p>
          <a:p>
            <a:r>
              <a:rPr lang="en-US" sz="1600" dirty="0">
                <a:solidFill>
                  <a:schemeClr val="tx2"/>
                </a:solidFill>
              </a:rPr>
              <a:t>- How big a computer do I really need to do everything I want?  Is it reasonable to expect access to this for myself?</a:t>
            </a:r>
          </a:p>
          <a:p>
            <a:r>
              <a:rPr lang="en-US" sz="1600" dirty="0">
                <a:solidFill>
                  <a:schemeClr val="tx2"/>
                </a:solidFill>
              </a:rPr>
              <a:t>- Is </a:t>
            </a:r>
            <a:r>
              <a:rPr lang="en-US" sz="1600" dirty="0" err="1">
                <a:solidFill>
                  <a:schemeClr val="tx2"/>
                </a:solidFill>
              </a:rPr>
              <a:t>metagenomics</a:t>
            </a:r>
            <a:r>
              <a:rPr lang="en-US" sz="1600" dirty="0">
                <a:solidFill>
                  <a:schemeClr val="tx2"/>
                </a:solidFill>
              </a:rPr>
              <a:t> really useful and worth the investment?  </a:t>
            </a:r>
          </a:p>
          <a:p>
            <a:r>
              <a:rPr lang="en-US" sz="1600" dirty="0">
                <a:solidFill>
                  <a:schemeClr val="tx2"/>
                </a:solidFill>
              </a:rPr>
              <a:t>- What are the most useful tools you use regularly?</a:t>
            </a:r>
          </a:p>
          <a:p>
            <a:r>
              <a:rPr lang="en-US" sz="1600" dirty="0">
                <a:solidFill>
                  <a:schemeClr val="tx2"/>
                </a:solidFill>
              </a:rPr>
              <a:t>- How do you reduce dataset sizes?</a:t>
            </a:r>
          </a:p>
          <a:p>
            <a:r>
              <a:rPr lang="en-US" sz="1600" dirty="0">
                <a:solidFill>
                  <a:schemeClr val="tx2"/>
                </a:solidFill>
              </a:rPr>
              <a:t>- How do you share data?  </a:t>
            </a:r>
          </a:p>
          <a:p>
            <a:r>
              <a:rPr lang="en-US" sz="1600" dirty="0">
                <a:solidFill>
                  <a:schemeClr val="tx2"/>
                </a:solidFill>
              </a:rPr>
              <a:t>- What kind of statistical tests are appropriate for low replicate data?</a:t>
            </a:r>
          </a:p>
          <a:p>
            <a:r>
              <a:rPr lang="en-US" sz="1600" dirty="0">
                <a:solidFill>
                  <a:schemeClr val="tx2"/>
                </a:solidFill>
              </a:rPr>
              <a:t>- What are the assumptions you make for </a:t>
            </a:r>
            <a:r>
              <a:rPr lang="en-US" sz="1600" dirty="0" err="1">
                <a:solidFill>
                  <a:schemeClr val="tx2"/>
                </a:solidFill>
              </a:rPr>
              <a:t>metagenomics</a:t>
            </a:r>
            <a:r>
              <a:rPr lang="en-US" sz="1600" dirty="0">
                <a:solidFill>
                  <a:schemeClr val="tx2"/>
                </a:solidFill>
              </a:rPr>
              <a:t> data/analyses? </a:t>
            </a:r>
          </a:p>
          <a:p>
            <a:r>
              <a:rPr lang="en-US" sz="1600" dirty="0">
                <a:solidFill>
                  <a:schemeClr val="tx2"/>
                </a:solidFill>
              </a:rPr>
              <a:t>- Which assumptions should you not make ever?  Or which will come back and haunt us?</a:t>
            </a:r>
          </a:p>
          <a:p>
            <a:r>
              <a:rPr lang="en-US" sz="1600" dirty="0">
                <a:solidFill>
                  <a:schemeClr val="tx2"/>
                </a:solidFill>
              </a:rPr>
              <a:t>- What are the best </a:t>
            </a:r>
            <a:r>
              <a:rPr lang="en-US" sz="1600" dirty="0" err="1">
                <a:solidFill>
                  <a:schemeClr val="tx2"/>
                </a:solidFill>
              </a:rPr>
              <a:t>metagenomic</a:t>
            </a:r>
            <a:r>
              <a:rPr lang="en-US" sz="1600" dirty="0">
                <a:solidFill>
                  <a:schemeClr val="tx2"/>
                </a:solidFill>
              </a:rPr>
              <a:t> datasets?  </a:t>
            </a:r>
          </a:p>
          <a:p>
            <a:r>
              <a:rPr lang="en-US" sz="1600" dirty="0">
                <a:solidFill>
                  <a:schemeClr val="tx2"/>
                </a:solidFill>
              </a:rPr>
              <a:t>- What is the dream experiment/dataset?</a:t>
            </a:r>
          </a:p>
          <a:p>
            <a:r>
              <a:rPr lang="en-US" sz="1600" dirty="0">
                <a:solidFill>
                  <a:schemeClr val="tx2"/>
                </a:solidFill>
              </a:rPr>
              <a:t>- What is the single largest obstacle in tackling a </a:t>
            </a:r>
            <a:r>
              <a:rPr lang="en-US" sz="1600" dirty="0" err="1">
                <a:solidFill>
                  <a:schemeClr val="tx2"/>
                </a:solidFill>
              </a:rPr>
              <a:t>metagenome</a:t>
            </a:r>
            <a:r>
              <a:rPr lang="en-US" sz="1600" dirty="0">
                <a:solidFill>
                  <a:schemeClr val="tx2"/>
                </a:solidFill>
              </a:rPr>
              <a:t>?</a:t>
            </a:r>
          </a:p>
          <a:p>
            <a:r>
              <a:rPr lang="en-US" sz="1600" dirty="0">
                <a:solidFill>
                  <a:schemeClr val="tx2"/>
                </a:solidFill>
              </a:rPr>
              <a:t>- How much data do I need?  Is it possible for there to be too much data?</a:t>
            </a:r>
          </a:p>
          <a:p>
            <a:r>
              <a:rPr lang="en-US" sz="1600" dirty="0">
                <a:solidFill>
                  <a:schemeClr val="tx2"/>
                </a:solidFill>
              </a:rPr>
              <a:t>- Do you sequence deeper or for more replicates?</a:t>
            </a:r>
          </a:p>
          <a:p>
            <a:r>
              <a:rPr lang="en-US" sz="1600" dirty="0">
                <a:solidFill>
                  <a:schemeClr val="tx2"/>
                </a:solidFill>
              </a:rPr>
              <a:t>- How do you evaluate statistical power of your approaches?</a:t>
            </a:r>
          </a:p>
          <a:p>
            <a:r>
              <a:rPr lang="en-US" sz="1600" dirty="0">
                <a:solidFill>
                  <a:schemeClr val="tx2"/>
                </a:solidFill>
              </a:rPr>
              <a:t>- How do you visualize enormous datasets?</a:t>
            </a: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762000"/>
            <a:ext cx="47196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Too many! I will focus on a few…</a:t>
            </a:r>
          </a:p>
        </p:txBody>
      </p:sp>
    </p:spTree>
    <p:extLst>
      <p:ext uri="{BB962C8B-B14F-4D97-AF65-F5344CB8AC3E}">
        <p14:creationId xmlns:p14="http://schemas.microsoft.com/office/powerpoint/2010/main" val="39129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533400"/>
          </a:xfrm>
        </p:spPr>
        <p:txBody>
          <a:bodyPr/>
          <a:lstStyle/>
          <a:p>
            <a:pPr algn="ctr"/>
            <a:r>
              <a:rPr lang="en-US" sz="3400" dirty="0">
                <a:solidFill>
                  <a:srgbClr val="FF0000"/>
                </a:solidFill>
              </a:rPr>
              <a:t>Is </a:t>
            </a:r>
            <a:r>
              <a:rPr lang="en-US" sz="3400" dirty="0" smtClean="0">
                <a:solidFill>
                  <a:srgbClr val="0000FF"/>
                </a:solidFill>
              </a:rPr>
              <a:t>shotgun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 err="1" smtClean="0">
                <a:solidFill>
                  <a:srgbClr val="FF0000"/>
                </a:solidFill>
              </a:rPr>
              <a:t>metagenomics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>
                <a:solidFill>
                  <a:srgbClr val="FF0000"/>
                </a:solidFill>
              </a:rPr>
              <a:t>really </a:t>
            </a:r>
            <a:r>
              <a:rPr lang="en-US" sz="3400" dirty="0" smtClean="0">
                <a:solidFill>
                  <a:srgbClr val="FF0000"/>
                </a:solidFill>
              </a:rPr>
              <a:t>useful?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772400" cy="3200400"/>
          </a:xfrm>
        </p:spPr>
        <p:txBody>
          <a:bodyPr/>
          <a:lstStyle/>
          <a:p>
            <a:pPr algn="just"/>
            <a:r>
              <a:rPr lang="en-US" sz="2600" dirty="0" smtClean="0">
                <a:solidFill>
                  <a:srgbClr val="000000"/>
                </a:solidFill>
              </a:rPr>
              <a:t>Not a panacea (like any other technology!)…but a powerful, hypothesis-generating tool.</a:t>
            </a:r>
          </a:p>
          <a:p>
            <a:pPr algn="just"/>
            <a:endParaRPr lang="en-US" sz="2600" dirty="0">
              <a:solidFill>
                <a:srgbClr val="000000"/>
              </a:solidFill>
            </a:endParaRPr>
          </a:p>
          <a:p>
            <a:pPr algn="just"/>
            <a:r>
              <a:rPr lang="en-US" sz="2600" dirty="0" smtClean="0">
                <a:solidFill>
                  <a:srgbClr val="000000"/>
                </a:solidFill>
              </a:rPr>
              <a:t>If experiment is designed well, </a:t>
            </a:r>
            <a:r>
              <a:rPr lang="en-US" sz="2600" dirty="0" err="1" smtClean="0">
                <a:solidFill>
                  <a:srgbClr val="000000"/>
                </a:solidFill>
              </a:rPr>
              <a:t>metagenomics</a:t>
            </a:r>
            <a:r>
              <a:rPr lang="en-US" sz="2600" dirty="0" smtClean="0">
                <a:solidFill>
                  <a:srgbClr val="000000"/>
                </a:solidFill>
              </a:rPr>
              <a:t> can also provide a mechanistic understanding of how microbes and their communities evolve, respond to perturbations, which genes they exchange horizontally, what mutations are selected, etc.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5662136"/>
            <a:ext cx="350520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tx2"/>
                </a:solidFill>
                <a:latin typeface="Comic Sans MS"/>
                <a:cs typeface="Comic Sans MS"/>
              </a:rPr>
              <a:t>A few recent examples from our group</a:t>
            </a:r>
          </a:p>
          <a:p>
            <a:r>
              <a:rPr lang="en-US" sz="1400" dirty="0" err="1" smtClean="0">
                <a:solidFill>
                  <a:schemeClr val="tx2"/>
                </a:solidFill>
                <a:latin typeface="Comic Sans MS"/>
                <a:cs typeface="Comic Sans MS"/>
              </a:rPr>
              <a:t>Luo</a:t>
            </a:r>
            <a:r>
              <a:rPr lang="en-US" sz="1400" dirty="0" smtClean="0">
                <a:solidFill>
                  <a:schemeClr val="tx2"/>
                </a:solidFill>
                <a:latin typeface="Comic Sans MS"/>
                <a:cs typeface="Comic Sans MS"/>
              </a:rPr>
              <a:t> et al, AEM 2014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Comic Sans MS"/>
                <a:cs typeface="Comic Sans MS"/>
              </a:rPr>
              <a:t>Oh et al., </a:t>
            </a:r>
            <a:r>
              <a:rPr lang="en-US" sz="1400" dirty="0" err="1" smtClean="0">
                <a:solidFill>
                  <a:schemeClr val="tx2"/>
                </a:solidFill>
                <a:latin typeface="Comic Sans MS"/>
                <a:cs typeface="Comic Sans MS"/>
              </a:rPr>
              <a:t>Env</a:t>
            </a:r>
            <a:r>
              <a:rPr lang="en-US" sz="1400" dirty="0" smtClean="0">
                <a:solidFill>
                  <a:schemeClr val="tx2"/>
                </a:solidFill>
                <a:latin typeface="Comic Sans MS"/>
                <a:cs typeface="Comic Sans MS"/>
              </a:rPr>
              <a:t>. </a:t>
            </a:r>
            <a:r>
              <a:rPr lang="en-US" sz="1400" dirty="0" err="1" smtClean="0">
                <a:solidFill>
                  <a:schemeClr val="tx2"/>
                </a:solidFill>
                <a:latin typeface="Comic Sans MS"/>
                <a:cs typeface="Comic Sans MS"/>
              </a:rPr>
              <a:t>Microb</a:t>
            </a:r>
            <a:r>
              <a:rPr lang="en-US" sz="1400" dirty="0" smtClean="0">
                <a:solidFill>
                  <a:schemeClr val="tx2"/>
                </a:solidFill>
                <a:latin typeface="Comic Sans MS"/>
                <a:cs typeface="Comic Sans MS"/>
              </a:rPr>
              <a:t> 2013</a:t>
            </a:r>
            <a:endParaRPr lang="en-US" sz="1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5400" y="5638800"/>
            <a:ext cx="358140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tx2"/>
                </a:solidFill>
                <a:latin typeface="Comic Sans MS"/>
                <a:cs typeface="Comic Sans MS"/>
              </a:rPr>
              <a:t>Examples from our group in this meeting</a:t>
            </a:r>
          </a:p>
          <a:p>
            <a:r>
              <a:rPr lang="en-US" sz="1400" dirty="0" err="1" smtClean="0">
                <a:solidFill>
                  <a:schemeClr val="tx2"/>
                </a:solidFill>
                <a:latin typeface="Comic Sans MS"/>
                <a:cs typeface="Comic Sans MS"/>
              </a:rPr>
              <a:t>Minjae</a:t>
            </a:r>
            <a:r>
              <a:rPr lang="en-US" sz="1400" dirty="0" smtClean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omic Sans MS"/>
                <a:cs typeface="Comic Sans MS"/>
              </a:rPr>
              <a:t>K</a:t>
            </a:r>
            <a:r>
              <a:rPr lang="en-US" sz="1400" dirty="0" smtClean="0">
                <a:solidFill>
                  <a:schemeClr val="tx2"/>
                </a:solidFill>
                <a:latin typeface="Comic Sans MS"/>
                <a:cs typeface="Comic Sans MS"/>
              </a:rPr>
              <a:t>im’s talk on Thursday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Comic Sans MS"/>
                <a:cs typeface="Comic Sans MS"/>
              </a:rPr>
              <a:t>Kostas’ talk on Friday</a:t>
            </a:r>
            <a:endParaRPr lang="en-US" sz="1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07955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153400" cy="41148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2"/>
                </a:solidFill>
              </a:rPr>
              <a:t>Not much because replicates typically give the same picture (gene </a:t>
            </a:r>
            <a:r>
              <a:rPr lang="en-US" dirty="0" err="1" smtClean="0">
                <a:solidFill>
                  <a:schemeClr val="tx2"/>
                </a:solidFill>
              </a:rPr>
              <a:t>amplicons</a:t>
            </a:r>
            <a:r>
              <a:rPr lang="en-US" dirty="0" smtClean="0">
                <a:solidFill>
                  <a:schemeClr val="tx2"/>
                </a:solidFill>
              </a:rPr>
              <a:t> may be a different story). </a:t>
            </a:r>
            <a:r>
              <a:rPr lang="en-US" dirty="0">
                <a:solidFill>
                  <a:schemeClr val="tx2"/>
                </a:solidFill>
              </a:rPr>
              <a:t>Differentially abundant taxa, gene, pathways are </a:t>
            </a:r>
            <a:r>
              <a:rPr lang="en-US" dirty="0" smtClean="0">
                <a:solidFill>
                  <a:schemeClr val="tx2"/>
                </a:solidFill>
              </a:rPr>
              <a:t>easily detectable </a:t>
            </a:r>
            <a:r>
              <a:rPr lang="en-US" dirty="0">
                <a:solidFill>
                  <a:schemeClr val="tx2"/>
                </a:solidFill>
              </a:rPr>
              <a:t>when differences are not marginal. </a:t>
            </a:r>
            <a:endParaRPr lang="en-US" dirty="0" smtClean="0">
              <a:solidFill>
                <a:schemeClr val="tx2"/>
              </a:solidFill>
            </a:endParaRPr>
          </a:p>
          <a:p>
            <a:pPr algn="just"/>
            <a:endParaRPr lang="en-US" sz="1000" dirty="0">
              <a:solidFill>
                <a:schemeClr val="tx2"/>
              </a:solidFill>
            </a:endParaRPr>
          </a:p>
          <a:p>
            <a:pPr algn="just"/>
            <a:r>
              <a:rPr lang="en-US" dirty="0" smtClean="0">
                <a:solidFill>
                  <a:schemeClr val="tx2"/>
                </a:solidFill>
              </a:rPr>
              <a:t>For time-series: usually 3 replicates for one sampling point; for the rest sampling points, no replication. </a:t>
            </a:r>
          </a:p>
          <a:p>
            <a:pPr algn="just"/>
            <a:endParaRPr lang="en-US" sz="1000" dirty="0">
              <a:solidFill>
                <a:schemeClr val="tx2"/>
              </a:solidFill>
            </a:endParaRPr>
          </a:p>
          <a:p>
            <a:pPr algn="just"/>
            <a:r>
              <a:rPr lang="en-US" dirty="0" smtClean="0">
                <a:solidFill>
                  <a:schemeClr val="tx2"/>
                </a:solidFill>
              </a:rPr>
              <a:t>More </a:t>
            </a:r>
            <a:r>
              <a:rPr lang="en-US" dirty="0">
                <a:solidFill>
                  <a:schemeClr val="tx2"/>
                </a:solidFill>
              </a:rPr>
              <a:t>replicates (</a:t>
            </a:r>
            <a:r>
              <a:rPr lang="en-US" dirty="0" smtClean="0">
                <a:solidFill>
                  <a:schemeClr val="tx2"/>
                </a:solidFill>
              </a:rPr>
              <a:t>n&gt;=</a:t>
            </a:r>
            <a:r>
              <a:rPr lang="en-US" dirty="0">
                <a:solidFill>
                  <a:schemeClr val="tx2"/>
                </a:solidFill>
              </a:rPr>
              <a:t>6) when </a:t>
            </a:r>
            <a:r>
              <a:rPr lang="en-US" dirty="0" smtClean="0">
                <a:solidFill>
                  <a:schemeClr val="tx2"/>
                </a:solidFill>
              </a:rPr>
              <a:t>we want </a:t>
            </a:r>
            <a:r>
              <a:rPr lang="en-US" dirty="0">
                <a:solidFill>
                  <a:schemeClr val="tx2"/>
                </a:solidFill>
              </a:rPr>
              <a:t>to detect marginal difference between treatments</a:t>
            </a:r>
            <a:r>
              <a:rPr lang="en-US" dirty="0" smtClean="0">
                <a:solidFill>
                  <a:schemeClr val="tx2"/>
                </a:solidFill>
              </a:rPr>
              <a:t>.                        </a:t>
            </a:r>
            <a:r>
              <a:rPr lang="en-US" dirty="0" err="1" smtClean="0">
                <a:solidFill>
                  <a:schemeClr val="tx2"/>
                </a:solidFill>
              </a:rPr>
              <a:t>DESeq</a:t>
            </a:r>
            <a:r>
              <a:rPr lang="en-US" dirty="0" smtClean="0">
                <a:solidFill>
                  <a:schemeClr val="tx2"/>
                </a:solidFill>
              </a:rPr>
              <a:t> is powerful package. </a:t>
            </a:r>
          </a:p>
          <a:p>
            <a:pPr algn="just"/>
            <a:endParaRPr lang="en-US" sz="1000" dirty="0" smtClean="0">
              <a:solidFill>
                <a:schemeClr val="tx2"/>
              </a:solidFill>
            </a:endParaRPr>
          </a:p>
          <a:p>
            <a:pPr algn="just"/>
            <a:r>
              <a:rPr lang="en-US" dirty="0" smtClean="0">
                <a:solidFill>
                  <a:schemeClr val="tx2"/>
                </a:solidFill>
              </a:rPr>
              <a:t>Always </a:t>
            </a:r>
            <a:r>
              <a:rPr lang="en-US" dirty="0">
                <a:solidFill>
                  <a:schemeClr val="tx2"/>
                </a:solidFill>
              </a:rPr>
              <a:t>include a mock sample (i.e., one that you know who is there and how abundant</a:t>
            </a:r>
            <a:r>
              <a:rPr lang="en-US" dirty="0" smtClean="0">
                <a:solidFill>
                  <a:schemeClr val="tx2"/>
                </a:solidFill>
              </a:rPr>
              <a:t>) to test for artifacts/errors, </a:t>
            </a:r>
            <a:r>
              <a:rPr lang="en-US" dirty="0" smtClean="0">
                <a:solidFill>
                  <a:schemeClr val="tx2"/>
                </a:solidFill>
              </a:rPr>
              <a:t>especially for gene </a:t>
            </a:r>
            <a:r>
              <a:rPr lang="en-US" dirty="0" err="1" smtClean="0">
                <a:solidFill>
                  <a:schemeClr val="tx2"/>
                </a:solidFill>
              </a:rPr>
              <a:t>amplicon</a:t>
            </a:r>
            <a:r>
              <a:rPr lang="en-US" dirty="0" smtClean="0">
                <a:solidFill>
                  <a:schemeClr val="tx2"/>
                </a:solidFill>
              </a:rPr>
              <a:t> work.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5334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How </a:t>
            </a:r>
            <a:r>
              <a:rPr lang="en-US" sz="3600" dirty="0" smtClean="0">
                <a:solidFill>
                  <a:srgbClr val="FF0000"/>
                </a:solidFill>
              </a:rPr>
              <a:t>much replication?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90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533400"/>
          </a:xfrm>
        </p:spPr>
        <p:txBody>
          <a:bodyPr/>
          <a:lstStyle/>
          <a:p>
            <a:r>
              <a:rPr lang="en-US" sz="3000" dirty="0" smtClean="0">
                <a:solidFill>
                  <a:srgbClr val="FF0000"/>
                </a:solidFill>
              </a:rPr>
              <a:t>What coverage to obtain and why it matters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01" y="1516447"/>
            <a:ext cx="5737599" cy="53415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274" y="6324600"/>
            <a:ext cx="285223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Comic Sans MS"/>
                <a:cs typeface="Comic Sans MS"/>
              </a:rPr>
              <a:t>From Rodriguez-R and Konstantinidis, 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Comic Sans MS"/>
                <a:cs typeface="Comic Sans MS"/>
              </a:rPr>
              <a:t>ISME 2014</a:t>
            </a:r>
            <a:endParaRPr lang="en-US" sz="12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762000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u="sng" dirty="0">
                <a:solidFill>
                  <a:srgbClr val="000000"/>
                </a:solidFill>
                <a:latin typeface="Comic Sans MS"/>
                <a:cs typeface="Comic Sans MS"/>
              </a:rPr>
              <a:t>Effect of average coverage on detection of </a:t>
            </a:r>
            <a:endParaRPr lang="en-US" sz="2200" b="1" u="sng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2200" b="1" u="sng" dirty="0">
                <a:solidFill>
                  <a:srgbClr val="000000"/>
                </a:solidFill>
                <a:latin typeface="Comic Sans MS"/>
                <a:cs typeface="Comic Sans MS"/>
              </a:rPr>
              <a:t>d</a:t>
            </a:r>
            <a:r>
              <a:rPr lang="en-US" sz="2200" b="1" u="sng" dirty="0" smtClean="0">
                <a:solidFill>
                  <a:srgbClr val="000000"/>
                </a:solidFill>
                <a:latin typeface="Comic Sans MS"/>
                <a:cs typeface="Comic Sans MS"/>
              </a:rPr>
              <a:t>ifferentially abundant features</a:t>
            </a:r>
            <a:endParaRPr lang="en-US" sz="2200" b="1" u="sng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1155441"/>
            <a:ext cx="2590800" cy="501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solidFill>
                  <a:schemeClr val="tx2"/>
                </a:solidFill>
                <a:latin typeface="Comic Sans MS"/>
                <a:cs typeface="Comic Sans MS"/>
              </a:rPr>
              <a:t>A winter and a summer shotgun </a:t>
            </a:r>
            <a:r>
              <a:rPr lang="en-US" sz="1600" dirty="0" err="1" smtClean="0">
                <a:solidFill>
                  <a:schemeClr val="tx2"/>
                </a:solidFill>
                <a:latin typeface="Comic Sans MS"/>
                <a:cs typeface="Comic Sans MS"/>
              </a:rPr>
              <a:t>metagenome</a:t>
            </a:r>
            <a:r>
              <a:rPr lang="en-US" sz="1600" dirty="0" smtClean="0">
                <a:solidFill>
                  <a:schemeClr val="tx2"/>
                </a:solidFill>
                <a:latin typeface="Comic Sans MS"/>
                <a:cs typeface="Comic Sans MS"/>
              </a:rPr>
              <a:t> dataset form Lake Lanier time series (Atlanta, GA) were subsampled and compared.</a:t>
            </a:r>
          </a:p>
          <a:p>
            <a:pPr algn="just"/>
            <a:endParaRPr lang="en-US" sz="1600" dirty="0">
              <a:solidFill>
                <a:schemeClr val="tx2"/>
              </a:solidFill>
              <a:latin typeface="Comic Sans MS"/>
              <a:cs typeface="Comic Sans MS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8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Datasets with average </a:t>
            </a:r>
            <a:r>
              <a:rPr lang="en-US" sz="1800" b="1" dirty="0">
                <a:solidFill>
                  <a:srgbClr val="0000FF"/>
                </a:solidFill>
                <a:latin typeface="Comic Sans MS"/>
                <a:cs typeface="Comic Sans MS"/>
              </a:rPr>
              <a:t>coverage </a:t>
            </a:r>
            <a:r>
              <a:rPr lang="en-US" sz="18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&gt; ~50</a:t>
            </a:r>
            <a:r>
              <a:rPr lang="en-US" sz="1800" b="1" dirty="0">
                <a:solidFill>
                  <a:srgbClr val="0000FF"/>
                </a:solidFill>
                <a:latin typeface="Comic Sans MS"/>
                <a:cs typeface="Comic Sans MS"/>
              </a:rPr>
              <a:t>% perform </a:t>
            </a:r>
            <a:r>
              <a:rPr lang="en-US" sz="18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well (e.g., assembly; detect differences).</a:t>
            </a:r>
          </a:p>
          <a:p>
            <a:pPr marL="285750" indent="-285750" algn="just">
              <a:buFont typeface="Arial"/>
              <a:buChar char="•"/>
            </a:pPr>
            <a:endParaRPr lang="en-US" sz="1000" b="1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8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Avoid comparisons between datasets that differ &gt;2 fold in terms of coverage.</a:t>
            </a:r>
          </a:p>
        </p:txBody>
      </p:sp>
    </p:spTree>
    <p:extLst>
      <p:ext uri="{BB962C8B-B14F-4D97-AF65-F5344CB8AC3E}">
        <p14:creationId xmlns:p14="http://schemas.microsoft.com/office/powerpoint/2010/main" val="400210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Need for new tools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37212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02957"/>
            <a:ext cx="9144000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600" b="1" u="sng" dirty="0" smtClean="0">
                <a:solidFill>
                  <a:srgbClr val="FF0000"/>
                </a:solidFill>
                <a:latin typeface="Comic Sans MS"/>
                <a:cs typeface="Comic Sans MS"/>
              </a:rPr>
              <a:t>Nonpareil</a:t>
            </a:r>
            <a:r>
              <a:rPr lang="en-US" sz="2600" b="1" u="sng" dirty="0" smtClean="0">
                <a:solidFill>
                  <a:schemeClr val="tx2"/>
                </a:solidFill>
                <a:latin typeface="Comic Sans MS"/>
                <a:cs typeface="Comic Sans MS"/>
              </a:rPr>
              <a:t>: Estimating coverage level of </a:t>
            </a:r>
            <a:r>
              <a:rPr lang="en-US" sz="2600" b="1" u="sng" dirty="0" err="1" smtClean="0">
                <a:solidFill>
                  <a:schemeClr val="tx2"/>
                </a:solidFill>
                <a:latin typeface="Comic Sans MS"/>
                <a:cs typeface="Comic Sans MS"/>
              </a:rPr>
              <a:t>metagenomes</a:t>
            </a:r>
            <a:endParaRPr lang="en-US" sz="2600" b="1" u="sng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7784" y="6320135"/>
            <a:ext cx="245361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mic Sans MS"/>
                <a:cs typeface="Comic Sans MS"/>
              </a:rPr>
              <a:t>Rodriguez-R and Konstantinidis,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mic Sans MS"/>
                <a:cs typeface="Comic Sans MS"/>
              </a:rPr>
              <a:t>ISME 2014</a:t>
            </a:r>
            <a:endParaRPr lang="en-US" sz="12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4942582"/>
            <a:ext cx="8159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mic Sans MS"/>
                <a:cs typeface="Comic Sans MS"/>
              </a:rPr>
              <a:t>Our approach examines the redundancy of </a:t>
            </a:r>
            <a:r>
              <a:rPr lang="en-US" sz="1600" dirty="0" smtClean="0">
                <a:solidFill>
                  <a:srgbClr val="0000FF"/>
                </a:solidFill>
                <a:latin typeface="Comic Sans MS"/>
                <a:cs typeface="Comic Sans MS"/>
              </a:rPr>
              <a:t>reads. It </a:t>
            </a:r>
            <a:r>
              <a:rPr lang="en-US" sz="1600" dirty="0">
                <a:solidFill>
                  <a:srgbClr val="0000FF"/>
                </a:solidFill>
                <a:latin typeface="Comic Sans MS"/>
                <a:cs typeface="Comic Sans MS"/>
              </a:rPr>
              <a:t>is free from assembly, reference gene databases (e.g., 16S </a:t>
            </a:r>
            <a:r>
              <a:rPr lang="en-US" sz="1600" dirty="0" err="1">
                <a:solidFill>
                  <a:srgbClr val="0000FF"/>
                </a:solidFill>
                <a:latin typeface="Comic Sans MS"/>
                <a:cs typeface="Comic Sans MS"/>
              </a:rPr>
              <a:t>rRNA</a:t>
            </a:r>
            <a:r>
              <a:rPr lang="en-US" sz="1600" dirty="0">
                <a:solidFill>
                  <a:srgbClr val="0000FF"/>
                </a:solidFill>
                <a:latin typeface="Comic Sans MS"/>
                <a:cs typeface="Comic Sans MS"/>
              </a:rPr>
              <a:t> gene</a:t>
            </a:r>
            <a:r>
              <a:rPr lang="en-US" sz="1600" dirty="0" smtClean="0">
                <a:solidFill>
                  <a:srgbClr val="0000FF"/>
                </a:solidFill>
                <a:latin typeface="Comic Sans MS"/>
                <a:cs typeface="Comic Sans MS"/>
              </a:rPr>
              <a:t>), </a:t>
            </a:r>
            <a:r>
              <a:rPr lang="en-US" sz="1600" dirty="0">
                <a:solidFill>
                  <a:srgbClr val="0000FF"/>
                </a:solidFill>
                <a:latin typeface="Comic Sans MS"/>
                <a:cs typeface="Comic Sans MS"/>
              </a:rPr>
              <a:t>or clustering </a:t>
            </a:r>
            <a:r>
              <a:rPr lang="en-US" sz="1600" dirty="0" smtClean="0">
                <a:solidFill>
                  <a:srgbClr val="0000FF"/>
                </a:solidFill>
                <a:latin typeface="Comic Sans MS"/>
                <a:cs typeface="Comic Sans MS"/>
              </a:rPr>
              <a:t>OTUs.</a:t>
            </a:r>
            <a:endParaRPr lang="en-US" sz="16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mic Sans MS"/>
                <a:cs typeface="Comic Sans MS"/>
              </a:rPr>
              <a:t>Note that more diverse communities require larger sequencing efforts to achieve the same level of coverage, hence located rightward in the plot.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0" y="5965448"/>
            <a:ext cx="473034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Available through</a:t>
            </a:r>
          </a:p>
          <a:p>
            <a:r>
              <a:rPr lang="en-US" sz="2600" b="1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www.enve</a:t>
            </a:r>
            <a:r>
              <a:rPr lang="en-US" sz="2600" b="1" dirty="0" err="1">
                <a:solidFill>
                  <a:srgbClr val="0000FF"/>
                </a:solidFill>
                <a:latin typeface="Comic Sans MS"/>
                <a:cs typeface="Comic Sans MS"/>
              </a:rPr>
              <a:t>-</a:t>
            </a:r>
            <a:r>
              <a:rPr lang="en-US" sz="2600" b="1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omics.gatech.edu</a:t>
            </a:r>
            <a:endParaRPr lang="en-US" sz="2600" b="1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48932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610600" cy="533400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How to select the right tool?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87" y="762000"/>
            <a:ext cx="8023431" cy="6019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" y="4800600"/>
            <a:ext cx="28956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 smtClean="0">
                <a:solidFill>
                  <a:srgbClr val="0000FF"/>
                </a:solidFill>
                <a:latin typeface="Comic Sans MS"/>
                <a:cs typeface="Comic Sans MS"/>
              </a:rPr>
              <a:t>-Test the tool first on a mock dataset! Sometimes the code does not work as it is supposed to, or you anticipated…</a:t>
            </a:r>
          </a:p>
          <a:p>
            <a:pPr algn="just"/>
            <a:endParaRPr lang="en-US" sz="10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algn="just"/>
            <a:r>
              <a:rPr lang="en-US" sz="1800" dirty="0" smtClean="0">
                <a:solidFill>
                  <a:srgbClr val="0000FF"/>
                </a:solidFill>
                <a:latin typeface="Comic Sans MS"/>
                <a:cs typeface="Comic Sans MS"/>
              </a:rPr>
              <a:t>-Learn some Perl/Python!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6167735"/>
            <a:ext cx="320171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mic Sans MS"/>
                <a:cs typeface="Comic Sans MS"/>
              </a:rPr>
              <a:t>From </a:t>
            </a:r>
            <a:r>
              <a:rPr lang="en-US" sz="12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Luo</a:t>
            </a:r>
            <a:r>
              <a:rPr lang="en-US" sz="1200" dirty="0" smtClean="0">
                <a:solidFill>
                  <a:srgbClr val="000000"/>
                </a:solidFill>
                <a:latin typeface="Comic Sans MS"/>
                <a:cs typeface="Comic Sans MS"/>
              </a:rPr>
              <a:t>, Rodriguez-R and Konstantinidis,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mic Sans MS"/>
                <a:cs typeface="Comic Sans MS"/>
              </a:rPr>
              <a:t>Methods in Enzymology 2013</a:t>
            </a:r>
            <a:endParaRPr lang="en-US" sz="12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9670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610600" cy="533400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Some (potentially) useful approaches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44740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62000"/>
            <a:ext cx="91440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tx2"/>
                </a:solidFill>
                <a:latin typeface="Comic Sans MS"/>
                <a:cs typeface="Comic Sans MS"/>
              </a:rPr>
              <a:t>An approach to assess assembly parameters </a:t>
            </a:r>
            <a:r>
              <a:rPr lang="en-US" sz="2400" b="1" u="sng" dirty="0" smtClean="0">
                <a:solidFill>
                  <a:schemeClr val="tx2"/>
                </a:solidFill>
                <a:latin typeface="Comic Sans MS"/>
                <a:cs typeface="Comic Sans MS"/>
              </a:rPr>
              <a:t>and results </a:t>
            </a:r>
            <a:r>
              <a:rPr lang="en-US" sz="2400" b="1" u="sng" dirty="0">
                <a:solidFill>
                  <a:schemeClr val="tx2"/>
                </a:solidFill>
                <a:latin typeface="Comic Sans MS"/>
                <a:cs typeface="Comic Sans MS"/>
              </a:rPr>
              <a:t>based on </a:t>
            </a:r>
            <a:r>
              <a:rPr lang="en-US" sz="2400" b="1" i="1" u="sng" dirty="0" smtClean="0">
                <a:solidFill>
                  <a:schemeClr val="tx2"/>
                </a:solidFill>
                <a:latin typeface="Comic Sans MS"/>
                <a:cs typeface="Comic Sans MS"/>
              </a:rPr>
              <a:t>in-</a:t>
            </a:r>
            <a:r>
              <a:rPr lang="en-US" sz="2400" b="1" i="1" u="sng" dirty="0" err="1" smtClean="0">
                <a:solidFill>
                  <a:schemeClr val="tx2"/>
                </a:solidFill>
                <a:latin typeface="Comic Sans MS"/>
                <a:cs typeface="Comic Sans MS"/>
              </a:rPr>
              <a:t>silico</a:t>
            </a:r>
            <a:r>
              <a:rPr lang="en-US" sz="2400" b="1" i="1" u="sng" dirty="0" smtClean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u="sng" dirty="0" smtClean="0">
                <a:solidFill>
                  <a:schemeClr val="tx2"/>
                </a:solidFill>
                <a:latin typeface="Comic Sans MS"/>
                <a:cs typeface="Comic Sans MS"/>
              </a:rPr>
              <a:t>generated “</a:t>
            </a:r>
            <a:r>
              <a:rPr lang="en-US" sz="2400" b="1" u="sng" dirty="0">
                <a:solidFill>
                  <a:schemeClr val="tx2"/>
                </a:solidFill>
                <a:latin typeface="Comic Sans MS"/>
                <a:cs typeface="Comic Sans MS"/>
              </a:rPr>
              <a:t>spiked-in” </a:t>
            </a:r>
            <a:r>
              <a:rPr lang="en-US" sz="2400" b="1" u="sng" dirty="0" err="1">
                <a:solidFill>
                  <a:schemeClr val="tx2"/>
                </a:solidFill>
                <a:latin typeface="Comic Sans MS"/>
                <a:cs typeface="Comic Sans MS"/>
              </a:rPr>
              <a:t>metagenomes</a:t>
            </a:r>
            <a:endParaRPr lang="en-US" sz="2400" b="1" u="sng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4085" y="6059269"/>
            <a:ext cx="278791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mic Sans MS"/>
                <a:cs typeface="Comic Sans MS"/>
              </a:rPr>
              <a:t>For some </a:t>
            </a:r>
            <a:r>
              <a:rPr lang="en-US" sz="1200" dirty="0" smtClean="0">
                <a:solidFill>
                  <a:srgbClr val="000000"/>
                </a:solidFill>
                <a:latin typeface="Comic Sans MS"/>
                <a:cs typeface="Comic Sans MS"/>
              </a:rPr>
              <a:t>additional</a:t>
            </a:r>
            <a:r>
              <a:rPr lang="en-US" sz="12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/>
                <a:cs typeface="Comic Sans MS"/>
              </a:rPr>
              <a:t>approaches, see: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Luo</a:t>
            </a:r>
            <a:r>
              <a:rPr lang="en-US" sz="1200" dirty="0" smtClean="0">
                <a:solidFill>
                  <a:srgbClr val="000000"/>
                </a:solidFill>
                <a:latin typeface="Comic Sans MS"/>
                <a:cs typeface="Comic Sans MS"/>
              </a:rPr>
              <a:t>, Rodriguez-R and Konstantinidis,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mic Sans MS"/>
                <a:cs typeface="Comic Sans MS"/>
              </a:rPr>
              <a:t>Methods in Enzymology 2013</a:t>
            </a:r>
            <a:endParaRPr lang="en-US" sz="12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870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Challenges remaining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05800" cy="4114800"/>
          </a:xfrm>
        </p:spPr>
        <p:txBody>
          <a:bodyPr/>
          <a:lstStyle/>
          <a:p>
            <a:pPr algn="just"/>
            <a:r>
              <a:rPr lang="en-US" sz="2600" dirty="0" smtClean="0">
                <a:solidFill>
                  <a:schemeClr val="tx2"/>
                </a:solidFill>
              </a:rPr>
              <a:t>Gene functional annotation. Propagation of wrong/poor annotations; many genes still hypothetical. Need to keep supporting experimental work to decipher gene functions and curated databases.</a:t>
            </a:r>
          </a:p>
          <a:p>
            <a:pPr algn="just"/>
            <a:endParaRPr lang="en-US" sz="1000" dirty="0" smtClean="0">
              <a:solidFill>
                <a:schemeClr val="tx2"/>
              </a:solidFill>
            </a:endParaRPr>
          </a:p>
          <a:p>
            <a:pPr algn="just"/>
            <a:r>
              <a:rPr lang="en-US" sz="2600" dirty="0" smtClean="0">
                <a:solidFill>
                  <a:schemeClr val="tx2"/>
                </a:solidFill>
              </a:rPr>
              <a:t>Tools do not scale with the volume of data that become available. Need to work closer with computer engineers and scientists.</a:t>
            </a:r>
          </a:p>
          <a:p>
            <a:pPr algn="just"/>
            <a:endParaRPr lang="en-US" sz="1000" dirty="0">
              <a:solidFill>
                <a:schemeClr val="tx2"/>
              </a:solidFill>
            </a:endParaRPr>
          </a:p>
          <a:p>
            <a:pPr algn="just"/>
            <a:r>
              <a:rPr lang="en-US" sz="2600" dirty="0" smtClean="0">
                <a:solidFill>
                  <a:schemeClr val="tx2"/>
                </a:solidFill>
              </a:rPr>
              <a:t>Binning of assembled </a:t>
            </a:r>
            <a:r>
              <a:rPr lang="en-US" sz="2600" dirty="0" err="1" smtClean="0">
                <a:solidFill>
                  <a:schemeClr val="tx2"/>
                </a:solidFill>
              </a:rPr>
              <a:t>contigs</a:t>
            </a:r>
            <a:r>
              <a:rPr lang="en-US" sz="2600" dirty="0" smtClean="0">
                <a:solidFill>
                  <a:schemeClr val="tx2"/>
                </a:solidFill>
              </a:rPr>
              <a:t> into populations,</a:t>
            </a:r>
            <a:r>
              <a:rPr lang="en-US" sz="2600" dirty="0">
                <a:solidFill>
                  <a:schemeClr val="tx2"/>
                </a:solidFill>
              </a:rPr>
              <a:t> especially in complex communities</a:t>
            </a:r>
            <a:r>
              <a:rPr lang="en-US" sz="2600" dirty="0" smtClean="0">
                <a:solidFill>
                  <a:schemeClr val="tx2"/>
                </a:solidFill>
              </a:rPr>
              <a:t> (e.g., to model what each member of the community does). New approaches needed; longer sequencing reads; single cells.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endParaRPr lang="en-US" dirty="0" smtClean="0">
              <a:solidFill>
                <a:schemeClr val="tx2"/>
              </a:solidFill>
            </a:endParaRPr>
          </a:p>
          <a:p>
            <a:pPr algn="just"/>
            <a:endParaRPr lang="en-US" dirty="0" smtClean="0">
              <a:solidFill>
                <a:schemeClr val="tx2"/>
              </a:solidFill>
            </a:endParaRPr>
          </a:p>
          <a:p>
            <a:pPr algn="just"/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335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1">
      <a:dk1>
        <a:srgbClr val="969696"/>
      </a:dk1>
      <a:lt1>
        <a:srgbClr val="FFFFFF"/>
      </a:lt1>
      <a:dk2>
        <a:srgbClr val="000000"/>
      </a:dk2>
      <a:lt2>
        <a:srgbClr val="DDDDDD"/>
      </a:lt2>
      <a:accent1>
        <a:srgbClr val="00E4A8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FD1"/>
      </a:accent5>
      <a:accent6>
        <a:srgbClr val="2D2DB9"/>
      </a:accent6>
      <a:hlink>
        <a:srgbClr val="FF5050"/>
      </a:hlink>
      <a:folHlink>
        <a:srgbClr val="FFCF01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10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50551</TotalTime>
  <Words>992</Words>
  <Application>Microsoft Macintosh PowerPoint</Application>
  <PresentationFormat>On-screen Show (4:3)</PresentationFormat>
  <Paragraphs>114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Blends</vt:lpstr>
      <vt:lpstr>Approaches for our growing metagenomes </vt:lpstr>
      <vt:lpstr>Adina Howe’s ideas for discussion</vt:lpstr>
      <vt:lpstr>Is shotgun metagenomics really useful?</vt:lpstr>
      <vt:lpstr>How much replication?</vt:lpstr>
      <vt:lpstr>What coverage to obtain and why it matters</vt:lpstr>
      <vt:lpstr>Need for new tools</vt:lpstr>
      <vt:lpstr>How to select the right tool?</vt:lpstr>
      <vt:lpstr>Some (potentially) useful approaches</vt:lpstr>
      <vt:lpstr>Challenges remaining</vt:lpstr>
      <vt:lpstr>Additional lab presentations at ISME</vt:lpstr>
      <vt:lpstr>Acknowledgements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Exfoliated Graphite-Polypropylene Nanocomposites: Facing the Challenges, Exploring the Opportunities</dc:title>
  <dc:creator>kalaitzi</dc:creator>
  <cp:lastModifiedBy>Kostas Konstantinidis</cp:lastModifiedBy>
  <cp:revision>2020</cp:revision>
  <dcterms:created xsi:type="dcterms:W3CDTF">2011-07-08T01:29:43Z</dcterms:created>
  <dcterms:modified xsi:type="dcterms:W3CDTF">2014-08-24T14:55:05Z</dcterms:modified>
</cp:coreProperties>
</file>