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fWsZ5aXaf+YxFy34QDRvo557D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3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0263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148cf6a9a_0_48:notes"/>
          <p:cNvSpPr/>
          <p:nvPr>
            <p:ph idx="2" type="sldImg"/>
          </p:nvPr>
        </p:nvSpPr>
        <p:spPr>
          <a:xfrm>
            <a:off x="138113" y="766763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148cf6a9a_0_48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b148cf6a9a_0_48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38113" y="766763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79445c04_0_0:notes"/>
          <p:cNvSpPr/>
          <p:nvPr>
            <p:ph idx="2" type="sldImg"/>
          </p:nvPr>
        </p:nvSpPr>
        <p:spPr>
          <a:xfrm>
            <a:off x="138113" y="766763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79445c04_0_0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b179445c04_0_0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48cf6a9a_0_19:notes"/>
          <p:cNvSpPr/>
          <p:nvPr>
            <p:ph idx="2" type="sldImg"/>
          </p:nvPr>
        </p:nvSpPr>
        <p:spPr>
          <a:xfrm>
            <a:off x="138113" y="766763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48cf6a9a_0_19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b148cf6a9a_0_19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48cf6a9a_0_56:notes"/>
          <p:cNvSpPr/>
          <p:nvPr>
            <p:ph idx="2" type="sldImg"/>
          </p:nvPr>
        </p:nvSpPr>
        <p:spPr>
          <a:xfrm>
            <a:off x="138113" y="766763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48cf6a9a_0_56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b148cf6a9a_0_56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48cf6a9a_0_12:notes"/>
          <p:cNvSpPr/>
          <p:nvPr>
            <p:ph idx="2" type="sldImg"/>
          </p:nvPr>
        </p:nvSpPr>
        <p:spPr>
          <a:xfrm>
            <a:off x="138113" y="766763"/>
            <a:ext cx="68232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48cf6a9a_0_12:notes"/>
          <p:cNvSpPr txBox="1"/>
          <p:nvPr>
            <p:ph idx="1" type="body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b148cf6a9a_0_12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38113" y="766763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285038" y="1828808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697038" y="-812792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963084" y="4406907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ternationalbreastfeedingjournal.biomedcentral.com/articles/10.1186/s13006-023-00566-0#ref-CR21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73238" y="3079750"/>
            <a:ext cx="8415338" cy="122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LIFE SHARE 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192338" y="2157413"/>
            <a:ext cx="7154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PROJECT WORK – Zeroth Review </a:t>
            </a:r>
            <a:endParaRPr b="1" i="0" sz="4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9695" y="4511675"/>
            <a:ext cx="6767830" cy="10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NAMALA ADITHYA DWARAK		(412620243015) </a:t>
            </a:r>
            <a:endParaRPr b="1" i="0" sz="1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PRIYADHARHINI P				        (412620243019)</a:t>
            </a:r>
            <a:endParaRPr b="1" i="0" sz="1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SRILEKHA S                                              (412620243025)</a:t>
            </a:r>
            <a:endParaRPr b="1" i="0" sz="1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132638" y="4511675"/>
            <a:ext cx="4535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S. Anburaman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of Department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Artificial Intelligence and Data Science.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63" y="609600"/>
            <a:ext cx="8399462" cy="116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5575" y="473075"/>
            <a:ext cx="1352550" cy="1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48cf6a9a_0_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</a:rPr>
              <a:t>Technology Stack </a:t>
            </a:r>
            <a:endParaRPr/>
          </a:p>
        </p:txBody>
      </p:sp>
      <p:sp>
        <p:nvSpPr>
          <p:cNvPr id="167" name="Google Shape;167;g2b148cf6a9a_0_4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Technology Stack:</a:t>
            </a:r>
            <a:endParaRPr b="1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React (Frontend)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Java Spring Boot (Backend)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MySQL (Database)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(Scikit-learn, TensorFlow/PyTorch for 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AWS or Heroku (Deployment)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RESTful APIs, Git, Docker, HTML/CSS/JavaScript, Spring Data JPA, Hibernate (Additional Technologies)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SCHEDULE OF ACTIVITIES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609600" y="1600200"/>
            <a:ext cx="10972800" cy="5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First Review 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b="1" lang="en-US">
                <a:solidFill>
                  <a:srgbClr val="002060"/>
                </a:solidFill>
              </a:rPr>
              <a:t>Working on Data.</a:t>
            </a:r>
            <a:endParaRPr b="1">
              <a:solidFill>
                <a:srgbClr val="00206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b="1" lang="en-US">
                <a:solidFill>
                  <a:srgbClr val="002060"/>
                </a:solidFill>
              </a:rPr>
              <a:t>Making the UI/UX design.</a:t>
            </a:r>
            <a:endParaRPr b="1">
              <a:solidFill>
                <a:srgbClr val="00206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b="1" lang="en-US">
                <a:solidFill>
                  <a:srgbClr val="002060"/>
                </a:solidFill>
              </a:rPr>
              <a:t>Database Design.</a:t>
            </a:r>
            <a:endParaRPr b="1">
              <a:solidFill>
                <a:srgbClr val="00206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Second Review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b="1" lang="en-US">
                <a:solidFill>
                  <a:srgbClr val="002060"/>
                </a:solidFill>
              </a:rPr>
              <a:t>Front end using react.</a:t>
            </a:r>
            <a:endParaRPr b="1">
              <a:solidFill>
                <a:srgbClr val="00206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b="1" lang="en-US">
                <a:solidFill>
                  <a:srgbClr val="002060"/>
                </a:solidFill>
              </a:rPr>
              <a:t>creating backend api’s.</a:t>
            </a:r>
            <a:endParaRPr b="1">
              <a:solidFill>
                <a:srgbClr val="00206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</a:pPr>
            <a:r>
              <a:rPr b="1" lang="en-US">
                <a:solidFill>
                  <a:srgbClr val="002060"/>
                </a:solidFill>
              </a:rPr>
              <a:t>Integrating Ml model.</a:t>
            </a:r>
            <a:endParaRPr b="1">
              <a:solidFill>
                <a:srgbClr val="00206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Mock Review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b="1" lang="en-US">
                <a:solidFill>
                  <a:srgbClr val="002060"/>
                </a:solidFill>
              </a:rPr>
              <a:t>Full stack web application deployment.</a:t>
            </a:r>
            <a:endParaRPr b="1" sz="2800">
              <a:solidFill>
                <a:srgbClr val="002060"/>
              </a:solidFill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79445c04_0_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b179445c04_0_0"/>
          <p:cNvSpPr txBox="1"/>
          <p:nvPr>
            <p:ph idx="1" type="body"/>
          </p:nvPr>
        </p:nvSpPr>
        <p:spPr>
          <a:xfrm>
            <a:off x="2347575" y="3009375"/>
            <a:ext cx="6971700" cy="17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48cf6a9a_0_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b148cf6a9a_0_19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b148cf6a9a_0_19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b148cf6a9a_0_19"/>
          <p:cNvSpPr txBox="1"/>
          <p:nvPr/>
        </p:nvSpPr>
        <p:spPr>
          <a:xfrm>
            <a:off x="589560" y="856180"/>
            <a:ext cx="45606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g2b148cf6a9a_0_19"/>
          <p:cNvGrpSpPr/>
          <p:nvPr/>
        </p:nvGrpSpPr>
        <p:grpSpPr>
          <a:xfrm>
            <a:off x="0" y="1083484"/>
            <a:ext cx="355241" cy="673500"/>
            <a:chOff x="0" y="823811"/>
            <a:chExt cx="355241" cy="673500"/>
          </a:xfrm>
        </p:grpSpPr>
        <p:sp>
          <p:nvSpPr>
            <p:cNvPr id="110" name="Google Shape;110;g2b148cf6a9a_0_19"/>
            <p:cNvSpPr/>
            <p:nvPr/>
          </p:nvSpPr>
          <p:spPr>
            <a:xfrm>
              <a:off x="0" y="823811"/>
              <a:ext cx="87300" cy="673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2b148cf6a9a_0_19"/>
            <p:cNvSpPr/>
            <p:nvPr/>
          </p:nvSpPr>
          <p:spPr>
            <a:xfrm>
              <a:off x="159341" y="823811"/>
              <a:ext cx="195900" cy="673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g2b148cf6a9a_0_19"/>
          <p:cNvSpPr/>
          <p:nvPr/>
        </p:nvSpPr>
        <p:spPr>
          <a:xfrm flipH="1">
            <a:off x="664965" y="2090569"/>
            <a:ext cx="4297800" cy="27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b148cf6a9a_0_19"/>
          <p:cNvSpPr txBox="1"/>
          <p:nvPr/>
        </p:nvSpPr>
        <p:spPr>
          <a:xfrm>
            <a:off x="590719" y="2330505"/>
            <a:ext cx="4559400" cy="3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recent estimates, only around two-fifths (43%) of children born in the six months preceding the survey were breastfed within one hour of delivery, indicating that more than half (57%) of them had delayed breastfeeding. In India, 63% of infants under the age of six months are non-exclusively breastfed. Many children under the age of six months consume other liquids, such as plain water (10%), other milk (8%), or complementary foods (11%), in addition to breastmilk [</a:t>
            </a:r>
            <a:r>
              <a:rPr b="0" i="0" lang="en-US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b148cf6a9a_0_19"/>
          <p:cNvSpPr/>
          <p:nvPr/>
        </p:nvSpPr>
        <p:spPr>
          <a:xfrm flipH="1">
            <a:off x="10697700" y="0"/>
            <a:ext cx="14943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b148cf6a9a_0_19"/>
          <p:cNvSpPr/>
          <p:nvPr/>
        </p:nvSpPr>
        <p:spPr>
          <a:xfrm>
            <a:off x="5685810" y="513853"/>
            <a:ext cx="6009300" cy="5834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a baby feeding&#10;&#10;Description automatically generated with medium confidence" id="116" name="Google Shape;116;g2b148cf6a9a_0_19"/>
          <p:cNvPicPr preferRelativeResize="0"/>
          <p:nvPr/>
        </p:nvPicPr>
        <p:blipFill rotWithShape="1">
          <a:blip r:embed="rId4">
            <a:alphaModFix/>
          </a:blip>
          <a:srcRect b="3063" l="0" r="0" t="0"/>
          <a:stretch/>
        </p:blipFill>
        <p:spPr>
          <a:xfrm>
            <a:off x="5977788" y="799352"/>
            <a:ext cx="5425410" cy="525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444625" y="1642745"/>
            <a:ext cx="10019030" cy="450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            LifeShare is a groundbreaking online platform designed to address the critical need for safe and nourishing essentials for infants in challenging circumstances. Our innovative website serves as a lifeline by connecting </a:t>
            </a:r>
            <a:r>
              <a:rPr lang="en-US" sz="2400"/>
              <a:t>breast milk</a:t>
            </a:r>
            <a:r>
              <a:rPr b="0" i="0" lang="en-US" sz="2400" u="none" cap="none" strike="noStrike">
                <a:latin typeface="Calibri"/>
                <a:ea typeface="Calibri"/>
                <a:cs typeface="Calibri"/>
                <a:sym typeface="Calibri"/>
              </a:rPr>
              <a:t> donors, blood donors, and organ donors with infants and individuals in need. Whether it's situations where mothers are unable to provide sufficient milk, individuals are in need of life-saving blood transfusions, or there is a critical need for organ transplants, LifeShare is dedicated to ensuring that every newborn and individual has access to the best start in life and the vital resources they require.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684338" y="404813"/>
            <a:ext cx="81994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OF THE PROJECT </a:t>
            </a:r>
            <a:endParaRPr b="1" i="0" sz="2800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/>
              <a:t>Paper Title:</a:t>
            </a:r>
            <a:r>
              <a:rPr lang="en-US" sz="2400"/>
              <a:t> Developing Global Guidance on Human Milk Banking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/>
              <a:t>Year: </a:t>
            </a:r>
            <a:r>
              <a:rPr lang="en-US" sz="2400"/>
              <a:t>2021</a:t>
            </a:r>
            <a:endParaRPr sz="2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/>
              <a:t>Achievement:</a:t>
            </a:r>
            <a:endParaRPr b="1" sz="2400"/>
          </a:p>
          <a:p>
            <a:pPr indent="-369569" lvl="0" marL="9144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Provides comprehensive global guidance on human milk banking.</a:t>
            </a:r>
            <a:endParaRPr sz="2400"/>
          </a:p>
          <a:p>
            <a:pPr indent="-3695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Focuses on policy development and recommendations for human milk banking practices.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/>
              <a:t>Paper Title:</a:t>
            </a:r>
            <a:r>
              <a:rPr lang="en-US" sz="2400"/>
              <a:t> Perception of Donor Breast Milk and Determinants of Its Usage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/>
              <a:t>Year: </a:t>
            </a:r>
            <a:r>
              <a:rPr lang="en-US" sz="2400"/>
              <a:t>2018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/>
              <a:t>Achievement:</a:t>
            </a:r>
            <a:endParaRPr b="1" sz="2400"/>
          </a:p>
          <a:p>
            <a:pPr indent="-369569" lvl="0" marL="914400" rtl="0" algn="l"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Investigates the perception of donor breast milk and explores determinants influencing its usage.</a:t>
            </a:r>
            <a:endParaRPr sz="2400"/>
          </a:p>
          <a:p>
            <a:pPr indent="-36956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Provides insights into factors that may influence the acceptance and utilization of donor breast milk.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48cf6a9a_0_5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</a:rPr>
              <a:t>LITERATURE REVIEW</a:t>
            </a:r>
            <a:r>
              <a:rPr b="1" lang="en-US" sz="2800"/>
              <a:t> </a:t>
            </a:r>
            <a:endParaRPr/>
          </a:p>
        </p:txBody>
      </p:sp>
      <p:sp>
        <p:nvSpPr>
          <p:cNvPr id="135" name="Google Shape;135;g2b148cf6a9a_0_5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Paper Title: </a:t>
            </a:r>
            <a:r>
              <a:rPr lang="en-US" sz="2400"/>
              <a:t>Nearest Blood &amp; Plasma Donor Finding: A Machine Learning Approach</a:t>
            </a:r>
            <a:endParaRPr sz="24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Year:</a:t>
            </a:r>
            <a:r>
              <a:rPr lang="en-US" sz="2400"/>
              <a:t> April 2021</a:t>
            </a:r>
            <a:endParaRPr sz="2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Conference:</a:t>
            </a:r>
            <a:r>
              <a:rPr lang="en-US" sz="2400"/>
              <a:t> 2020 23rd International Conference on Computer and Information Technology (ICCIT)</a:t>
            </a:r>
            <a:endParaRPr sz="24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Content Highlights:</a:t>
            </a:r>
            <a:endParaRPr b="1" sz="2400"/>
          </a:p>
          <a:p>
            <a:pPr indent="-381000" lvl="0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Introduces a machine learning approach for locating nearest blood and plasma donors.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Specific algorithms used they are k-means clustering , knn clustering.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48cf6a9a_0_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rgbClr val="C00000"/>
                </a:solidFill>
              </a:rPr>
              <a:t>METHODOLOGY</a:t>
            </a:r>
            <a:endParaRPr b="1" sz="36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148cf6a9a_0_1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Project Inception:</a:t>
            </a:r>
            <a:r>
              <a:rPr lang="en-US" sz="2200"/>
              <a:t>Define goals for a comprehensive healthcare donation platform.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Architecture Design:</a:t>
            </a:r>
            <a:r>
              <a:rPr lang="en-US" sz="2200"/>
              <a:t>Plan the system architecture for React frontend and Java Spring Boot backend.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Frontend Development:</a:t>
            </a:r>
            <a:r>
              <a:rPr lang="en-US" sz="2200"/>
              <a:t>Implement user-friendly interfaces with React.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Backend Development:</a:t>
            </a:r>
            <a:r>
              <a:rPr lang="en-US" sz="2200"/>
              <a:t>Create secure APIs and backend logic using Java Spring Boot.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Database Integration:</a:t>
            </a:r>
            <a:r>
              <a:rPr lang="en-US" sz="2200"/>
              <a:t>Choose MySQL for efficient data storage and Design a schema for donor and recipient information.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Machine Learning Integration:</a:t>
            </a:r>
            <a:r>
              <a:rPr lang="en-US" sz="2200"/>
              <a:t>Identify ML algorithms for user matching, fraud detection, and resource allocation and Integrate models for efficient healthcare support.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Testing:</a:t>
            </a:r>
            <a:r>
              <a:rPr lang="en-US" sz="2200"/>
              <a:t>Perform unit and integration testing for reliability.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Deployment:</a:t>
            </a:r>
            <a:r>
              <a:rPr lang="en-US" sz="2200"/>
              <a:t>Deploy on AWS or Heroku for scalability.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</a:rPr>
              <a:t>METHODOLOGY</a:t>
            </a:r>
            <a:endParaRPr b="1" sz="3600">
              <a:solidFill>
                <a:srgbClr val="C00000"/>
              </a:solidFill>
            </a:endParaRPr>
          </a:p>
        </p:txBody>
      </p:sp>
      <p:pic>
        <p:nvPicPr>
          <p:cNvPr descr="A diagram of a spring service&#10;&#10;Description automatically generated" id="148" name="Google Shape;14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65" y="1524000"/>
            <a:ext cx="10386695" cy="442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5792300" y="2557850"/>
            <a:ext cx="709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</a:rPr>
              <a:t>BLOCK DIAGRAM </a:t>
            </a:r>
            <a:endParaRPr sz="3600"/>
          </a:p>
        </p:txBody>
      </p:sp>
      <p:pic>
        <p:nvPicPr>
          <p:cNvPr descr="A diagram of a software company&#10;&#10;Description automatically generated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09" y="5316"/>
            <a:ext cx="610267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609600" y="274638"/>
            <a:ext cx="10972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</a:rPr>
              <a:t>APPLICATION &amp; OUTCOME</a:t>
            </a:r>
            <a:endParaRPr sz="3600"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609600" y="148815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500"/>
              <a:t>Infant Support: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500"/>
              <a:t>Connecting Breastmilk Donors for Improved Infant Nutrition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500"/>
              <a:t>Blood Donation: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500"/>
              <a:t>Timely Access to Transfusions for Improved Health Outcomes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500"/>
              <a:t>Organ Donors: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500"/>
              <a:t>Increased Availability of Organs for Life-Saving Transplants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500"/>
              <a:t>Community Building: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500"/>
              <a:t>Fostering Emotional and Social Support</a:t>
            </a:r>
            <a:endParaRPr sz="2500"/>
          </a:p>
          <a:p>
            <a:pPr indent="-37465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Positive Impact on Infants, Individuals, and the Community</a:t>
            </a:r>
            <a:endParaRPr sz="2500"/>
          </a:p>
          <a:p>
            <a:pPr indent="-37465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Saving Lives, Improving Health Outcomes</a:t>
            </a:r>
            <a:endParaRPr sz="2500"/>
          </a:p>
          <a:p>
            <a:pPr indent="-37465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Fostering a Culture of Generosity and Compassion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2019-07-08T16:32:42Z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BF09B7B9FC1446DA9BD901E8822D9B6D_12</vt:lpwstr>
  </property>
  <property fmtid="{D5CDD505-2E9C-101B-9397-08002B2CF9AE}" pid="3" name="KSOProductBuildVer">
    <vt:lpwstr>1033-12.2.0.13359</vt:lpwstr>
  </property>
</Properties>
</file>