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Glacial Indifference" charset="1" panose="00000000000000000000"/>
      <p:regular r:id="rId16"/>
    </p:embeddedFont>
    <p:embeddedFont>
      <p:font typeface="Glacial Indifference Bold" charset="1" panose="00000800000000000000"/>
      <p:regular r:id="rId17"/>
    </p:embeddedFont>
    <p:embeddedFont>
      <p:font typeface="Open Sans" charset="1" panose="020B0606030504020204"/>
      <p:regular r:id="rId18"/>
    </p:embeddedFont>
    <p:embeddedFont>
      <p:font typeface="Glacial Indifference Bold Italics" charset="1" panose="000008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Relationship Id="rId5" Target="../media/image1.png" Type="http://schemas.openxmlformats.org/officeDocument/2006/relationships/image"/><Relationship Id="rId6" Target="../media/image2.sv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Relationship Id="rId9" Target="../media/image1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9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20.png" Type="http://schemas.openxmlformats.org/officeDocument/2006/relationships/image"/><Relationship Id="rId9" Target="../media/image2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0.png" Type="http://schemas.openxmlformats.org/officeDocument/2006/relationships/image"/><Relationship Id="rId2" Target="../media/image22.png" Type="http://schemas.openxmlformats.org/officeDocument/2006/relationships/image"/><Relationship Id="rId3" Target="../media/image23.svg" Type="http://schemas.openxmlformats.org/officeDocument/2006/relationships/image"/><Relationship Id="rId4" Target="../media/image24.png" Type="http://schemas.openxmlformats.org/officeDocument/2006/relationships/image"/><Relationship Id="rId5" Target="../media/image25.svg" Type="http://schemas.openxmlformats.org/officeDocument/2006/relationships/image"/><Relationship Id="rId6" Target="../media/image26.png" Type="http://schemas.openxmlformats.org/officeDocument/2006/relationships/image"/><Relationship Id="rId7" Target="../media/image27.svg" Type="http://schemas.openxmlformats.org/officeDocument/2006/relationships/image"/><Relationship Id="rId8" Target="../media/image28.png" Type="http://schemas.openxmlformats.org/officeDocument/2006/relationships/image"/><Relationship Id="rId9" Target="../media/image29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Relationship Id="rId3" Target="../media/image32.svg" Type="http://schemas.openxmlformats.org/officeDocument/2006/relationships/image"/><Relationship Id="rId4" Target="../media/image33.png" Type="http://schemas.openxmlformats.org/officeDocument/2006/relationships/image"/><Relationship Id="rId5" Target="../media/image3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6982806">
            <a:off x="628870" y="6707177"/>
            <a:ext cx="6673590" cy="8952377"/>
          </a:xfrm>
          <a:custGeom>
            <a:avLst/>
            <a:gdLst/>
            <a:ahLst/>
            <a:cxnLst/>
            <a:rect r="r" b="b" t="t" l="l"/>
            <a:pathLst>
              <a:path h="8952377" w="6673590">
                <a:moveTo>
                  <a:pt x="0" y="0"/>
                </a:moveTo>
                <a:lnTo>
                  <a:pt x="6673590" y="0"/>
                </a:lnTo>
                <a:lnTo>
                  <a:pt x="6673590" y="8952377"/>
                </a:lnTo>
                <a:lnTo>
                  <a:pt x="0" y="89523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6501204">
            <a:off x="11429708" y="-3497303"/>
            <a:ext cx="8807178" cy="11814508"/>
          </a:xfrm>
          <a:custGeom>
            <a:avLst/>
            <a:gdLst/>
            <a:ahLst/>
            <a:cxnLst/>
            <a:rect r="r" b="b" t="t" l="l"/>
            <a:pathLst>
              <a:path h="11814508" w="8807178">
                <a:moveTo>
                  <a:pt x="0" y="0"/>
                </a:moveTo>
                <a:lnTo>
                  <a:pt x="8807178" y="0"/>
                </a:lnTo>
                <a:lnTo>
                  <a:pt x="8807178" y="11814508"/>
                </a:lnTo>
                <a:lnTo>
                  <a:pt x="0" y="118145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10571821">
            <a:off x="10628437" y="8363453"/>
            <a:ext cx="5947318" cy="7978109"/>
          </a:xfrm>
          <a:custGeom>
            <a:avLst/>
            <a:gdLst/>
            <a:ahLst/>
            <a:cxnLst/>
            <a:rect r="r" b="b" t="t" l="l"/>
            <a:pathLst>
              <a:path h="7978109" w="5947318">
                <a:moveTo>
                  <a:pt x="0" y="0"/>
                </a:moveTo>
                <a:lnTo>
                  <a:pt x="5947318" y="0"/>
                </a:lnTo>
                <a:lnTo>
                  <a:pt x="5947318" y="7978110"/>
                </a:lnTo>
                <a:lnTo>
                  <a:pt x="0" y="79781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-5114765">
            <a:off x="11561828" y="5146485"/>
            <a:ext cx="8542938" cy="7393525"/>
          </a:xfrm>
          <a:custGeom>
            <a:avLst/>
            <a:gdLst/>
            <a:ahLst/>
            <a:cxnLst/>
            <a:rect r="r" b="b" t="t" l="l"/>
            <a:pathLst>
              <a:path h="7393525" w="8542938">
                <a:moveTo>
                  <a:pt x="0" y="0"/>
                </a:moveTo>
                <a:lnTo>
                  <a:pt x="8542938" y="0"/>
                </a:lnTo>
                <a:lnTo>
                  <a:pt x="8542938" y="7393525"/>
                </a:lnTo>
                <a:lnTo>
                  <a:pt x="0" y="73935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-5058328">
            <a:off x="13255544" y="-4131370"/>
            <a:ext cx="7156478" cy="6935278"/>
          </a:xfrm>
          <a:custGeom>
            <a:avLst/>
            <a:gdLst/>
            <a:ahLst/>
            <a:cxnLst/>
            <a:rect r="r" b="b" t="t" l="l"/>
            <a:pathLst>
              <a:path h="6935278" w="7156478">
                <a:moveTo>
                  <a:pt x="0" y="0"/>
                </a:moveTo>
                <a:lnTo>
                  <a:pt x="7156479" y="0"/>
                </a:lnTo>
                <a:lnTo>
                  <a:pt x="7156479" y="6935279"/>
                </a:lnTo>
                <a:lnTo>
                  <a:pt x="0" y="69352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3318101">
            <a:off x="-3880130" y="6803731"/>
            <a:ext cx="10117864" cy="10062676"/>
          </a:xfrm>
          <a:custGeom>
            <a:avLst/>
            <a:gdLst/>
            <a:ahLst/>
            <a:cxnLst/>
            <a:rect r="r" b="b" t="t" l="l"/>
            <a:pathLst>
              <a:path h="10062676" w="10117864">
                <a:moveTo>
                  <a:pt x="0" y="0"/>
                </a:moveTo>
                <a:lnTo>
                  <a:pt x="10117864" y="0"/>
                </a:lnTo>
                <a:lnTo>
                  <a:pt x="10117864" y="10062675"/>
                </a:lnTo>
                <a:lnTo>
                  <a:pt x="0" y="1006267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6800871">
            <a:off x="-1846725" y="-2878373"/>
            <a:ext cx="8542938" cy="7393525"/>
          </a:xfrm>
          <a:custGeom>
            <a:avLst/>
            <a:gdLst/>
            <a:ahLst/>
            <a:cxnLst/>
            <a:rect r="r" b="b" t="t" l="l"/>
            <a:pathLst>
              <a:path h="7393525" w="8542938">
                <a:moveTo>
                  <a:pt x="0" y="0"/>
                </a:moveTo>
                <a:lnTo>
                  <a:pt x="8542938" y="0"/>
                </a:lnTo>
                <a:lnTo>
                  <a:pt x="8542938" y="7393525"/>
                </a:lnTo>
                <a:lnTo>
                  <a:pt x="0" y="73935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9" id="9"/>
          <p:cNvSpPr txBox="true"/>
          <p:nvPr/>
        </p:nvSpPr>
        <p:spPr>
          <a:xfrm rot="0">
            <a:off x="4837377" y="8602585"/>
            <a:ext cx="8005127" cy="598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808"/>
              </a:lnSpc>
              <a:spcBef>
                <a:spcPct val="0"/>
              </a:spcBef>
            </a:pPr>
            <a:r>
              <a:rPr lang="en-US" sz="3434" spc="75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Lucas Rojas, Alejandro Dinamarca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09022" y="2951460"/>
            <a:ext cx="16450278" cy="41554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657"/>
              </a:lnSpc>
            </a:pPr>
            <a:r>
              <a:rPr lang="en-US" b="true" sz="11898" spc="1118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CONSULTORIO DIGITAL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490215" y="2154333"/>
            <a:ext cx="7307570" cy="1086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884"/>
              </a:lnSpc>
              <a:spcBef>
                <a:spcPct val="0"/>
              </a:spcBef>
            </a:pPr>
            <a:r>
              <a:rPr lang="en-US" sz="6345" spc="596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GRUPO 16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261059" y="7059315"/>
            <a:ext cx="5546203" cy="825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31"/>
              </a:lnSpc>
              <a:spcBef>
                <a:spcPct val="0"/>
              </a:spcBef>
            </a:pPr>
            <a:r>
              <a:rPr lang="en-US" sz="2379" spc="52">
                <a:solidFill>
                  <a:srgbClr val="152540"/>
                </a:solidFill>
                <a:latin typeface="Open Sans"/>
                <a:ea typeface="Open Sans"/>
                <a:cs typeface="Open Sans"/>
                <a:sym typeface="Open Sans"/>
              </a:rPr>
              <a:t>Innovando el acceso a la atención médica primaria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37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370283">
            <a:off x="10771211" y="-3645091"/>
            <a:ext cx="18437794" cy="14783758"/>
          </a:xfrm>
          <a:custGeom>
            <a:avLst/>
            <a:gdLst/>
            <a:ahLst/>
            <a:cxnLst/>
            <a:rect r="r" b="b" t="t" l="l"/>
            <a:pathLst>
              <a:path h="14783758" w="18437794">
                <a:moveTo>
                  <a:pt x="0" y="0"/>
                </a:moveTo>
                <a:lnTo>
                  <a:pt x="18437794" y="0"/>
                </a:lnTo>
                <a:lnTo>
                  <a:pt x="18437794" y="14783758"/>
                </a:lnTo>
                <a:lnTo>
                  <a:pt x="0" y="147837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" id="3"/>
          <p:cNvSpPr txBox="true"/>
          <p:nvPr/>
        </p:nvSpPr>
        <p:spPr>
          <a:xfrm rot="0">
            <a:off x="1954302" y="2932240"/>
            <a:ext cx="5127156" cy="2547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58"/>
              </a:lnSpc>
            </a:pPr>
            <a:r>
              <a:rPr lang="en-US" b="true" sz="7327" spc="688">
                <a:solidFill>
                  <a:srgbClr val="EDE8E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MUCHAS GRACIAS</a:t>
            </a:r>
          </a:p>
        </p:txBody>
      </p:sp>
      <p:sp>
        <p:nvSpPr>
          <p:cNvPr name="AutoShape 4" id="4"/>
          <p:cNvSpPr/>
          <p:nvPr/>
        </p:nvSpPr>
        <p:spPr>
          <a:xfrm flipV="true">
            <a:off x="1478627" y="1685723"/>
            <a:ext cx="0" cy="6915554"/>
          </a:xfrm>
          <a:prstGeom prst="line">
            <a:avLst/>
          </a:prstGeom>
          <a:ln cap="flat" w="66675">
            <a:solidFill>
              <a:srgbClr val="E3D8D4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  <p:transition spd="fast">
    <p:fade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501204">
            <a:off x="-4899086" y="-8147683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2" y="0"/>
                </a:lnTo>
                <a:lnTo>
                  <a:pt x="9798172" y="13143889"/>
                </a:lnTo>
                <a:lnTo>
                  <a:pt x="0" y="131438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8798399">
            <a:off x="11434890" y="2417332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2" y="0"/>
                </a:lnTo>
                <a:lnTo>
                  <a:pt x="9798172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-10301337">
            <a:off x="9883234" y="-2150579"/>
            <a:ext cx="12901483" cy="11165647"/>
          </a:xfrm>
          <a:custGeom>
            <a:avLst/>
            <a:gdLst/>
            <a:ahLst/>
            <a:cxnLst/>
            <a:rect r="r" b="b" t="t" l="l"/>
            <a:pathLst>
              <a:path h="11165647" w="12901483">
                <a:moveTo>
                  <a:pt x="0" y="0"/>
                </a:moveTo>
                <a:lnTo>
                  <a:pt x="12901483" y="0"/>
                </a:lnTo>
                <a:lnTo>
                  <a:pt x="12901483" y="11165647"/>
                </a:lnTo>
                <a:lnTo>
                  <a:pt x="0" y="111656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458160">
            <a:off x="-3775194" y="6616870"/>
            <a:ext cx="8481393" cy="7340260"/>
          </a:xfrm>
          <a:custGeom>
            <a:avLst/>
            <a:gdLst/>
            <a:ahLst/>
            <a:cxnLst/>
            <a:rect r="r" b="b" t="t" l="l"/>
            <a:pathLst>
              <a:path h="7340260" w="8481393">
                <a:moveTo>
                  <a:pt x="0" y="0"/>
                </a:moveTo>
                <a:lnTo>
                  <a:pt x="8481393" y="0"/>
                </a:lnTo>
                <a:lnTo>
                  <a:pt x="8481393" y="7340260"/>
                </a:lnTo>
                <a:lnTo>
                  <a:pt x="0" y="73402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2344704" y="1943183"/>
            <a:ext cx="6411555" cy="1319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26"/>
              </a:lnSpc>
            </a:pPr>
            <a:r>
              <a:rPr lang="en-US" b="true" sz="7662" spc="72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CONTENIDO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344704" y="1115260"/>
            <a:ext cx="4756100" cy="980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57"/>
              </a:lnSpc>
            </a:pPr>
            <a:r>
              <a:rPr lang="en-US" sz="5683" spc="534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TABLA DE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306604" y="3590866"/>
            <a:ext cx="5985344" cy="4256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41495" indent="-370748" lvl="1">
              <a:lnSpc>
                <a:spcPts val="4808"/>
              </a:lnSpc>
              <a:buFont typeface="Arial"/>
              <a:buChar char="•"/>
            </a:pPr>
            <a:r>
              <a:rPr lang="en-US" sz="3434" spc="75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Introducción</a:t>
            </a:r>
          </a:p>
          <a:p>
            <a:pPr algn="l" marL="741495" indent="-370748" lvl="1">
              <a:lnSpc>
                <a:spcPts val="4808"/>
              </a:lnSpc>
              <a:buFont typeface="Arial"/>
              <a:buChar char="•"/>
            </a:pPr>
            <a:r>
              <a:rPr lang="en-US" sz="3434" spc="75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Problemática</a:t>
            </a:r>
          </a:p>
          <a:p>
            <a:pPr algn="l" marL="741495" indent="-370748" lvl="1">
              <a:lnSpc>
                <a:spcPts val="4808"/>
              </a:lnSpc>
              <a:buFont typeface="Arial"/>
              <a:buChar char="•"/>
            </a:pPr>
            <a:r>
              <a:rPr lang="en-US" sz="3434" spc="75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Construcción de Backend</a:t>
            </a:r>
          </a:p>
          <a:p>
            <a:pPr algn="l" marL="741495" indent="-370748" lvl="1">
              <a:lnSpc>
                <a:spcPts val="4808"/>
              </a:lnSpc>
              <a:buFont typeface="Arial"/>
              <a:buChar char="•"/>
            </a:pPr>
            <a:r>
              <a:rPr lang="en-US" sz="3434" spc="75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Conexión a Base de Datos</a:t>
            </a:r>
          </a:p>
          <a:p>
            <a:pPr algn="l" marL="741495" indent="-370748" lvl="1">
              <a:lnSpc>
                <a:spcPts val="4808"/>
              </a:lnSpc>
              <a:buFont typeface="Arial"/>
              <a:buChar char="•"/>
            </a:pPr>
            <a:r>
              <a:rPr lang="en-US" sz="3434" spc="75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Modelo Relacional</a:t>
            </a:r>
          </a:p>
          <a:p>
            <a:pPr algn="l" marL="741495" indent="-370748" lvl="1">
              <a:lnSpc>
                <a:spcPts val="4808"/>
              </a:lnSpc>
              <a:buFont typeface="Arial"/>
              <a:buChar char="•"/>
            </a:pPr>
            <a:r>
              <a:rPr lang="en-US" sz="3434" spc="75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Consultas</a:t>
            </a:r>
          </a:p>
          <a:p>
            <a:pPr algn="l">
              <a:lnSpc>
                <a:spcPts val="4808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8330048" y="3590866"/>
            <a:ext cx="813952" cy="3646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8"/>
              </a:lnSpc>
            </a:pPr>
            <a:r>
              <a:rPr lang="en-US" b="true" sz="3434" spc="75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01</a:t>
            </a:r>
          </a:p>
          <a:p>
            <a:pPr algn="ctr">
              <a:lnSpc>
                <a:spcPts val="4808"/>
              </a:lnSpc>
            </a:pPr>
            <a:r>
              <a:rPr lang="en-US" b="true" sz="3434" spc="75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02</a:t>
            </a:r>
          </a:p>
          <a:p>
            <a:pPr algn="ctr">
              <a:lnSpc>
                <a:spcPts val="4808"/>
              </a:lnSpc>
            </a:pPr>
            <a:r>
              <a:rPr lang="en-US" b="true" sz="3434" spc="75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03</a:t>
            </a:r>
          </a:p>
          <a:p>
            <a:pPr algn="ctr">
              <a:lnSpc>
                <a:spcPts val="4808"/>
              </a:lnSpc>
            </a:pPr>
            <a:r>
              <a:rPr lang="en-US" b="true" sz="3434" spc="75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04</a:t>
            </a:r>
          </a:p>
          <a:p>
            <a:pPr algn="ctr">
              <a:lnSpc>
                <a:spcPts val="4808"/>
              </a:lnSpc>
            </a:pPr>
            <a:r>
              <a:rPr lang="en-US" b="true" sz="3434" spc="75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05</a:t>
            </a:r>
          </a:p>
          <a:p>
            <a:pPr algn="ctr" marL="0" indent="0" lvl="0">
              <a:lnSpc>
                <a:spcPts val="4808"/>
              </a:lnSpc>
              <a:spcBef>
                <a:spcPct val="0"/>
              </a:spcBef>
            </a:pPr>
            <a:r>
              <a:rPr lang="en-US" b="true" sz="3434" spc="75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06</a:t>
            </a:r>
          </a:p>
        </p:txBody>
      </p:sp>
    </p:spTree>
  </p:cSld>
  <p:clrMapOvr>
    <a:masterClrMapping/>
  </p:clrMapOvr>
  <p:transition spd="fast">
    <p:fade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445925">
            <a:off x="3142738" y="-769394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8798399">
            <a:off x="8466276" y="-9590538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3283157">
            <a:off x="-1501206" y="7329841"/>
            <a:ext cx="5624862" cy="7545546"/>
          </a:xfrm>
          <a:custGeom>
            <a:avLst/>
            <a:gdLst/>
            <a:ahLst/>
            <a:cxnLst/>
            <a:rect r="r" b="b" t="t" l="l"/>
            <a:pathLst>
              <a:path h="7545546" w="5624862">
                <a:moveTo>
                  <a:pt x="0" y="0"/>
                </a:moveTo>
                <a:lnTo>
                  <a:pt x="5624862" y="0"/>
                </a:lnTo>
                <a:lnTo>
                  <a:pt x="5624862" y="7545546"/>
                </a:lnTo>
                <a:lnTo>
                  <a:pt x="0" y="75455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5" id="5"/>
          <p:cNvSpPr txBox="true"/>
          <p:nvPr/>
        </p:nvSpPr>
        <p:spPr>
          <a:xfrm rot="0">
            <a:off x="1904222" y="1615133"/>
            <a:ext cx="6460548" cy="966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61"/>
              </a:lnSpc>
            </a:pPr>
            <a:r>
              <a:rPr lang="en-US" sz="5686" spc="534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INTRODUCCIÓN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2770156">
            <a:off x="-2577184" y="-2165857"/>
            <a:ext cx="5154368" cy="4995052"/>
          </a:xfrm>
          <a:custGeom>
            <a:avLst/>
            <a:gdLst/>
            <a:ahLst/>
            <a:cxnLst/>
            <a:rect r="r" b="b" t="t" l="l"/>
            <a:pathLst>
              <a:path h="4995052" w="5154368">
                <a:moveTo>
                  <a:pt x="0" y="0"/>
                </a:moveTo>
                <a:lnTo>
                  <a:pt x="5154368" y="0"/>
                </a:lnTo>
                <a:lnTo>
                  <a:pt x="5154368" y="4995051"/>
                </a:lnTo>
                <a:lnTo>
                  <a:pt x="0" y="499505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2770156">
            <a:off x="15710816" y="8522875"/>
            <a:ext cx="5154368" cy="4995052"/>
          </a:xfrm>
          <a:custGeom>
            <a:avLst/>
            <a:gdLst/>
            <a:ahLst/>
            <a:cxnLst/>
            <a:rect r="r" b="b" t="t" l="l"/>
            <a:pathLst>
              <a:path h="4995052" w="5154368">
                <a:moveTo>
                  <a:pt x="0" y="0"/>
                </a:moveTo>
                <a:lnTo>
                  <a:pt x="5154368" y="0"/>
                </a:lnTo>
                <a:lnTo>
                  <a:pt x="5154368" y="4995052"/>
                </a:lnTo>
                <a:lnTo>
                  <a:pt x="0" y="499505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1994430" y="3086100"/>
            <a:ext cx="5414211" cy="4114800"/>
          </a:xfrm>
          <a:custGeom>
            <a:avLst/>
            <a:gdLst/>
            <a:ahLst/>
            <a:cxnLst/>
            <a:rect r="r" b="b" t="t" l="l"/>
            <a:pathLst>
              <a:path h="4114800" w="5414211">
                <a:moveTo>
                  <a:pt x="0" y="0"/>
                </a:moveTo>
                <a:lnTo>
                  <a:pt x="5414210" y="0"/>
                </a:lnTo>
                <a:lnTo>
                  <a:pt x="54142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904222" y="3521913"/>
            <a:ext cx="8822272" cy="36789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24"/>
              </a:lnSpc>
            </a:pPr>
            <a:r>
              <a:rPr lang="en-US" b="true" sz="3517" spc="77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ConsultorioDigital es la plataforma que facilitará el acceso a los centros asistenciales primarios - tales como consultorios o Centros de Salud Familiar (CESFAM) - de salud en Chile, a partir de medios digitales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485454" y="9662274"/>
            <a:ext cx="802546" cy="1182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40"/>
              </a:lnSpc>
            </a:pPr>
            <a:r>
              <a:rPr lang="en-US" b="true" sz="3386" spc="74">
                <a:solidFill>
                  <a:srgbClr val="D89C6C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01</a:t>
            </a:r>
          </a:p>
          <a:p>
            <a:pPr algn="ctr" marL="0" indent="0" lvl="0">
              <a:lnSpc>
                <a:spcPts val="4740"/>
              </a:lnSpc>
              <a:spcBef>
                <a:spcPct val="0"/>
              </a:spcBef>
            </a:pPr>
          </a:p>
        </p:txBody>
      </p:sp>
    </p:spTree>
  </p:cSld>
  <p:clrMapOvr>
    <a:masterClrMapping/>
  </p:clrMapOvr>
  <p:transition spd="fast">
    <p:fade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445925">
            <a:off x="3142738" y="-769394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8798399">
            <a:off x="8466276" y="-9590538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3283157">
            <a:off x="-1501206" y="7329841"/>
            <a:ext cx="5624862" cy="7545546"/>
          </a:xfrm>
          <a:custGeom>
            <a:avLst/>
            <a:gdLst/>
            <a:ahLst/>
            <a:cxnLst/>
            <a:rect r="r" b="b" t="t" l="l"/>
            <a:pathLst>
              <a:path h="7545546" w="5624862">
                <a:moveTo>
                  <a:pt x="0" y="0"/>
                </a:moveTo>
                <a:lnTo>
                  <a:pt x="5624862" y="0"/>
                </a:lnTo>
                <a:lnTo>
                  <a:pt x="5624862" y="7545546"/>
                </a:lnTo>
                <a:lnTo>
                  <a:pt x="0" y="75455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5" id="5"/>
          <p:cNvSpPr txBox="true"/>
          <p:nvPr/>
        </p:nvSpPr>
        <p:spPr>
          <a:xfrm rot="0">
            <a:off x="1904222" y="1243926"/>
            <a:ext cx="7946750" cy="11939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92"/>
              </a:lnSpc>
            </a:pPr>
            <a:r>
              <a:rPr lang="en-US" sz="6994" spc="657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PROBLEMATICA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2770156">
            <a:off x="-2577184" y="-2165857"/>
            <a:ext cx="5154368" cy="4995052"/>
          </a:xfrm>
          <a:custGeom>
            <a:avLst/>
            <a:gdLst/>
            <a:ahLst/>
            <a:cxnLst/>
            <a:rect r="r" b="b" t="t" l="l"/>
            <a:pathLst>
              <a:path h="4995052" w="5154368">
                <a:moveTo>
                  <a:pt x="0" y="0"/>
                </a:moveTo>
                <a:lnTo>
                  <a:pt x="5154368" y="0"/>
                </a:lnTo>
                <a:lnTo>
                  <a:pt x="5154368" y="4995051"/>
                </a:lnTo>
                <a:lnTo>
                  <a:pt x="0" y="499505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2770156">
            <a:off x="15710816" y="8522875"/>
            <a:ext cx="5154368" cy="4995052"/>
          </a:xfrm>
          <a:custGeom>
            <a:avLst/>
            <a:gdLst/>
            <a:ahLst/>
            <a:cxnLst/>
            <a:rect r="r" b="b" t="t" l="l"/>
            <a:pathLst>
              <a:path h="4995052" w="5154368">
                <a:moveTo>
                  <a:pt x="0" y="0"/>
                </a:moveTo>
                <a:lnTo>
                  <a:pt x="5154368" y="0"/>
                </a:lnTo>
                <a:lnTo>
                  <a:pt x="5154368" y="4995052"/>
                </a:lnTo>
                <a:lnTo>
                  <a:pt x="0" y="499505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8" id="8"/>
          <p:cNvSpPr txBox="true"/>
          <p:nvPr/>
        </p:nvSpPr>
        <p:spPr>
          <a:xfrm rot="0">
            <a:off x="1466461" y="3309603"/>
            <a:ext cx="8822272" cy="5525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9406" indent="-379703" lvl="1">
              <a:lnSpc>
                <a:spcPts val="4924"/>
              </a:lnSpc>
              <a:buFont typeface="Arial"/>
              <a:buChar char="•"/>
            </a:pPr>
            <a:r>
              <a:rPr lang="en-US" b="true" sz="3517" spc="77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Acceso limitado y poco eficiente a la atención médica primaria</a:t>
            </a:r>
          </a:p>
          <a:p>
            <a:pPr algn="l">
              <a:lnSpc>
                <a:spcPts val="4924"/>
              </a:lnSpc>
            </a:pPr>
          </a:p>
          <a:p>
            <a:pPr algn="l" marL="759406" indent="-379703" lvl="1">
              <a:lnSpc>
                <a:spcPts val="4924"/>
              </a:lnSpc>
              <a:buFont typeface="Arial"/>
              <a:buChar char="•"/>
            </a:pPr>
            <a:r>
              <a:rPr lang="en-US" b="true" sz="3517" spc="77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Dificultades para encontrar y agendar citas en centros asistenciales cercanos</a:t>
            </a:r>
          </a:p>
          <a:p>
            <a:pPr algn="l">
              <a:lnSpc>
                <a:spcPts val="4924"/>
              </a:lnSpc>
            </a:pPr>
          </a:p>
          <a:p>
            <a:pPr algn="l" marL="759406" indent="-379703" lvl="1">
              <a:lnSpc>
                <a:spcPts val="4924"/>
              </a:lnSpc>
              <a:buFont typeface="Arial"/>
              <a:buChar char="•"/>
            </a:pPr>
            <a:r>
              <a:rPr lang="en-US" b="true" sz="3517" spc="77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Largos tiempos de espera que impiden un funcionamiento regular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485454" y="9662274"/>
            <a:ext cx="802546" cy="1182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40"/>
              </a:lnSpc>
            </a:pPr>
            <a:r>
              <a:rPr lang="en-US" b="true" sz="3386" spc="74">
                <a:solidFill>
                  <a:srgbClr val="D89C6C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02</a:t>
            </a:r>
          </a:p>
          <a:p>
            <a:pPr algn="ctr" marL="0" indent="0" lvl="0">
              <a:lnSpc>
                <a:spcPts val="4740"/>
              </a:lnSpc>
              <a:spcBef>
                <a:spcPct val="0"/>
              </a:spcBef>
            </a:pP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2695096" y="3148005"/>
            <a:ext cx="4012878" cy="3990989"/>
          </a:xfrm>
          <a:custGeom>
            <a:avLst/>
            <a:gdLst/>
            <a:ahLst/>
            <a:cxnLst/>
            <a:rect r="r" b="b" t="t" l="l"/>
            <a:pathLst>
              <a:path h="3990989" w="4012878">
                <a:moveTo>
                  <a:pt x="0" y="0"/>
                </a:moveTo>
                <a:lnTo>
                  <a:pt x="4012878" y="0"/>
                </a:lnTo>
                <a:lnTo>
                  <a:pt x="4012878" y="3990990"/>
                </a:lnTo>
                <a:lnTo>
                  <a:pt x="0" y="399099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978150" y="1783422"/>
            <a:ext cx="5908577" cy="2799931"/>
          </a:xfrm>
          <a:custGeom>
            <a:avLst/>
            <a:gdLst/>
            <a:ahLst/>
            <a:cxnLst/>
            <a:rect r="r" b="b" t="t" l="l"/>
            <a:pathLst>
              <a:path h="2799931" w="5908577">
                <a:moveTo>
                  <a:pt x="0" y="0"/>
                </a:moveTo>
                <a:lnTo>
                  <a:pt x="5908577" y="0"/>
                </a:lnTo>
                <a:lnTo>
                  <a:pt x="5908577" y="2799931"/>
                </a:lnTo>
                <a:lnTo>
                  <a:pt x="0" y="27999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764"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445925">
            <a:off x="3142738" y="-769394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-8798399">
            <a:off x="8466276" y="-9590538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3283157">
            <a:off x="-1501206" y="7329841"/>
            <a:ext cx="5624862" cy="7545546"/>
          </a:xfrm>
          <a:custGeom>
            <a:avLst/>
            <a:gdLst/>
            <a:ahLst/>
            <a:cxnLst/>
            <a:rect r="r" b="b" t="t" l="l"/>
            <a:pathLst>
              <a:path h="7545546" w="5624862">
                <a:moveTo>
                  <a:pt x="0" y="0"/>
                </a:moveTo>
                <a:lnTo>
                  <a:pt x="5624862" y="0"/>
                </a:lnTo>
                <a:lnTo>
                  <a:pt x="5624862" y="7545546"/>
                </a:lnTo>
                <a:lnTo>
                  <a:pt x="0" y="754554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1904222" y="1286755"/>
            <a:ext cx="7946750" cy="11939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92"/>
              </a:lnSpc>
            </a:pPr>
            <a:r>
              <a:rPr lang="en-US" sz="6994" spc="657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SOLUCIÓN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2770156">
            <a:off x="-2577184" y="-2165857"/>
            <a:ext cx="5154368" cy="4995052"/>
          </a:xfrm>
          <a:custGeom>
            <a:avLst/>
            <a:gdLst/>
            <a:ahLst/>
            <a:cxnLst/>
            <a:rect r="r" b="b" t="t" l="l"/>
            <a:pathLst>
              <a:path h="4995052" w="5154368">
                <a:moveTo>
                  <a:pt x="0" y="0"/>
                </a:moveTo>
                <a:lnTo>
                  <a:pt x="5154368" y="0"/>
                </a:lnTo>
                <a:lnTo>
                  <a:pt x="5154368" y="4995051"/>
                </a:lnTo>
                <a:lnTo>
                  <a:pt x="0" y="499505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2770156">
            <a:off x="15710816" y="8522875"/>
            <a:ext cx="5154368" cy="4995052"/>
          </a:xfrm>
          <a:custGeom>
            <a:avLst/>
            <a:gdLst/>
            <a:ahLst/>
            <a:cxnLst/>
            <a:rect r="r" b="b" t="t" l="l"/>
            <a:pathLst>
              <a:path h="4995052" w="5154368">
                <a:moveTo>
                  <a:pt x="0" y="0"/>
                </a:moveTo>
                <a:lnTo>
                  <a:pt x="5154368" y="0"/>
                </a:lnTo>
                <a:lnTo>
                  <a:pt x="5154368" y="4995052"/>
                </a:lnTo>
                <a:lnTo>
                  <a:pt x="0" y="499505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795553" y="3813687"/>
            <a:ext cx="5908577" cy="2813960"/>
          </a:xfrm>
          <a:custGeom>
            <a:avLst/>
            <a:gdLst/>
            <a:ahLst/>
            <a:cxnLst/>
            <a:rect r="r" b="b" t="t" l="l"/>
            <a:pathLst>
              <a:path h="2813960" w="5908577">
                <a:moveTo>
                  <a:pt x="0" y="0"/>
                </a:moveTo>
                <a:lnTo>
                  <a:pt x="5908577" y="0"/>
                </a:lnTo>
                <a:lnTo>
                  <a:pt x="5908577" y="2813960"/>
                </a:lnTo>
                <a:lnTo>
                  <a:pt x="0" y="281396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10" id="10"/>
          <p:cNvSpPr txBox="true"/>
          <p:nvPr/>
        </p:nvSpPr>
        <p:spPr>
          <a:xfrm rot="0">
            <a:off x="1254075" y="3117894"/>
            <a:ext cx="8822272" cy="6140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9406" indent="-379703" lvl="1">
              <a:lnSpc>
                <a:spcPts val="4924"/>
              </a:lnSpc>
              <a:buFont typeface="Arial"/>
              <a:buChar char="•"/>
            </a:pPr>
            <a:r>
              <a:rPr lang="en-US" b="true" sz="3517" spc="77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Consultorio Digital facilita la búsqueda y reserva de citas médicas</a:t>
            </a:r>
          </a:p>
          <a:p>
            <a:pPr algn="l">
              <a:lnSpc>
                <a:spcPts val="4924"/>
              </a:lnSpc>
            </a:pPr>
          </a:p>
          <a:p>
            <a:pPr algn="l" marL="759406" indent="-379703" lvl="1">
              <a:lnSpc>
                <a:spcPts val="4924"/>
              </a:lnSpc>
              <a:buFont typeface="Arial"/>
              <a:buChar char="•"/>
            </a:pPr>
            <a:r>
              <a:rPr lang="en-US" b="true" sz="3517" spc="77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Interfaz de usuario intuitiva</a:t>
            </a:r>
          </a:p>
          <a:p>
            <a:pPr algn="l">
              <a:lnSpc>
                <a:spcPts val="4924"/>
              </a:lnSpc>
            </a:pPr>
          </a:p>
          <a:p>
            <a:pPr algn="l" marL="759406" indent="-379703" lvl="1">
              <a:lnSpc>
                <a:spcPts val="4924"/>
              </a:lnSpc>
              <a:buFont typeface="Arial"/>
              <a:buChar char="•"/>
            </a:pPr>
            <a:r>
              <a:rPr lang="en-US" b="true" sz="3517" spc="77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Ofrece recordatorios automáticos</a:t>
            </a:r>
          </a:p>
          <a:p>
            <a:pPr algn="l">
              <a:lnSpc>
                <a:spcPts val="4924"/>
              </a:lnSpc>
            </a:pPr>
          </a:p>
          <a:p>
            <a:pPr algn="l" marL="759406" indent="-379703" lvl="1">
              <a:lnSpc>
                <a:spcPts val="4924"/>
              </a:lnSpc>
              <a:buFont typeface="Arial"/>
              <a:buChar char="•"/>
            </a:pPr>
            <a:r>
              <a:rPr lang="en-US" b="true" sz="3517" spc="77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Proporciona disponibilidad en tiempo real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485454" y="9662274"/>
            <a:ext cx="802546" cy="581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40"/>
              </a:lnSpc>
              <a:spcBef>
                <a:spcPct val="0"/>
              </a:spcBef>
            </a:pPr>
            <a:r>
              <a:rPr lang="en-US" b="true" sz="3386" spc="74">
                <a:solidFill>
                  <a:srgbClr val="D89C6C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03</a:t>
            </a:r>
          </a:p>
        </p:txBody>
      </p:sp>
    </p:spTree>
  </p:cSld>
  <p:clrMapOvr>
    <a:masterClrMapping/>
  </p:clrMapOvr>
  <p:transition spd="fast">
    <p:fade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38131" y="7173582"/>
            <a:ext cx="7641686" cy="6808048"/>
          </a:xfrm>
          <a:custGeom>
            <a:avLst/>
            <a:gdLst/>
            <a:ahLst/>
            <a:cxnLst/>
            <a:rect r="r" b="b" t="t" l="l"/>
            <a:pathLst>
              <a:path h="6808048" w="7641686">
                <a:moveTo>
                  <a:pt x="0" y="0"/>
                </a:moveTo>
                <a:lnTo>
                  <a:pt x="7641686" y="0"/>
                </a:lnTo>
                <a:lnTo>
                  <a:pt x="7641686" y="6808048"/>
                </a:lnTo>
                <a:lnTo>
                  <a:pt x="0" y="68080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1849738" y="-4940726"/>
            <a:ext cx="7641686" cy="6808048"/>
          </a:xfrm>
          <a:custGeom>
            <a:avLst/>
            <a:gdLst/>
            <a:ahLst/>
            <a:cxnLst/>
            <a:rect r="r" b="b" t="t" l="l"/>
            <a:pathLst>
              <a:path h="6808048" w="7641686">
                <a:moveTo>
                  <a:pt x="0" y="0"/>
                </a:moveTo>
                <a:lnTo>
                  <a:pt x="7641686" y="0"/>
                </a:lnTo>
                <a:lnTo>
                  <a:pt x="7641686" y="6808048"/>
                </a:lnTo>
                <a:lnTo>
                  <a:pt x="0" y="68080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-8798399">
            <a:off x="13156923" y="1016610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-8798399">
            <a:off x="-2994864" y="-8645988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6" id="6"/>
          <p:cNvGrpSpPr/>
          <p:nvPr/>
        </p:nvGrpSpPr>
        <p:grpSpPr>
          <a:xfrm rot="0">
            <a:off x="1114066" y="3936511"/>
            <a:ext cx="6232665" cy="4786426"/>
            <a:chOff x="0" y="0"/>
            <a:chExt cx="2019680" cy="155103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19680" cy="1551030"/>
            </a:xfrm>
            <a:custGeom>
              <a:avLst/>
              <a:gdLst/>
              <a:ahLst/>
              <a:cxnLst/>
              <a:rect r="r" b="b" t="t" l="l"/>
              <a:pathLst>
                <a:path h="1551030" w="2019680">
                  <a:moveTo>
                    <a:pt x="48444" y="0"/>
                  </a:moveTo>
                  <a:lnTo>
                    <a:pt x="1971236" y="0"/>
                  </a:lnTo>
                  <a:cubicBezTo>
                    <a:pt x="1984084" y="0"/>
                    <a:pt x="1996406" y="5104"/>
                    <a:pt x="2005491" y="14189"/>
                  </a:cubicBezTo>
                  <a:cubicBezTo>
                    <a:pt x="2014576" y="23274"/>
                    <a:pt x="2019680" y="35596"/>
                    <a:pt x="2019680" y="48444"/>
                  </a:cubicBezTo>
                  <a:lnTo>
                    <a:pt x="2019680" y="1502586"/>
                  </a:lnTo>
                  <a:cubicBezTo>
                    <a:pt x="2019680" y="1529341"/>
                    <a:pt x="1997991" y="1551030"/>
                    <a:pt x="1971236" y="1551030"/>
                  </a:cubicBezTo>
                  <a:lnTo>
                    <a:pt x="48444" y="1551030"/>
                  </a:lnTo>
                  <a:cubicBezTo>
                    <a:pt x="21689" y="1551030"/>
                    <a:pt x="0" y="1529341"/>
                    <a:pt x="0" y="1502586"/>
                  </a:cubicBezTo>
                  <a:lnTo>
                    <a:pt x="0" y="48444"/>
                  </a:lnTo>
                  <a:cubicBezTo>
                    <a:pt x="0" y="21689"/>
                    <a:pt x="21689" y="0"/>
                    <a:pt x="48444" y="0"/>
                  </a:cubicBezTo>
                  <a:close/>
                </a:path>
              </a:pathLst>
            </a:custGeom>
            <a:solidFill>
              <a:srgbClr val="253754"/>
            </a:solidFill>
            <a:ln cap="rnd">
              <a:noFill/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9525"/>
              <a:ext cx="2019680" cy="15415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1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9961243">
            <a:off x="12217193" y="-3026777"/>
            <a:ext cx="10084214" cy="8727429"/>
          </a:xfrm>
          <a:custGeom>
            <a:avLst/>
            <a:gdLst/>
            <a:ahLst/>
            <a:cxnLst/>
            <a:rect r="r" b="b" t="t" l="l"/>
            <a:pathLst>
              <a:path h="8727429" w="10084214">
                <a:moveTo>
                  <a:pt x="0" y="0"/>
                </a:moveTo>
                <a:lnTo>
                  <a:pt x="10084214" y="0"/>
                </a:lnTo>
                <a:lnTo>
                  <a:pt x="10084214" y="8727429"/>
                </a:lnTo>
                <a:lnTo>
                  <a:pt x="0" y="87274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-976001">
            <a:off x="-4614341" y="5979010"/>
            <a:ext cx="9228681" cy="7987004"/>
          </a:xfrm>
          <a:custGeom>
            <a:avLst/>
            <a:gdLst/>
            <a:ahLst/>
            <a:cxnLst/>
            <a:rect r="r" b="b" t="t" l="l"/>
            <a:pathLst>
              <a:path h="7987004" w="9228681">
                <a:moveTo>
                  <a:pt x="0" y="0"/>
                </a:moveTo>
                <a:lnTo>
                  <a:pt x="9228682" y="0"/>
                </a:lnTo>
                <a:lnTo>
                  <a:pt x="9228682" y="7987004"/>
                </a:lnTo>
                <a:lnTo>
                  <a:pt x="0" y="798700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0176817" y="2804122"/>
            <a:ext cx="5493764" cy="5918815"/>
          </a:xfrm>
          <a:custGeom>
            <a:avLst/>
            <a:gdLst/>
            <a:ahLst/>
            <a:cxnLst/>
            <a:rect r="r" b="b" t="t" l="l"/>
            <a:pathLst>
              <a:path h="5918815" w="5493764">
                <a:moveTo>
                  <a:pt x="0" y="0"/>
                </a:moveTo>
                <a:lnTo>
                  <a:pt x="5493764" y="0"/>
                </a:lnTo>
                <a:lnTo>
                  <a:pt x="5493764" y="5918815"/>
                </a:lnTo>
                <a:lnTo>
                  <a:pt x="0" y="591881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-13366"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12" id="12"/>
          <p:cNvSpPr txBox="true"/>
          <p:nvPr/>
        </p:nvSpPr>
        <p:spPr>
          <a:xfrm rot="0">
            <a:off x="1028700" y="2161477"/>
            <a:ext cx="8324690" cy="1259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58"/>
              </a:lnSpc>
            </a:pPr>
            <a:r>
              <a:rPr lang="en-US" b="true" sz="7327" spc="688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BACKEND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1331740"/>
            <a:ext cx="7531274" cy="966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61"/>
              </a:lnSpc>
            </a:pPr>
            <a:r>
              <a:rPr lang="en-US" sz="5686" spc="534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CONSTRUCCIÓN DE 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04870" y="4176537"/>
            <a:ext cx="5651059" cy="4187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39"/>
              </a:lnSpc>
            </a:pPr>
            <a:r>
              <a:rPr lang="en-US" b="true" sz="2385" spc="52">
                <a:solidFill>
                  <a:srgbClr val="EDE8E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Uso de Django y Python para el desarrollo del backend</a:t>
            </a:r>
          </a:p>
          <a:p>
            <a:pPr algn="ctr">
              <a:lnSpc>
                <a:spcPts val="3339"/>
              </a:lnSpc>
            </a:pPr>
          </a:p>
          <a:p>
            <a:pPr algn="ctr">
              <a:lnSpc>
                <a:spcPts val="3339"/>
              </a:lnSpc>
            </a:pPr>
            <a:r>
              <a:rPr lang="en-US" sz="2385" spc="52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Python es el lenguaje de programación principal del proyecto, utilizado para desarrollar el backend en Django.</a:t>
            </a:r>
          </a:p>
          <a:p>
            <a:pPr algn="ctr">
              <a:lnSpc>
                <a:spcPts val="3339"/>
              </a:lnSpc>
            </a:pPr>
          </a:p>
          <a:p>
            <a:pPr algn="ctr" marL="515009" indent="-257504" lvl="1">
              <a:lnSpc>
                <a:spcPts val="3339"/>
              </a:lnSpc>
              <a:buFont typeface="Arial"/>
              <a:buChar char="•"/>
            </a:pPr>
            <a:r>
              <a:rPr lang="en-US" sz="2385" spc="52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Gestión de la lógica del negocio, la autenticación y la integración con la base de datos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485454" y="9662274"/>
            <a:ext cx="802546" cy="1182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40"/>
              </a:lnSpc>
            </a:pPr>
            <a:r>
              <a:rPr lang="en-US" b="true" sz="3386" spc="74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04</a:t>
            </a:r>
          </a:p>
          <a:p>
            <a:pPr algn="ctr" marL="0" indent="0" lvl="0">
              <a:lnSpc>
                <a:spcPts val="4740"/>
              </a:lnSpc>
              <a:spcBef>
                <a:spcPct val="0"/>
              </a:spcBef>
            </a:pPr>
          </a:p>
        </p:txBody>
      </p:sp>
    </p:spTree>
  </p:cSld>
  <p:clrMapOvr>
    <a:masterClrMapping/>
  </p:clrMapOvr>
  <p:transition spd="fast">
    <p:fade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38131" y="7173582"/>
            <a:ext cx="7641686" cy="6808048"/>
          </a:xfrm>
          <a:custGeom>
            <a:avLst/>
            <a:gdLst/>
            <a:ahLst/>
            <a:cxnLst/>
            <a:rect r="r" b="b" t="t" l="l"/>
            <a:pathLst>
              <a:path h="6808048" w="7641686">
                <a:moveTo>
                  <a:pt x="0" y="0"/>
                </a:moveTo>
                <a:lnTo>
                  <a:pt x="7641686" y="0"/>
                </a:lnTo>
                <a:lnTo>
                  <a:pt x="7641686" y="6808048"/>
                </a:lnTo>
                <a:lnTo>
                  <a:pt x="0" y="68080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1849738" y="-4940726"/>
            <a:ext cx="7641686" cy="6808048"/>
          </a:xfrm>
          <a:custGeom>
            <a:avLst/>
            <a:gdLst/>
            <a:ahLst/>
            <a:cxnLst/>
            <a:rect r="r" b="b" t="t" l="l"/>
            <a:pathLst>
              <a:path h="6808048" w="7641686">
                <a:moveTo>
                  <a:pt x="0" y="0"/>
                </a:moveTo>
                <a:lnTo>
                  <a:pt x="7641686" y="0"/>
                </a:lnTo>
                <a:lnTo>
                  <a:pt x="7641686" y="6808048"/>
                </a:lnTo>
                <a:lnTo>
                  <a:pt x="0" y="68080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-8798399">
            <a:off x="13156923" y="1016610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-8798399">
            <a:off x="-2994864" y="-8645988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6" id="6"/>
          <p:cNvGrpSpPr/>
          <p:nvPr/>
        </p:nvGrpSpPr>
        <p:grpSpPr>
          <a:xfrm rot="0">
            <a:off x="1611236" y="3808024"/>
            <a:ext cx="6232665" cy="5545526"/>
            <a:chOff x="0" y="0"/>
            <a:chExt cx="2019680" cy="179701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19680" cy="1797014"/>
            </a:xfrm>
            <a:custGeom>
              <a:avLst/>
              <a:gdLst/>
              <a:ahLst/>
              <a:cxnLst/>
              <a:rect r="r" b="b" t="t" l="l"/>
              <a:pathLst>
                <a:path h="1797014" w="2019680">
                  <a:moveTo>
                    <a:pt x="48444" y="0"/>
                  </a:moveTo>
                  <a:lnTo>
                    <a:pt x="1971236" y="0"/>
                  </a:lnTo>
                  <a:cubicBezTo>
                    <a:pt x="1984084" y="0"/>
                    <a:pt x="1996406" y="5104"/>
                    <a:pt x="2005491" y="14189"/>
                  </a:cubicBezTo>
                  <a:cubicBezTo>
                    <a:pt x="2014576" y="23274"/>
                    <a:pt x="2019680" y="35596"/>
                    <a:pt x="2019680" y="48444"/>
                  </a:cubicBezTo>
                  <a:lnTo>
                    <a:pt x="2019680" y="1748570"/>
                  </a:lnTo>
                  <a:cubicBezTo>
                    <a:pt x="2019680" y="1775325"/>
                    <a:pt x="1997991" y="1797014"/>
                    <a:pt x="1971236" y="1797014"/>
                  </a:cubicBezTo>
                  <a:lnTo>
                    <a:pt x="48444" y="1797014"/>
                  </a:lnTo>
                  <a:cubicBezTo>
                    <a:pt x="21689" y="1797014"/>
                    <a:pt x="0" y="1775325"/>
                    <a:pt x="0" y="1748570"/>
                  </a:cubicBezTo>
                  <a:lnTo>
                    <a:pt x="0" y="48444"/>
                  </a:lnTo>
                  <a:cubicBezTo>
                    <a:pt x="0" y="21689"/>
                    <a:pt x="21689" y="0"/>
                    <a:pt x="48444" y="0"/>
                  </a:cubicBezTo>
                  <a:close/>
                </a:path>
              </a:pathLst>
            </a:custGeom>
            <a:solidFill>
              <a:srgbClr val="253754"/>
            </a:solidFill>
            <a:ln cap="rnd">
              <a:noFill/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9525"/>
              <a:ext cx="2019680" cy="17874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1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9961243">
            <a:off x="12217193" y="-3026777"/>
            <a:ext cx="10084214" cy="8727429"/>
          </a:xfrm>
          <a:custGeom>
            <a:avLst/>
            <a:gdLst/>
            <a:ahLst/>
            <a:cxnLst/>
            <a:rect r="r" b="b" t="t" l="l"/>
            <a:pathLst>
              <a:path h="8727429" w="10084214">
                <a:moveTo>
                  <a:pt x="0" y="0"/>
                </a:moveTo>
                <a:lnTo>
                  <a:pt x="10084214" y="0"/>
                </a:lnTo>
                <a:lnTo>
                  <a:pt x="10084214" y="8727429"/>
                </a:lnTo>
                <a:lnTo>
                  <a:pt x="0" y="87274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-976001">
            <a:off x="-4614341" y="5979010"/>
            <a:ext cx="9228681" cy="7987004"/>
          </a:xfrm>
          <a:custGeom>
            <a:avLst/>
            <a:gdLst/>
            <a:ahLst/>
            <a:cxnLst/>
            <a:rect r="r" b="b" t="t" l="l"/>
            <a:pathLst>
              <a:path h="7987004" w="9228681">
                <a:moveTo>
                  <a:pt x="0" y="0"/>
                </a:moveTo>
                <a:lnTo>
                  <a:pt x="9228682" y="0"/>
                </a:lnTo>
                <a:lnTo>
                  <a:pt x="9228682" y="7987004"/>
                </a:lnTo>
                <a:lnTo>
                  <a:pt x="0" y="798700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9144000" y="3892726"/>
            <a:ext cx="7474104" cy="2216326"/>
          </a:xfrm>
          <a:custGeom>
            <a:avLst/>
            <a:gdLst/>
            <a:ahLst/>
            <a:cxnLst/>
            <a:rect r="r" b="b" t="t" l="l"/>
            <a:pathLst>
              <a:path h="2216326" w="7474104">
                <a:moveTo>
                  <a:pt x="0" y="0"/>
                </a:moveTo>
                <a:lnTo>
                  <a:pt x="7474104" y="0"/>
                </a:lnTo>
                <a:lnTo>
                  <a:pt x="7474104" y="2216326"/>
                </a:lnTo>
                <a:lnTo>
                  <a:pt x="0" y="221632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9144000" y="6585302"/>
            <a:ext cx="7442990" cy="2158467"/>
          </a:xfrm>
          <a:custGeom>
            <a:avLst/>
            <a:gdLst/>
            <a:ahLst/>
            <a:cxnLst/>
            <a:rect r="r" b="b" t="t" l="l"/>
            <a:pathLst>
              <a:path h="2158467" w="7442990">
                <a:moveTo>
                  <a:pt x="0" y="0"/>
                </a:moveTo>
                <a:lnTo>
                  <a:pt x="7442990" y="0"/>
                </a:lnTo>
                <a:lnTo>
                  <a:pt x="7442990" y="2158467"/>
                </a:lnTo>
                <a:lnTo>
                  <a:pt x="0" y="215846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13" id="13"/>
          <p:cNvSpPr txBox="true"/>
          <p:nvPr/>
        </p:nvSpPr>
        <p:spPr>
          <a:xfrm rot="0">
            <a:off x="1028700" y="2161477"/>
            <a:ext cx="8324690" cy="1259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58"/>
              </a:lnSpc>
            </a:pPr>
            <a:r>
              <a:rPr lang="en-US" b="true" sz="7327" spc="688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BASE DE DATOS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1331740"/>
            <a:ext cx="7531274" cy="966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61"/>
              </a:lnSpc>
            </a:pPr>
            <a:r>
              <a:rPr lang="en-US" sz="5686" spc="534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CONEXIÓN A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902039" y="4132786"/>
            <a:ext cx="5651059" cy="4606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39"/>
              </a:lnSpc>
            </a:pPr>
            <a:r>
              <a:rPr lang="en-US" b="true" sz="2385" i="true" spc="52">
                <a:solidFill>
                  <a:srgbClr val="EDE8E4"/>
                </a:solidFill>
                <a:latin typeface="Glacial Indifference Bold Italics"/>
                <a:ea typeface="Glacial Indifference Bold Italics"/>
                <a:cs typeface="Glacial Indifference Bold Italics"/>
                <a:sym typeface="Glacial Indifference Bold Italics"/>
              </a:rPr>
              <a:t>Uso de SQLite3 para almacenar la información</a:t>
            </a:r>
          </a:p>
          <a:p>
            <a:pPr algn="ctr">
              <a:lnSpc>
                <a:spcPts val="3339"/>
              </a:lnSpc>
            </a:pPr>
          </a:p>
          <a:p>
            <a:pPr algn="ctr" marL="515009" indent="-257504" lvl="1">
              <a:lnSpc>
                <a:spcPts val="3339"/>
              </a:lnSpc>
              <a:buFont typeface="Arial"/>
              <a:buChar char="•"/>
            </a:pPr>
            <a:r>
              <a:rPr lang="en-US" sz="2385" spc="52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SQLite3 fue elegida por su simplicidad, eficiencia y adecuación para el desarrollo y pruebas iniciales</a:t>
            </a:r>
          </a:p>
          <a:p>
            <a:pPr algn="ctr">
              <a:lnSpc>
                <a:spcPts val="3339"/>
              </a:lnSpc>
            </a:pPr>
          </a:p>
          <a:p>
            <a:pPr algn="ctr" marL="515009" indent="-257504" lvl="1">
              <a:lnSpc>
                <a:spcPts val="3339"/>
              </a:lnSpc>
              <a:buFont typeface="Arial"/>
              <a:buChar char="•"/>
            </a:pPr>
            <a:r>
              <a:rPr lang="en-US" sz="2385" spc="52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SQLite3 no requiere un servidor de base de datos separado, lo que simplifica la configuración y el mantenimiento.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7485454" y="9662274"/>
            <a:ext cx="802546" cy="1182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40"/>
              </a:lnSpc>
            </a:pPr>
            <a:r>
              <a:rPr lang="en-US" b="true" sz="3386" spc="74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05</a:t>
            </a:r>
          </a:p>
          <a:p>
            <a:pPr algn="ctr" marL="0" indent="0" lvl="0">
              <a:lnSpc>
                <a:spcPts val="4740"/>
              </a:lnSpc>
              <a:spcBef>
                <a:spcPct val="0"/>
              </a:spcBef>
            </a:pPr>
          </a:p>
        </p:txBody>
      </p:sp>
    </p:spTree>
  </p:cSld>
  <p:clrMapOvr>
    <a:masterClrMapping/>
  </p:clrMapOvr>
  <p:transition spd="fast">
    <p:fade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836862" y="1162968"/>
            <a:ext cx="8324690" cy="1259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58"/>
              </a:lnSpc>
            </a:pPr>
            <a:r>
              <a:rPr lang="en-US" b="true" sz="7327" spc="688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RELACIONAL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836862" y="339454"/>
            <a:ext cx="6460548" cy="966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61"/>
              </a:lnSpc>
            </a:pPr>
            <a:r>
              <a:rPr lang="en-US" b="true" sz="5686" spc="534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MODELO 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1370283">
            <a:off x="-5763726" y="-5323858"/>
            <a:ext cx="9401016" cy="7537905"/>
          </a:xfrm>
          <a:custGeom>
            <a:avLst/>
            <a:gdLst/>
            <a:ahLst/>
            <a:cxnLst/>
            <a:rect r="r" b="b" t="t" l="l"/>
            <a:pathLst>
              <a:path h="7537905" w="9401016">
                <a:moveTo>
                  <a:pt x="0" y="0"/>
                </a:moveTo>
                <a:lnTo>
                  <a:pt x="9401016" y="0"/>
                </a:lnTo>
                <a:lnTo>
                  <a:pt x="9401016" y="7537906"/>
                </a:lnTo>
                <a:lnTo>
                  <a:pt x="0" y="75379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6008157" y="8925520"/>
            <a:ext cx="7719111" cy="6189324"/>
          </a:xfrm>
          <a:custGeom>
            <a:avLst/>
            <a:gdLst/>
            <a:ahLst/>
            <a:cxnLst/>
            <a:rect r="r" b="b" t="t" l="l"/>
            <a:pathLst>
              <a:path h="6189324" w="7719111">
                <a:moveTo>
                  <a:pt x="0" y="0"/>
                </a:moveTo>
                <a:lnTo>
                  <a:pt x="7719111" y="0"/>
                </a:lnTo>
                <a:lnTo>
                  <a:pt x="7719111" y="6189324"/>
                </a:lnTo>
                <a:lnTo>
                  <a:pt x="0" y="61893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-6399961">
            <a:off x="9807312" y="1606961"/>
            <a:ext cx="13805122" cy="17698875"/>
          </a:xfrm>
          <a:custGeom>
            <a:avLst/>
            <a:gdLst/>
            <a:ahLst/>
            <a:cxnLst/>
            <a:rect r="r" b="b" t="t" l="l"/>
            <a:pathLst>
              <a:path h="17698875" w="13805122">
                <a:moveTo>
                  <a:pt x="0" y="0"/>
                </a:moveTo>
                <a:lnTo>
                  <a:pt x="13805122" y="0"/>
                </a:lnTo>
                <a:lnTo>
                  <a:pt x="13805122" y="17698874"/>
                </a:lnTo>
                <a:lnTo>
                  <a:pt x="0" y="176988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937035">
            <a:off x="15051354" y="-2631688"/>
            <a:ext cx="5638870" cy="3660139"/>
          </a:xfrm>
          <a:custGeom>
            <a:avLst/>
            <a:gdLst/>
            <a:ahLst/>
            <a:cxnLst/>
            <a:rect r="r" b="b" t="t" l="l"/>
            <a:pathLst>
              <a:path h="3660139" w="5638870">
                <a:moveTo>
                  <a:pt x="0" y="0"/>
                </a:moveTo>
                <a:lnTo>
                  <a:pt x="5638870" y="0"/>
                </a:lnTo>
                <a:lnTo>
                  <a:pt x="5638870" y="3660140"/>
                </a:lnTo>
                <a:lnTo>
                  <a:pt x="0" y="36601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6321534" y="8572166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2"/>
                </a:lnTo>
                <a:lnTo>
                  <a:pt x="0" y="188423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9" id="9"/>
          <p:cNvGrpSpPr/>
          <p:nvPr/>
        </p:nvGrpSpPr>
        <p:grpSpPr>
          <a:xfrm rot="0">
            <a:off x="8836862" y="3067172"/>
            <a:ext cx="5191976" cy="2739643"/>
            <a:chOff x="0" y="0"/>
            <a:chExt cx="1682447" cy="88777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682447" cy="887775"/>
            </a:xfrm>
            <a:custGeom>
              <a:avLst/>
              <a:gdLst/>
              <a:ahLst/>
              <a:cxnLst/>
              <a:rect r="r" b="b" t="t" l="l"/>
              <a:pathLst>
                <a:path h="887775" w="1682447">
                  <a:moveTo>
                    <a:pt x="58154" y="0"/>
                  </a:moveTo>
                  <a:lnTo>
                    <a:pt x="1624293" y="0"/>
                  </a:lnTo>
                  <a:cubicBezTo>
                    <a:pt x="1656411" y="0"/>
                    <a:pt x="1682447" y="26036"/>
                    <a:pt x="1682447" y="58154"/>
                  </a:cubicBezTo>
                  <a:lnTo>
                    <a:pt x="1682447" y="829621"/>
                  </a:lnTo>
                  <a:cubicBezTo>
                    <a:pt x="1682447" y="861738"/>
                    <a:pt x="1656411" y="887775"/>
                    <a:pt x="1624293" y="887775"/>
                  </a:cubicBezTo>
                  <a:lnTo>
                    <a:pt x="58154" y="887775"/>
                  </a:lnTo>
                  <a:cubicBezTo>
                    <a:pt x="26036" y="887775"/>
                    <a:pt x="0" y="861738"/>
                    <a:pt x="0" y="829621"/>
                  </a:cubicBezTo>
                  <a:lnTo>
                    <a:pt x="0" y="58154"/>
                  </a:lnTo>
                  <a:cubicBezTo>
                    <a:pt x="0" y="26036"/>
                    <a:pt x="26036" y="0"/>
                    <a:pt x="58154" y="0"/>
                  </a:cubicBezTo>
                  <a:close/>
                </a:path>
              </a:pathLst>
            </a:custGeom>
            <a:solidFill>
              <a:srgbClr val="253754"/>
            </a:solidFill>
            <a:ln cap="rnd">
              <a:noFill/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9525"/>
              <a:ext cx="1682447" cy="878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1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2694806" y="1028700"/>
            <a:ext cx="4073652" cy="8229600"/>
          </a:xfrm>
          <a:custGeom>
            <a:avLst/>
            <a:gdLst/>
            <a:ahLst/>
            <a:cxnLst/>
            <a:rect r="r" b="b" t="t" l="l"/>
            <a:pathLst>
              <a:path h="8229600" w="4073652">
                <a:moveTo>
                  <a:pt x="0" y="0"/>
                </a:moveTo>
                <a:lnTo>
                  <a:pt x="4073652" y="0"/>
                </a:lnTo>
                <a:lnTo>
                  <a:pt x="407365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7485454" y="9662274"/>
            <a:ext cx="802546" cy="1182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40"/>
              </a:lnSpc>
            </a:pPr>
            <a:r>
              <a:rPr lang="en-US" b="true" sz="3386" spc="74">
                <a:solidFill>
                  <a:srgbClr val="D89C6C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06</a:t>
            </a:r>
          </a:p>
          <a:p>
            <a:pPr algn="ctr" marL="0" indent="0" lvl="0">
              <a:lnSpc>
                <a:spcPts val="4740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9086871" y="3029072"/>
            <a:ext cx="4691959" cy="2449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46"/>
              </a:lnSpc>
            </a:pPr>
          </a:p>
          <a:p>
            <a:pPr algn="ctr" marL="377211" indent="-188605" lvl="1">
              <a:lnSpc>
                <a:spcPts val="2446"/>
              </a:lnSpc>
              <a:buFont typeface="Arial"/>
              <a:buChar char="•"/>
            </a:pPr>
            <a:r>
              <a:rPr lang="en-US" sz="1747" spc="38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Permite el modelado de de cada relación</a:t>
            </a:r>
          </a:p>
          <a:p>
            <a:pPr algn="ctr">
              <a:lnSpc>
                <a:spcPts val="2446"/>
              </a:lnSpc>
            </a:pPr>
          </a:p>
          <a:p>
            <a:pPr algn="ctr" marL="377211" indent="-188605" lvl="1">
              <a:lnSpc>
                <a:spcPts val="2446"/>
              </a:lnSpc>
              <a:buFont typeface="Arial"/>
              <a:buChar char="•"/>
            </a:pPr>
            <a:r>
              <a:rPr lang="en-US" sz="1747" spc="38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Las relaciones modeladas son usadas para la trazabilidad de nuestras consultas</a:t>
            </a:r>
          </a:p>
          <a:p>
            <a:pPr algn="ctr">
              <a:lnSpc>
                <a:spcPts val="2446"/>
              </a:lnSpc>
            </a:pPr>
          </a:p>
          <a:p>
            <a:pPr algn="ctr" marL="377211" indent="-188605" lvl="1">
              <a:lnSpc>
                <a:spcPts val="2446"/>
              </a:lnSpc>
              <a:buFont typeface="Arial"/>
              <a:buChar char="•"/>
            </a:pPr>
            <a:r>
              <a:rPr lang="en-US" sz="1747" spc="38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Garantiza que los datos sean precisos y consistentes, eliminando redundancias</a:t>
            </a:r>
          </a:p>
        </p:txBody>
      </p:sp>
    </p:spTree>
  </p:cSld>
  <p:clrMapOvr>
    <a:masterClrMapping/>
  </p:clrMapOvr>
  <p:transition spd="fast">
    <p:fade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14350" y="-4664721"/>
            <a:ext cx="19050326" cy="5975359"/>
            <a:chOff x="0" y="0"/>
            <a:chExt cx="5017370" cy="15737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17370" cy="1573757"/>
            </a:xfrm>
            <a:custGeom>
              <a:avLst/>
              <a:gdLst/>
              <a:ahLst/>
              <a:cxnLst/>
              <a:rect r="r" b="b" t="t" l="l"/>
              <a:pathLst>
                <a:path h="1573757" w="5017370">
                  <a:moveTo>
                    <a:pt x="0" y="0"/>
                  </a:moveTo>
                  <a:lnTo>
                    <a:pt x="5017370" y="0"/>
                  </a:lnTo>
                  <a:lnTo>
                    <a:pt x="5017370" y="1573757"/>
                  </a:lnTo>
                  <a:lnTo>
                    <a:pt x="0" y="1573757"/>
                  </a:lnTo>
                  <a:close/>
                </a:path>
              </a:pathLst>
            </a:custGeom>
            <a:solidFill>
              <a:srgbClr val="253754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9525"/>
              <a:ext cx="5017370" cy="15642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1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789773" y="92367"/>
            <a:ext cx="15868398" cy="1252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58"/>
              </a:lnSpc>
            </a:pPr>
            <a:r>
              <a:rPr lang="en-US" b="true" sz="7327" spc="688">
                <a:solidFill>
                  <a:srgbClr val="EDE8E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CONSULTAS SQL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6519364" y="-2547518"/>
            <a:ext cx="5428901" cy="4392475"/>
          </a:xfrm>
          <a:custGeom>
            <a:avLst/>
            <a:gdLst/>
            <a:ahLst/>
            <a:cxnLst/>
            <a:rect r="r" b="b" t="t" l="l"/>
            <a:pathLst>
              <a:path h="4392475" w="5428901">
                <a:moveTo>
                  <a:pt x="0" y="0"/>
                </a:moveTo>
                <a:lnTo>
                  <a:pt x="5428901" y="0"/>
                </a:lnTo>
                <a:lnTo>
                  <a:pt x="5428901" y="4392474"/>
                </a:lnTo>
                <a:lnTo>
                  <a:pt x="0" y="43924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160316" y="-1141475"/>
            <a:ext cx="1488904" cy="1931362"/>
          </a:xfrm>
          <a:custGeom>
            <a:avLst/>
            <a:gdLst/>
            <a:ahLst/>
            <a:cxnLst/>
            <a:rect r="r" b="b" t="t" l="l"/>
            <a:pathLst>
              <a:path h="1931362" w="1488904">
                <a:moveTo>
                  <a:pt x="0" y="0"/>
                </a:moveTo>
                <a:lnTo>
                  <a:pt x="1488905" y="0"/>
                </a:lnTo>
                <a:lnTo>
                  <a:pt x="1488905" y="1931361"/>
                </a:lnTo>
                <a:lnTo>
                  <a:pt x="0" y="19313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886993" y="-175794"/>
            <a:ext cx="1488904" cy="1931362"/>
          </a:xfrm>
          <a:custGeom>
            <a:avLst/>
            <a:gdLst/>
            <a:ahLst/>
            <a:cxnLst/>
            <a:rect r="r" b="b" t="t" l="l"/>
            <a:pathLst>
              <a:path h="1931362" w="1488904">
                <a:moveTo>
                  <a:pt x="0" y="0"/>
                </a:moveTo>
                <a:lnTo>
                  <a:pt x="1488905" y="0"/>
                </a:lnTo>
                <a:lnTo>
                  <a:pt x="1488905" y="1931361"/>
                </a:lnTo>
                <a:lnTo>
                  <a:pt x="0" y="19313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7485454" y="9662274"/>
            <a:ext cx="802546" cy="1182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40"/>
              </a:lnSpc>
            </a:pPr>
            <a:r>
              <a:rPr lang="en-US" b="true" sz="3386" spc="74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07</a:t>
            </a:r>
          </a:p>
          <a:p>
            <a:pPr algn="ctr" marL="0" indent="0" lvl="0">
              <a:lnSpc>
                <a:spcPts val="4740"/>
              </a:lnSpc>
              <a:spcBef>
                <a:spcPct val="0"/>
              </a:spcBef>
            </a:pPr>
          </a:p>
        </p:txBody>
      </p:sp>
      <p:grpSp>
        <p:nvGrpSpPr>
          <p:cNvPr name="Group 10" id="10"/>
          <p:cNvGrpSpPr/>
          <p:nvPr/>
        </p:nvGrpSpPr>
        <p:grpSpPr>
          <a:xfrm rot="0">
            <a:off x="636244" y="2016728"/>
            <a:ext cx="2766228" cy="2280385"/>
            <a:chOff x="0" y="0"/>
            <a:chExt cx="812800" cy="67004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670045"/>
            </a:xfrm>
            <a:custGeom>
              <a:avLst/>
              <a:gdLst/>
              <a:ahLst/>
              <a:cxnLst/>
              <a:rect r="r" b="b" t="t" l="l"/>
              <a:pathLst>
                <a:path h="670045" w="812800">
                  <a:moveTo>
                    <a:pt x="72767" y="0"/>
                  </a:moveTo>
                  <a:lnTo>
                    <a:pt x="740033" y="0"/>
                  </a:lnTo>
                  <a:cubicBezTo>
                    <a:pt x="759332" y="0"/>
                    <a:pt x="777841" y="7666"/>
                    <a:pt x="791487" y="21313"/>
                  </a:cubicBezTo>
                  <a:cubicBezTo>
                    <a:pt x="805134" y="34959"/>
                    <a:pt x="812800" y="53468"/>
                    <a:pt x="812800" y="72767"/>
                  </a:cubicBezTo>
                  <a:lnTo>
                    <a:pt x="812800" y="597278"/>
                  </a:lnTo>
                  <a:cubicBezTo>
                    <a:pt x="812800" y="616577"/>
                    <a:pt x="805134" y="635085"/>
                    <a:pt x="791487" y="648732"/>
                  </a:cubicBezTo>
                  <a:cubicBezTo>
                    <a:pt x="777841" y="662378"/>
                    <a:pt x="759332" y="670045"/>
                    <a:pt x="740033" y="670045"/>
                  </a:cubicBezTo>
                  <a:lnTo>
                    <a:pt x="72767" y="670045"/>
                  </a:lnTo>
                  <a:cubicBezTo>
                    <a:pt x="53468" y="670045"/>
                    <a:pt x="34959" y="662378"/>
                    <a:pt x="21313" y="648732"/>
                  </a:cubicBezTo>
                  <a:cubicBezTo>
                    <a:pt x="7666" y="635085"/>
                    <a:pt x="0" y="616577"/>
                    <a:pt x="0" y="597278"/>
                  </a:cubicBezTo>
                  <a:lnTo>
                    <a:pt x="0" y="72767"/>
                  </a:lnTo>
                  <a:cubicBezTo>
                    <a:pt x="0" y="53468"/>
                    <a:pt x="7666" y="34959"/>
                    <a:pt x="21313" y="21313"/>
                  </a:cubicBezTo>
                  <a:cubicBezTo>
                    <a:pt x="34959" y="7666"/>
                    <a:pt x="53468" y="0"/>
                    <a:pt x="72767" y="0"/>
                  </a:cubicBezTo>
                  <a:close/>
                </a:path>
              </a:pathLst>
            </a:custGeom>
            <a:solidFill>
              <a:srgbClr val="EDE8E4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9525"/>
              <a:ext cx="812800" cy="6605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1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368837" y="2269503"/>
            <a:ext cx="3374594" cy="732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07"/>
              </a:lnSpc>
            </a:pPr>
            <a:r>
              <a:rPr lang="en-US" b="true" sz="2076" spc="20">
                <a:solidFill>
                  <a:srgbClr val="2537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Agregar columna teléfono a pacientes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79019" y="1340707"/>
            <a:ext cx="1080678" cy="1068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84"/>
              </a:lnSpc>
            </a:pPr>
            <a:r>
              <a:rPr lang="en-US" b="true" sz="6203" spc="583">
                <a:solidFill>
                  <a:srgbClr val="D89C6C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01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62195" y="3038869"/>
            <a:ext cx="2387877" cy="11962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09"/>
              </a:lnSpc>
            </a:pPr>
            <a:r>
              <a:rPr lang="en-US" sz="1363" spc="29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1363" spc="29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ALTER TABLE consultorio_paciente</a:t>
            </a:r>
          </a:p>
          <a:p>
            <a:pPr algn="ctr">
              <a:lnSpc>
                <a:spcPts val="1909"/>
              </a:lnSpc>
            </a:pPr>
            <a:r>
              <a:rPr lang="en-US" sz="1363" spc="29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ADD COLUMN telefono TYPE VARCHAR(20);</a:t>
            </a:r>
          </a:p>
          <a:p>
            <a:pPr algn="ctr">
              <a:lnSpc>
                <a:spcPts val="1909"/>
              </a:lnSpc>
            </a:pPr>
          </a:p>
        </p:txBody>
      </p:sp>
      <p:sp>
        <p:nvSpPr>
          <p:cNvPr name="AutoShape 16" id="16"/>
          <p:cNvSpPr/>
          <p:nvPr/>
        </p:nvSpPr>
        <p:spPr>
          <a:xfrm flipV="true">
            <a:off x="757390" y="3011920"/>
            <a:ext cx="2546410" cy="0"/>
          </a:xfrm>
          <a:prstGeom prst="line">
            <a:avLst/>
          </a:prstGeom>
          <a:ln cap="flat" w="19050">
            <a:solidFill>
              <a:srgbClr val="253754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7" id="17"/>
          <p:cNvGrpSpPr/>
          <p:nvPr/>
        </p:nvGrpSpPr>
        <p:grpSpPr>
          <a:xfrm rot="0">
            <a:off x="10421141" y="6635252"/>
            <a:ext cx="2766228" cy="2280385"/>
            <a:chOff x="0" y="0"/>
            <a:chExt cx="812800" cy="67004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670045"/>
            </a:xfrm>
            <a:custGeom>
              <a:avLst/>
              <a:gdLst/>
              <a:ahLst/>
              <a:cxnLst/>
              <a:rect r="r" b="b" t="t" l="l"/>
              <a:pathLst>
                <a:path h="670045" w="812800">
                  <a:moveTo>
                    <a:pt x="72767" y="0"/>
                  </a:moveTo>
                  <a:lnTo>
                    <a:pt x="740033" y="0"/>
                  </a:lnTo>
                  <a:cubicBezTo>
                    <a:pt x="759332" y="0"/>
                    <a:pt x="777841" y="7666"/>
                    <a:pt x="791487" y="21313"/>
                  </a:cubicBezTo>
                  <a:cubicBezTo>
                    <a:pt x="805134" y="34959"/>
                    <a:pt x="812800" y="53468"/>
                    <a:pt x="812800" y="72767"/>
                  </a:cubicBezTo>
                  <a:lnTo>
                    <a:pt x="812800" y="597278"/>
                  </a:lnTo>
                  <a:cubicBezTo>
                    <a:pt x="812800" y="616577"/>
                    <a:pt x="805134" y="635085"/>
                    <a:pt x="791487" y="648732"/>
                  </a:cubicBezTo>
                  <a:cubicBezTo>
                    <a:pt x="777841" y="662378"/>
                    <a:pt x="759332" y="670045"/>
                    <a:pt x="740033" y="670045"/>
                  </a:cubicBezTo>
                  <a:lnTo>
                    <a:pt x="72767" y="670045"/>
                  </a:lnTo>
                  <a:cubicBezTo>
                    <a:pt x="53468" y="670045"/>
                    <a:pt x="34959" y="662378"/>
                    <a:pt x="21313" y="648732"/>
                  </a:cubicBezTo>
                  <a:cubicBezTo>
                    <a:pt x="7666" y="635085"/>
                    <a:pt x="0" y="616577"/>
                    <a:pt x="0" y="597278"/>
                  </a:cubicBezTo>
                  <a:lnTo>
                    <a:pt x="0" y="72767"/>
                  </a:lnTo>
                  <a:cubicBezTo>
                    <a:pt x="0" y="53468"/>
                    <a:pt x="7666" y="34959"/>
                    <a:pt x="21313" y="21313"/>
                  </a:cubicBezTo>
                  <a:cubicBezTo>
                    <a:pt x="34959" y="7666"/>
                    <a:pt x="53468" y="0"/>
                    <a:pt x="72767" y="0"/>
                  </a:cubicBezTo>
                  <a:close/>
                </a:path>
              </a:pathLst>
            </a:custGeom>
            <a:solidFill>
              <a:srgbClr val="EDE8E4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9525"/>
              <a:ext cx="812800" cy="6605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1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0624618" y="6888026"/>
            <a:ext cx="2359274" cy="363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07"/>
              </a:lnSpc>
            </a:pPr>
            <a:r>
              <a:rPr lang="en-US" b="true" sz="2076" spc="20">
                <a:solidFill>
                  <a:srgbClr val="2537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Borrar tabla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1263916" y="5997330"/>
            <a:ext cx="1080678" cy="1068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84"/>
              </a:lnSpc>
            </a:pPr>
            <a:r>
              <a:rPr lang="en-US" b="true" sz="6203" spc="583">
                <a:solidFill>
                  <a:srgbClr val="D89C6C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09</a:t>
            </a:r>
          </a:p>
        </p:txBody>
      </p:sp>
      <p:sp>
        <p:nvSpPr>
          <p:cNvPr name="AutoShape 22" id="22"/>
          <p:cNvSpPr/>
          <p:nvPr/>
        </p:nvSpPr>
        <p:spPr>
          <a:xfrm>
            <a:off x="10531050" y="7383185"/>
            <a:ext cx="2546410" cy="0"/>
          </a:xfrm>
          <a:prstGeom prst="line">
            <a:avLst/>
          </a:prstGeom>
          <a:ln cap="flat" w="19050">
            <a:solidFill>
              <a:srgbClr val="253754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3" id="23"/>
          <p:cNvGrpSpPr/>
          <p:nvPr/>
        </p:nvGrpSpPr>
        <p:grpSpPr>
          <a:xfrm rot="0">
            <a:off x="14784532" y="6635252"/>
            <a:ext cx="2766228" cy="2280385"/>
            <a:chOff x="0" y="0"/>
            <a:chExt cx="812800" cy="670045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670045"/>
            </a:xfrm>
            <a:custGeom>
              <a:avLst/>
              <a:gdLst/>
              <a:ahLst/>
              <a:cxnLst/>
              <a:rect r="r" b="b" t="t" l="l"/>
              <a:pathLst>
                <a:path h="670045" w="812800">
                  <a:moveTo>
                    <a:pt x="72767" y="0"/>
                  </a:moveTo>
                  <a:lnTo>
                    <a:pt x="740033" y="0"/>
                  </a:lnTo>
                  <a:cubicBezTo>
                    <a:pt x="759332" y="0"/>
                    <a:pt x="777841" y="7666"/>
                    <a:pt x="791487" y="21313"/>
                  </a:cubicBezTo>
                  <a:cubicBezTo>
                    <a:pt x="805134" y="34959"/>
                    <a:pt x="812800" y="53468"/>
                    <a:pt x="812800" y="72767"/>
                  </a:cubicBezTo>
                  <a:lnTo>
                    <a:pt x="812800" y="597278"/>
                  </a:lnTo>
                  <a:cubicBezTo>
                    <a:pt x="812800" y="616577"/>
                    <a:pt x="805134" y="635085"/>
                    <a:pt x="791487" y="648732"/>
                  </a:cubicBezTo>
                  <a:cubicBezTo>
                    <a:pt x="777841" y="662378"/>
                    <a:pt x="759332" y="670045"/>
                    <a:pt x="740033" y="670045"/>
                  </a:cubicBezTo>
                  <a:lnTo>
                    <a:pt x="72767" y="670045"/>
                  </a:lnTo>
                  <a:cubicBezTo>
                    <a:pt x="53468" y="670045"/>
                    <a:pt x="34959" y="662378"/>
                    <a:pt x="21313" y="648732"/>
                  </a:cubicBezTo>
                  <a:cubicBezTo>
                    <a:pt x="7666" y="635085"/>
                    <a:pt x="0" y="616577"/>
                    <a:pt x="0" y="597278"/>
                  </a:cubicBezTo>
                  <a:lnTo>
                    <a:pt x="0" y="72767"/>
                  </a:lnTo>
                  <a:cubicBezTo>
                    <a:pt x="0" y="53468"/>
                    <a:pt x="7666" y="34959"/>
                    <a:pt x="21313" y="21313"/>
                  </a:cubicBezTo>
                  <a:cubicBezTo>
                    <a:pt x="34959" y="7666"/>
                    <a:pt x="53468" y="0"/>
                    <a:pt x="72767" y="0"/>
                  </a:cubicBezTo>
                  <a:close/>
                </a:path>
              </a:pathLst>
            </a:custGeom>
            <a:solidFill>
              <a:srgbClr val="EDE8E4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9525"/>
              <a:ext cx="812800" cy="6605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1"/>
                </a:lnSpc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14988010" y="6888026"/>
            <a:ext cx="2359274" cy="363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07"/>
              </a:lnSpc>
            </a:pPr>
            <a:r>
              <a:rPr lang="en-US" b="true" sz="2076" spc="20">
                <a:solidFill>
                  <a:srgbClr val="2537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Reemplazar ID 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5627307" y="5997330"/>
            <a:ext cx="1080678" cy="1068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84"/>
              </a:lnSpc>
            </a:pPr>
            <a:r>
              <a:rPr lang="en-US" b="true" sz="6203" spc="583">
                <a:solidFill>
                  <a:srgbClr val="D89C6C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10</a:t>
            </a:r>
          </a:p>
        </p:txBody>
      </p:sp>
      <p:sp>
        <p:nvSpPr>
          <p:cNvPr name="AutoShape 28" id="28"/>
          <p:cNvSpPr/>
          <p:nvPr/>
        </p:nvSpPr>
        <p:spPr>
          <a:xfrm>
            <a:off x="14894441" y="7383185"/>
            <a:ext cx="2546410" cy="0"/>
          </a:xfrm>
          <a:prstGeom prst="line">
            <a:avLst/>
          </a:prstGeom>
          <a:ln cap="flat" w="19050">
            <a:solidFill>
              <a:srgbClr val="2537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9" id="29"/>
          <p:cNvSpPr txBox="true"/>
          <p:nvPr/>
        </p:nvSpPr>
        <p:spPr>
          <a:xfrm rot="0">
            <a:off x="10624618" y="7416683"/>
            <a:ext cx="2387877" cy="480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09"/>
              </a:lnSpc>
            </a:pPr>
            <a:r>
              <a:rPr lang="en-US" sz="1363" spc="29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DROP TABLE IF EXISTS consultorio_atencion;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4988010" y="7402557"/>
            <a:ext cx="2387877" cy="21504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09"/>
              </a:lnSpc>
            </a:pPr>
            <a:r>
              <a:rPr lang="en-US" sz="1363" spc="29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UPDATE consultorio_usuario</a:t>
            </a:r>
          </a:p>
          <a:p>
            <a:pPr algn="ctr">
              <a:lnSpc>
                <a:spcPts val="1909"/>
              </a:lnSpc>
            </a:pPr>
            <a:r>
              <a:rPr lang="en-US" sz="1363" spc="29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SET telefono = '123456789'</a:t>
            </a:r>
          </a:p>
          <a:p>
            <a:pPr algn="ctr">
              <a:lnSpc>
                <a:spcPts val="1909"/>
              </a:lnSpc>
            </a:pPr>
            <a:r>
              <a:rPr lang="en-US" sz="1363" spc="29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WHERE rut = '90265184-5';</a:t>
            </a:r>
          </a:p>
          <a:p>
            <a:pPr algn="ctr">
              <a:lnSpc>
                <a:spcPts val="1909"/>
              </a:lnSpc>
            </a:pPr>
          </a:p>
          <a:p>
            <a:pPr algn="ctr">
              <a:lnSpc>
                <a:spcPts val="1909"/>
              </a:lnSpc>
            </a:pPr>
            <a:r>
              <a:rPr lang="en-US" sz="1363" spc="29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UPDATE consultorio_consultorio</a:t>
            </a:r>
          </a:p>
          <a:p>
            <a:pPr algn="ctr">
              <a:lnSpc>
                <a:spcPts val="1909"/>
              </a:lnSpc>
            </a:pPr>
            <a:r>
              <a:rPr lang="en-US" sz="1363" spc="29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SET tipo = 'Teleconsulta'</a:t>
            </a:r>
          </a:p>
          <a:p>
            <a:pPr algn="ctr">
              <a:lnSpc>
                <a:spcPts val="1909"/>
              </a:lnSpc>
            </a:pPr>
            <a:r>
              <a:rPr lang="en-US" sz="1363" spc="29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WHERE objectid = 1; </a:t>
            </a:r>
          </a:p>
          <a:p>
            <a:pPr algn="ctr">
              <a:lnSpc>
                <a:spcPts val="1909"/>
              </a:lnSpc>
            </a:pPr>
          </a:p>
        </p:txBody>
      </p:sp>
      <p:grpSp>
        <p:nvGrpSpPr>
          <p:cNvPr name="Group 31" id="31"/>
          <p:cNvGrpSpPr/>
          <p:nvPr/>
        </p:nvGrpSpPr>
        <p:grpSpPr>
          <a:xfrm rot="0">
            <a:off x="3943456" y="2016728"/>
            <a:ext cx="2766228" cy="2280385"/>
            <a:chOff x="0" y="0"/>
            <a:chExt cx="812800" cy="670045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670045"/>
            </a:xfrm>
            <a:custGeom>
              <a:avLst/>
              <a:gdLst/>
              <a:ahLst/>
              <a:cxnLst/>
              <a:rect r="r" b="b" t="t" l="l"/>
              <a:pathLst>
                <a:path h="670045" w="812800">
                  <a:moveTo>
                    <a:pt x="72767" y="0"/>
                  </a:moveTo>
                  <a:lnTo>
                    <a:pt x="740033" y="0"/>
                  </a:lnTo>
                  <a:cubicBezTo>
                    <a:pt x="759332" y="0"/>
                    <a:pt x="777841" y="7666"/>
                    <a:pt x="791487" y="21313"/>
                  </a:cubicBezTo>
                  <a:cubicBezTo>
                    <a:pt x="805134" y="34959"/>
                    <a:pt x="812800" y="53468"/>
                    <a:pt x="812800" y="72767"/>
                  </a:cubicBezTo>
                  <a:lnTo>
                    <a:pt x="812800" y="597278"/>
                  </a:lnTo>
                  <a:cubicBezTo>
                    <a:pt x="812800" y="616577"/>
                    <a:pt x="805134" y="635085"/>
                    <a:pt x="791487" y="648732"/>
                  </a:cubicBezTo>
                  <a:cubicBezTo>
                    <a:pt x="777841" y="662378"/>
                    <a:pt x="759332" y="670045"/>
                    <a:pt x="740033" y="670045"/>
                  </a:cubicBezTo>
                  <a:lnTo>
                    <a:pt x="72767" y="670045"/>
                  </a:lnTo>
                  <a:cubicBezTo>
                    <a:pt x="53468" y="670045"/>
                    <a:pt x="34959" y="662378"/>
                    <a:pt x="21313" y="648732"/>
                  </a:cubicBezTo>
                  <a:cubicBezTo>
                    <a:pt x="7666" y="635085"/>
                    <a:pt x="0" y="616577"/>
                    <a:pt x="0" y="597278"/>
                  </a:cubicBezTo>
                  <a:lnTo>
                    <a:pt x="0" y="72767"/>
                  </a:lnTo>
                  <a:cubicBezTo>
                    <a:pt x="0" y="53468"/>
                    <a:pt x="7666" y="34959"/>
                    <a:pt x="21313" y="21313"/>
                  </a:cubicBezTo>
                  <a:cubicBezTo>
                    <a:pt x="34959" y="7666"/>
                    <a:pt x="53468" y="0"/>
                    <a:pt x="72767" y="0"/>
                  </a:cubicBezTo>
                  <a:close/>
                </a:path>
              </a:pathLst>
            </a:custGeom>
            <a:solidFill>
              <a:srgbClr val="EDE8E4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9525"/>
              <a:ext cx="812800" cy="6605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1"/>
                </a:lnSpc>
              </a:pPr>
            </a:p>
          </p:txBody>
        </p:sp>
      </p:grpSp>
      <p:sp>
        <p:nvSpPr>
          <p:cNvPr name="TextBox 34" id="34"/>
          <p:cNvSpPr txBox="true"/>
          <p:nvPr/>
        </p:nvSpPr>
        <p:spPr>
          <a:xfrm rot="0">
            <a:off x="3943456" y="2269503"/>
            <a:ext cx="2667556" cy="732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07"/>
              </a:lnSpc>
            </a:pPr>
            <a:r>
              <a:rPr lang="en-US" b="true" sz="2076" spc="20">
                <a:solidFill>
                  <a:srgbClr val="2537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Agregar columna alergias a pacientes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4786231" y="1340707"/>
            <a:ext cx="1080678" cy="1068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84"/>
              </a:lnSpc>
            </a:pPr>
            <a:r>
              <a:rPr lang="en-US" b="true" sz="6203" spc="583">
                <a:solidFill>
                  <a:srgbClr val="D89C6C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02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4169407" y="3038869"/>
            <a:ext cx="2387877" cy="9576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09"/>
              </a:lnSpc>
            </a:pPr>
            <a:r>
              <a:rPr lang="en-US" sz="1363" spc="29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ALTER TABLE consultorio_paciente</a:t>
            </a:r>
          </a:p>
          <a:p>
            <a:pPr algn="ctr">
              <a:lnSpc>
                <a:spcPts val="1909"/>
              </a:lnSpc>
            </a:pPr>
            <a:r>
              <a:rPr lang="en-US" sz="1363" spc="29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ADD COLUMN alergias VARCHAR(255);</a:t>
            </a:r>
          </a:p>
        </p:txBody>
      </p:sp>
      <p:sp>
        <p:nvSpPr>
          <p:cNvPr name="AutoShape 37" id="37"/>
          <p:cNvSpPr/>
          <p:nvPr/>
        </p:nvSpPr>
        <p:spPr>
          <a:xfrm flipV="true">
            <a:off x="4064602" y="3011920"/>
            <a:ext cx="2546410" cy="0"/>
          </a:xfrm>
          <a:prstGeom prst="line">
            <a:avLst/>
          </a:prstGeom>
          <a:ln cap="flat" w="19050">
            <a:solidFill>
              <a:srgbClr val="253754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8" id="38"/>
          <p:cNvGrpSpPr/>
          <p:nvPr/>
        </p:nvGrpSpPr>
        <p:grpSpPr>
          <a:xfrm rot="0">
            <a:off x="7175364" y="2016728"/>
            <a:ext cx="2766228" cy="2280385"/>
            <a:chOff x="0" y="0"/>
            <a:chExt cx="812800" cy="670045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12800" cy="670045"/>
            </a:xfrm>
            <a:custGeom>
              <a:avLst/>
              <a:gdLst/>
              <a:ahLst/>
              <a:cxnLst/>
              <a:rect r="r" b="b" t="t" l="l"/>
              <a:pathLst>
                <a:path h="670045" w="812800">
                  <a:moveTo>
                    <a:pt x="72767" y="0"/>
                  </a:moveTo>
                  <a:lnTo>
                    <a:pt x="740033" y="0"/>
                  </a:lnTo>
                  <a:cubicBezTo>
                    <a:pt x="759332" y="0"/>
                    <a:pt x="777841" y="7666"/>
                    <a:pt x="791487" y="21313"/>
                  </a:cubicBezTo>
                  <a:cubicBezTo>
                    <a:pt x="805134" y="34959"/>
                    <a:pt x="812800" y="53468"/>
                    <a:pt x="812800" y="72767"/>
                  </a:cubicBezTo>
                  <a:lnTo>
                    <a:pt x="812800" y="597278"/>
                  </a:lnTo>
                  <a:cubicBezTo>
                    <a:pt x="812800" y="616577"/>
                    <a:pt x="805134" y="635085"/>
                    <a:pt x="791487" y="648732"/>
                  </a:cubicBezTo>
                  <a:cubicBezTo>
                    <a:pt x="777841" y="662378"/>
                    <a:pt x="759332" y="670045"/>
                    <a:pt x="740033" y="670045"/>
                  </a:cubicBezTo>
                  <a:lnTo>
                    <a:pt x="72767" y="670045"/>
                  </a:lnTo>
                  <a:cubicBezTo>
                    <a:pt x="53468" y="670045"/>
                    <a:pt x="34959" y="662378"/>
                    <a:pt x="21313" y="648732"/>
                  </a:cubicBezTo>
                  <a:cubicBezTo>
                    <a:pt x="7666" y="635085"/>
                    <a:pt x="0" y="616577"/>
                    <a:pt x="0" y="597278"/>
                  </a:cubicBezTo>
                  <a:lnTo>
                    <a:pt x="0" y="72767"/>
                  </a:lnTo>
                  <a:cubicBezTo>
                    <a:pt x="0" y="53468"/>
                    <a:pt x="7666" y="34959"/>
                    <a:pt x="21313" y="21313"/>
                  </a:cubicBezTo>
                  <a:cubicBezTo>
                    <a:pt x="34959" y="7666"/>
                    <a:pt x="53468" y="0"/>
                    <a:pt x="72767" y="0"/>
                  </a:cubicBezTo>
                  <a:close/>
                </a:path>
              </a:pathLst>
            </a:custGeom>
            <a:solidFill>
              <a:srgbClr val="EDE8E4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9525"/>
              <a:ext cx="812800" cy="6605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1"/>
                </a:lnSpc>
              </a:pPr>
            </a:p>
          </p:txBody>
        </p:sp>
      </p:grpSp>
      <p:sp>
        <p:nvSpPr>
          <p:cNvPr name="TextBox 41" id="41"/>
          <p:cNvSpPr txBox="true"/>
          <p:nvPr/>
        </p:nvSpPr>
        <p:spPr>
          <a:xfrm rot="0">
            <a:off x="8018138" y="1340707"/>
            <a:ext cx="1080678" cy="1068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84"/>
              </a:lnSpc>
            </a:pPr>
            <a:r>
              <a:rPr lang="en-US" b="true" sz="6203" spc="583">
                <a:solidFill>
                  <a:srgbClr val="D89C6C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03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7401315" y="3038869"/>
            <a:ext cx="2387877" cy="2146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09"/>
              </a:lnSpc>
            </a:pPr>
            <a:r>
              <a:rPr lang="en-US" sz="1363" spc="29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SELECT</a:t>
            </a:r>
            <a:r>
              <a:rPr lang="en-US" sz="1363" spc="29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</a:p>
          <a:p>
            <a:pPr algn="ctr">
              <a:lnSpc>
                <a:spcPts val="1909"/>
              </a:lnSpc>
            </a:pPr>
            <a:r>
              <a:rPr lang="en-US" sz="1363" spc="29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p.usuario_id AS paciente_rut</a:t>
            </a:r>
          </a:p>
          <a:p>
            <a:pPr algn="ctr">
              <a:lnSpc>
                <a:spcPts val="1909"/>
              </a:lnSpc>
            </a:pPr>
            <a:r>
              <a:rPr lang="en-US" sz="1363" spc="29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FROM </a:t>
            </a:r>
          </a:p>
          <a:p>
            <a:pPr algn="ctr">
              <a:lnSpc>
                <a:spcPts val="1909"/>
              </a:lnSpc>
            </a:pPr>
            <a:r>
              <a:rPr lang="en-US" sz="1363" spc="29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consultorio_paciente p</a:t>
            </a:r>
          </a:p>
          <a:p>
            <a:pPr algn="ctr">
              <a:lnSpc>
                <a:spcPts val="1909"/>
              </a:lnSpc>
            </a:pPr>
            <a:r>
              <a:rPr lang="en-US" sz="1363" spc="29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JOIN </a:t>
            </a:r>
          </a:p>
          <a:p>
            <a:pPr algn="ctr">
              <a:lnSpc>
                <a:spcPts val="1909"/>
              </a:lnSpc>
            </a:pPr>
            <a:r>
              <a:rPr lang="en-US" sz="1363" spc="29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consultorio_administrador a ON p.usuario_id = a.usuario_id;</a:t>
            </a:r>
          </a:p>
          <a:p>
            <a:pPr algn="ctr">
              <a:lnSpc>
                <a:spcPts val="1909"/>
              </a:lnSpc>
            </a:pPr>
          </a:p>
        </p:txBody>
      </p:sp>
      <p:sp>
        <p:nvSpPr>
          <p:cNvPr name="AutoShape 43" id="43"/>
          <p:cNvSpPr/>
          <p:nvPr/>
        </p:nvSpPr>
        <p:spPr>
          <a:xfrm flipV="true">
            <a:off x="7296510" y="3011920"/>
            <a:ext cx="2546410" cy="0"/>
          </a:xfrm>
          <a:prstGeom prst="line">
            <a:avLst/>
          </a:prstGeom>
          <a:ln cap="flat" w="19050">
            <a:solidFill>
              <a:srgbClr val="2537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4" id="44"/>
          <p:cNvSpPr txBox="true"/>
          <p:nvPr/>
        </p:nvSpPr>
        <p:spPr>
          <a:xfrm rot="0">
            <a:off x="6757309" y="2279028"/>
            <a:ext cx="3602337" cy="732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07"/>
              </a:lnSpc>
            </a:pPr>
            <a:r>
              <a:rPr lang="en-US" b="true" sz="2076" spc="20">
                <a:solidFill>
                  <a:srgbClr val="2537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Obtener el ID de los usuarios que son administradores</a:t>
            </a:r>
          </a:p>
        </p:txBody>
      </p:sp>
      <p:grpSp>
        <p:nvGrpSpPr>
          <p:cNvPr name="Group 45" id="45"/>
          <p:cNvGrpSpPr/>
          <p:nvPr/>
        </p:nvGrpSpPr>
        <p:grpSpPr>
          <a:xfrm rot="0">
            <a:off x="10606691" y="1999924"/>
            <a:ext cx="2766228" cy="2280385"/>
            <a:chOff x="0" y="0"/>
            <a:chExt cx="812800" cy="670045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812800" cy="670045"/>
            </a:xfrm>
            <a:custGeom>
              <a:avLst/>
              <a:gdLst/>
              <a:ahLst/>
              <a:cxnLst/>
              <a:rect r="r" b="b" t="t" l="l"/>
              <a:pathLst>
                <a:path h="670045" w="812800">
                  <a:moveTo>
                    <a:pt x="72767" y="0"/>
                  </a:moveTo>
                  <a:lnTo>
                    <a:pt x="740033" y="0"/>
                  </a:lnTo>
                  <a:cubicBezTo>
                    <a:pt x="759332" y="0"/>
                    <a:pt x="777841" y="7666"/>
                    <a:pt x="791487" y="21313"/>
                  </a:cubicBezTo>
                  <a:cubicBezTo>
                    <a:pt x="805134" y="34959"/>
                    <a:pt x="812800" y="53468"/>
                    <a:pt x="812800" y="72767"/>
                  </a:cubicBezTo>
                  <a:lnTo>
                    <a:pt x="812800" y="597278"/>
                  </a:lnTo>
                  <a:cubicBezTo>
                    <a:pt x="812800" y="616577"/>
                    <a:pt x="805134" y="635085"/>
                    <a:pt x="791487" y="648732"/>
                  </a:cubicBezTo>
                  <a:cubicBezTo>
                    <a:pt x="777841" y="662378"/>
                    <a:pt x="759332" y="670045"/>
                    <a:pt x="740033" y="670045"/>
                  </a:cubicBezTo>
                  <a:lnTo>
                    <a:pt x="72767" y="670045"/>
                  </a:lnTo>
                  <a:cubicBezTo>
                    <a:pt x="53468" y="670045"/>
                    <a:pt x="34959" y="662378"/>
                    <a:pt x="21313" y="648732"/>
                  </a:cubicBezTo>
                  <a:cubicBezTo>
                    <a:pt x="7666" y="635085"/>
                    <a:pt x="0" y="616577"/>
                    <a:pt x="0" y="597278"/>
                  </a:cubicBezTo>
                  <a:lnTo>
                    <a:pt x="0" y="72767"/>
                  </a:lnTo>
                  <a:cubicBezTo>
                    <a:pt x="0" y="53468"/>
                    <a:pt x="7666" y="34959"/>
                    <a:pt x="21313" y="21313"/>
                  </a:cubicBezTo>
                  <a:cubicBezTo>
                    <a:pt x="34959" y="7666"/>
                    <a:pt x="53468" y="0"/>
                    <a:pt x="72767" y="0"/>
                  </a:cubicBezTo>
                  <a:close/>
                </a:path>
              </a:pathLst>
            </a:custGeom>
            <a:solidFill>
              <a:srgbClr val="EDE8E4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9525"/>
              <a:ext cx="812800" cy="6605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1"/>
                </a:lnSpc>
              </a:pPr>
            </a:p>
          </p:txBody>
        </p:sp>
      </p:grpSp>
      <p:sp>
        <p:nvSpPr>
          <p:cNvPr name="TextBox 48" id="48"/>
          <p:cNvSpPr txBox="true"/>
          <p:nvPr/>
        </p:nvSpPr>
        <p:spPr>
          <a:xfrm rot="0">
            <a:off x="11449466" y="1323902"/>
            <a:ext cx="1190587" cy="1068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84"/>
              </a:lnSpc>
            </a:pPr>
            <a:r>
              <a:rPr lang="en-US" b="true" sz="6203" spc="583">
                <a:solidFill>
                  <a:srgbClr val="D89C6C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04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9608640" y="3022065"/>
            <a:ext cx="4665155" cy="3099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09"/>
              </a:lnSpc>
            </a:pPr>
            <a:r>
              <a:rPr lang="en-US" sz="1363" spc="29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SELECT </a:t>
            </a:r>
          </a:p>
          <a:p>
            <a:pPr algn="ctr">
              <a:lnSpc>
                <a:spcPts val="1909"/>
              </a:lnSpc>
            </a:pPr>
            <a:r>
              <a:rPr lang="en-US" sz="1363" spc="29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reserva.id AS reserva_id,</a:t>
            </a:r>
          </a:p>
          <a:p>
            <a:pPr algn="ctr">
              <a:lnSpc>
                <a:spcPts val="1909"/>
              </a:lnSpc>
            </a:pPr>
            <a:r>
              <a:rPr lang="en-US" sz="1363" spc="29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reserva.fecha_reserva,</a:t>
            </a:r>
          </a:p>
          <a:p>
            <a:pPr algn="ctr">
              <a:lnSpc>
                <a:spcPts val="1909"/>
              </a:lnSpc>
            </a:pPr>
            <a:r>
              <a:rPr lang="en-US" sz="1363" spc="29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consultorio.nombre AS consultorio_nombre,</a:t>
            </a:r>
          </a:p>
          <a:p>
            <a:pPr algn="ctr">
              <a:lnSpc>
                <a:spcPts val="1909"/>
              </a:lnSpc>
            </a:pPr>
            <a:r>
              <a:rPr lang="en-US" sz="1363" spc="29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paciente.nombre AS paciente_nombre</a:t>
            </a:r>
          </a:p>
          <a:p>
            <a:pPr algn="ctr">
              <a:lnSpc>
                <a:spcPts val="1909"/>
              </a:lnSpc>
            </a:pPr>
            <a:r>
              <a:rPr lang="en-US" sz="1363" spc="29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FROM </a:t>
            </a:r>
          </a:p>
          <a:p>
            <a:pPr algn="ctr">
              <a:lnSpc>
                <a:spcPts val="1909"/>
              </a:lnSpc>
            </a:pPr>
            <a:r>
              <a:rPr lang="en-US" sz="1363" spc="29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 consultorio_reserva reserva</a:t>
            </a:r>
          </a:p>
          <a:p>
            <a:pPr algn="ctr">
              <a:lnSpc>
                <a:spcPts val="1909"/>
              </a:lnSpc>
            </a:pPr>
            <a:r>
              <a:rPr lang="en-US" sz="1363" spc="29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LEFT JOIN </a:t>
            </a:r>
          </a:p>
          <a:p>
            <a:pPr algn="ctr">
              <a:lnSpc>
                <a:spcPts val="1909"/>
              </a:lnSpc>
            </a:pPr>
            <a:r>
              <a:rPr lang="en-US" sz="1363" spc="29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consultorio_usuario paciente </a:t>
            </a:r>
          </a:p>
          <a:p>
            <a:pPr algn="ctr">
              <a:lnSpc>
                <a:spcPts val="1909"/>
              </a:lnSpc>
            </a:pPr>
            <a:r>
              <a:rPr lang="en-US" sz="1363" spc="29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ON reserva.paciente_id = paciente.rut</a:t>
            </a:r>
          </a:p>
          <a:p>
            <a:pPr algn="ctr">
              <a:lnSpc>
                <a:spcPts val="1909"/>
              </a:lnSpc>
            </a:pPr>
            <a:r>
              <a:rPr lang="en-US" sz="1363" spc="29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LEFT JOIN </a:t>
            </a:r>
          </a:p>
          <a:p>
            <a:pPr algn="ctr">
              <a:lnSpc>
                <a:spcPts val="1909"/>
              </a:lnSpc>
            </a:pPr>
            <a:r>
              <a:rPr lang="en-US" sz="1363" spc="29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 consultorio_consultorio consultorio</a:t>
            </a:r>
          </a:p>
          <a:p>
            <a:pPr algn="ctr">
              <a:lnSpc>
                <a:spcPts val="1909"/>
              </a:lnSpc>
            </a:pPr>
            <a:r>
              <a:rPr lang="en-US" sz="1363" spc="29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ON reserva.consultorio_id = consultorio.objectid;</a:t>
            </a:r>
          </a:p>
        </p:txBody>
      </p:sp>
      <p:sp>
        <p:nvSpPr>
          <p:cNvPr name="AutoShape 50" id="50"/>
          <p:cNvSpPr/>
          <p:nvPr/>
        </p:nvSpPr>
        <p:spPr>
          <a:xfrm flipV="true">
            <a:off x="10727837" y="2995116"/>
            <a:ext cx="2546410" cy="0"/>
          </a:xfrm>
          <a:prstGeom prst="line">
            <a:avLst/>
          </a:prstGeom>
          <a:ln cap="flat" w="19050">
            <a:solidFill>
              <a:srgbClr val="2537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1" id="51"/>
          <p:cNvSpPr txBox="true"/>
          <p:nvPr/>
        </p:nvSpPr>
        <p:spPr>
          <a:xfrm rot="0">
            <a:off x="10607439" y="2262223"/>
            <a:ext cx="2667556" cy="732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07"/>
              </a:lnSpc>
            </a:pPr>
            <a:r>
              <a:rPr lang="en-US" b="true" sz="2076" spc="20">
                <a:solidFill>
                  <a:srgbClr val="2537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Obtener reservas detalladas</a:t>
            </a:r>
          </a:p>
        </p:txBody>
      </p:sp>
      <p:grpSp>
        <p:nvGrpSpPr>
          <p:cNvPr name="Group 52" id="52"/>
          <p:cNvGrpSpPr/>
          <p:nvPr/>
        </p:nvGrpSpPr>
        <p:grpSpPr>
          <a:xfrm rot="0">
            <a:off x="14833120" y="2001981"/>
            <a:ext cx="2766228" cy="2280385"/>
            <a:chOff x="0" y="0"/>
            <a:chExt cx="812800" cy="670045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812800" cy="670045"/>
            </a:xfrm>
            <a:custGeom>
              <a:avLst/>
              <a:gdLst/>
              <a:ahLst/>
              <a:cxnLst/>
              <a:rect r="r" b="b" t="t" l="l"/>
              <a:pathLst>
                <a:path h="670045" w="812800">
                  <a:moveTo>
                    <a:pt x="72767" y="0"/>
                  </a:moveTo>
                  <a:lnTo>
                    <a:pt x="740033" y="0"/>
                  </a:lnTo>
                  <a:cubicBezTo>
                    <a:pt x="759332" y="0"/>
                    <a:pt x="777841" y="7666"/>
                    <a:pt x="791487" y="21313"/>
                  </a:cubicBezTo>
                  <a:cubicBezTo>
                    <a:pt x="805134" y="34959"/>
                    <a:pt x="812800" y="53468"/>
                    <a:pt x="812800" y="72767"/>
                  </a:cubicBezTo>
                  <a:lnTo>
                    <a:pt x="812800" y="597278"/>
                  </a:lnTo>
                  <a:cubicBezTo>
                    <a:pt x="812800" y="616577"/>
                    <a:pt x="805134" y="635085"/>
                    <a:pt x="791487" y="648732"/>
                  </a:cubicBezTo>
                  <a:cubicBezTo>
                    <a:pt x="777841" y="662378"/>
                    <a:pt x="759332" y="670045"/>
                    <a:pt x="740033" y="670045"/>
                  </a:cubicBezTo>
                  <a:lnTo>
                    <a:pt x="72767" y="670045"/>
                  </a:lnTo>
                  <a:cubicBezTo>
                    <a:pt x="53468" y="670045"/>
                    <a:pt x="34959" y="662378"/>
                    <a:pt x="21313" y="648732"/>
                  </a:cubicBezTo>
                  <a:cubicBezTo>
                    <a:pt x="7666" y="635085"/>
                    <a:pt x="0" y="616577"/>
                    <a:pt x="0" y="597278"/>
                  </a:cubicBezTo>
                  <a:lnTo>
                    <a:pt x="0" y="72767"/>
                  </a:lnTo>
                  <a:cubicBezTo>
                    <a:pt x="0" y="53468"/>
                    <a:pt x="7666" y="34959"/>
                    <a:pt x="21313" y="21313"/>
                  </a:cubicBezTo>
                  <a:cubicBezTo>
                    <a:pt x="34959" y="7666"/>
                    <a:pt x="53468" y="0"/>
                    <a:pt x="72767" y="0"/>
                  </a:cubicBezTo>
                  <a:close/>
                </a:path>
              </a:pathLst>
            </a:custGeom>
            <a:solidFill>
              <a:srgbClr val="EDE8E4"/>
            </a:solidFill>
          </p:spPr>
        </p:sp>
        <p:sp>
          <p:nvSpPr>
            <p:cNvPr name="TextBox 54" id="54"/>
            <p:cNvSpPr txBox="true"/>
            <p:nvPr/>
          </p:nvSpPr>
          <p:spPr>
            <a:xfrm>
              <a:off x="0" y="9525"/>
              <a:ext cx="812800" cy="6605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1"/>
                </a:lnSpc>
              </a:pPr>
            </a:p>
          </p:txBody>
        </p:sp>
      </p:grpSp>
      <p:sp>
        <p:nvSpPr>
          <p:cNvPr name="TextBox 55" id="55"/>
          <p:cNvSpPr txBox="true"/>
          <p:nvPr/>
        </p:nvSpPr>
        <p:spPr>
          <a:xfrm rot="0">
            <a:off x="15675895" y="1340707"/>
            <a:ext cx="1190587" cy="1068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84"/>
              </a:lnSpc>
            </a:pPr>
            <a:r>
              <a:rPr lang="en-US" b="true" sz="6203" spc="583">
                <a:solidFill>
                  <a:srgbClr val="D89C6C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05</a:t>
            </a:r>
          </a:p>
        </p:txBody>
      </p:sp>
      <p:sp>
        <p:nvSpPr>
          <p:cNvPr name="AutoShape 56" id="56"/>
          <p:cNvSpPr/>
          <p:nvPr/>
        </p:nvSpPr>
        <p:spPr>
          <a:xfrm flipV="true">
            <a:off x="14954266" y="2997173"/>
            <a:ext cx="2546410" cy="0"/>
          </a:xfrm>
          <a:prstGeom prst="line">
            <a:avLst/>
          </a:prstGeom>
          <a:ln cap="flat" w="19050">
            <a:solidFill>
              <a:srgbClr val="2537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7" id="57"/>
          <p:cNvSpPr txBox="true"/>
          <p:nvPr/>
        </p:nvSpPr>
        <p:spPr>
          <a:xfrm rot="0">
            <a:off x="14894441" y="2513641"/>
            <a:ext cx="2667556" cy="363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07"/>
              </a:lnSpc>
            </a:pPr>
            <a:r>
              <a:rPr lang="en-US" b="true" sz="2076" spc="20">
                <a:solidFill>
                  <a:srgbClr val="2537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Insertar usuario</a:t>
            </a:r>
          </a:p>
        </p:txBody>
      </p:sp>
      <p:grpSp>
        <p:nvGrpSpPr>
          <p:cNvPr name="Group 58" id="58"/>
          <p:cNvGrpSpPr/>
          <p:nvPr/>
        </p:nvGrpSpPr>
        <p:grpSpPr>
          <a:xfrm rot="0">
            <a:off x="558103" y="6644777"/>
            <a:ext cx="2766228" cy="2280385"/>
            <a:chOff x="0" y="0"/>
            <a:chExt cx="812800" cy="670045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812800" cy="670045"/>
            </a:xfrm>
            <a:custGeom>
              <a:avLst/>
              <a:gdLst/>
              <a:ahLst/>
              <a:cxnLst/>
              <a:rect r="r" b="b" t="t" l="l"/>
              <a:pathLst>
                <a:path h="670045" w="812800">
                  <a:moveTo>
                    <a:pt x="72767" y="0"/>
                  </a:moveTo>
                  <a:lnTo>
                    <a:pt x="740033" y="0"/>
                  </a:lnTo>
                  <a:cubicBezTo>
                    <a:pt x="759332" y="0"/>
                    <a:pt x="777841" y="7666"/>
                    <a:pt x="791487" y="21313"/>
                  </a:cubicBezTo>
                  <a:cubicBezTo>
                    <a:pt x="805134" y="34959"/>
                    <a:pt x="812800" y="53468"/>
                    <a:pt x="812800" y="72767"/>
                  </a:cubicBezTo>
                  <a:lnTo>
                    <a:pt x="812800" y="597278"/>
                  </a:lnTo>
                  <a:cubicBezTo>
                    <a:pt x="812800" y="616577"/>
                    <a:pt x="805134" y="635085"/>
                    <a:pt x="791487" y="648732"/>
                  </a:cubicBezTo>
                  <a:cubicBezTo>
                    <a:pt x="777841" y="662378"/>
                    <a:pt x="759332" y="670045"/>
                    <a:pt x="740033" y="670045"/>
                  </a:cubicBezTo>
                  <a:lnTo>
                    <a:pt x="72767" y="670045"/>
                  </a:lnTo>
                  <a:cubicBezTo>
                    <a:pt x="53468" y="670045"/>
                    <a:pt x="34959" y="662378"/>
                    <a:pt x="21313" y="648732"/>
                  </a:cubicBezTo>
                  <a:cubicBezTo>
                    <a:pt x="7666" y="635085"/>
                    <a:pt x="0" y="616577"/>
                    <a:pt x="0" y="597278"/>
                  </a:cubicBezTo>
                  <a:lnTo>
                    <a:pt x="0" y="72767"/>
                  </a:lnTo>
                  <a:cubicBezTo>
                    <a:pt x="0" y="53468"/>
                    <a:pt x="7666" y="34959"/>
                    <a:pt x="21313" y="21313"/>
                  </a:cubicBezTo>
                  <a:cubicBezTo>
                    <a:pt x="34959" y="7666"/>
                    <a:pt x="53468" y="0"/>
                    <a:pt x="72767" y="0"/>
                  </a:cubicBezTo>
                  <a:close/>
                </a:path>
              </a:pathLst>
            </a:custGeom>
            <a:solidFill>
              <a:srgbClr val="EDE8E4"/>
            </a:solidFill>
          </p:spPr>
        </p:sp>
        <p:sp>
          <p:nvSpPr>
            <p:cNvPr name="TextBox 60" id="60"/>
            <p:cNvSpPr txBox="true"/>
            <p:nvPr/>
          </p:nvSpPr>
          <p:spPr>
            <a:xfrm>
              <a:off x="0" y="9525"/>
              <a:ext cx="812800" cy="6605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1"/>
                </a:lnSpc>
              </a:pPr>
            </a:p>
          </p:txBody>
        </p:sp>
      </p:grpSp>
      <p:sp>
        <p:nvSpPr>
          <p:cNvPr name="TextBox 61" id="61"/>
          <p:cNvSpPr txBox="true"/>
          <p:nvPr/>
        </p:nvSpPr>
        <p:spPr>
          <a:xfrm rot="0">
            <a:off x="1026709" y="6952624"/>
            <a:ext cx="1829015" cy="363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07"/>
              </a:lnSpc>
            </a:pPr>
            <a:r>
              <a:rPr lang="en-US" b="true" sz="2076" spc="20">
                <a:solidFill>
                  <a:srgbClr val="2537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Insertar datos </a:t>
            </a:r>
          </a:p>
        </p:txBody>
      </p:sp>
      <p:sp>
        <p:nvSpPr>
          <p:cNvPr name="TextBox 62" id="62"/>
          <p:cNvSpPr txBox="true"/>
          <p:nvPr/>
        </p:nvSpPr>
        <p:spPr>
          <a:xfrm rot="0">
            <a:off x="1400878" y="6006855"/>
            <a:ext cx="1080678" cy="1068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84"/>
              </a:lnSpc>
            </a:pPr>
            <a:r>
              <a:rPr lang="en-US" b="true" sz="6203" spc="583">
                <a:solidFill>
                  <a:srgbClr val="D89C6C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09</a:t>
            </a:r>
          </a:p>
        </p:txBody>
      </p:sp>
      <p:sp>
        <p:nvSpPr>
          <p:cNvPr name="AutoShape 63" id="63"/>
          <p:cNvSpPr/>
          <p:nvPr/>
        </p:nvSpPr>
        <p:spPr>
          <a:xfrm>
            <a:off x="668012" y="7392710"/>
            <a:ext cx="2546410" cy="0"/>
          </a:xfrm>
          <a:prstGeom prst="line">
            <a:avLst/>
          </a:prstGeom>
          <a:ln cap="flat" w="19050">
            <a:solidFill>
              <a:srgbClr val="2537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4" id="64"/>
          <p:cNvSpPr txBox="true"/>
          <p:nvPr/>
        </p:nvSpPr>
        <p:spPr>
          <a:xfrm rot="0">
            <a:off x="761580" y="7426208"/>
            <a:ext cx="2387877" cy="23889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09"/>
              </a:lnSpc>
            </a:pPr>
            <a:r>
              <a:rPr lang="en-US" sz="1363" spc="29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INSERT INTO consultorio_usuario (rut, nombre, apellido, fecha_nacimiento, direccion, telefono, correo)</a:t>
            </a:r>
          </a:p>
          <a:p>
            <a:pPr algn="ctr">
              <a:lnSpc>
                <a:spcPts val="1909"/>
              </a:lnSpc>
            </a:pPr>
            <a:r>
              <a:rPr lang="en-US" sz="1363" spc="29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VALUES ('20302411-5', 'Alejandro', 'Dinamarca', '1996-06-06', 'Calle Falsa 123', '123456789', 'colihue@gmail.com')</a:t>
            </a:r>
          </a:p>
        </p:txBody>
      </p:sp>
      <p:grpSp>
        <p:nvGrpSpPr>
          <p:cNvPr name="Group 65" id="65"/>
          <p:cNvGrpSpPr/>
          <p:nvPr/>
        </p:nvGrpSpPr>
        <p:grpSpPr>
          <a:xfrm rot="0">
            <a:off x="6947187" y="6644777"/>
            <a:ext cx="2766228" cy="2280385"/>
            <a:chOff x="0" y="0"/>
            <a:chExt cx="812800" cy="670045"/>
          </a:xfrm>
        </p:grpSpPr>
        <p:sp>
          <p:nvSpPr>
            <p:cNvPr name="Freeform 66" id="66"/>
            <p:cNvSpPr/>
            <p:nvPr/>
          </p:nvSpPr>
          <p:spPr>
            <a:xfrm flipH="false" flipV="false" rot="0">
              <a:off x="0" y="0"/>
              <a:ext cx="812800" cy="670045"/>
            </a:xfrm>
            <a:custGeom>
              <a:avLst/>
              <a:gdLst/>
              <a:ahLst/>
              <a:cxnLst/>
              <a:rect r="r" b="b" t="t" l="l"/>
              <a:pathLst>
                <a:path h="670045" w="812800">
                  <a:moveTo>
                    <a:pt x="72767" y="0"/>
                  </a:moveTo>
                  <a:lnTo>
                    <a:pt x="740033" y="0"/>
                  </a:lnTo>
                  <a:cubicBezTo>
                    <a:pt x="759332" y="0"/>
                    <a:pt x="777841" y="7666"/>
                    <a:pt x="791487" y="21313"/>
                  </a:cubicBezTo>
                  <a:cubicBezTo>
                    <a:pt x="805134" y="34959"/>
                    <a:pt x="812800" y="53468"/>
                    <a:pt x="812800" y="72767"/>
                  </a:cubicBezTo>
                  <a:lnTo>
                    <a:pt x="812800" y="597278"/>
                  </a:lnTo>
                  <a:cubicBezTo>
                    <a:pt x="812800" y="616577"/>
                    <a:pt x="805134" y="635085"/>
                    <a:pt x="791487" y="648732"/>
                  </a:cubicBezTo>
                  <a:cubicBezTo>
                    <a:pt x="777841" y="662378"/>
                    <a:pt x="759332" y="670045"/>
                    <a:pt x="740033" y="670045"/>
                  </a:cubicBezTo>
                  <a:lnTo>
                    <a:pt x="72767" y="670045"/>
                  </a:lnTo>
                  <a:cubicBezTo>
                    <a:pt x="53468" y="670045"/>
                    <a:pt x="34959" y="662378"/>
                    <a:pt x="21313" y="648732"/>
                  </a:cubicBezTo>
                  <a:cubicBezTo>
                    <a:pt x="7666" y="635085"/>
                    <a:pt x="0" y="616577"/>
                    <a:pt x="0" y="597278"/>
                  </a:cubicBezTo>
                  <a:lnTo>
                    <a:pt x="0" y="72767"/>
                  </a:lnTo>
                  <a:cubicBezTo>
                    <a:pt x="0" y="53468"/>
                    <a:pt x="7666" y="34959"/>
                    <a:pt x="21313" y="21313"/>
                  </a:cubicBezTo>
                  <a:cubicBezTo>
                    <a:pt x="34959" y="7666"/>
                    <a:pt x="53468" y="0"/>
                    <a:pt x="72767" y="0"/>
                  </a:cubicBezTo>
                  <a:close/>
                </a:path>
              </a:pathLst>
            </a:custGeom>
            <a:solidFill>
              <a:srgbClr val="EDE8E4"/>
            </a:solidFill>
          </p:spPr>
        </p:sp>
        <p:sp>
          <p:nvSpPr>
            <p:cNvPr name="TextBox 67" id="67"/>
            <p:cNvSpPr txBox="true"/>
            <p:nvPr/>
          </p:nvSpPr>
          <p:spPr>
            <a:xfrm>
              <a:off x="0" y="9525"/>
              <a:ext cx="812800" cy="6605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1"/>
                </a:lnSpc>
              </a:pPr>
            </a:p>
          </p:txBody>
        </p:sp>
      </p:grpSp>
      <p:sp>
        <p:nvSpPr>
          <p:cNvPr name="TextBox 68" id="68"/>
          <p:cNvSpPr txBox="true"/>
          <p:nvPr/>
        </p:nvSpPr>
        <p:spPr>
          <a:xfrm rot="0">
            <a:off x="7150664" y="6897551"/>
            <a:ext cx="2359274" cy="363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07"/>
              </a:lnSpc>
            </a:pPr>
            <a:r>
              <a:rPr lang="en-US" b="true" sz="2076" spc="20">
                <a:solidFill>
                  <a:srgbClr val="2537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Actualizar datos</a:t>
            </a:r>
          </a:p>
        </p:txBody>
      </p:sp>
      <p:sp>
        <p:nvSpPr>
          <p:cNvPr name="TextBox 69" id="69"/>
          <p:cNvSpPr txBox="true"/>
          <p:nvPr/>
        </p:nvSpPr>
        <p:spPr>
          <a:xfrm rot="0">
            <a:off x="7789962" y="6006855"/>
            <a:ext cx="1080678" cy="1068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84"/>
              </a:lnSpc>
            </a:pPr>
            <a:r>
              <a:rPr lang="en-US" b="true" sz="6203" spc="583">
                <a:solidFill>
                  <a:srgbClr val="D89C6C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09</a:t>
            </a:r>
          </a:p>
        </p:txBody>
      </p:sp>
      <p:sp>
        <p:nvSpPr>
          <p:cNvPr name="AutoShape 70" id="70"/>
          <p:cNvSpPr/>
          <p:nvPr/>
        </p:nvSpPr>
        <p:spPr>
          <a:xfrm>
            <a:off x="7057096" y="7392710"/>
            <a:ext cx="2546410" cy="0"/>
          </a:xfrm>
          <a:prstGeom prst="line">
            <a:avLst/>
          </a:prstGeom>
          <a:ln cap="flat" w="19050">
            <a:solidFill>
              <a:srgbClr val="2537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1" id="71"/>
          <p:cNvSpPr txBox="true"/>
          <p:nvPr/>
        </p:nvSpPr>
        <p:spPr>
          <a:xfrm rot="0">
            <a:off x="7150664" y="7426208"/>
            <a:ext cx="2387877" cy="717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09"/>
              </a:lnSpc>
            </a:pPr>
            <a:r>
              <a:rPr lang="en-US" sz="1363" spc="29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UPDATE consultorio_usuario</a:t>
            </a:r>
          </a:p>
          <a:p>
            <a:pPr algn="ctr">
              <a:lnSpc>
                <a:spcPts val="1909"/>
              </a:lnSpc>
            </a:pPr>
            <a:r>
              <a:rPr lang="en-US" sz="1363" spc="29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SET telefono = '123456789'</a:t>
            </a:r>
          </a:p>
          <a:p>
            <a:pPr algn="ctr">
              <a:lnSpc>
                <a:spcPts val="1909"/>
              </a:lnSpc>
            </a:pPr>
            <a:r>
              <a:rPr lang="en-US" sz="1363" spc="29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WHERE rut = '90265184-5';</a:t>
            </a:r>
          </a:p>
        </p:txBody>
      </p:sp>
      <p:grpSp>
        <p:nvGrpSpPr>
          <p:cNvPr name="Group 72" id="72"/>
          <p:cNvGrpSpPr/>
          <p:nvPr/>
        </p:nvGrpSpPr>
        <p:grpSpPr>
          <a:xfrm rot="0">
            <a:off x="3943456" y="6644777"/>
            <a:ext cx="2766228" cy="2280385"/>
            <a:chOff x="0" y="0"/>
            <a:chExt cx="812800" cy="670045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812800" cy="670045"/>
            </a:xfrm>
            <a:custGeom>
              <a:avLst/>
              <a:gdLst/>
              <a:ahLst/>
              <a:cxnLst/>
              <a:rect r="r" b="b" t="t" l="l"/>
              <a:pathLst>
                <a:path h="670045" w="812800">
                  <a:moveTo>
                    <a:pt x="72767" y="0"/>
                  </a:moveTo>
                  <a:lnTo>
                    <a:pt x="740033" y="0"/>
                  </a:lnTo>
                  <a:cubicBezTo>
                    <a:pt x="759332" y="0"/>
                    <a:pt x="777841" y="7666"/>
                    <a:pt x="791487" y="21313"/>
                  </a:cubicBezTo>
                  <a:cubicBezTo>
                    <a:pt x="805134" y="34959"/>
                    <a:pt x="812800" y="53468"/>
                    <a:pt x="812800" y="72767"/>
                  </a:cubicBezTo>
                  <a:lnTo>
                    <a:pt x="812800" y="597278"/>
                  </a:lnTo>
                  <a:cubicBezTo>
                    <a:pt x="812800" y="616577"/>
                    <a:pt x="805134" y="635085"/>
                    <a:pt x="791487" y="648732"/>
                  </a:cubicBezTo>
                  <a:cubicBezTo>
                    <a:pt x="777841" y="662378"/>
                    <a:pt x="759332" y="670045"/>
                    <a:pt x="740033" y="670045"/>
                  </a:cubicBezTo>
                  <a:lnTo>
                    <a:pt x="72767" y="670045"/>
                  </a:lnTo>
                  <a:cubicBezTo>
                    <a:pt x="53468" y="670045"/>
                    <a:pt x="34959" y="662378"/>
                    <a:pt x="21313" y="648732"/>
                  </a:cubicBezTo>
                  <a:cubicBezTo>
                    <a:pt x="7666" y="635085"/>
                    <a:pt x="0" y="616577"/>
                    <a:pt x="0" y="597278"/>
                  </a:cubicBezTo>
                  <a:lnTo>
                    <a:pt x="0" y="72767"/>
                  </a:lnTo>
                  <a:cubicBezTo>
                    <a:pt x="0" y="53468"/>
                    <a:pt x="7666" y="34959"/>
                    <a:pt x="21313" y="21313"/>
                  </a:cubicBezTo>
                  <a:cubicBezTo>
                    <a:pt x="34959" y="7666"/>
                    <a:pt x="53468" y="0"/>
                    <a:pt x="72767" y="0"/>
                  </a:cubicBezTo>
                  <a:close/>
                </a:path>
              </a:pathLst>
            </a:custGeom>
            <a:solidFill>
              <a:srgbClr val="EDE8E4"/>
            </a:solidFill>
          </p:spPr>
        </p:sp>
        <p:sp>
          <p:nvSpPr>
            <p:cNvPr name="TextBox 74" id="74"/>
            <p:cNvSpPr txBox="true"/>
            <p:nvPr/>
          </p:nvSpPr>
          <p:spPr>
            <a:xfrm>
              <a:off x="0" y="9525"/>
              <a:ext cx="812800" cy="6605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1"/>
                </a:lnSpc>
              </a:pPr>
            </a:p>
          </p:txBody>
        </p:sp>
      </p:grpSp>
      <p:sp>
        <p:nvSpPr>
          <p:cNvPr name="TextBox 75" id="75"/>
          <p:cNvSpPr txBox="true"/>
          <p:nvPr/>
        </p:nvSpPr>
        <p:spPr>
          <a:xfrm rot="0">
            <a:off x="4146933" y="6897551"/>
            <a:ext cx="2359274" cy="363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07"/>
              </a:lnSpc>
            </a:pPr>
            <a:r>
              <a:rPr lang="en-US" b="true" sz="2076" spc="20">
                <a:solidFill>
                  <a:srgbClr val="2537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Consulta</a:t>
            </a:r>
          </a:p>
        </p:txBody>
      </p:sp>
      <p:sp>
        <p:nvSpPr>
          <p:cNvPr name="TextBox 76" id="76"/>
          <p:cNvSpPr txBox="true"/>
          <p:nvPr/>
        </p:nvSpPr>
        <p:spPr>
          <a:xfrm rot="0">
            <a:off x="4786231" y="6006855"/>
            <a:ext cx="1080678" cy="1068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84"/>
              </a:lnSpc>
            </a:pPr>
            <a:r>
              <a:rPr lang="en-US" b="true" sz="6203" spc="583">
                <a:solidFill>
                  <a:srgbClr val="D89C6C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09</a:t>
            </a:r>
          </a:p>
        </p:txBody>
      </p:sp>
      <p:sp>
        <p:nvSpPr>
          <p:cNvPr name="AutoShape 77" id="77"/>
          <p:cNvSpPr/>
          <p:nvPr/>
        </p:nvSpPr>
        <p:spPr>
          <a:xfrm>
            <a:off x="4053365" y="7392710"/>
            <a:ext cx="2546410" cy="0"/>
          </a:xfrm>
          <a:prstGeom prst="line">
            <a:avLst/>
          </a:prstGeom>
          <a:ln cap="flat" w="19050">
            <a:solidFill>
              <a:srgbClr val="2537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8" id="78"/>
          <p:cNvSpPr txBox="true"/>
          <p:nvPr/>
        </p:nvSpPr>
        <p:spPr>
          <a:xfrm rot="0">
            <a:off x="4146933" y="7426208"/>
            <a:ext cx="2387877" cy="21504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09"/>
              </a:lnSpc>
            </a:pPr>
            <a:r>
              <a:rPr lang="en-US" sz="1363" spc="29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SELECT </a:t>
            </a:r>
          </a:p>
          <a:p>
            <a:pPr algn="ctr">
              <a:lnSpc>
                <a:spcPts val="1909"/>
              </a:lnSpc>
            </a:pPr>
            <a:r>
              <a:rPr lang="en-US" sz="1363" spc="29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p.usuario_id AS paciente_rut</a:t>
            </a:r>
          </a:p>
          <a:p>
            <a:pPr algn="ctr">
              <a:lnSpc>
                <a:spcPts val="1909"/>
              </a:lnSpc>
            </a:pPr>
            <a:r>
              <a:rPr lang="en-US" sz="1363" spc="29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FROM </a:t>
            </a:r>
          </a:p>
          <a:p>
            <a:pPr algn="ctr">
              <a:lnSpc>
                <a:spcPts val="1909"/>
              </a:lnSpc>
            </a:pPr>
            <a:r>
              <a:rPr lang="en-US" sz="1363" spc="29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consultorio_paciente p</a:t>
            </a:r>
          </a:p>
          <a:p>
            <a:pPr algn="ctr">
              <a:lnSpc>
                <a:spcPts val="1909"/>
              </a:lnSpc>
            </a:pPr>
            <a:r>
              <a:rPr lang="en-US" sz="1363" spc="29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JOIN </a:t>
            </a:r>
          </a:p>
          <a:p>
            <a:pPr algn="ctr">
              <a:lnSpc>
                <a:spcPts val="1909"/>
              </a:lnSpc>
            </a:pPr>
            <a:r>
              <a:rPr lang="en-US" sz="1363" spc="29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consultorio_administrador a ON p.usuario_id = a.usuario_id;</a:t>
            </a:r>
          </a:p>
        </p:txBody>
      </p:sp>
      <p:sp>
        <p:nvSpPr>
          <p:cNvPr name="TextBox 79" id="79"/>
          <p:cNvSpPr txBox="true"/>
          <p:nvPr/>
        </p:nvSpPr>
        <p:spPr>
          <a:xfrm rot="0">
            <a:off x="13915844" y="3057919"/>
            <a:ext cx="4375182" cy="19964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90"/>
              </a:lnSpc>
            </a:pPr>
            <a:r>
              <a:rPr lang="en-US" sz="1278" spc="28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INSERT INTO consultorio_usuario (rut, nombre, apellido, fecha_nacimiento, direccion, telefono, correo)</a:t>
            </a:r>
          </a:p>
          <a:p>
            <a:pPr algn="ctr">
              <a:lnSpc>
                <a:spcPts val="1790"/>
              </a:lnSpc>
            </a:pPr>
            <a:r>
              <a:rPr lang="en-US" sz="1278" spc="28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VALUES ('20302411-5', 'Alejandro', 'Dinamarca', '1996-06-06', 'Calle Falsa 123', '123456789', 'colihue@gmail.com')</a:t>
            </a:r>
          </a:p>
          <a:p>
            <a:pPr algn="ctr">
              <a:lnSpc>
                <a:spcPts val="1790"/>
              </a:lnSpc>
            </a:pPr>
          </a:p>
          <a:p>
            <a:pPr algn="ctr">
              <a:lnSpc>
                <a:spcPts val="1790"/>
              </a:lnSpc>
            </a:pPr>
            <a:r>
              <a:rPr lang="en-US" sz="1278" spc="28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INSERT INTO consultorio_usuario (rut, nombre, apellido, fecha_nacimiento, direccion, telefono, correo)</a:t>
            </a:r>
          </a:p>
          <a:p>
            <a:pPr algn="ctr">
              <a:lnSpc>
                <a:spcPts val="1790"/>
              </a:lnSpc>
            </a:pPr>
            <a:r>
              <a:rPr lang="en-US" sz="1278" spc="28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VALUES ('20302412-5', 'Lucas', 'Rojas', '2001-01-02', 'Calle Alameda', '123456789', 'luquitasrojas@gmail.com')</a:t>
            </a:r>
          </a:p>
        </p:txBody>
      </p:sp>
    </p:spTree>
  </p:cSld>
  <p:clrMapOvr>
    <a:masterClrMapping/>
  </p:clrMapOvr>
  <p:transition spd="fast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DAGR6EwbDUI</dc:identifier>
  <dcterms:modified xsi:type="dcterms:W3CDTF">2011-08-01T06:04:30Z</dcterms:modified>
  <cp:revision>1</cp:revision>
  <dc:title>Presentación proyecto de negocio formas orgánicas profesional azul y beis</dc:title>
</cp:coreProperties>
</file>