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  <p:embeddedFont>
      <p:font typeface="Glacial Indifference Bold Italics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94607" autoAdjust="0"/>
  </p:normalViewPr>
  <p:slideViewPr>
    <p:cSldViewPr>
      <p:cViewPr varScale="1">
        <p:scale>
          <a:sx n="104" d="100"/>
          <a:sy n="104" d="100"/>
        </p:scale>
        <p:origin x="26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982806">
            <a:off x="628870" y="6707177"/>
            <a:ext cx="6673590" cy="8952377"/>
          </a:xfrm>
          <a:custGeom>
            <a:avLst/>
            <a:gdLst/>
            <a:ahLst/>
            <a:cxnLst/>
            <a:rect l="l" t="t" r="r" b="b"/>
            <a:pathLst>
              <a:path w="6673590" h="8952377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 rot="-6501204">
            <a:off x="11429708" y="-3497303"/>
            <a:ext cx="8807178" cy="11814508"/>
          </a:xfrm>
          <a:custGeom>
            <a:avLst/>
            <a:gdLst/>
            <a:ahLst/>
            <a:cxnLst/>
            <a:rect l="l" t="t" r="r" b="b"/>
            <a:pathLst>
              <a:path w="8807178" h="1181450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10571821">
            <a:off x="10628437" y="8363453"/>
            <a:ext cx="5947318" cy="7978109"/>
          </a:xfrm>
          <a:custGeom>
            <a:avLst/>
            <a:gdLst/>
            <a:ahLst/>
            <a:cxnLst/>
            <a:rect l="l" t="t" r="r" b="b"/>
            <a:pathLst>
              <a:path w="5947318" h="7978109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Freeform 5"/>
          <p:cNvSpPr/>
          <p:nvPr/>
        </p:nvSpPr>
        <p:spPr>
          <a:xfrm rot="-5114765">
            <a:off x="11561828" y="5146485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6" name="Freeform 6"/>
          <p:cNvSpPr/>
          <p:nvPr/>
        </p:nvSpPr>
        <p:spPr>
          <a:xfrm rot="-5058328">
            <a:off x="13255544" y="-4131370"/>
            <a:ext cx="7156478" cy="6935278"/>
          </a:xfrm>
          <a:custGeom>
            <a:avLst/>
            <a:gdLst/>
            <a:ahLst/>
            <a:cxnLst/>
            <a:rect l="l" t="t" r="r" b="b"/>
            <a:pathLst>
              <a:path w="7156478" h="69352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7" name="Freeform 7"/>
          <p:cNvSpPr/>
          <p:nvPr/>
        </p:nvSpPr>
        <p:spPr>
          <a:xfrm rot="3318101">
            <a:off x="-3880130" y="6803731"/>
            <a:ext cx="10117864" cy="10062676"/>
          </a:xfrm>
          <a:custGeom>
            <a:avLst/>
            <a:gdLst/>
            <a:ahLst/>
            <a:cxnLst/>
            <a:rect l="l" t="t" r="r" b="b"/>
            <a:pathLst>
              <a:path w="10117864" h="10062676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8" name="Freeform 8"/>
          <p:cNvSpPr/>
          <p:nvPr/>
        </p:nvSpPr>
        <p:spPr>
          <a:xfrm rot="6800871">
            <a:off x="-1846725" y="-2878373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9" name="TextBox 9"/>
          <p:cNvSpPr txBox="1"/>
          <p:nvPr/>
        </p:nvSpPr>
        <p:spPr>
          <a:xfrm>
            <a:off x="4837377" y="8602585"/>
            <a:ext cx="8005127" cy="59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Lucas Rojas, Alejandro Dinamarca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9022" y="2951460"/>
            <a:ext cx="16450278" cy="415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sz="11898" b="1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 DIGITAL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90215" y="2154333"/>
            <a:ext cx="7307570" cy="108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84"/>
              </a:lnSpc>
              <a:spcBef>
                <a:spcPct val="0"/>
              </a:spcBef>
            </a:pPr>
            <a:r>
              <a:rPr lang="en-US" sz="6345" spc="596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GRUPO 16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61059" y="7059315"/>
            <a:ext cx="5546203" cy="82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31"/>
              </a:lnSpc>
              <a:spcBef>
                <a:spcPct val="0"/>
              </a:spcBef>
            </a:pPr>
            <a:r>
              <a:rPr lang="en-US" sz="2379" spc="52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Innovando el acceso a la atención médica primaria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70283">
            <a:off x="10771211" y="-3645091"/>
            <a:ext cx="18437794" cy="14783758"/>
          </a:xfrm>
          <a:custGeom>
            <a:avLst/>
            <a:gdLst/>
            <a:ahLst/>
            <a:cxnLst/>
            <a:rect l="l" t="t" r="r" b="b"/>
            <a:pathLst>
              <a:path w="18437794" h="14783758">
                <a:moveTo>
                  <a:pt x="0" y="0"/>
                </a:moveTo>
                <a:lnTo>
                  <a:pt x="18437794" y="0"/>
                </a:lnTo>
                <a:lnTo>
                  <a:pt x="18437794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TextBox 3"/>
          <p:cNvSpPr txBox="1"/>
          <p:nvPr/>
        </p:nvSpPr>
        <p:spPr>
          <a:xfrm>
            <a:off x="1954302" y="2932240"/>
            <a:ext cx="5127156" cy="254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478627" y="1685723"/>
            <a:ext cx="0" cy="6915554"/>
          </a:xfrm>
          <a:prstGeom prst="line">
            <a:avLst/>
          </a:prstGeom>
          <a:ln w="66675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6" name="TextBox 6"/>
          <p:cNvSpPr txBox="1"/>
          <p:nvPr/>
        </p:nvSpPr>
        <p:spPr>
          <a:xfrm>
            <a:off x="2344704" y="1943183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b="1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4704" y="1115260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06604" y="3590866"/>
            <a:ext cx="5985344" cy="425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Problemática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Construcción de Backend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a Base de Datos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Relacional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Consultas</a:t>
            </a:r>
          </a:p>
          <a:p>
            <a:pPr algn="l">
              <a:lnSpc>
                <a:spcPts val="4808"/>
              </a:lnSpc>
            </a:pPr>
            <a:endParaRPr lang="en-US" sz="3434" u="none" strike="noStrike" spc="7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30048" y="3590866"/>
            <a:ext cx="813952" cy="3646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45925">
            <a:off x="3142738" y="-769394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TextBox 5"/>
          <p:cNvSpPr txBox="1"/>
          <p:nvPr/>
        </p:nvSpPr>
        <p:spPr>
          <a:xfrm>
            <a:off x="1904222" y="1615133"/>
            <a:ext cx="6460548" cy="96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id="6" name="Freeform 6"/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7" name="Freeform 7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8" name="Freeform 8"/>
          <p:cNvSpPr/>
          <p:nvPr/>
        </p:nvSpPr>
        <p:spPr>
          <a:xfrm>
            <a:off x="11994430" y="3086100"/>
            <a:ext cx="5414211" cy="4114800"/>
          </a:xfrm>
          <a:custGeom>
            <a:avLst/>
            <a:gdLst/>
            <a:ahLst/>
            <a:cxnLst/>
            <a:rect l="l" t="t" r="r" b="b"/>
            <a:pathLst>
              <a:path w="5414211" h="4114800">
                <a:moveTo>
                  <a:pt x="0" y="0"/>
                </a:moveTo>
                <a:lnTo>
                  <a:pt x="5414210" y="0"/>
                </a:lnTo>
                <a:lnTo>
                  <a:pt x="54142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L"/>
          </a:p>
        </p:txBody>
      </p:sp>
      <p:sp>
        <p:nvSpPr>
          <p:cNvPr id="9" name="TextBox 9"/>
          <p:cNvSpPr txBox="1"/>
          <p:nvPr/>
        </p:nvSpPr>
        <p:spPr>
          <a:xfrm>
            <a:off x="1904222" y="3521913"/>
            <a:ext cx="8822272" cy="3678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4"/>
              </a:lnSpc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ConsultorioDigital es la plataforma que facilitará el acceso a los centros asistenciales primarios - tales como consultorios o Centros de Salud Familiar (CESFAM) - de salud en Chile, a partir de medios digitales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85454" y="9662274"/>
            <a:ext cx="802546" cy="118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386" b="1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endParaRPr lang="en-US" sz="3386" b="1" spc="74">
              <a:solidFill>
                <a:srgbClr val="D89C6C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45925">
            <a:off x="3142738" y="-769394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TextBox 5"/>
          <p:cNvSpPr txBox="1"/>
          <p:nvPr/>
        </p:nvSpPr>
        <p:spPr>
          <a:xfrm>
            <a:off x="1904222" y="1243926"/>
            <a:ext cx="7946750" cy="119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2"/>
              </a:lnSpc>
            </a:pPr>
            <a:r>
              <a:rPr lang="en-US" sz="6994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PROBLEMATICA</a:t>
            </a:r>
          </a:p>
        </p:txBody>
      </p:sp>
      <p:sp>
        <p:nvSpPr>
          <p:cNvPr id="6" name="Freeform 6"/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7" name="Freeform 7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8" name="TextBox 8"/>
          <p:cNvSpPr txBox="1"/>
          <p:nvPr/>
        </p:nvSpPr>
        <p:spPr>
          <a:xfrm>
            <a:off x="1466461" y="3309603"/>
            <a:ext cx="8822272" cy="552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Acceso limitado y poco eficiente a la atención médica primaria</a:t>
            </a:r>
          </a:p>
          <a:p>
            <a:pPr algn="l">
              <a:lnSpc>
                <a:spcPts val="4924"/>
              </a:lnSpc>
            </a:pPr>
            <a:endParaRPr lang="en-US" sz="3517" b="1" spc="77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Dificultades para encontrar y agendar citas en centros asistenciales cercanos</a:t>
            </a:r>
          </a:p>
          <a:p>
            <a:pPr algn="l">
              <a:lnSpc>
                <a:spcPts val="4924"/>
              </a:lnSpc>
            </a:pPr>
            <a:endParaRPr lang="en-US" sz="3517" b="1" spc="77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Largos tiempos de espera que impiden un funcionamiento regular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485454" y="9662274"/>
            <a:ext cx="802546" cy="118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386" b="1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endParaRPr lang="en-US" sz="3386" b="1" spc="74">
              <a:solidFill>
                <a:srgbClr val="D89C6C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695096" y="3148005"/>
            <a:ext cx="4012878" cy="3990989"/>
          </a:xfrm>
          <a:custGeom>
            <a:avLst/>
            <a:gdLst/>
            <a:ahLst/>
            <a:cxnLst/>
            <a:rect l="l" t="t" r="r" b="b"/>
            <a:pathLst>
              <a:path w="4012878" h="3990989">
                <a:moveTo>
                  <a:pt x="0" y="0"/>
                </a:moveTo>
                <a:lnTo>
                  <a:pt x="4012878" y="0"/>
                </a:lnTo>
                <a:lnTo>
                  <a:pt x="4012878" y="3990990"/>
                </a:lnTo>
                <a:lnTo>
                  <a:pt x="0" y="39909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L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78150" y="1783422"/>
            <a:ext cx="5908577" cy="2799931"/>
          </a:xfrm>
          <a:custGeom>
            <a:avLst/>
            <a:gdLst/>
            <a:ahLst/>
            <a:cxnLst/>
            <a:rect l="l" t="t" r="r" b="b"/>
            <a:pathLst>
              <a:path w="5908577" h="2799931">
                <a:moveTo>
                  <a:pt x="0" y="0"/>
                </a:moveTo>
                <a:lnTo>
                  <a:pt x="5908577" y="0"/>
                </a:lnTo>
                <a:lnTo>
                  <a:pt x="5908577" y="2799931"/>
                </a:lnTo>
                <a:lnTo>
                  <a:pt x="0" y="279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64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 rot="-445925">
            <a:off x="3142738" y="-769394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Freeform 5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6" name="TextBox 6"/>
          <p:cNvSpPr txBox="1"/>
          <p:nvPr/>
        </p:nvSpPr>
        <p:spPr>
          <a:xfrm>
            <a:off x="1904222" y="1286755"/>
            <a:ext cx="7946750" cy="119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2"/>
              </a:lnSpc>
            </a:pPr>
            <a:r>
              <a:rPr lang="en-US" sz="6994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SOLUCIÓN</a:t>
            </a:r>
          </a:p>
        </p:txBody>
      </p:sp>
      <p:sp>
        <p:nvSpPr>
          <p:cNvPr id="7" name="Freeform 7"/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8" name="Freeform 8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9" name="Freeform 9"/>
          <p:cNvSpPr/>
          <p:nvPr/>
        </p:nvSpPr>
        <p:spPr>
          <a:xfrm>
            <a:off x="10795553" y="3813687"/>
            <a:ext cx="5908577" cy="2813960"/>
          </a:xfrm>
          <a:custGeom>
            <a:avLst/>
            <a:gdLst/>
            <a:ahLst/>
            <a:cxnLst/>
            <a:rect l="l" t="t" r="r" b="b"/>
            <a:pathLst>
              <a:path w="5908577" h="2813960">
                <a:moveTo>
                  <a:pt x="0" y="0"/>
                </a:moveTo>
                <a:lnTo>
                  <a:pt x="5908577" y="0"/>
                </a:lnTo>
                <a:lnTo>
                  <a:pt x="5908577" y="2813960"/>
                </a:lnTo>
                <a:lnTo>
                  <a:pt x="0" y="28139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0" name="TextBox 10"/>
          <p:cNvSpPr txBox="1"/>
          <p:nvPr/>
        </p:nvSpPr>
        <p:spPr>
          <a:xfrm>
            <a:off x="1254075" y="3117894"/>
            <a:ext cx="8822272" cy="6140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Consultorio Digital facilita la búsqueda y reserva de citas médicas</a:t>
            </a:r>
          </a:p>
          <a:p>
            <a:pPr algn="l">
              <a:lnSpc>
                <a:spcPts val="4924"/>
              </a:lnSpc>
            </a:pPr>
            <a:endParaRPr lang="en-US" sz="3517" b="1" spc="77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Interfaz de usuario intuitiva</a:t>
            </a:r>
          </a:p>
          <a:p>
            <a:pPr algn="l">
              <a:lnSpc>
                <a:spcPts val="4924"/>
              </a:lnSpc>
            </a:pPr>
            <a:endParaRPr lang="en-US" sz="3517" b="1" spc="77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Ofrece recordatorios automáticos</a:t>
            </a:r>
          </a:p>
          <a:p>
            <a:pPr algn="l">
              <a:lnSpc>
                <a:spcPts val="4924"/>
              </a:lnSpc>
            </a:pPr>
            <a:endParaRPr lang="en-US" sz="3517" b="1" spc="77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759406" lvl="1" indent="-379703" algn="l">
              <a:lnSpc>
                <a:spcPts val="4924"/>
              </a:lnSpc>
              <a:buFont typeface="Arial"/>
              <a:buChar char="•"/>
            </a:pPr>
            <a:r>
              <a:rPr lang="en-US" sz="3517" b="1" spc="7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Proporciona disponibilidad en tiempo real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485454" y="9662274"/>
            <a:ext cx="802546" cy="58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r>
              <a:rPr lang="en-US" sz="3386" b="1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131" y="7173582"/>
            <a:ext cx="7641686" cy="6808048"/>
          </a:xfrm>
          <a:custGeom>
            <a:avLst/>
            <a:gdLst/>
            <a:ahLst/>
            <a:cxnLst/>
            <a:rect l="l" t="t" r="r" b="b"/>
            <a:pathLst>
              <a:path w="7641686" h="6808048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>
            <a:off x="11849738" y="-4940726"/>
            <a:ext cx="7641686" cy="6808048"/>
          </a:xfrm>
          <a:custGeom>
            <a:avLst/>
            <a:gdLst/>
            <a:ahLst/>
            <a:cxnLst/>
            <a:rect l="l" t="t" r="r" b="b"/>
            <a:pathLst>
              <a:path w="7641686" h="6808048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-8798399">
            <a:off x="13156923" y="101661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Freeform 5"/>
          <p:cNvSpPr/>
          <p:nvPr/>
        </p:nvSpPr>
        <p:spPr>
          <a:xfrm rot="-8798399">
            <a:off x="-2994864" y="-864598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grpSp>
        <p:nvGrpSpPr>
          <p:cNvPr id="6" name="Group 6"/>
          <p:cNvGrpSpPr/>
          <p:nvPr/>
        </p:nvGrpSpPr>
        <p:grpSpPr>
          <a:xfrm>
            <a:off x="1114066" y="3936511"/>
            <a:ext cx="6232665" cy="4786426"/>
            <a:chOff x="0" y="0"/>
            <a:chExt cx="2019680" cy="15510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19680" cy="1551030"/>
            </a:xfrm>
            <a:custGeom>
              <a:avLst/>
              <a:gdLst/>
              <a:ahLst/>
              <a:cxnLst/>
              <a:rect l="l" t="t" r="r" b="b"/>
              <a:pathLst>
                <a:path w="2019680" h="155103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1502586"/>
                  </a:lnTo>
                  <a:cubicBezTo>
                    <a:pt x="2019680" y="1529341"/>
                    <a:pt x="1997991" y="1551030"/>
                    <a:pt x="1971236" y="1551030"/>
                  </a:cubicBezTo>
                  <a:lnTo>
                    <a:pt x="48444" y="1551030"/>
                  </a:lnTo>
                  <a:cubicBezTo>
                    <a:pt x="21689" y="1551030"/>
                    <a:pt x="0" y="1529341"/>
                    <a:pt x="0" y="1502586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2019680" cy="1541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9961243">
            <a:off x="12217193" y="-3026777"/>
            <a:ext cx="10084214" cy="8727429"/>
          </a:xfrm>
          <a:custGeom>
            <a:avLst/>
            <a:gdLst/>
            <a:ahLst/>
            <a:cxnLst/>
            <a:rect l="l" t="t" r="r" b="b"/>
            <a:pathLst>
              <a:path w="10084214" h="8727429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0" name="Freeform 10"/>
          <p:cNvSpPr/>
          <p:nvPr/>
        </p:nvSpPr>
        <p:spPr>
          <a:xfrm rot="-976001">
            <a:off x="-4614341" y="5979010"/>
            <a:ext cx="9228681" cy="7987004"/>
          </a:xfrm>
          <a:custGeom>
            <a:avLst/>
            <a:gdLst/>
            <a:ahLst/>
            <a:cxnLst/>
            <a:rect l="l" t="t" r="r" b="b"/>
            <a:pathLst>
              <a:path w="9228681" h="7987004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1" name="Freeform 11"/>
          <p:cNvSpPr/>
          <p:nvPr/>
        </p:nvSpPr>
        <p:spPr>
          <a:xfrm>
            <a:off x="10176817" y="2804122"/>
            <a:ext cx="5493764" cy="5918815"/>
          </a:xfrm>
          <a:custGeom>
            <a:avLst/>
            <a:gdLst/>
            <a:ahLst/>
            <a:cxnLst/>
            <a:rect l="l" t="t" r="r" b="b"/>
            <a:pathLst>
              <a:path w="5493764" h="5918815">
                <a:moveTo>
                  <a:pt x="0" y="0"/>
                </a:moveTo>
                <a:lnTo>
                  <a:pt x="5493764" y="0"/>
                </a:lnTo>
                <a:lnTo>
                  <a:pt x="5493764" y="5918815"/>
                </a:lnTo>
                <a:lnTo>
                  <a:pt x="0" y="591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13366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2" name="TextBox 12"/>
          <p:cNvSpPr txBox="1"/>
          <p:nvPr/>
        </p:nvSpPr>
        <p:spPr>
          <a:xfrm>
            <a:off x="1028700" y="2161477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BACKEND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331740"/>
            <a:ext cx="7531274" cy="96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CONSTRUCCIÓN DE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4870" y="4176537"/>
            <a:ext cx="5651059" cy="418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b="1" spc="52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Uso de Django y Python para el desarrollo del backend</a:t>
            </a:r>
          </a:p>
          <a:p>
            <a:pPr algn="ctr">
              <a:lnSpc>
                <a:spcPts val="3339"/>
              </a:lnSpc>
            </a:pPr>
            <a:endParaRPr lang="en-US" sz="2385" b="1" spc="52">
              <a:solidFill>
                <a:srgbClr val="EDE8E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es el lenguaje de programación principal del proyecto, utilizado para desarrollar el backend en Django.</a:t>
            </a:r>
          </a:p>
          <a:p>
            <a:pPr algn="ctr">
              <a:lnSpc>
                <a:spcPts val="3339"/>
              </a:lnSpc>
            </a:pPr>
            <a:endParaRPr lang="en-US" sz="2385" spc="52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515009" lvl="1" indent="-257504" algn="ctr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Gestión de la lógica del negocio, la autenticación y la integración con la base de datos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485454" y="9662274"/>
            <a:ext cx="802546" cy="118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386" b="1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endParaRPr lang="en-US" sz="3386" b="1" spc="74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131" y="7173582"/>
            <a:ext cx="7641686" cy="6808048"/>
          </a:xfrm>
          <a:custGeom>
            <a:avLst/>
            <a:gdLst/>
            <a:ahLst/>
            <a:cxnLst/>
            <a:rect l="l" t="t" r="r" b="b"/>
            <a:pathLst>
              <a:path w="7641686" h="6808048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3" name="Freeform 3"/>
          <p:cNvSpPr/>
          <p:nvPr/>
        </p:nvSpPr>
        <p:spPr>
          <a:xfrm>
            <a:off x="11849738" y="-4940726"/>
            <a:ext cx="7641686" cy="6808048"/>
          </a:xfrm>
          <a:custGeom>
            <a:avLst/>
            <a:gdLst/>
            <a:ahLst/>
            <a:cxnLst/>
            <a:rect l="l" t="t" r="r" b="b"/>
            <a:pathLst>
              <a:path w="7641686" h="6808048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4" name="Freeform 4"/>
          <p:cNvSpPr/>
          <p:nvPr/>
        </p:nvSpPr>
        <p:spPr>
          <a:xfrm rot="-8798399">
            <a:off x="13156923" y="101661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Freeform 5"/>
          <p:cNvSpPr/>
          <p:nvPr/>
        </p:nvSpPr>
        <p:spPr>
          <a:xfrm rot="-8798399">
            <a:off x="-2994864" y="-864598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grpSp>
        <p:nvGrpSpPr>
          <p:cNvPr id="6" name="Group 6"/>
          <p:cNvGrpSpPr/>
          <p:nvPr/>
        </p:nvGrpSpPr>
        <p:grpSpPr>
          <a:xfrm>
            <a:off x="1611236" y="3808024"/>
            <a:ext cx="6232665" cy="5545526"/>
            <a:chOff x="0" y="0"/>
            <a:chExt cx="2019680" cy="17970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19680" cy="1797014"/>
            </a:xfrm>
            <a:custGeom>
              <a:avLst/>
              <a:gdLst/>
              <a:ahLst/>
              <a:cxnLst/>
              <a:rect l="l" t="t" r="r" b="b"/>
              <a:pathLst>
                <a:path w="2019680" h="1797014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1748570"/>
                  </a:lnTo>
                  <a:cubicBezTo>
                    <a:pt x="2019680" y="1775325"/>
                    <a:pt x="1997991" y="1797014"/>
                    <a:pt x="1971236" y="1797014"/>
                  </a:cubicBezTo>
                  <a:lnTo>
                    <a:pt x="48444" y="1797014"/>
                  </a:lnTo>
                  <a:cubicBezTo>
                    <a:pt x="21689" y="1797014"/>
                    <a:pt x="0" y="1775325"/>
                    <a:pt x="0" y="1748570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2019680" cy="17874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9961243">
            <a:off x="12217193" y="-3026777"/>
            <a:ext cx="10084214" cy="8727429"/>
          </a:xfrm>
          <a:custGeom>
            <a:avLst/>
            <a:gdLst/>
            <a:ahLst/>
            <a:cxnLst/>
            <a:rect l="l" t="t" r="r" b="b"/>
            <a:pathLst>
              <a:path w="10084214" h="8727429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0" name="Freeform 10"/>
          <p:cNvSpPr/>
          <p:nvPr/>
        </p:nvSpPr>
        <p:spPr>
          <a:xfrm rot="-976001">
            <a:off x="-4614341" y="5979010"/>
            <a:ext cx="9228681" cy="7987004"/>
          </a:xfrm>
          <a:custGeom>
            <a:avLst/>
            <a:gdLst/>
            <a:ahLst/>
            <a:cxnLst/>
            <a:rect l="l" t="t" r="r" b="b"/>
            <a:pathLst>
              <a:path w="9228681" h="7987004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1" name="Freeform 11"/>
          <p:cNvSpPr/>
          <p:nvPr/>
        </p:nvSpPr>
        <p:spPr>
          <a:xfrm>
            <a:off x="9144000" y="3892726"/>
            <a:ext cx="7474104" cy="2216326"/>
          </a:xfrm>
          <a:custGeom>
            <a:avLst/>
            <a:gdLst/>
            <a:ahLst/>
            <a:cxnLst/>
            <a:rect l="l" t="t" r="r" b="b"/>
            <a:pathLst>
              <a:path w="7474104" h="2216326">
                <a:moveTo>
                  <a:pt x="0" y="0"/>
                </a:moveTo>
                <a:lnTo>
                  <a:pt x="7474104" y="0"/>
                </a:lnTo>
                <a:lnTo>
                  <a:pt x="7474104" y="2216326"/>
                </a:lnTo>
                <a:lnTo>
                  <a:pt x="0" y="2216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2" name="Freeform 12"/>
          <p:cNvSpPr/>
          <p:nvPr/>
        </p:nvSpPr>
        <p:spPr>
          <a:xfrm>
            <a:off x="9144000" y="6585302"/>
            <a:ext cx="7442990" cy="2158467"/>
          </a:xfrm>
          <a:custGeom>
            <a:avLst/>
            <a:gdLst/>
            <a:ahLst/>
            <a:cxnLst/>
            <a:rect l="l" t="t" r="r" b="b"/>
            <a:pathLst>
              <a:path w="7442990" h="2158467">
                <a:moveTo>
                  <a:pt x="0" y="0"/>
                </a:moveTo>
                <a:lnTo>
                  <a:pt x="7442990" y="0"/>
                </a:lnTo>
                <a:lnTo>
                  <a:pt x="7442990" y="2158467"/>
                </a:lnTo>
                <a:lnTo>
                  <a:pt x="0" y="21584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13" name="TextBox 13"/>
          <p:cNvSpPr txBox="1"/>
          <p:nvPr/>
        </p:nvSpPr>
        <p:spPr>
          <a:xfrm>
            <a:off x="1028700" y="2161477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 DE DATOS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331740"/>
            <a:ext cx="7531274" cy="96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A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02039" y="4132786"/>
            <a:ext cx="5651059" cy="460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b="1" i="1" spc="52">
                <a:solidFill>
                  <a:srgbClr val="EDE8E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Uso de SQLite3 para almacenar la información</a:t>
            </a:r>
          </a:p>
          <a:p>
            <a:pPr algn="ctr">
              <a:lnSpc>
                <a:spcPts val="3339"/>
              </a:lnSpc>
            </a:pPr>
            <a:endParaRPr lang="en-US" sz="2385" b="1" i="1" spc="52">
              <a:solidFill>
                <a:srgbClr val="EDE8E4"/>
              </a:solidFill>
              <a:latin typeface="Glacial Indifference Bold Italics"/>
              <a:ea typeface="Glacial Indifference Bold Italics"/>
              <a:cs typeface="Glacial Indifference Bold Italics"/>
              <a:sym typeface="Glacial Indifference Bold Italics"/>
            </a:endParaRPr>
          </a:p>
          <a:p>
            <a:pPr marL="515009" lvl="1" indent="-257504" algn="ctr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SQLite3 fue elegida por su simplicidad, eficiencia y adecuación para el desarrollo y pruebas iniciales</a:t>
            </a:r>
          </a:p>
          <a:p>
            <a:pPr algn="ctr">
              <a:lnSpc>
                <a:spcPts val="3339"/>
              </a:lnSpc>
            </a:pPr>
            <a:endParaRPr lang="en-US" sz="2385" spc="52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515009" lvl="1" indent="-257504" algn="ctr">
              <a:lnSpc>
                <a:spcPts val="3339"/>
              </a:lnSpc>
              <a:buFont typeface="Arial"/>
              <a:buChar char="•"/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SQLite3 no requiere un servidor de base de datos separado, lo que simplifica la configuración y el mantenimiento.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485454" y="9662274"/>
            <a:ext cx="802546" cy="118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386" b="1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endParaRPr lang="en-US" sz="3386" b="1" spc="74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36862" y="1162968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RELACIONAL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36862" y="339454"/>
            <a:ext cx="6460548" cy="96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b="1" spc="5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</a:t>
            </a:r>
          </a:p>
        </p:txBody>
      </p:sp>
      <p:sp>
        <p:nvSpPr>
          <p:cNvPr id="4" name="Freeform 4"/>
          <p:cNvSpPr/>
          <p:nvPr/>
        </p:nvSpPr>
        <p:spPr>
          <a:xfrm rot="-1370283">
            <a:off x="-5763726" y="-5323858"/>
            <a:ext cx="9401016" cy="7537905"/>
          </a:xfrm>
          <a:custGeom>
            <a:avLst/>
            <a:gdLst/>
            <a:ahLst/>
            <a:cxnLst/>
            <a:rect l="l" t="t" r="r" b="b"/>
            <a:pathLst>
              <a:path w="9401016" h="7537905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5" name="Freeform 5"/>
          <p:cNvSpPr/>
          <p:nvPr/>
        </p:nvSpPr>
        <p:spPr>
          <a:xfrm>
            <a:off x="-6008157" y="8925520"/>
            <a:ext cx="7719111" cy="6189324"/>
          </a:xfrm>
          <a:custGeom>
            <a:avLst/>
            <a:gdLst/>
            <a:ahLst/>
            <a:cxnLst/>
            <a:rect l="l" t="t" r="r" b="b"/>
            <a:pathLst>
              <a:path w="7719111" h="6189324">
                <a:moveTo>
                  <a:pt x="0" y="0"/>
                </a:moveTo>
                <a:lnTo>
                  <a:pt x="7719111" y="0"/>
                </a:lnTo>
                <a:lnTo>
                  <a:pt x="7719111" y="6189324"/>
                </a:lnTo>
                <a:lnTo>
                  <a:pt x="0" y="618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6" name="Freeform 6"/>
          <p:cNvSpPr/>
          <p:nvPr/>
        </p:nvSpPr>
        <p:spPr>
          <a:xfrm rot="-6399961">
            <a:off x="9807312" y="1606961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4"/>
                </a:lnTo>
                <a:lnTo>
                  <a:pt x="0" y="1769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7" name="Freeform 7"/>
          <p:cNvSpPr/>
          <p:nvPr/>
        </p:nvSpPr>
        <p:spPr>
          <a:xfrm rot="937035">
            <a:off x="15051354" y="-2631688"/>
            <a:ext cx="5638870" cy="3660139"/>
          </a:xfrm>
          <a:custGeom>
            <a:avLst/>
            <a:gdLst/>
            <a:ahLst/>
            <a:cxnLst/>
            <a:rect l="l" t="t" r="r" b="b"/>
            <a:pathLst>
              <a:path w="5638870" h="3660139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8" name="Freeform 8"/>
          <p:cNvSpPr/>
          <p:nvPr/>
        </p:nvSpPr>
        <p:spPr>
          <a:xfrm>
            <a:off x="16321534" y="8572166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grpSp>
        <p:nvGrpSpPr>
          <p:cNvPr id="9" name="Group 9"/>
          <p:cNvGrpSpPr/>
          <p:nvPr/>
        </p:nvGrpSpPr>
        <p:grpSpPr>
          <a:xfrm>
            <a:off x="8836862" y="3067172"/>
            <a:ext cx="5191976" cy="2739643"/>
            <a:chOff x="0" y="0"/>
            <a:chExt cx="1682447" cy="8877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82447" cy="887775"/>
            </a:xfrm>
            <a:custGeom>
              <a:avLst/>
              <a:gdLst/>
              <a:ahLst/>
              <a:cxnLst/>
              <a:rect l="l" t="t" r="r" b="b"/>
              <a:pathLst>
                <a:path w="1682447" h="887775">
                  <a:moveTo>
                    <a:pt x="58154" y="0"/>
                  </a:moveTo>
                  <a:lnTo>
                    <a:pt x="1624293" y="0"/>
                  </a:lnTo>
                  <a:cubicBezTo>
                    <a:pt x="1656411" y="0"/>
                    <a:pt x="1682447" y="26036"/>
                    <a:pt x="1682447" y="58154"/>
                  </a:cubicBezTo>
                  <a:lnTo>
                    <a:pt x="1682447" y="829621"/>
                  </a:lnTo>
                  <a:cubicBezTo>
                    <a:pt x="1682447" y="861738"/>
                    <a:pt x="1656411" y="887775"/>
                    <a:pt x="1624293" y="887775"/>
                  </a:cubicBezTo>
                  <a:lnTo>
                    <a:pt x="58154" y="887775"/>
                  </a:lnTo>
                  <a:cubicBezTo>
                    <a:pt x="26036" y="887775"/>
                    <a:pt x="0" y="861738"/>
                    <a:pt x="0" y="829621"/>
                  </a:cubicBezTo>
                  <a:lnTo>
                    <a:pt x="0" y="58154"/>
                  </a:lnTo>
                  <a:cubicBezTo>
                    <a:pt x="0" y="26036"/>
                    <a:pt x="26036" y="0"/>
                    <a:pt x="5815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682447" cy="878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694806" y="1028700"/>
            <a:ext cx="4073652" cy="8229600"/>
          </a:xfrm>
          <a:custGeom>
            <a:avLst/>
            <a:gdLst/>
            <a:ahLst/>
            <a:cxnLst/>
            <a:rect l="l" t="t" r="r" b="b"/>
            <a:pathLst>
              <a:path w="4073652" h="8229600">
                <a:moveTo>
                  <a:pt x="0" y="0"/>
                </a:moveTo>
                <a:lnTo>
                  <a:pt x="4073652" y="0"/>
                </a:lnTo>
                <a:lnTo>
                  <a:pt x="40736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CL"/>
          </a:p>
        </p:txBody>
      </p:sp>
      <p:sp>
        <p:nvSpPr>
          <p:cNvPr id="13" name="TextBox 13"/>
          <p:cNvSpPr txBox="1"/>
          <p:nvPr/>
        </p:nvSpPr>
        <p:spPr>
          <a:xfrm>
            <a:off x="17485454" y="9662274"/>
            <a:ext cx="802546" cy="118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386" b="1" spc="74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endParaRPr lang="en-US" sz="3386" b="1" spc="74">
              <a:solidFill>
                <a:srgbClr val="D89C6C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086871" y="3029072"/>
            <a:ext cx="4691959" cy="2449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6"/>
              </a:lnSpc>
            </a:pPr>
            <a:endParaRPr/>
          </a:p>
          <a:p>
            <a:pPr marL="377211" lvl="1" indent="-188605" algn="ctr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Permite el modelado de de cada relación</a:t>
            </a:r>
          </a:p>
          <a:p>
            <a:pPr algn="ctr">
              <a:lnSpc>
                <a:spcPts val="2446"/>
              </a:lnSpc>
            </a:pPr>
            <a:endParaRPr lang="en-US" sz="1747" spc="38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377211" lvl="1" indent="-188605" algn="ctr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Las relaciones modeladas son usadas para la trazabilidad de nuestras consultas</a:t>
            </a:r>
          </a:p>
          <a:p>
            <a:pPr algn="ctr">
              <a:lnSpc>
                <a:spcPts val="2446"/>
              </a:lnSpc>
            </a:pPr>
            <a:endParaRPr lang="en-US" sz="1747" spc="38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377211" lvl="1" indent="-188605" algn="ctr">
              <a:lnSpc>
                <a:spcPts val="2446"/>
              </a:lnSpc>
              <a:buFont typeface="Arial"/>
              <a:buChar char="•"/>
            </a:pPr>
            <a:r>
              <a:rPr lang="en-US" sz="1747" spc="38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Garantiza que los datos sean precisos y consistentes, eliminando redundancias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4664721"/>
            <a:ext cx="19050326" cy="5975359"/>
            <a:chOff x="0" y="0"/>
            <a:chExt cx="5017370" cy="1573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7370" cy="1573757"/>
            </a:xfrm>
            <a:custGeom>
              <a:avLst/>
              <a:gdLst/>
              <a:ahLst/>
              <a:cxnLst/>
              <a:rect l="l" t="t" r="r" b="b"/>
              <a:pathLst>
                <a:path w="5017370" h="1573757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9773" y="92367"/>
            <a:ext cx="15868398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CONSULTAS SQL</a:t>
            </a:r>
          </a:p>
        </p:txBody>
      </p:sp>
      <p:sp>
        <p:nvSpPr>
          <p:cNvPr id="6" name="Freeform 6"/>
          <p:cNvSpPr/>
          <p:nvPr/>
        </p:nvSpPr>
        <p:spPr>
          <a:xfrm>
            <a:off x="16519364" y="-2547518"/>
            <a:ext cx="5428901" cy="4392475"/>
          </a:xfrm>
          <a:custGeom>
            <a:avLst/>
            <a:gdLst/>
            <a:ahLst/>
            <a:cxnLst/>
            <a:rect l="l" t="t" r="r" b="b"/>
            <a:pathLst>
              <a:path w="5428901" h="4392475">
                <a:moveTo>
                  <a:pt x="0" y="0"/>
                </a:moveTo>
                <a:lnTo>
                  <a:pt x="5428901" y="0"/>
                </a:lnTo>
                <a:lnTo>
                  <a:pt x="5428901" y="4392474"/>
                </a:lnTo>
                <a:lnTo>
                  <a:pt x="0" y="4392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L"/>
          </a:p>
        </p:txBody>
      </p:sp>
      <p:sp>
        <p:nvSpPr>
          <p:cNvPr id="7" name="Freeform 7"/>
          <p:cNvSpPr/>
          <p:nvPr/>
        </p:nvSpPr>
        <p:spPr>
          <a:xfrm>
            <a:off x="-160316" y="-1141475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5" y="0"/>
                </a:lnTo>
                <a:lnTo>
                  <a:pt x="1488905" y="1931361"/>
                </a:lnTo>
                <a:lnTo>
                  <a:pt x="0" y="193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L"/>
          </a:p>
        </p:txBody>
      </p:sp>
      <p:sp>
        <p:nvSpPr>
          <p:cNvPr id="8" name="Freeform 8"/>
          <p:cNvSpPr/>
          <p:nvPr/>
        </p:nvSpPr>
        <p:spPr>
          <a:xfrm>
            <a:off x="-886993" y="-175794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5" y="0"/>
                </a:lnTo>
                <a:lnTo>
                  <a:pt x="1488905" y="1931361"/>
                </a:lnTo>
                <a:lnTo>
                  <a:pt x="0" y="193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L"/>
          </a:p>
        </p:txBody>
      </p:sp>
      <p:sp>
        <p:nvSpPr>
          <p:cNvPr id="9" name="TextBox 9"/>
          <p:cNvSpPr txBox="1"/>
          <p:nvPr/>
        </p:nvSpPr>
        <p:spPr>
          <a:xfrm>
            <a:off x="17485454" y="9662274"/>
            <a:ext cx="802546" cy="118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386" b="1" spc="74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marL="0" lvl="0" indent="0" algn="ctr">
              <a:lnSpc>
                <a:spcPts val="4740"/>
              </a:lnSpc>
              <a:spcBef>
                <a:spcPct val="0"/>
              </a:spcBef>
            </a:pPr>
            <a:endParaRPr lang="en-US" sz="3386" b="1" spc="74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36244" y="2016728"/>
            <a:ext cx="2766228" cy="2280385"/>
            <a:chOff x="0" y="0"/>
            <a:chExt cx="812800" cy="6700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8837" y="2269503"/>
            <a:ext cx="3374594" cy="73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Agregar columna teléfono a pacientes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9019" y="1340707"/>
            <a:ext cx="1080678" cy="106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2195" y="3038869"/>
            <a:ext cx="2387877" cy="1196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ALTER TABLE consultorio_paciente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 COLUMN telefono TYPE VARCHAR(20);</a:t>
            </a:r>
          </a:p>
          <a:p>
            <a:pPr algn="ctr">
              <a:lnSpc>
                <a:spcPts val="1909"/>
              </a:lnSpc>
            </a:pPr>
            <a:endParaRPr lang="en-US" sz="1363" spc="29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6" name="AutoShape 16"/>
          <p:cNvSpPr/>
          <p:nvPr/>
        </p:nvSpPr>
        <p:spPr>
          <a:xfrm flipV="1">
            <a:off x="757390" y="3011920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grpSp>
        <p:nvGrpSpPr>
          <p:cNvPr id="17" name="Group 17"/>
          <p:cNvGrpSpPr/>
          <p:nvPr/>
        </p:nvGrpSpPr>
        <p:grpSpPr>
          <a:xfrm>
            <a:off x="10421141" y="6635252"/>
            <a:ext cx="2766228" cy="2280385"/>
            <a:chOff x="0" y="0"/>
            <a:chExt cx="812800" cy="6700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624618" y="6888026"/>
            <a:ext cx="2359274" cy="3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Borrar tabla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63915" y="5997330"/>
            <a:ext cx="1255601" cy="1068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 dirty="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  <p:sp>
        <p:nvSpPr>
          <p:cNvPr id="22" name="AutoShape 22"/>
          <p:cNvSpPr/>
          <p:nvPr/>
        </p:nvSpPr>
        <p:spPr>
          <a:xfrm>
            <a:off x="10531050" y="7383185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grpSp>
        <p:nvGrpSpPr>
          <p:cNvPr id="23" name="Group 23"/>
          <p:cNvGrpSpPr/>
          <p:nvPr/>
        </p:nvGrpSpPr>
        <p:grpSpPr>
          <a:xfrm>
            <a:off x="14784532" y="6635252"/>
            <a:ext cx="2766228" cy="2280385"/>
            <a:chOff x="0" y="0"/>
            <a:chExt cx="812800" cy="67004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4988010" y="6888026"/>
            <a:ext cx="2359274" cy="3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Reemplazar ID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627307" y="5997330"/>
            <a:ext cx="1080678" cy="106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</p:txBody>
      </p:sp>
      <p:sp>
        <p:nvSpPr>
          <p:cNvPr id="28" name="AutoShape 28"/>
          <p:cNvSpPr/>
          <p:nvPr/>
        </p:nvSpPr>
        <p:spPr>
          <a:xfrm>
            <a:off x="14894441" y="7383185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29" name="TextBox 29"/>
          <p:cNvSpPr txBox="1"/>
          <p:nvPr/>
        </p:nvSpPr>
        <p:spPr>
          <a:xfrm>
            <a:off x="10624618" y="7416683"/>
            <a:ext cx="2387877" cy="480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DROP TABLE IF EXISTS consultorio_atencion;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988010" y="7402557"/>
            <a:ext cx="2387877" cy="215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UPDATE consultorio_usuario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 telefono = '123456789'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WHERE rut = '90265184-5';</a:t>
            </a:r>
          </a:p>
          <a:p>
            <a:pPr algn="ctr">
              <a:lnSpc>
                <a:spcPts val="1909"/>
              </a:lnSpc>
            </a:pPr>
            <a:endParaRPr lang="en-US" sz="1363" spc="29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UPDATE consultorio_consultorio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 tipo = 'Teleconsulta'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WHERE objectid = 1; </a:t>
            </a:r>
          </a:p>
          <a:p>
            <a:pPr algn="ctr">
              <a:lnSpc>
                <a:spcPts val="1909"/>
              </a:lnSpc>
            </a:pPr>
            <a:endParaRPr lang="en-US" sz="1363" spc="29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3943456" y="2016728"/>
            <a:ext cx="2766228" cy="2280385"/>
            <a:chOff x="0" y="0"/>
            <a:chExt cx="812800" cy="67004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943456" y="2269503"/>
            <a:ext cx="2667556" cy="73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Agregar columna alergias a pacientes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786231" y="1340707"/>
            <a:ext cx="1080678" cy="106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169407" y="3038869"/>
            <a:ext cx="2387877" cy="957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ALTER TABLE consultorio_paciente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 COLUMN alergias VARCHAR(255);</a:t>
            </a:r>
          </a:p>
        </p:txBody>
      </p:sp>
      <p:sp>
        <p:nvSpPr>
          <p:cNvPr id="37" name="AutoShape 37"/>
          <p:cNvSpPr/>
          <p:nvPr/>
        </p:nvSpPr>
        <p:spPr>
          <a:xfrm flipV="1">
            <a:off x="4064602" y="3011920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grpSp>
        <p:nvGrpSpPr>
          <p:cNvPr id="38" name="Group 38"/>
          <p:cNvGrpSpPr/>
          <p:nvPr/>
        </p:nvGrpSpPr>
        <p:grpSpPr>
          <a:xfrm>
            <a:off x="7175364" y="2016728"/>
            <a:ext cx="2766228" cy="2280385"/>
            <a:chOff x="0" y="0"/>
            <a:chExt cx="812800" cy="67004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8018138" y="1340707"/>
            <a:ext cx="1080678" cy="106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401315" y="3038869"/>
            <a:ext cx="2387877" cy="214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p.usuario_id AS paciente_rut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FROM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consultorio_paciente p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consultorio_administrador a ON p.usuario_id = a.usuario_id;</a:t>
            </a:r>
          </a:p>
          <a:p>
            <a:pPr algn="ctr">
              <a:lnSpc>
                <a:spcPts val="1909"/>
              </a:lnSpc>
            </a:pPr>
            <a:endParaRPr lang="en-US" sz="1363" spc="29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3" name="AutoShape 43"/>
          <p:cNvSpPr/>
          <p:nvPr/>
        </p:nvSpPr>
        <p:spPr>
          <a:xfrm flipV="1">
            <a:off x="7296510" y="3011920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44" name="TextBox 44"/>
          <p:cNvSpPr txBox="1"/>
          <p:nvPr/>
        </p:nvSpPr>
        <p:spPr>
          <a:xfrm>
            <a:off x="6757309" y="2279028"/>
            <a:ext cx="3602337" cy="73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Obtener el ID de los usuarios que son administradores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0606691" y="1999924"/>
            <a:ext cx="2766228" cy="2280385"/>
            <a:chOff x="0" y="0"/>
            <a:chExt cx="812800" cy="67004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1449466" y="1323902"/>
            <a:ext cx="1190587" cy="106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608640" y="3022065"/>
            <a:ext cx="4665155" cy="309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reserva.id AS reserva_id,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reserva.fecha_reserva,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consultorio.nombre AS consultorio_nombre,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paciente.nombre AS paciente_nombre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FROM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consultorio_reserva reserva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LEFT 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consultorio_usuario paciente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ON reserva.paciente_id = paciente.rut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LEFT 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consultorio_consultorio consultorio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reserva.consultorio_id = consultorio.objectid;</a:t>
            </a:r>
          </a:p>
        </p:txBody>
      </p:sp>
      <p:sp>
        <p:nvSpPr>
          <p:cNvPr id="50" name="AutoShape 50"/>
          <p:cNvSpPr/>
          <p:nvPr/>
        </p:nvSpPr>
        <p:spPr>
          <a:xfrm flipV="1">
            <a:off x="10727837" y="2995116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51" name="TextBox 51"/>
          <p:cNvSpPr txBox="1"/>
          <p:nvPr/>
        </p:nvSpPr>
        <p:spPr>
          <a:xfrm>
            <a:off x="10607439" y="2262223"/>
            <a:ext cx="2667556" cy="73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Obtener reservas detalladas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4833120" y="2001981"/>
            <a:ext cx="2766228" cy="2280385"/>
            <a:chOff x="0" y="0"/>
            <a:chExt cx="812800" cy="670045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5675895" y="1340707"/>
            <a:ext cx="1190587" cy="106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id="56" name="AutoShape 56"/>
          <p:cNvSpPr/>
          <p:nvPr/>
        </p:nvSpPr>
        <p:spPr>
          <a:xfrm flipV="1">
            <a:off x="14954266" y="2997173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57" name="TextBox 57"/>
          <p:cNvSpPr txBox="1"/>
          <p:nvPr/>
        </p:nvSpPr>
        <p:spPr>
          <a:xfrm>
            <a:off x="14894441" y="2513641"/>
            <a:ext cx="2667556" cy="3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Insertar usuario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558103" y="6644777"/>
            <a:ext cx="2766228" cy="2280385"/>
            <a:chOff x="0" y="0"/>
            <a:chExt cx="812800" cy="670045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1026709" y="6952624"/>
            <a:ext cx="1829015" cy="3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Insertar datos 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400878" y="6006855"/>
            <a:ext cx="1195554" cy="1068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 dirty="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</p:txBody>
      </p:sp>
      <p:sp>
        <p:nvSpPr>
          <p:cNvPr id="63" name="AutoShape 63"/>
          <p:cNvSpPr/>
          <p:nvPr/>
        </p:nvSpPr>
        <p:spPr>
          <a:xfrm>
            <a:off x="668012" y="7392710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64" name="TextBox 64"/>
          <p:cNvSpPr txBox="1"/>
          <p:nvPr/>
        </p:nvSpPr>
        <p:spPr>
          <a:xfrm>
            <a:off x="761580" y="7426208"/>
            <a:ext cx="2387877" cy="2388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INSERT INTO consultorio_usuario (rut, nombre, apellido, fecha_nacimiento, direccion, telefono, correo)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VALUES ('20302411-5', 'Alejandro', 'Dinamarca', '1996-06-06', 'Calle Falsa 123', '123456789', 'colihue@gmail.com')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6947187" y="6644777"/>
            <a:ext cx="2766228" cy="2280385"/>
            <a:chOff x="0" y="0"/>
            <a:chExt cx="812800" cy="670045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7150664" y="6897551"/>
            <a:ext cx="2359274" cy="3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Actualizar datos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7789961" y="6006855"/>
            <a:ext cx="1259353" cy="1068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 dirty="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</p:txBody>
      </p:sp>
      <p:sp>
        <p:nvSpPr>
          <p:cNvPr id="70" name="AutoShape 70"/>
          <p:cNvSpPr/>
          <p:nvPr/>
        </p:nvSpPr>
        <p:spPr>
          <a:xfrm>
            <a:off x="7057096" y="7392710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71" name="TextBox 71"/>
          <p:cNvSpPr txBox="1"/>
          <p:nvPr/>
        </p:nvSpPr>
        <p:spPr>
          <a:xfrm>
            <a:off x="7150664" y="7426208"/>
            <a:ext cx="2387877" cy="71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UPDATE consultorio_usuario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 telefono = '123456789'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WHERE rut = '90265184-5';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3943456" y="6644777"/>
            <a:ext cx="2766228" cy="2280385"/>
            <a:chOff x="0" y="0"/>
            <a:chExt cx="812800" cy="67004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72767" y="0"/>
                  </a:moveTo>
                  <a:lnTo>
                    <a:pt x="740033" y="0"/>
                  </a:lnTo>
                  <a:cubicBezTo>
                    <a:pt x="759332" y="0"/>
                    <a:pt x="777841" y="7666"/>
                    <a:pt x="791487" y="21313"/>
                  </a:cubicBezTo>
                  <a:cubicBezTo>
                    <a:pt x="805134" y="34959"/>
                    <a:pt x="812800" y="53468"/>
                    <a:pt x="812800" y="72767"/>
                  </a:cubicBezTo>
                  <a:lnTo>
                    <a:pt x="812800" y="597278"/>
                  </a:lnTo>
                  <a:cubicBezTo>
                    <a:pt x="812800" y="616577"/>
                    <a:pt x="805134" y="635085"/>
                    <a:pt x="791487" y="648732"/>
                  </a:cubicBezTo>
                  <a:cubicBezTo>
                    <a:pt x="777841" y="662378"/>
                    <a:pt x="759332" y="670045"/>
                    <a:pt x="740033" y="670045"/>
                  </a:cubicBezTo>
                  <a:lnTo>
                    <a:pt x="72767" y="670045"/>
                  </a:lnTo>
                  <a:cubicBezTo>
                    <a:pt x="53468" y="670045"/>
                    <a:pt x="34959" y="662378"/>
                    <a:pt x="21313" y="648732"/>
                  </a:cubicBezTo>
                  <a:cubicBezTo>
                    <a:pt x="7666" y="635085"/>
                    <a:pt x="0" y="616577"/>
                    <a:pt x="0" y="597278"/>
                  </a:cubicBezTo>
                  <a:lnTo>
                    <a:pt x="0" y="72767"/>
                  </a:lnTo>
                  <a:cubicBezTo>
                    <a:pt x="0" y="53468"/>
                    <a:pt x="7666" y="34959"/>
                    <a:pt x="21313" y="21313"/>
                  </a:cubicBezTo>
                  <a:cubicBezTo>
                    <a:pt x="34959" y="7666"/>
                    <a:pt x="53468" y="0"/>
                    <a:pt x="72767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en-CL"/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4146933" y="6897551"/>
            <a:ext cx="2359274" cy="36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076" b="1" spc="2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Consulta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4786231" y="6006855"/>
            <a:ext cx="1352206" cy="1068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4"/>
              </a:lnSpc>
            </a:pPr>
            <a:r>
              <a:rPr lang="en-US" sz="6203" b="1" spc="583" dirty="0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</p:txBody>
      </p:sp>
      <p:sp>
        <p:nvSpPr>
          <p:cNvPr id="77" name="AutoShape 77"/>
          <p:cNvSpPr/>
          <p:nvPr/>
        </p:nvSpPr>
        <p:spPr>
          <a:xfrm>
            <a:off x="4053365" y="7392710"/>
            <a:ext cx="2546410" cy="0"/>
          </a:xfrm>
          <a:prstGeom prst="line">
            <a:avLst/>
          </a:prstGeom>
          <a:ln w="1905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L"/>
          </a:p>
        </p:txBody>
      </p:sp>
      <p:sp>
        <p:nvSpPr>
          <p:cNvPr id="78" name="TextBox 78"/>
          <p:cNvSpPr txBox="1"/>
          <p:nvPr/>
        </p:nvSpPr>
        <p:spPr>
          <a:xfrm>
            <a:off x="4146933" y="7426208"/>
            <a:ext cx="2387877" cy="2150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SELECT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p.usuario_id AS paciente_rut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FROM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consultorio_paciente p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JOIN </a:t>
            </a:r>
          </a:p>
          <a:p>
            <a:pPr algn="ctr">
              <a:lnSpc>
                <a:spcPts val="1909"/>
              </a:lnSpc>
            </a:pPr>
            <a:r>
              <a:rPr lang="en-US" sz="1363" spc="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consultorio_administrador a ON p.usuario_id = a.usuario_id;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3915844" y="3057919"/>
            <a:ext cx="4375182" cy="1996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INSERT INTO consultorio_usuario (rut, nombre, apellido, fecha_nacimiento, direccion, telefono, correo)</a:t>
            </a:r>
          </a:p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VALUES ('20302411-5', 'Alejandro', 'Dinamarca', '1996-06-06', 'Calle Falsa 123', '123456789', 'colihue@gmail.com')</a:t>
            </a:r>
          </a:p>
          <a:p>
            <a:pPr algn="ctr">
              <a:lnSpc>
                <a:spcPts val="1790"/>
              </a:lnSpc>
            </a:pPr>
            <a:endParaRPr lang="en-US" sz="1278" spc="28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INSERT INTO consultorio_usuario (rut, nombre, apellido, fecha_nacimiento, direccion, telefono, correo)</a:t>
            </a:r>
          </a:p>
          <a:p>
            <a:pPr algn="ctr">
              <a:lnSpc>
                <a:spcPts val="1790"/>
              </a:lnSpc>
            </a:pPr>
            <a:r>
              <a:rPr lang="en-US" sz="1278" spc="2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VALUES ('20302412-5', 'Lucas', 'Rojas', '2001-01-02', 'Calle Alameda', '123456789', 'luquitasrojas@gmail.com')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671</Words>
  <Application>Microsoft Macintosh PowerPoint</Application>
  <PresentationFormat>Custom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Glacial Indifference Bold</vt:lpstr>
      <vt:lpstr>Open Sans</vt:lpstr>
      <vt:lpstr>Glacial Indifference</vt:lpstr>
      <vt:lpstr>Calibri</vt:lpstr>
      <vt:lpstr>Glacial Indifference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Alejandro Dinamarca Cáceres</cp:lastModifiedBy>
  <cp:revision>2</cp:revision>
  <dcterms:created xsi:type="dcterms:W3CDTF">2006-08-16T00:00:00Z</dcterms:created>
  <dcterms:modified xsi:type="dcterms:W3CDTF">2024-09-27T13:54:44Z</dcterms:modified>
  <dc:identifier>DAGR6EwbDUI</dc:identifier>
</cp:coreProperties>
</file>