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Glacial Indifference" charset="1" panose="00000000000000000000"/>
      <p:regular r:id="rId16"/>
    </p:embeddedFont>
    <p:embeddedFont>
      <p:font typeface="Glacial Indifference Bold" charset="1" panose="00000800000000000000"/>
      <p:regular r:id="rId17"/>
    </p:embeddedFont>
    <p:embeddedFont>
      <p:font typeface="Open Sans" charset="1" panose="020B0606030504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2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2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png" Type="http://schemas.openxmlformats.org/officeDocument/2006/relationships/image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24.pn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33.png" Type="http://schemas.openxmlformats.org/officeDocument/2006/relationships/image"/><Relationship Id="rId9" Target="../media/image3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982806">
            <a:off x="628870" y="6707177"/>
            <a:ext cx="6673590" cy="8952377"/>
          </a:xfrm>
          <a:custGeom>
            <a:avLst/>
            <a:gdLst/>
            <a:ahLst/>
            <a:cxnLst/>
            <a:rect r="r" b="b" t="t" l="l"/>
            <a:pathLst>
              <a:path h="8952377" w="6673590">
                <a:moveTo>
                  <a:pt x="0" y="0"/>
                </a:moveTo>
                <a:lnTo>
                  <a:pt x="6673590" y="0"/>
                </a:lnTo>
                <a:lnTo>
                  <a:pt x="6673590" y="8952377"/>
                </a:lnTo>
                <a:lnTo>
                  <a:pt x="0" y="89523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6501204">
            <a:off x="11429708" y="-3497303"/>
            <a:ext cx="8807178" cy="11814508"/>
          </a:xfrm>
          <a:custGeom>
            <a:avLst/>
            <a:gdLst/>
            <a:ahLst/>
            <a:cxnLst/>
            <a:rect r="r" b="b" t="t" l="l"/>
            <a:pathLst>
              <a:path h="11814508" w="8807178">
                <a:moveTo>
                  <a:pt x="0" y="0"/>
                </a:moveTo>
                <a:lnTo>
                  <a:pt x="8807178" y="0"/>
                </a:lnTo>
                <a:lnTo>
                  <a:pt x="8807178" y="11814508"/>
                </a:lnTo>
                <a:lnTo>
                  <a:pt x="0" y="11814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10571821">
            <a:off x="10628437" y="8363453"/>
            <a:ext cx="5947318" cy="7978109"/>
          </a:xfrm>
          <a:custGeom>
            <a:avLst/>
            <a:gdLst/>
            <a:ahLst/>
            <a:cxnLst/>
            <a:rect r="r" b="b" t="t" l="l"/>
            <a:pathLst>
              <a:path h="7978109" w="5947318">
                <a:moveTo>
                  <a:pt x="0" y="0"/>
                </a:moveTo>
                <a:lnTo>
                  <a:pt x="5947318" y="0"/>
                </a:lnTo>
                <a:lnTo>
                  <a:pt x="5947318" y="7978110"/>
                </a:lnTo>
                <a:lnTo>
                  <a:pt x="0" y="7978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5114765">
            <a:off x="11715826" y="5146485"/>
            <a:ext cx="8542938" cy="7393525"/>
          </a:xfrm>
          <a:custGeom>
            <a:avLst/>
            <a:gdLst/>
            <a:ahLst/>
            <a:cxnLst/>
            <a:rect r="r" b="b" t="t" l="l"/>
            <a:pathLst>
              <a:path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5058328">
            <a:off x="13255544" y="-4131370"/>
            <a:ext cx="7156478" cy="6935278"/>
          </a:xfrm>
          <a:custGeom>
            <a:avLst/>
            <a:gdLst/>
            <a:ahLst/>
            <a:cxnLst/>
            <a:rect r="r" b="b" t="t" l="l"/>
            <a:pathLst>
              <a:path h="6935278" w="7156478">
                <a:moveTo>
                  <a:pt x="0" y="0"/>
                </a:moveTo>
                <a:lnTo>
                  <a:pt x="7156479" y="0"/>
                </a:lnTo>
                <a:lnTo>
                  <a:pt x="7156479" y="6935279"/>
                </a:lnTo>
                <a:lnTo>
                  <a:pt x="0" y="69352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3318101">
            <a:off x="-3880130" y="6803731"/>
            <a:ext cx="10117864" cy="10062676"/>
          </a:xfrm>
          <a:custGeom>
            <a:avLst/>
            <a:gdLst/>
            <a:ahLst/>
            <a:cxnLst/>
            <a:rect r="r" b="b" t="t" l="l"/>
            <a:pathLst>
              <a:path h="10062676" w="10117864">
                <a:moveTo>
                  <a:pt x="0" y="0"/>
                </a:moveTo>
                <a:lnTo>
                  <a:pt x="10117864" y="0"/>
                </a:lnTo>
                <a:lnTo>
                  <a:pt x="10117864" y="10062675"/>
                </a:lnTo>
                <a:lnTo>
                  <a:pt x="0" y="100626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6800871">
            <a:off x="-1846725" y="-2878373"/>
            <a:ext cx="8542938" cy="7393525"/>
          </a:xfrm>
          <a:custGeom>
            <a:avLst/>
            <a:gdLst/>
            <a:ahLst/>
            <a:cxnLst/>
            <a:rect r="r" b="b" t="t" l="l"/>
            <a:pathLst>
              <a:path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4837377" y="8602585"/>
            <a:ext cx="8005127" cy="598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08"/>
              </a:lnSpc>
              <a:spcBef>
                <a:spcPct val="0"/>
              </a:spcBef>
            </a:pPr>
            <a:r>
              <a:rPr lang="en-US" sz="3434" spc="7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Lucas Rojas, Alejandro Dinamarca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09022" y="2951460"/>
            <a:ext cx="16450278" cy="4155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57"/>
              </a:lnSpc>
            </a:pPr>
            <a:r>
              <a:rPr lang="en-US" b="true" sz="11898" spc="111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CONSULTORIO DIGITAL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490215" y="2154333"/>
            <a:ext cx="7307570" cy="1086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84"/>
              </a:lnSpc>
              <a:spcBef>
                <a:spcPct val="0"/>
              </a:spcBef>
            </a:pPr>
            <a:r>
              <a:rPr lang="en-US" sz="6345" spc="59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GRUPO 16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261059" y="7059315"/>
            <a:ext cx="5546203" cy="825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31"/>
              </a:lnSpc>
              <a:spcBef>
                <a:spcPct val="0"/>
              </a:spcBef>
            </a:pPr>
            <a:r>
              <a:rPr lang="en-US" sz="2379" spc="52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Innovando el acceso a la atención médica primaria - Etapa 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70283">
            <a:off x="10771211" y="-3645091"/>
            <a:ext cx="18437794" cy="14783758"/>
          </a:xfrm>
          <a:custGeom>
            <a:avLst/>
            <a:gdLst/>
            <a:ahLst/>
            <a:cxnLst/>
            <a:rect r="r" b="b" t="t" l="l"/>
            <a:pathLst>
              <a:path h="14783758" w="18437794">
                <a:moveTo>
                  <a:pt x="0" y="0"/>
                </a:moveTo>
                <a:lnTo>
                  <a:pt x="18437794" y="0"/>
                </a:lnTo>
                <a:lnTo>
                  <a:pt x="18437794" y="14783758"/>
                </a:lnTo>
                <a:lnTo>
                  <a:pt x="0" y="147837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843241" y="1542848"/>
            <a:ext cx="5127156" cy="2547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MUCHAS GRACIAS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1478627" y="1685723"/>
            <a:ext cx="0" cy="6915554"/>
          </a:xfrm>
          <a:prstGeom prst="line">
            <a:avLst/>
          </a:prstGeom>
          <a:ln cap="flat" w="66675">
            <a:solidFill>
              <a:srgbClr val="E3D8D4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501204">
            <a:off x="-4899086" y="-8147683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89"/>
                </a:lnTo>
                <a:lnTo>
                  <a:pt x="0" y="13143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8798399">
            <a:off x="11434890" y="2417332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10301337">
            <a:off x="9883234" y="-2150579"/>
            <a:ext cx="12901483" cy="11165647"/>
          </a:xfrm>
          <a:custGeom>
            <a:avLst/>
            <a:gdLst/>
            <a:ahLst/>
            <a:cxnLst/>
            <a:rect r="r" b="b" t="t" l="l"/>
            <a:pathLst>
              <a:path h="11165647" w="12901483">
                <a:moveTo>
                  <a:pt x="0" y="0"/>
                </a:moveTo>
                <a:lnTo>
                  <a:pt x="12901483" y="0"/>
                </a:lnTo>
                <a:lnTo>
                  <a:pt x="12901483" y="11165647"/>
                </a:lnTo>
                <a:lnTo>
                  <a:pt x="0" y="111656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458160">
            <a:off x="-3775194" y="6616870"/>
            <a:ext cx="8481393" cy="7340260"/>
          </a:xfrm>
          <a:custGeom>
            <a:avLst/>
            <a:gdLst/>
            <a:ahLst/>
            <a:cxnLst/>
            <a:rect r="r" b="b" t="t" l="l"/>
            <a:pathLst>
              <a:path h="7340260" w="8481393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2344704" y="1943183"/>
            <a:ext cx="6411555" cy="1319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26"/>
              </a:lnSpc>
            </a:pPr>
            <a:r>
              <a:rPr lang="en-US" b="true" sz="7662" spc="72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CONTENIDO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44704" y="1115260"/>
            <a:ext cx="4756100" cy="98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57"/>
              </a:lnSpc>
            </a:pPr>
            <a:r>
              <a:rPr lang="en-US" sz="5683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TABLA DE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45154" y="2977317"/>
            <a:ext cx="8620208" cy="486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8"/>
              </a:lnSpc>
            </a:pP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Backend con API REST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Demostración de consultas funcionales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Uso de GIT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Funcionalidades añadidas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Modelo NoSQL</a:t>
            </a:r>
          </a:p>
          <a:p>
            <a:pPr algn="l">
              <a:lnSpc>
                <a:spcPts val="4808"/>
              </a:lnSpc>
            </a:pPr>
          </a:p>
          <a:p>
            <a:pPr algn="l">
              <a:lnSpc>
                <a:spcPts val="4808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365362" y="3586917"/>
            <a:ext cx="813952" cy="4256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8"/>
              </a:lnSpc>
            </a:pPr>
            <a:r>
              <a:rPr lang="en-US" b="true" sz="3434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</a:t>
            </a:r>
          </a:p>
          <a:p>
            <a:pPr algn="ctr">
              <a:lnSpc>
                <a:spcPts val="4808"/>
              </a:lnSpc>
            </a:pPr>
            <a:r>
              <a:rPr lang="en-US" b="true" sz="3434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03</a:t>
            </a:r>
          </a:p>
          <a:p>
            <a:pPr algn="ctr">
              <a:lnSpc>
                <a:spcPts val="4808"/>
              </a:lnSpc>
            </a:pPr>
            <a:r>
              <a:rPr lang="en-US" b="true" sz="3434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04</a:t>
            </a:r>
          </a:p>
          <a:p>
            <a:pPr algn="ctr">
              <a:lnSpc>
                <a:spcPts val="4808"/>
              </a:lnSpc>
            </a:pPr>
            <a:r>
              <a:rPr lang="en-US" b="true" sz="3434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05</a:t>
            </a:r>
          </a:p>
          <a:p>
            <a:pPr algn="ctr">
              <a:lnSpc>
                <a:spcPts val="4808"/>
              </a:lnSpc>
            </a:pPr>
            <a:r>
              <a:rPr lang="en-US" b="true" sz="3434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06</a:t>
            </a:r>
          </a:p>
          <a:p>
            <a:pPr algn="ctr">
              <a:lnSpc>
                <a:spcPts val="4808"/>
              </a:lnSpc>
            </a:pPr>
          </a:p>
          <a:p>
            <a:pPr algn="ctr" marL="0" indent="0" lvl="0">
              <a:lnSpc>
                <a:spcPts val="4808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301337">
            <a:off x="12607249" y="-2781151"/>
            <a:ext cx="12901483" cy="11165647"/>
          </a:xfrm>
          <a:custGeom>
            <a:avLst/>
            <a:gdLst/>
            <a:ahLst/>
            <a:cxnLst/>
            <a:rect r="r" b="b" t="t" l="l"/>
            <a:pathLst>
              <a:path h="11165647" w="12901483">
                <a:moveTo>
                  <a:pt x="0" y="0"/>
                </a:moveTo>
                <a:lnTo>
                  <a:pt x="12901483" y="0"/>
                </a:lnTo>
                <a:lnTo>
                  <a:pt x="12901483" y="11165647"/>
                </a:lnTo>
                <a:lnTo>
                  <a:pt x="0" y="111656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11323802" y="3712774"/>
            <a:ext cx="5935498" cy="5545526"/>
            <a:chOff x="0" y="0"/>
            <a:chExt cx="1923384" cy="179701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23384" cy="1797014"/>
            </a:xfrm>
            <a:custGeom>
              <a:avLst/>
              <a:gdLst/>
              <a:ahLst/>
              <a:cxnLst/>
              <a:rect r="r" b="b" t="t" l="l"/>
              <a:pathLst>
                <a:path h="1797014" w="1923384">
                  <a:moveTo>
                    <a:pt x="50869" y="0"/>
                  </a:moveTo>
                  <a:lnTo>
                    <a:pt x="1872514" y="0"/>
                  </a:lnTo>
                  <a:cubicBezTo>
                    <a:pt x="1900609" y="0"/>
                    <a:pt x="1923384" y="22775"/>
                    <a:pt x="1923384" y="50869"/>
                  </a:cubicBezTo>
                  <a:lnTo>
                    <a:pt x="1923384" y="1746145"/>
                  </a:lnTo>
                  <a:cubicBezTo>
                    <a:pt x="1923384" y="1774239"/>
                    <a:pt x="1900609" y="1797014"/>
                    <a:pt x="1872514" y="1797014"/>
                  </a:cubicBezTo>
                  <a:lnTo>
                    <a:pt x="50869" y="1797014"/>
                  </a:lnTo>
                  <a:cubicBezTo>
                    <a:pt x="22775" y="1797014"/>
                    <a:pt x="0" y="1774239"/>
                    <a:pt x="0" y="1746145"/>
                  </a:cubicBezTo>
                  <a:lnTo>
                    <a:pt x="0" y="50869"/>
                  </a:lnTo>
                  <a:cubicBezTo>
                    <a:pt x="0" y="22775"/>
                    <a:pt x="22775" y="0"/>
                    <a:pt x="50869" y="0"/>
                  </a:cubicBezTo>
                  <a:close/>
                </a:path>
              </a:pathLst>
            </a:custGeom>
            <a:solidFill>
              <a:srgbClr val="253754"/>
            </a:soli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9525"/>
              <a:ext cx="1923384" cy="17874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8798399">
            <a:off x="8466276" y="-9590538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2770156">
            <a:off x="-2577184" y="-2165857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2770156">
            <a:off x="16056352" y="8910821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9" y="0"/>
                </a:lnTo>
                <a:lnTo>
                  <a:pt x="5154369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11317997" y="4100326"/>
            <a:ext cx="5941303" cy="3842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40"/>
              </a:lnSpc>
            </a:pPr>
            <a:r>
              <a:rPr lang="en-US" sz="3386" spc="74" b="true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             </a:t>
            </a:r>
          </a:p>
          <a:p>
            <a:pPr algn="l" marL="666336" indent="-333168" lvl="1">
              <a:lnSpc>
                <a:spcPts val="4320"/>
              </a:lnSpc>
              <a:buFont typeface="Arial"/>
              <a:buChar char="•"/>
            </a:pPr>
            <a:r>
              <a:rPr lang="en-US" b="true" sz="3086" spc="67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Mejora en la claridad y facilidad de uso </a:t>
            </a:r>
          </a:p>
          <a:p>
            <a:pPr algn="l">
              <a:lnSpc>
                <a:spcPts val="4320"/>
              </a:lnSpc>
            </a:pPr>
          </a:p>
          <a:p>
            <a:pPr algn="l" marL="666336" indent="-333168" lvl="1">
              <a:lnSpc>
                <a:spcPts val="432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86" spc="67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Nuevos endpoints de autenticación y autorización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485454" y="9662274"/>
            <a:ext cx="802546" cy="1182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40"/>
              </a:lnSpc>
            </a:pPr>
            <a:r>
              <a:rPr lang="en-US" b="true" sz="3386" spc="7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</a:t>
            </a:r>
          </a:p>
          <a:p>
            <a:pPr algn="ctr" marL="0" indent="0" lvl="0">
              <a:lnSpc>
                <a:spcPts val="4740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789719" y="1337963"/>
            <a:ext cx="7531274" cy="96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BACKEND CON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89719" y="2161477"/>
            <a:ext cx="8324690" cy="125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API REST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997184" y="3721729"/>
            <a:ext cx="2788146" cy="797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56"/>
              </a:lnSpc>
              <a:spcBef>
                <a:spcPct val="0"/>
              </a:spcBef>
            </a:pPr>
            <a:r>
              <a:rPr lang="en-US" b="true" sz="4611" spc="101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Endpoints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458160">
            <a:off x="-3775194" y="6616870"/>
            <a:ext cx="8481393" cy="7340260"/>
          </a:xfrm>
          <a:custGeom>
            <a:avLst/>
            <a:gdLst/>
            <a:ahLst/>
            <a:cxnLst/>
            <a:rect r="r" b="b" t="t" l="l"/>
            <a:pathLst>
              <a:path h="7340260" w="8481393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5" id="15"/>
          <p:cNvGrpSpPr/>
          <p:nvPr/>
        </p:nvGrpSpPr>
        <p:grpSpPr>
          <a:xfrm rot="0">
            <a:off x="1789719" y="3712774"/>
            <a:ext cx="8738264" cy="5545526"/>
            <a:chOff x="0" y="0"/>
            <a:chExt cx="2831613" cy="179701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831613" cy="1797014"/>
            </a:xfrm>
            <a:custGeom>
              <a:avLst/>
              <a:gdLst/>
              <a:ahLst/>
              <a:cxnLst/>
              <a:rect r="r" b="b" t="t" l="l"/>
              <a:pathLst>
                <a:path h="1797014" w="2831613">
                  <a:moveTo>
                    <a:pt x="34553" y="0"/>
                  </a:moveTo>
                  <a:lnTo>
                    <a:pt x="2797060" y="0"/>
                  </a:lnTo>
                  <a:cubicBezTo>
                    <a:pt x="2806224" y="0"/>
                    <a:pt x="2815013" y="3640"/>
                    <a:pt x="2821493" y="10120"/>
                  </a:cubicBezTo>
                  <a:cubicBezTo>
                    <a:pt x="2827973" y="16600"/>
                    <a:pt x="2831613" y="25389"/>
                    <a:pt x="2831613" y="34553"/>
                  </a:cubicBezTo>
                  <a:lnTo>
                    <a:pt x="2831613" y="1762461"/>
                  </a:lnTo>
                  <a:cubicBezTo>
                    <a:pt x="2831613" y="1771625"/>
                    <a:pt x="2827973" y="1780414"/>
                    <a:pt x="2821493" y="1786894"/>
                  </a:cubicBezTo>
                  <a:cubicBezTo>
                    <a:pt x="2815013" y="1793374"/>
                    <a:pt x="2806224" y="1797014"/>
                    <a:pt x="2797060" y="1797014"/>
                  </a:cubicBezTo>
                  <a:lnTo>
                    <a:pt x="34553" y="1797014"/>
                  </a:lnTo>
                  <a:cubicBezTo>
                    <a:pt x="25389" y="1797014"/>
                    <a:pt x="16600" y="1793374"/>
                    <a:pt x="10120" y="1786894"/>
                  </a:cubicBezTo>
                  <a:cubicBezTo>
                    <a:pt x="3640" y="1780414"/>
                    <a:pt x="0" y="1771625"/>
                    <a:pt x="0" y="1762461"/>
                  </a:cubicBezTo>
                  <a:lnTo>
                    <a:pt x="0" y="34553"/>
                  </a:lnTo>
                  <a:cubicBezTo>
                    <a:pt x="0" y="25389"/>
                    <a:pt x="3640" y="16600"/>
                    <a:pt x="10120" y="10120"/>
                  </a:cubicBezTo>
                  <a:cubicBezTo>
                    <a:pt x="16600" y="3640"/>
                    <a:pt x="25389" y="0"/>
                    <a:pt x="34553" y="0"/>
                  </a:cubicBezTo>
                  <a:close/>
                </a:path>
              </a:pathLst>
            </a:custGeom>
            <a:solidFill>
              <a:srgbClr val="253754"/>
            </a:solidFill>
            <a:ln cap="rnd">
              <a:noFill/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9525"/>
              <a:ext cx="2831613" cy="17874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063697" y="3750304"/>
            <a:ext cx="8319260" cy="4385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40"/>
              </a:lnSpc>
            </a:pPr>
            <a:r>
              <a:rPr lang="en-US" sz="3386" spc="74" b="true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             </a:t>
            </a:r>
          </a:p>
          <a:p>
            <a:pPr algn="l">
              <a:lnSpc>
                <a:spcPts val="4320"/>
              </a:lnSpc>
            </a:pPr>
          </a:p>
          <a:p>
            <a:pPr algn="l" marL="666336" indent="-333168" lvl="1">
              <a:lnSpc>
                <a:spcPts val="4320"/>
              </a:lnSpc>
              <a:buFont typeface="Arial"/>
              <a:buChar char="•"/>
            </a:pPr>
            <a:r>
              <a:rPr lang="en-US" b="true" sz="3086" spc="67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Sistema de Tokens</a:t>
            </a:r>
          </a:p>
          <a:p>
            <a:pPr algn="l">
              <a:lnSpc>
                <a:spcPts val="4320"/>
              </a:lnSpc>
            </a:pPr>
            <a:r>
              <a:rPr lang="en-US" sz="3086" spc="67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</a:p>
          <a:p>
            <a:pPr algn="l" marL="666336" indent="-333168" lvl="1">
              <a:lnSpc>
                <a:spcPts val="432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86" spc="67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Sistema de permisos de usuario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</a:p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lang="en-US" b="true" sz="3086" spc="67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Aseguran que solo usuarios autentificados puedan acceder a los recursos permitidos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063697" y="3834708"/>
            <a:ext cx="8190309" cy="797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56"/>
              </a:lnSpc>
              <a:spcBef>
                <a:spcPct val="0"/>
              </a:spcBef>
            </a:pPr>
            <a:r>
              <a:rPr lang="en-US" b="true" sz="4611" spc="101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Autenticación y Autorización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45925">
            <a:off x="2094283" y="-461109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522892" y="4033161"/>
            <a:ext cx="5438858" cy="1688270"/>
          </a:xfrm>
          <a:custGeom>
            <a:avLst/>
            <a:gdLst/>
            <a:ahLst/>
            <a:cxnLst/>
            <a:rect r="r" b="b" t="t" l="l"/>
            <a:pathLst>
              <a:path h="1688270" w="5438858">
                <a:moveTo>
                  <a:pt x="0" y="0"/>
                </a:moveTo>
                <a:lnTo>
                  <a:pt x="5438858" y="0"/>
                </a:lnTo>
                <a:lnTo>
                  <a:pt x="5438858" y="1688270"/>
                </a:lnTo>
                <a:lnTo>
                  <a:pt x="0" y="16882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8798399">
            <a:off x="8466276" y="-9590538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3283157">
            <a:off x="-2665046" y="7501734"/>
            <a:ext cx="5624862" cy="7545546"/>
          </a:xfrm>
          <a:custGeom>
            <a:avLst/>
            <a:gdLst/>
            <a:ahLst/>
            <a:cxnLst/>
            <a:rect r="r" b="b" t="t" l="l"/>
            <a:pathLst>
              <a:path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2770156">
            <a:off x="15710816" y="8522875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2770156">
            <a:off x="-2279269" y="-3082003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902900" y="4160285"/>
            <a:ext cx="4967529" cy="1434023"/>
          </a:xfrm>
          <a:custGeom>
            <a:avLst/>
            <a:gdLst/>
            <a:ahLst/>
            <a:cxnLst/>
            <a:rect r="r" b="b" t="t" l="l"/>
            <a:pathLst>
              <a:path h="1434023" w="4967529">
                <a:moveTo>
                  <a:pt x="0" y="0"/>
                </a:moveTo>
                <a:lnTo>
                  <a:pt x="4967529" y="0"/>
                </a:lnTo>
                <a:lnTo>
                  <a:pt x="4967529" y="1434022"/>
                </a:lnTo>
                <a:lnTo>
                  <a:pt x="0" y="143402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522892" y="6270901"/>
            <a:ext cx="5438858" cy="1988754"/>
          </a:xfrm>
          <a:custGeom>
            <a:avLst/>
            <a:gdLst/>
            <a:ahLst/>
            <a:cxnLst/>
            <a:rect r="r" b="b" t="t" l="l"/>
            <a:pathLst>
              <a:path h="1988754" w="5438858">
                <a:moveTo>
                  <a:pt x="0" y="0"/>
                </a:moveTo>
                <a:lnTo>
                  <a:pt x="5438858" y="0"/>
                </a:lnTo>
                <a:lnTo>
                  <a:pt x="5438858" y="1988754"/>
                </a:lnTo>
                <a:lnTo>
                  <a:pt x="0" y="198875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559792" y="6270901"/>
            <a:ext cx="5653744" cy="1988754"/>
          </a:xfrm>
          <a:custGeom>
            <a:avLst/>
            <a:gdLst/>
            <a:ahLst/>
            <a:cxnLst/>
            <a:rect r="r" b="b" t="t" l="l"/>
            <a:pathLst>
              <a:path h="1988754" w="5653744">
                <a:moveTo>
                  <a:pt x="0" y="0"/>
                </a:moveTo>
                <a:lnTo>
                  <a:pt x="5653744" y="0"/>
                </a:lnTo>
                <a:lnTo>
                  <a:pt x="5653744" y="1988754"/>
                </a:lnTo>
                <a:lnTo>
                  <a:pt x="0" y="198875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17485454" y="9662274"/>
            <a:ext cx="802546" cy="1182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40"/>
              </a:lnSpc>
            </a:pPr>
            <a:r>
              <a:rPr lang="en-US" b="true" sz="3386" spc="74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  <a:p>
            <a:pPr algn="ctr" marL="0" indent="0" lvl="0">
              <a:lnSpc>
                <a:spcPts val="4740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3175826" y="8445240"/>
            <a:ext cx="2667556" cy="363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7"/>
              </a:lnSpc>
            </a:pPr>
            <a:r>
              <a:rPr lang="en-US" b="true" sz="2076" spc="20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Puntos de acceso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52886" y="5673806"/>
            <a:ext cx="2667556" cy="363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7"/>
              </a:lnSpc>
            </a:pPr>
            <a:r>
              <a:rPr lang="en-US" b="true" sz="2076" spc="20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Creación de Tokens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560853" y="8445240"/>
            <a:ext cx="3609018" cy="363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7"/>
              </a:lnSpc>
            </a:pPr>
            <a:r>
              <a:rPr lang="en-US" b="true" sz="2076" spc="20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Lógicas de autorización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85995" y="663395"/>
            <a:ext cx="7531274" cy="96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BACKEND CON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85995" y="1486908"/>
            <a:ext cx="8324690" cy="125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API REST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45925">
            <a:off x="2314450" y="-445709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8798399">
            <a:off x="8466276" y="-9590538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3283157">
            <a:off x="-2665046" y="7501734"/>
            <a:ext cx="5624862" cy="7545546"/>
          </a:xfrm>
          <a:custGeom>
            <a:avLst/>
            <a:gdLst/>
            <a:ahLst/>
            <a:cxnLst/>
            <a:rect r="r" b="b" t="t" l="l"/>
            <a:pathLst>
              <a:path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2770156">
            <a:off x="15710816" y="8522875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2770156">
            <a:off x="-2279269" y="-3082003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851632" y="3004287"/>
            <a:ext cx="8672150" cy="5644962"/>
          </a:xfrm>
          <a:custGeom>
            <a:avLst/>
            <a:gdLst/>
            <a:ahLst/>
            <a:cxnLst/>
            <a:rect r="r" b="b" t="t" l="l"/>
            <a:pathLst>
              <a:path h="5644962" w="8672150">
                <a:moveTo>
                  <a:pt x="0" y="0"/>
                </a:moveTo>
                <a:lnTo>
                  <a:pt x="8672151" y="0"/>
                </a:lnTo>
                <a:lnTo>
                  <a:pt x="8672151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17485454" y="9662274"/>
            <a:ext cx="802546" cy="1182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40"/>
              </a:lnSpc>
            </a:pPr>
            <a:r>
              <a:rPr lang="en-US" b="true" sz="3386" spc="74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  <a:p>
            <a:pPr algn="ctr" marL="0" indent="0" lvl="0">
              <a:lnSpc>
                <a:spcPts val="4740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990183" y="8753203"/>
            <a:ext cx="4841003" cy="732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7"/>
              </a:lnSpc>
            </a:pPr>
            <a:r>
              <a:rPr lang="en-US" b="true" sz="2076" spc="20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Exigencias en el manejo de datos de caracter personal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85995" y="663395"/>
            <a:ext cx="7531274" cy="96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BACKEND CON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85995" y="1486908"/>
            <a:ext cx="8324690" cy="125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API REST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45925">
            <a:off x="3142738" y="-769394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8798399">
            <a:off x="8466276" y="-9590538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3283157">
            <a:off x="-1501206" y="7329841"/>
            <a:ext cx="5624862" cy="7545546"/>
          </a:xfrm>
          <a:custGeom>
            <a:avLst/>
            <a:gdLst/>
            <a:ahLst/>
            <a:cxnLst/>
            <a:rect r="r" b="b" t="t" l="l"/>
            <a:pathLst>
              <a:path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1904222" y="1286755"/>
            <a:ext cx="13358477" cy="1193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2"/>
              </a:lnSpc>
            </a:pPr>
            <a:r>
              <a:rPr lang="en-US" sz="6994" spc="657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CONSULTAS FUNCIONALES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2770156">
            <a:off x="-2577184" y="-2165857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2770156">
            <a:off x="15710816" y="8522875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028346" y="3393766"/>
            <a:ext cx="7858381" cy="2278930"/>
          </a:xfrm>
          <a:custGeom>
            <a:avLst/>
            <a:gdLst/>
            <a:ahLst/>
            <a:cxnLst/>
            <a:rect r="r" b="b" t="t" l="l"/>
            <a:pathLst>
              <a:path h="2278930" w="7858381">
                <a:moveTo>
                  <a:pt x="0" y="0"/>
                </a:moveTo>
                <a:lnTo>
                  <a:pt x="7858381" y="0"/>
                </a:lnTo>
                <a:lnTo>
                  <a:pt x="7858381" y="2278930"/>
                </a:lnTo>
                <a:lnTo>
                  <a:pt x="0" y="227893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028346" y="5983526"/>
            <a:ext cx="7858381" cy="2278930"/>
          </a:xfrm>
          <a:custGeom>
            <a:avLst/>
            <a:gdLst/>
            <a:ahLst/>
            <a:cxnLst/>
            <a:rect r="r" b="b" t="t" l="l"/>
            <a:pathLst>
              <a:path h="2278930" w="7858381">
                <a:moveTo>
                  <a:pt x="0" y="0"/>
                </a:moveTo>
                <a:lnTo>
                  <a:pt x="7858381" y="0"/>
                </a:lnTo>
                <a:lnTo>
                  <a:pt x="7858381" y="2278930"/>
                </a:lnTo>
                <a:lnTo>
                  <a:pt x="0" y="227893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1028700" y="3055769"/>
            <a:ext cx="7173354" cy="675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9406" indent="-379703" lvl="1">
              <a:lnSpc>
                <a:spcPts val="4924"/>
              </a:lnSpc>
              <a:buFont typeface="Arial"/>
              <a:buChar char="•"/>
            </a:pPr>
            <a:r>
              <a:rPr lang="en-US" b="true" sz="3517" spc="7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Manejo de nuevas consultas para implementar las nuevas consideraciones de seguridad</a:t>
            </a:r>
          </a:p>
          <a:p>
            <a:pPr algn="l" marL="759406" indent="-379703" lvl="1">
              <a:lnSpc>
                <a:spcPts val="4924"/>
              </a:lnSpc>
              <a:buFont typeface="Arial"/>
              <a:buChar char="•"/>
            </a:pPr>
            <a:r>
              <a:rPr lang="en-US" b="true" sz="3517" spc="7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Nuevo manejo de formularios para ser almacenados en nuestra BD no relacional</a:t>
            </a:r>
          </a:p>
          <a:p>
            <a:pPr algn="l">
              <a:lnSpc>
                <a:spcPts val="4924"/>
              </a:lnSpc>
            </a:pPr>
          </a:p>
          <a:p>
            <a:pPr algn="l">
              <a:lnSpc>
                <a:spcPts val="4924"/>
              </a:lnSpc>
            </a:pPr>
          </a:p>
          <a:p>
            <a:pPr algn="l">
              <a:lnSpc>
                <a:spcPts val="4924"/>
              </a:lnSpc>
            </a:pPr>
          </a:p>
          <a:p>
            <a:pPr algn="l">
              <a:lnSpc>
                <a:spcPts val="4924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7485454" y="9662274"/>
            <a:ext cx="802546" cy="581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40"/>
              </a:lnSpc>
              <a:spcBef>
                <a:spcPct val="0"/>
              </a:spcBef>
            </a:pPr>
            <a:r>
              <a:rPr lang="en-US" b="true" sz="3386" spc="7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099177" y="8320466"/>
            <a:ext cx="5716719" cy="363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7"/>
              </a:lnSpc>
            </a:pPr>
            <a:r>
              <a:rPr lang="en-US" b="true" sz="2076" spc="20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Consultas vistas desde la terminal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8131" y="7173582"/>
            <a:ext cx="7641686" cy="6808048"/>
          </a:xfrm>
          <a:custGeom>
            <a:avLst/>
            <a:gdLst/>
            <a:ahLst/>
            <a:cxnLst/>
            <a:rect r="r" b="b" t="t" l="l"/>
            <a:pathLst>
              <a:path h="6808048" w="7641686">
                <a:moveTo>
                  <a:pt x="0" y="0"/>
                </a:moveTo>
                <a:lnTo>
                  <a:pt x="7641686" y="0"/>
                </a:lnTo>
                <a:lnTo>
                  <a:pt x="7641686" y="6808048"/>
                </a:lnTo>
                <a:lnTo>
                  <a:pt x="0" y="68080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1849738" y="-4940726"/>
            <a:ext cx="7641686" cy="6808048"/>
          </a:xfrm>
          <a:custGeom>
            <a:avLst/>
            <a:gdLst/>
            <a:ahLst/>
            <a:cxnLst/>
            <a:rect r="r" b="b" t="t" l="l"/>
            <a:pathLst>
              <a:path h="6808048" w="7641686">
                <a:moveTo>
                  <a:pt x="0" y="0"/>
                </a:moveTo>
                <a:lnTo>
                  <a:pt x="7641686" y="0"/>
                </a:lnTo>
                <a:lnTo>
                  <a:pt x="7641686" y="6808048"/>
                </a:lnTo>
                <a:lnTo>
                  <a:pt x="0" y="68080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8798399">
            <a:off x="13295637" y="2270010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8798399">
            <a:off x="-2994864" y="-8645988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9961243">
            <a:off x="13013902" y="-2804617"/>
            <a:ext cx="10084214" cy="8727429"/>
          </a:xfrm>
          <a:custGeom>
            <a:avLst/>
            <a:gdLst/>
            <a:ahLst/>
            <a:cxnLst/>
            <a:rect r="r" b="b" t="t" l="l"/>
            <a:pathLst>
              <a:path h="8727429" w="10084214">
                <a:moveTo>
                  <a:pt x="0" y="0"/>
                </a:moveTo>
                <a:lnTo>
                  <a:pt x="10084215" y="0"/>
                </a:lnTo>
                <a:lnTo>
                  <a:pt x="10084215" y="8727429"/>
                </a:lnTo>
                <a:lnTo>
                  <a:pt x="0" y="87274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976001">
            <a:off x="-4372742" y="5600347"/>
            <a:ext cx="9228681" cy="7987004"/>
          </a:xfrm>
          <a:custGeom>
            <a:avLst/>
            <a:gdLst/>
            <a:ahLst/>
            <a:cxnLst/>
            <a:rect r="r" b="b" t="t" l="l"/>
            <a:pathLst>
              <a:path h="7987004" w="9228681">
                <a:moveTo>
                  <a:pt x="0" y="0"/>
                </a:moveTo>
                <a:lnTo>
                  <a:pt x="9228681" y="0"/>
                </a:lnTo>
                <a:lnTo>
                  <a:pt x="9228681" y="7987004"/>
                </a:lnTo>
                <a:lnTo>
                  <a:pt x="0" y="79870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8" id="8"/>
          <p:cNvGrpSpPr/>
          <p:nvPr/>
        </p:nvGrpSpPr>
        <p:grpSpPr>
          <a:xfrm rot="0">
            <a:off x="1028700" y="3004287"/>
            <a:ext cx="5191976" cy="2739643"/>
            <a:chOff x="0" y="0"/>
            <a:chExt cx="1682447" cy="8877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82447" cy="887775"/>
            </a:xfrm>
            <a:custGeom>
              <a:avLst/>
              <a:gdLst/>
              <a:ahLst/>
              <a:cxnLst/>
              <a:rect r="r" b="b" t="t" l="l"/>
              <a:pathLst>
                <a:path h="887775" w="1682447">
                  <a:moveTo>
                    <a:pt x="58154" y="0"/>
                  </a:moveTo>
                  <a:lnTo>
                    <a:pt x="1624293" y="0"/>
                  </a:lnTo>
                  <a:cubicBezTo>
                    <a:pt x="1656411" y="0"/>
                    <a:pt x="1682447" y="26036"/>
                    <a:pt x="1682447" y="58154"/>
                  </a:cubicBezTo>
                  <a:lnTo>
                    <a:pt x="1682447" y="829621"/>
                  </a:lnTo>
                  <a:cubicBezTo>
                    <a:pt x="1682447" y="861738"/>
                    <a:pt x="1656411" y="887775"/>
                    <a:pt x="1624293" y="887775"/>
                  </a:cubicBezTo>
                  <a:lnTo>
                    <a:pt x="58154" y="887775"/>
                  </a:lnTo>
                  <a:cubicBezTo>
                    <a:pt x="26036" y="887775"/>
                    <a:pt x="0" y="861738"/>
                    <a:pt x="0" y="829621"/>
                  </a:cubicBezTo>
                  <a:lnTo>
                    <a:pt x="0" y="58154"/>
                  </a:lnTo>
                  <a:cubicBezTo>
                    <a:pt x="0" y="26036"/>
                    <a:pt x="26036" y="0"/>
                    <a:pt x="58154" y="0"/>
                  </a:cubicBezTo>
                  <a:close/>
                </a:path>
              </a:pathLst>
            </a:custGeom>
            <a:solidFill>
              <a:srgbClr val="253754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9525"/>
              <a:ext cx="1682447" cy="878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8079817" y="2964366"/>
            <a:ext cx="9163562" cy="4902506"/>
          </a:xfrm>
          <a:custGeom>
            <a:avLst/>
            <a:gdLst/>
            <a:ahLst/>
            <a:cxnLst/>
            <a:rect r="r" b="b" t="t" l="l"/>
            <a:pathLst>
              <a:path h="4902506" w="9163562">
                <a:moveTo>
                  <a:pt x="0" y="0"/>
                </a:moveTo>
                <a:lnTo>
                  <a:pt x="9163562" y="0"/>
                </a:lnTo>
                <a:lnTo>
                  <a:pt x="9163562" y="4902505"/>
                </a:lnTo>
                <a:lnTo>
                  <a:pt x="0" y="490250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2" id="12"/>
          <p:cNvSpPr txBox="true"/>
          <p:nvPr/>
        </p:nvSpPr>
        <p:spPr>
          <a:xfrm rot="0">
            <a:off x="1028700" y="895350"/>
            <a:ext cx="7531274" cy="1194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80"/>
              </a:lnSpc>
            </a:pPr>
            <a:r>
              <a:rPr lang="en-US" sz="6986" spc="65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USO DE GIT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485454" y="9662274"/>
            <a:ext cx="802546" cy="1182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40"/>
              </a:lnSpc>
            </a:pPr>
            <a:r>
              <a:rPr lang="en-US" b="true" sz="3386" spc="74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04</a:t>
            </a:r>
          </a:p>
          <a:p>
            <a:pPr algn="ctr" marL="0" indent="0" lvl="0">
              <a:lnSpc>
                <a:spcPts val="474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97874" y="3103753"/>
            <a:ext cx="4691959" cy="2142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46"/>
              </a:lnSpc>
            </a:pPr>
          </a:p>
          <a:p>
            <a:pPr algn="ctr" marL="377211" indent="-188605" lvl="1">
              <a:lnSpc>
                <a:spcPts val="2446"/>
              </a:lnSpc>
              <a:buFont typeface="Arial"/>
              <a:buChar char="•"/>
            </a:pPr>
            <a:r>
              <a:rPr lang="en-US" sz="1747" spc="38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Cada commit refleja un cambio específico y está acompañado de un mensaje </a:t>
            </a:r>
          </a:p>
          <a:p>
            <a:pPr algn="ctr">
              <a:lnSpc>
                <a:spcPts val="2446"/>
              </a:lnSpc>
            </a:pPr>
          </a:p>
          <a:p>
            <a:pPr algn="ctr" marL="377211" indent="-188605" lvl="1">
              <a:lnSpc>
                <a:spcPts val="2446"/>
              </a:lnSpc>
              <a:buFont typeface="Arial"/>
              <a:buChar char="•"/>
            </a:pPr>
            <a:r>
              <a:rPr lang="en-US" sz="1747" spc="38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historial de cambios para evitar mensajes de commit ambiguos o irrelevantes, documentando la evolución del proyecto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327820" y="7929243"/>
            <a:ext cx="2667556" cy="363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7"/>
              </a:lnSpc>
            </a:pPr>
            <a:r>
              <a:rPr lang="en-US" b="true" sz="2076" spc="20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Vista desde GitHub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8131" y="7173582"/>
            <a:ext cx="7641686" cy="6808048"/>
          </a:xfrm>
          <a:custGeom>
            <a:avLst/>
            <a:gdLst/>
            <a:ahLst/>
            <a:cxnLst/>
            <a:rect r="r" b="b" t="t" l="l"/>
            <a:pathLst>
              <a:path h="6808048" w="7641686">
                <a:moveTo>
                  <a:pt x="0" y="0"/>
                </a:moveTo>
                <a:lnTo>
                  <a:pt x="7641686" y="0"/>
                </a:lnTo>
                <a:lnTo>
                  <a:pt x="7641686" y="6808048"/>
                </a:lnTo>
                <a:lnTo>
                  <a:pt x="0" y="68080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1849738" y="-4940726"/>
            <a:ext cx="7641686" cy="6808048"/>
          </a:xfrm>
          <a:custGeom>
            <a:avLst/>
            <a:gdLst/>
            <a:ahLst/>
            <a:cxnLst/>
            <a:rect r="r" b="b" t="t" l="l"/>
            <a:pathLst>
              <a:path h="6808048" w="7641686">
                <a:moveTo>
                  <a:pt x="0" y="0"/>
                </a:moveTo>
                <a:lnTo>
                  <a:pt x="7641686" y="0"/>
                </a:lnTo>
                <a:lnTo>
                  <a:pt x="7641686" y="6808048"/>
                </a:lnTo>
                <a:lnTo>
                  <a:pt x="0" y="68080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8798399">
            <a:off x="13156923" y="1016610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8798399">
            <a:off x="-2994864" y="-8645988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428606" y="3019532"/>
            <a:ext cx="3879535" cy="5702496"/>
            <a:chOff x="0" y="0"/>
            <a:chExt cx="1257154" cy="1847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57154" cy="1847880"/>
            </a:xfrm>
            <a:custGeom>
              <a:avLst/>
              <a:gdLst/>
              <a:ahLst/>
              <a:cxnLst/>
              <a:rect r="r" b="b" t="t" l="l"/>
              <a:pathLst>
                <a:path h="1847880" w="1257154">
                  <a:moveTo>
                    <a:pt x="77828" y="0"/>
                  </a:moveTo>
                  <a:lnTo>
                    <a:pt x="1179326" y="0"/>
                  </a:lnTo>
                  <a:cubicBezTo>
                    <a:pt x="1222309" y="0"/>
                    <a:pt x="1257154" y="34845"/>
                    <a:pt x="1257154" y="77828"/>
                  </a:cubicBezTo>
                  <a:lnTo>
                    <a:pt x="1257154" y="1770052"/>
                  </a:lnTo>
                  <a:cubicBezTo>
                    <a:pt x="1257154" y="1813035"/>
                    <a:pt x="1222309" y="1847880"/>
                    <a:pt x="1179326" y="1847880"/>
                  </a:cubicBezTo>
                  <a:lnTo>
                    <a:pt x="77828" y="1847880"/>
                  </a:lnTo>
                  <a:cubicBezTo>
                    <a:pt x="57186" y="1847880"/>
                    <a:pt x="37391" y="1839680"/>
                    <a:pt x="22795" y="1825085"/>
                  </a:cubicBezTo>
                  <a:cubicBezTo>
                    <a:pt x="8200" y="1810489"/>
                    <a:pt x="0" y="1790693"/>
                    <a:pt x="0" y="1770052"/>
                  </a:cubicBezTo>
                  <a:lnTo>
                    <a:pt x="0" y="77828"/>
                  </a:lnTo>
                  <a:cubicBezTo>
                    <a:pt x="0" y="34845"/>
                    <a:pt x="34845" y="0"/>
                    <a:pt x="77828" y="0"/>
                  </a:cubicBezTo>
                  <a:close/>
                </a:path>
              </a:pathLst>
            </a:custGeom>
            <a:solidFill>
              <a:srgbClr val="253754"/>
            </a:solidFill>
            <a:ln cap="rnd">
              <a:noFill/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9525"/>
              <a:ext cx="1257154" cy="18383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9961243">
            <a:off x="13449178" y="-3149976"/>
            <a:ext cx="10084214" cy="8727429"/>
          </a:xfrm>
          <a:custGeom>
            <a:avLst/>
            <a:gdLst/>
            <a:ahLst/>
            <a:cxnLst/>
            <a:rect r="r" b="b" t="t" l="l"/>
            <a:pathLst>
              <a:path h="8727429" w="10084214">
                <a:moveTo>
                  <a:pt x="0" y="0"/>
                </a:moveTo>
                <a:lnTo>
                  <a:pt x="10084214" y="0"/>
                </a:lnTo>
                <a:lnTo>
                  <a:pt x="10084214" y="8727430"/>
                </a:lnTo>
                <a:lnTo>
                  <a:pt x="0" y="87274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2389648">
            <a:off x="6799787" y="7690730"/>
            <a:ext cx="9228681" cy="7987004"/>
          </a:xfrm>
          <a:custGeom>
            <a:avLst/>
            <a:gdLst/>
            <a:ahLst/>
            <a:cxnLst/>
            <a:rect r="r" b="b" t="t" l="l"/>
            <a:pathLst>
              <a:path h="7987004" w="9228681">
                <a:moveTo>
                  <a:pt x="0" y="0"/>
                </a:moveTo>
                <a:lnTo>
                  <a:pt x="9228681" y="0"/>
                </a:lnTo>
                <a:lnTo>
                  <a:pt x="9228681" y="7987004"/>
                </a:lnTo>
                <a:lnTo>
                  <a:pt x="0" y="79870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3832093" y="3668578"/>
            <a:ext cx="3930769" cy="4553321"/>
          </a:xfrm>
          <a:custGeom>
            <a:avLst/>
            <a:gdLst/>
            <a:ahLst/>
            <a:cxnLst/>
            <a:rect r="r" b="b" t="t" l="l"/>
            <a:pathLst>
              <a:path h="4553321" w="3930769">
                <a:moveTo>
                  <a:pt x="0" y="0"/>
                </a:moveTo>
                <a:lnTo>
                  <a:pt x="3930769" y="0"/>
                </a:lnTo>
                <a:lnTo>
                  <a:pt x="3930769" y="4553321"/>
                </a:lnTo>
                <a:lnTo>
                  <a:pt x="0" y="455332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9959056" y="2308736"/>
            <a:ext cx="2910143" cy="5913164"/>
          </a:xfrm>
          <a:custGeom>
            <a:avLst/>
            <a:gdLst/>
            <a:ahLst/>
            <a:cxnLst/>
            <a:rect r="r" b="b" t="t" l="l"/>
            <a:pathLst>
              <a:path h="5913164" w="2910143">
                <a:moveTo>
                  <a:pt x="0" y="0"/>
                </a:moveTo>
                <a:lnTo>
                  <a:pt x="2910143" y="0"/>
                </a:lnTo>
                <a:lnTo>
                  <a:pt x="2910143" y="5913163"/>
                </a:lnTo>
                <a:lnTo>
                  <a:pt x="0" y="591316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5300851" y="2336178"/>
            <a:ext cx="3169119" cy="6043216"/>
          </a:xfrm>
          <a:custGeom>
            <a:avLst/>
            <a:gdLst/>
            <a:ahLst/>
            <a:cxnLst/>
            <a:rect r="r" b="b" t="t" l="l"/>
            <a:pathLst>
              <a:path h="6043216" w="3169119">
                <a:moveTo>
                  <a:pt x="0" y="0"/>
                </a:moveTo>
                <a:lnTo>
                  <a:pt x="3169120" y="0"/>
                </a:lnTo>
                <a:lnTo>
                  <a:pt x="3169120" y="6043216"/>
                </a:lnTo>
                <a:lnTo>
                  <a:pt x="0" y="604321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571660" y="1030362"/>
            <a:ext cx="8324690" cy="125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AÑADIDAS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71660" y="294154"/>
            <a:ext cx="7531274" cy="96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FUNCIONALIDADES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38131" y="2701377"/>
            <a:ext cx="3791686" cy="5863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9"/>
              </a:lnSpc>
            </a:pPr>
          </a:p>
          <a:p>
            <a:pPr algn="l" marL="515009" indent="-257504" lvl="1">
              <a:lnSpc>
                <a:spcPts val="3339"/>
              </a:lnSpc>
              <a:buFont typeface="Arial"/>
              <a:buChar char="•"/>
            </a:pPr>
            <a:r>
              <a:rPr lang="en-US" sz="2385" spc="52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Manejo</a:t>
            </a:r>
            <a:r>
              <a:rPr lang="en-US" sz="2385" spc="52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 citas con modelo NoSQL</a:t>
            </a:r>
          </a:p>
          <a:p>
            <a:pPr algn="l">
              <a:lnSpc>
                <a:spcPts val="3339"/>
              </a:lnSpc>
            </a:pPr>
          </a:p>
          <a:p>
            <a:pPr algn="l" marL="515009" indent="-257504" lvl="1">
              <a:lnSpc>
                <a:spcPts val="3339"/>
              </a:lnSpc>
              <a:buFont typeface="Arial"/>
              <a:buChar char="•"/>
            </a:pPr>
            <a:r>
              <a:rPr lang="en-US" sz="2385" spc="52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Conectividad a BD relacional y no relacional</a:t>
            </a:r>
          </a:p>
          <a:p>
            <a:pPr algn="l">
              <a:lnSpc>
                <a:spcPts val="3339"/>
              </a:lnSpc>
            </a:pPr>
            <a:r>
              <a:rPr lang="en-US" sz="2385" spc="52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</a:p>
          <a:p>
            <a:pPr algn="l" marL="515009" indent="-257504" lvl="1">
              <a:lnSpc>
                <a:spcPts val="3339"/>
              </a:lnSpc>
              <a:buFont typeface="Arial"/>
              <a:buChar char="•"/>
            </a:pPr>
            <a:r>
              <a:rPr lang="en-US" sz="2385" spc="52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</a:t>
            </a:r>
            <a:r>
              <a:rPr lang="en-US" sz="2385" spc="52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structura de API REST mejorada</a:t>
            </a:r>
          </a:p>
          <a:p>
            <a:pPr algn="l" marL="1030018" indent="-343339" lvl="2">
              <a:lnSpc>
                <a:spcPts val="3339"/>
              </a:lnSpc>
              <a:buFont typeface="Arial"/>
              <a:buChar char="⚬"/>
            </a:pPr>
            <a:r>
              <a:rPr lang="en-US" sz="2385" spc="52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implementación de sistema de autenticación segura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485454" y="9662274"/>
            <a:ext cx="802546" cy="1182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40"/>
              </a:lnSpc>
            </a:pPr>
            <a:r>
              <a:rPr lang="en-US" b="true" sz="3386" spc="74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05</a:t>
            </a:r>
          </a:p>
          <a:p>
            <a:pPr algn="ctr" marL="0" indent="0" lvl="0">
              <a:lnSpc>
                <a:spcPts val="4740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5551633" y="8305396"/>
            <a:ext cx="2667556" cy="732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7"/>
              </a:lnSpc>
            </a:pPr>
            <a:r>
              <a:rPr lang="en-US" b="true" sz="2076" spc="20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Manejo de citas con MongoDB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080349" y="8331769"/>
            <a:ext cx="2667556" cy="732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7"/>
              </a:lnSpc>
            </a:pPr>
            <a:r>
              <a:rPr lang="en-US" b="true" sz="2076" spc="20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BD relacional y no relacional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427094" y="8305396"/>
            <a:ext cx="2667556" cy="732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7"/>
              </a:lnSpc>
            </a:pPr>
            <a:r>
              <a:rPr lang="en-US" b="true" sz="2076" spc="20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Sistema que solicita autenticación 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70283">
            <a:off x="-5763726" y="-5323858"/>
            <a:ext cx="9401016" cy="7537905"/>
          </a:xfrm>
          <a:custGeom>
            <a:avLst/>
            <a:gdLst/>
            <a:ahLst/>
            <a:cxnLst/>
            <a:rect r="r" b="b" t="t" l="l"/>
            <a:pathLst>
              <a:path h="7537905" w="9401016">
                <a:moveTo>
                  <a:pt x="0" y="0"/>
                </a:moveTo>
                <a:lnTo>
                  <a:pt x="9401016" y="0"/>
                </a:lnTo>
                <a:lnTo>
                  <a:pt x="9401016" y="7537906"/>
                </a:lnTo>
                <a:lnTo>
                  <a:pt x="0" y="75379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6008157" y="8925520"/>
            <a:ext cx="7719111" cy="6189324"/>
          </a:xfrm>
          <a:custGeom>
            <a:avLst/>
            <a:gdLst/>
            <a:ahLst/>
            <a:cxnLst/>
            <a:rect r="r" b="b" t="t" l="l"/>
            <a:pathLst>
              <a:path h="6189324" w="7719111">
                <a:moveTo>
                  <a:pt x="0" y="0"/>
                </a:moveTo>
                <a:lnTo>
                  <a:pt x="7719111" y="0"/>
                </a:lnTo>
                <a:lnTo>
                  <a:pt x="7719111" y="6189324"/>
                </a:lnTo>
                <a:lnTo>
                  <a:pt x="0" y="61893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6399961">
            <a:off x="10984166" y="2551892"/>
            <a:ext cx="13805122" cy="17698875"/>
          </a:xfrm>
          <a:custGeom>
            <a:avLst/>
            <a:gdLst/>
            <a:ahLst/>
            <a:cxnLst/>
            <a:rect r="r" b="b" t="t" l="l"/>
            <a:pathLst>
              <a:path h="17698875" w="13805122">
                <a:moveTo>
                  <a:pt x="0" y="0"/>
                </a:moveTo>
                <a:lnTo>
                  <a:pt x="13805122" y="0"/>
                </a:lnTo>
                <a:lnTo>
                  <a:pt x="13805122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937035">
            <a:off x="15051354" y="-2631688"/>
            <a:ext cx="5638870" cy="3660139"/>
          </a:xfrm>
          <a:custGeom>
            <a:avLst/>
            <a:gdLst/>
            <a:ahLst/>
            <a:cxnLst/>
            <a:rect r="r" b="b" t="t" l="l"/>
            <a:pathLst>
              <a:path h="3660139" w="5638870">
                <a:moveTo>
                  <a:pt x="0" y="0"/>
                </a:moveTo>
                <a:lnTo>
                  <a:pt x="5638870" y="0"/>
                </a:lnTo>
                <a:lnTo>
                  <a:pt x="5638870" y="3660140"/>
                </a:lnTo>
                <a:lnTo>
                  <a:pt x="0" y="36601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6276067" y="8443200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10027940" y="3067172"/>
            <a:ext cx="4634830" cy="2975203"/>
            <a:chOff x="0" y="0"/>
            <a:chExt cx="1501905" cy="96410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01905" cy="964107"/>
            </a:xfrm>
            <a:custGeom>
              <a:avLst/>
              <a:gdLst/>
              <a:ahLst/>
              <a:cxnLst/>
              <a:rect r="r" b="b" t="t" l="l"/>
              <a:pathLst>
                <a:path h="964107" w="1501905">
                  <a:moveTo>
                    <a:pt x="65145" y="0"/>
                  </a:moveTo>
                  <a:lnTo>
                    <a:pt x="1436761" y="0"/>
                  </a:lnTo>
                  <a:cubicBezTo>
                    <a:pt x="1454038" y="0"/>
                    <a:pt x="1470608" y="6863"/>
                    <a:pt x="1482825" y="19080"/>
                  </a:cubicBezTo>
                  <a:cubicBezTo>
                    <a:pt x="1495042" y="31297"/>
                    <a:pt x="1501905" y="47867"/>
                    <a:pt x="1501905" y="65145"/>
                  </a:cubicBezTo>
                  <a:lnTo>
                    <a:pt x="1501905" y="898962"/>
                  </a:lnTo>
                  <a:cubicBezTo>
                    <a:pt x="1501905" y="934941"/>
                    <a:pt x="1472739" y="964107"/>
                    <a:pt x="1436761" y="964107"/>
                  </a:cubicBezTo>
                  <a:lnTo>
                    <a:pt x="65145" y="964107"/>
                  </a:lnTo>
                  <a:cubicBezTo>
                    <a:pt x="29166" y="964107"/>
                    <a:pt x="0" y="934941"/>
                    <a:pt x="0" y="898962"/>
                  </a:cubicBezTo>
                  <a:lnTo>
                    <a:pt x="0" y="65145"/>
                  </a:lnTo>
                  <a:cubicBezTo>
                    <a:pt x="0" y="29166"/>
                    <a:pt x="29166" y="0"/>
                    <a:pt x="65145" y="0"/>
                  </a:cubicBezTo>
                  <a:close/>
                </a:path>
              </a:pathLst>
            </a:custGeom>
            <a:solidFill>
              <a:srgbClr val="253754"/>
            </a:solidFill>
            <a:ln cap="rnd">
              <a:noFill/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9525"/>
              <a:ext cx="1501905" cy="9545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431080" y="1492557"/>
            <a:ext cx="7941998" cy="7971892"/>
          </a:xfrm>
          <a:custGeom>
            <a:avLst/>
            <a:gdLst/>
            <a:ahLst/>
            <a:cxnLst/>
            <a:rect r="r" b="b" t="t" l="l"/>
            <a:pathLst>
              <a:path h="7971892" w="7941998">
                <a:moveTo>
                  <a:pt x="0" y="0"/>
                </a:moveTo>
                <a:lnTo>
                  <a:pt x="7941997" y="0"/>
                </a:lnTo>
                <a:lnTo>
                  <a:pt x="7941997" y="7971893"/>
                </a:lnTo>
                <a:lnTo>
                  <a:pt x="0" y="797189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7485454" y="9662274"/>
            <a:ext cx="802546" cy="1182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40"/>
              </a:lnSpc>
            </a:pPr>
            <a:r>
              <a:rPr lang="en-US" b="true" sz="3386" spc="7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06</a:t>
            </a:r>
          </a:p>
          <a:p>
            <a:pPr algn="ctr" marL="0" indent="0" lvl="0">
              <a:lnSpc>
                <a:spcPts val="4740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9970811" y="3029072"/>
            <a:ext cx="4691959" cy="2756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46"/>
              </a:lnSpc>
            </a:pPr>
          </a:p>
          <a:p>
            <a:pPr algn="ctr" marL="377211" indent="-188605" lvl="1">
              <a:lnSpc>
                <a:spcPts val="2446"/>
              </a:lnSpc>
              <a:buFont typeface="Arial"/>
              <a:buChar char="•"/>
            </a:pPr>
            <a:r>
              <a:rPr lang="en-US" sz="1747" spc="38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Permite el modelado del sistema de forma no relacional</a:t>
            </a:r>
          </a:p>
          <a:p>
            <a:pPr algn="ctr">
              <a:lnSpc>
                <a:spcPts val="2446"/>
              </a:lnSpc>
            </a:pPr>
          </a:p>
          <a:p>
            <a:pPr algn="ctr" marL="377211" indent="-188605" lvl="1">
              <a:lnSpc>
                <a:spcPts val="2446"/>
              </a:lnSpc>
              <a:buFont typeface="Arial"/>
              <a:buChar char="•"/>
            </a:pPr>
            <a:r>
              <a:rPr lang="en-US" sz="1747" spc="38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 usado para el funcionamiento de MongoDB</a:t>
            </a:r>
          </a:p>
          <a:p>
            <a:pPr algn="ctr">
              <a:lnSpc>
                <a:spcPts val="2446"/>
              </a:lnSpc>
            </a:pPr>
          </a:p>
          <a:p>
            <a:pPr algn="ctr" marL="377211" indent="-188605" lvl="1">
              <a:lnSpc>
                <a:spcPts val="2446"/>
              </a:lnSpc>
              <a:buFont typeface="Arial"/>
              <a:buChar char="•"/>
            </a:pPr>
            <a:r>
              <a:rPr lang="en-US" sz="1747" spc="38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Otorga una flexibilidad, escalabilidad y rendimientos superior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60764" y="1549675"/>
            <a:ext cx="8324690" cy="125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NOSQL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60764" y="1069015"/>
            <a:ext cx="7531274" cy="804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61"/>
              </a:lnSpc>
            </a:pPr>
            <a:r>
              <a:rPr lang="en-US" sz="4686" spc="44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MODELO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8914385" y="6517309"/>
            <a:ext cx="4634830" cy="1925891"/>
            <a:chOff x="0" y="0"/>
            <a:chExt cx="1501905" cy="62408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501905" cy="624080"/>
            </a:xfrm>
            <a:custGeom>
              <a:avLst/>
              <a:gdLst/>
              <a:ahLst/>
              <a:cxnLst/>
              <a:rect r="r" b="b" t="t" l="l"/>
              <a:pathLst>
                <a:path h="624080" w="1501905">
                  <a:moveTo>
                    <a:pt x="65145" y="0"/>
                  </a:moveTo>
                  <a:lnTo>
                    <a:pt x="1436761" y="0"/>
                  </a:lnTo>
                  <a:cubicBezTo>
                    <a:pt x="1454038" y="0"/>
                    <a:pt x="1470608" y="6863"/>
                    <a:pt x="1482825" y="19080"/>
                  </a:cubicBezTo>
                  <a:cubicBezTo>
                    <a:pt x="1495042" y="31297"/>
                    <a:pt x="1501905" y="47867"/>
                    <a:pt x="1501905" y="65145"/>
                  </a:cubicBezTo>
                  <a:lnTo>
                    <a:pt x="1501905" y="558936"/>
                  </a:lnTo>
                  <a:cubicBezTo>
                    <a:pt x="1501905" y="594914"/>
                    <a:pt x="1472739" y="624080"/>
                    <a:pt x="1436761" y="624080"/>
                  </a:cubicBezTo>
                  <a:lnTo>
                    <a:pt x="65145" y="624080"/>
                  </a:lnTo>
                  <a:cubicBezTo>
                    <a:pt x="29166" y="624080"/>
                    <a:pt x="0" y="594914"/>
                    <a:pt x="0" y="558936"/>
                  </a:cubicBezTo>
                  <a:lnTo>
                    <a:pt x="0" y="65145"/>
                  </a:lnTo>
                  <a:cubicBezTo>
                    <a:pt x="0" y="29166"/>
                    <a:pt x="29166" y="0"/>
                    <a:pt x="65145" y="0"/>
                  </a:cubicBezTo>
                  <a:close/>
                </a:path>
              </a:pathLst>
            </a:custGeom>
            <a:solidFill>
              <a:srgbClr val="253754"/>
            </a:solidFill>
            <a:ln cap="rnd">
              <a:noFill/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9525"/>
              <a:ext cx="1501905" cy="6145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8885820" y="6696934"/>
            <a:ext cx="4691959" cy="1528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46"/>
              </a:lnSpc>
            </a:pPr>
            <a:r>
              <a:rPr lang="en-US" sz="1747" spc="38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Soporte para datos Jerárquicos y Documentales</a:t>
            </a:r>
          </a:p>
          <a:p>
            <a:pPr algn="ctr">
              <a:lnSpc>
                <a:spcPts val="2446"/>
              </a:lnSpc>
            </a:pPr>
          </a:p>
          <a:p>
            <a:pPr algn="ctr">
              <a:lnSpc>
                <a:spcPts val="2446"/>
              </a:lnSpc>
            </a:pPr>
            <a:r>
              <a:rPr lang="en-US" sz="1747" spc="38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Al ser orientada a documentos, se pueden almacenar citas como documentos JSON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DAGR6EwbDUI</dc:identifier>
  <dcterms:modified xsi:type="dcterms:W3CDTF">2011-08-01T06:04:30Z</dcterms:modified>
  <cp:revision>1</cp:revision>
  <dc:title>Presentación proyecto de negocio formas orgánicas profesional azul y beis</dc:title>
</cp:coreProperties>
</file>