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2"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132" y="3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8BE3DA-5957-47D4-B9D8-CBF9738FF6AB}" type="datetimeFigureOut">
              <a:rPr lang="en-CA" smtClean="0"/>
              <a:t>2025-04-30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0CF0D99-24AD-4656-855C-C29895E5B409}" type="slidenum">
              <a:rPr lang="en-CA" smtClean="0"/>
              <a:t>‹#›</a:t>
            </a:fld>
            <a:endParaRPr lang="en-CA"/>
          </a:p>
        </p:txBody>
      </p:sp>
    </p:spTree>
    <p:extLst>
      <p:ext uri="{BB962C8B-B14F-4D97-AF65-F5344CB8AC3E}">
        <p14:creationId xmlns:p14="http://schemas.microsoft.com/office/powerpoint/2010/main" val="184172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8BE3DA-5957-47D4-B9D8-CBF9738FF6AB}" type="datetimeFigureOut">
              <a:rPr lang="en-CA" smtClean="0"/>
              <a:t>2025-04-30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0CF0D99-24AD-4656-855C-C29895E5B409}" type="slidenum">
              <a:rPr lang="en-CA" smtClean="0"/>
              <a:t>‹#›</a:t>
            </a:fld>
            <a:endParaRPr lang="en-CA"/>
          </a:p>
        </p:txBody>
      </p:sp>
    </p:spTree>
    <p:extLst>
      <p:ext uri="{BB962C8B-B14F-4D97-AF65-F5344CB8AC3E}">
        <p14:creationId xmlns:p14="http://schemas.microsoft.com/office/powerpoint/2010/main" val="1377020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8BE3DA-5957-47D4-B9D8-CBF9738FF6AB}" type="datetimeFigureOut">
              <a:rPr lang="en-CA" smtClean="0"/>
              <a:t>2025-04-30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0CF0D99-24AD-4656-855C-C29895E5B409}" type="slidenum">
              <a:rPr lang="en-CA" smtClean="0"/>
              <a:t>‹#›</a:t>
            </a:fld>
            <a:endParaRPr lang="en-CA"/>
          </a:p>
        </p:txBody>
      </p:sp>
    </p:spTree>
    <p:extLst>
      <p:ext uri="{BB962C8B-B14F-4D97-AF65-F5344CB8AC3E}">
        <p14:creationId xmlns:p14="http://schemas.microsoft.com/office/powerpoint/2010/main" val="1094978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0B8BE3DA-5957-47D4-B9D8-CBF9738FF6AB}" type="datetimeFigureOut">
              <a:rPr lang="en-CA" smtClean="0"/>
              <a:t>2025-04-30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0CF0D99-24AD-4656-855C-C29895E5B409}" type="slidenum">
              <a:rPr lang="en-CA" smtClean="0"/>
              <a:t>‹#›</a:t>
            </a:fld>
            <a:endParaRPr lang="en-CA"/>
          </a:p>
        </p:txBody>
      </p:sp>
    </p:spTree>
    <p:extLst>
      <p:ext uri="{BB962C8B-B14F-4D97-AF65-F5344CB8AC3E}">
        <p14:creationId xmlns:p14="http://schemas.microsoft.com/office/powerpoint/2010/main" val="3866247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0B8BE3DA-5957-47D4-B9D8-CBF9738FF6AB}" type="datetimeFigureOut">
              <a:rPr lang="en-CA" smtClean="0"/>
              <a:t>2025-04-30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0CF0D99-24AD-4656-855C-C29895E5B409}" type="slidenum">
              <a:rPr lang="en-CA" smtClean="0"/>
              <a:t>‹#›</a:t>
            </a:fld>
            <a:endParaRPr lang="en-CA"/>
          </a:p>
        </p:txBody>
      </p:sp>
    </p:spTree>
    <p:extLst>
      <p:ext uri="{BB962C8B-B14F-4D97-AF65-F5344CB8AC3E}">
        <p14:creationId xmlns:p14="http://schemas.microsoft.com/office/powerpoint/2010/main" val="2940570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8BE3DA-5957-47D4-B9D8-CBF9738FF6AB}" type="datetimeFigureOut">
              <a:rPr lang="en-CA" smtClean="0"/>
              <a:t>2025-04-30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0CF0D99-24AD-4656-855C-C29895E5B409}" type="slidenum">
              <a:rPr lang="en-CA" smtClean="0"/>
              <a:t>‹#›</a:t>
            </a:fld>
            <a:endParaRPr lang="en-CA"/>
          </a:p>
        </p:txBody>
      </p:sp>
    </p:spTree>
    <p:extLst>
      <p:ext uri="{BB962C8B-B14F-4D97-AF65-F5344CB8AC3E}">
        <p14:creationId xmlns:p14="http://schemas.microsoft.com/office/powerpoint/2010/main" val="4070518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8BE3DA-5957-47D4-B9D8-CBF9738FF6AB}" type="datetimeFigureOut">
              <a:rPr lang="en-CA" smtClean="0"/>
              <a:t>2025-04-30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0CF0D99-24AD-4656-855C-C29895E5B409}" type="slidenum">
              <a:rPr lang="en-CA" smtClean="0"/>
              <a:t>‹#›</a:t>
            </a:fld>
            <a:endParaRPr lang="en-CA"/>
          </a:p>
        </p:txBody>
      </p:sp>
    </p:spTree>
    <p:extLst>
      <p:ext uri="{BB962C8B-B14F-4D97-AF65-F5344CB8AC3E}">
        <p14:creationId xmlns:p14="http://schemas.microsoft.com/office/powerpoint/2010/main" val="1762623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8BE3DA-5957-47D4-B9D8-CBF9738FF6AB}" type="datetimeFigureOut">
              <a:rPr lang="en-CA" smtClean="0"/>
              <a:t>2025-04-30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0CF0D99-24AD-4656-855C-C29895E5B409}" type="slidenum">
              <a:rPr lang="en-CA" smtClean="0"/>
              <a:t>‹#›</a:t>
            </a:fld>
            <a:endParaRPr lang="en-CA"/>
          </a:p>
        </p:txBody>
      </p:sp>
    </p:spTree>
    <p:extLst>
      <p:ext uri="{BB962C8B-B14F-4D97-AF65-F5344CB8AC3E}">
        <p14:creationId xmlns:p14="http://schemas.microsoft.com/office/powerpoint/2010/main" val="36166634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8BE3DA-5957-47D4-B9D8-CBF9738FF6AB}" type="datetimeFigureOut">
              <a:rPr lang="en-CA" smtClean="0"/>
              <a:t>2025-04-30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0CF0D99-24AD-4656-855C-C29895E5B409}" type="slidenum">
              <a:rPr lang="en-CA" smtClean="0"/>
              <a:t>‹#›</a:t>
            </a:fld>
            <a:endParaRPr lang="en-CA"/>
          </a:p>
        </p:txBody>
      </p:sp>
    </p:spTree>
    <p:extLst>
      <p:ext uri="{BB962C8B-B14F-4D97-AF65-F5344CB8AC3E}">
        <p14:creationId xmlns:p14="http://schemas.microsoft.com/office/powerpoint/2010/main" val="382540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8BE3DA-5957-47D4-B9D8-CBF9738FF6AB}" type="datetimeFigureOut">
              <a:rPr lang="en-CA" smtClean="0"/>
              <a:t>2025-04-30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0CF0D99-24AD-4656-855C-C29895E5B409}" type="slidenum">
              <a:rPr lang="en-CA" smtClean="0"/>
              <a:t>‹#›</a:t>
            </a:fld>
            <a:endParaRPr lang="en-CA"/>
          </a:p>
        </p:txBody>
      </p:sp>
    </p:spTree>
    <p:extLst>
      <p:ext uri="{BB962C8B-B14F-4D97-AF65-F5344CB8AC3E}">
        <p14:creationId xmlns:p14="http://schemas.microsoft.com/office/powerpoint/2010/main" val="1928428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8BE3DA-5957-47D4-B9D8-CBF9738FF6AB}" type="datetimeFigureOut">
              <a:rPr lang="en-CA" smtClean="0"/>
              <a:t>2025-04-30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0CF0D99-24AD-4656-855C-C29895E5B409}" type="slidenum">
              <a:rPr lang="en-CA" smtClean="0"/>
              <a:t>‹#›</a:t>
            </a:fld>
            <a:endParaRPr lang="en-CA"/>
          </a:p>
        </p:txBody>
      </p:sp>
    </p:spTree>
    <p:extLst>
      <p:ext uri="{BB962C8B-B14F-4D97-AF65-F5344CB8AC3E}">
        <p14:creationId xmlns:p14="http://schemas.microsoft.com/office/powerpoint/2010/main" val="3754125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8BE3DA-5957-47D4-B9D8-CBF9738FF6AB}" type="datetimeFigureOut">
              <a:rPr lang="en-CA" smtClean="0"/>
              <a:t>2025-04-30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0CF0D99-24AD-4656-855C-C29895E5B409}" type="slidenum">
              <a:rPr lang="en-CA" smtClean="0"/>
              <a:t>‹#›</a:t>
            </a:fld>
            <a:endParaRPr lang="en-CA"/>
          </a:p>
        </p:txBody>
      </p:sp>
    </p:spTree>
    <p:extLst>
      <p:ext uri="{BB962C8B-B14F-4D97-AF65-F5344CB8AC3E}">
        <p14:creationId xmlns:p14="http://schemas.microsoft.com/office/powerpoint/2010/main" val="2945239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8BE3DA-5957-47D4-B9D8-CBF9738FF6AB}" type="datetimeFigureOut">
              <a:rPr lang="en-CA" smtClean="0"/>
              <a:t>2025-04-30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0CF0D99-24AD-4656-855C-C29895E5B409}" type="slidenum">
              <a:rPr lang="en-CA" smtClean="0"/>
              <a:t>‹#›</a:t>
            </a:fld>
            <a:endParaRPr lang="en-CA"/>
          </a:p>
        </p:txBody>
      </p:sp>
    </p:spTree>
    <p:extLst>
      <p:ext uri="{BB962C8B-B14F-4D97-AF65-F5344CB8AC3E}">
        <p14:creationId xmlns:p14="http://schemas.microsoft.com/office/powerpoint/2010/main" val="502635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8BE3DA-5957-47D4-B9D8-CBF9738FF6AB}" type="datetimeFigureOut">
              <a:rPr lang="en-CA" smtClean="0"/>
              <a:t>2025-04-30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0CF0D99-24AD-4656-855C-C29895E5B409}" type="slidenum">
              <a:rPr lang="en-CA" smtClean="0"/>
              <a:t>‹#›</a:t>
            </a:fld>
            <a:endParaRPr lang="en-CA"/>
          </a:p>
        </p:txBody>
      </p:sp>
    </p:spTree>
    <p:extLst>
      <p:ext uri="{BB962C8B-B14F-4D97-AF65-F5344CB8AC3E}">
        <p14:creationId xmlns:p14="http://schemas.microsoft.com/office/powerpoint/2010/main" val="2362289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8BE3DA-5957-47D4-B9D8-CBF9738FF6AB}" type="datetimeFigureOut">
              <a:rPr lang="en-CA" smtClean="0"/>
              <a:t>2025-04-30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0CF0D99-24AD-4656-855C-C29895E5B409}" type="slidenum">
              <a:rPr lang="en-CA" smtClean="0"/>
              <a:t>‹#›</a:t>
            </a:fld>
            <a:endParaRPr lang="en-CA"/>
          </a:p>
        </p:txBody>
      </p:sp>
    </p:spTree>
    <p:extLst>
      <p:ext uri="{BB962C8B-B14F-4D97-AF65-F5344CB8AC3E}">
        <p14:creationId xmlns:p14="http://schemas.microsoft.com/office/powerpoint/2010/main" val="252751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8BE3DA-5957-47D4-B9D8-CBF9738FF6AB}" type="datetimeFigureOut">
              <a:rPr lang="en-CA" smtClean="0"/>
              <a:t>2025-04-30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0CF0D99-24AD-4656-855C-C29895E5B409}" type="slidenum">
              <a:rPr lang="en-CA" smtClean="0"/>
              <a:t>‹#›</a:t>
            </a:fld>
            <a:endParaRPr lang="en-CA"/>
          </a:p>
        </p:txBody>
      </p:sp>
    </p:spTree>
    <p:extLst>
      <p:ext uri="{BB962C8B-B14F-4D97-AF65-F5344CB8AC3E}">
        <p14:creationId xmlns:p14="http://schemas.microsoft.com/office/powerpoint/2010/main" val="2440007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0B8BE3DA-5957-47D4-B9D8-CBF9738FF6AB}" type="datetimeFigureOut">
              <a:rPr lang="en-CA" smtClean="0"/>
              <a:t>2025-04-30</a:t>
            </a:fld>
            <a:endParaRPr lang="en-CA"/>
          </a:p>
        </p:txBody>
      </p:sp>
      <p:sp>
        <p:nvSpPr>
          <p:cNvPr id="6" name="Footer Placeholder 5"/>
          <p:cNvSpPr>
            <a:spLocks noGrp="1"/>
          </p:cNvSpPr>
          <p:nvPr>
            <p:ph type="ftr" sz="quarter" idx="11"/>
          </p:nvPr>
        </p:nvSpPr>
        <p:spPr>
          <a:xfrm>
            <a:off x="1141412" y="5883275"/>
            <a:ext cx="5105400" cy="365125"/>
          </a:xfrm>
        </p:spPr>
        <p:txBody>
          <a:bodyPr/>
          <a:lstStyle/>
          <a:p>
            <a:endParaRPr lang="en-CA"/>
          </a:p>
        </p:txBody>
      </p:sp>
      <p:sp>
        <p:nvSpPr>
          <p:cNvPr id="7" name="Slide Number Placeholder 6"/>
          <p:cNvSpPr>
            <a:spLocks noGrp="1"/>
          </p:cNvSpPr>
          <p:nvPr>
            <p:ph type="sldNum" sz="quarter" idx="12"/>
          </p:nvPr>
        </p:nvSpPr>
        <p:spPr>
          <a:xfrm>
            <a:off x="10742612" y="5883275"/>
            <a:ext cx="322567" cy="365125"/>
          </a:xfrm>
        </p:spPr>
        <p:txBody>
          <a:bodyPr/>
          <a:lstStyle/>
          <a:p>
            <a:fld id="{90CF0D99-24AD-4656-855C-C29895E5B409}" type="slidenum">
              <a:rPr lang="en-CA" smtClean="0"/>
              <a:t>‹#›</a:t>
            </a:fld>
            <a:endParaRPr lang="en-CA"/>
          </a:p>
        </p:txBody>
      </p:sp>
    </p:spTree>
    <p:extLst>
      <p:ext uri="{BB962C8B-B14F-4D97-AF65-F5344CB8AC3E}">
        <p14:creationId xmlns:p14="http://schemas.microsoft.com/office/powerpoint/2010/main" val="1289136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B8BE3DA-5957-47D4-B9D8-CBF9738FF6AB}" type="datetimeFigureOut">
              <a:rPr lang="en-CA" smtClean="0"/>
              <a:t>2025-04-30</a:t>
            </a:fld>
            <a:endParaRPr lang="en-CA"/>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CA"/>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90CF0D99-24AD-4656-855C-C29895E5B409}" type="slidenum">
              <a:rPr lang="en-CA" smtClean="0"/>
              <a:t>‹#›</a:t>
            </a:fld>
            <a:endParaRPr lang="en-CA"/>
          </a:p>
        </p:txBody>
      </p:sp>
    </p:spTree>
    <p:extLst>
      <p:ext uri="{BB962C8B-B14F-4D97-AF65-F5344CB8AC3E}">
        <p14:creationId xmlns:p14="http://schemas.microsoft.com/office/powerpoint/2010/main" val="264669868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descr="Rolling hills of agriculture at sunset">
            <a:extLst>
              <a:ext uri="{FF2B5EF4-FFF2-40B4-BE49-F238E27FC236}">
                <a16:creationId xmlns:a16="http://schemas.microsoft.com/office/drawing/2014/main" id="{6ECFB1E8-6C2E-6920-4AEE-0D2B62D7CC32}"/>
              </a:ext>
            </a:extLst>
          </p:cNvPr>
          <p:cNvPicPr>
            <a:picLocks noChangeAspect="1"/>
          </p:cNvPicPr>
          <p:nvPr/>
        </p:nvPicPr>
        <p:blipFill>
          <a:blip r:embed="rId3">
            <a:duotone>
              <a:prstClr val="black"/>
              <a:schemeClr val="bg1">
                <a:tint val="45000"/>
                <a:satMod val="400000"/>
              </a:schemeClr>
            </a:duotone>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DB0E70F5-3311-BB4A-9918-4BC52F3D690F}"/>
              </a:ext>
            </a:extLst>
          </p:cNvPr>
          <p:cNvSpPr>
            <a:spLocks noGrp="1"/>
          </p:cNvSpPr>
          <p:nvPr>
            <p:ph type="ctrTitle"/>
          </p:nvPr>
        </p:nvSpPr>
        <p:spPr>
          <a:xfrm>
            <a:off x="1703599" y="1827105"/>
            <a:ext cx="8676222" cy="838201"/>
          </a:xfrm>
        </p:spPr>
        <p:txBody>
          <a:bodyPr>
            <a:normAutofit/>
          </a:bodyPr>
          <a:lstStyle/>
          <a:p>
            <a:r>
              <a:rPr lang="en-US" altLang="zh-CN" dirty="0"/>
              <a:t>Silent land</a:t>
            </a:r>
            <a:endParaRPr lang="en-CA" dirty="0"/>
          </a:p>
        </p:txBody>
      </p:sp>
      <p:sp>
        <p:nvSpPr>
          <p:cNvPr id="3" name="Subtitle 2">
            <a:extLst>
              <a:ext uri="{FF2B5EF4-FFF2-40B4-BE49-F238E27FC236}">
                <a16:creationId xmlns:a16="http://schemas.microsoft.com/office/drawing/2014/main" id="{C030048E-9259-6776-58AD-B4C0257740A9}"/>
              </a:ext>
            </a:extLst>
          </p:cNvPr>
          <p:cNvSpPr>
            <a:spLocks noGrp="1"/>
          </p:cNvSpPr>
          <p:nvPr>
            <p:ph type="subTitle" idx="1"/>
          </p:nvPr>
        </p:nvSpPr>
        <p:spPr>
          <a:xfrm>
            <a:off x="1757889" y="3429000"/>
            <a:ext cx="8676222" cy="1905000"/>
          </a:xfrm>
        </p:spPr>
        <p:txBody>
          <a:bodyPr>
            <a:normAutofit/>
          </a:bodyPr>
          <a:lstStyle/>
          <a:p>
            <a:r>
              <a:rPr lang="en-CA" dirty="0"/>
              <a:t>Final Presentation</a:t>
            </a:r>
          </a:p>
          <a:p>
            <a:r>
              <a:rPr lang="en-CA" dirty="0"/>
              <a:t>by </a:t>
            </a:r>
          </a:p>
          <a:p>
            <a:r>
              <a:rPr lang="en-CA" dirty="0"/>
              <a:t>Xuejian Zhang &amp; Bohao Yang</a:t>
            </a:r>
          </a:p>
        </p:txBody>
      </p:sp>
    </p:spTree>
    <p:extLst>
      <p:ext uri="{BB962C8B-B14F-4D97-AF65-F5344CB8AC3E}">
        <p14:creationId xmlns:p14="http://schemas.microsoft.com/office/powerpoint/2010/main" val="2303805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EFC0-BBFD-C5AE-3A0F-96518815D29D}"/>
              </a:ext>
            </a:extLst>
          </p:cNvPr>
          <p:cNvSpPr>
            <a:spLocks noGrp="1"/>
          </p:cNvSpPr>
          <p:nvPr>
            <p:ph type="title"/>
          </p:nvPr>
        </p:nvSpPr>
        <p:spPr>
          <a:xfrm>
            <a:off x="974179" y="714375"/>
            <a:ext cx="3332955" cy="5076826"/>
          </a:xfrm>
        </p:spPr>
        <p:txBody>
          <a:bodyPr anchor="ctr">
            <a:normAutofit/>
          </a:bodyPr>
          <a:lstStyle/>
          <a:p>
            <a:r>
              <a:rPr lang="en-CA" sz="4000"/>
              <a:t>Key Features</a:t>
            </a:r>
          </a:p>
        </p:txBody>
      </p:sp>
      <p:sp>
        <p:nvSpPr>
          <p:cNvPr id="8" name="Rectangle 7">
            <a:extLst>
              <a:ext uri="{FF2B5EF4-FFF2-40B4-BE49-F238E27FC236}">
                <a16:creationId xmlns:a16="http://schemas.microsoft.com/office/drawing/2014/main" id="{375136A9-49F9-4DA0-A741-F065B0FA0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3356" y="0"/>
            <a:ext cx="7558643" cy="6858000"/>
          </a:xfrm>
          <a:prstGeom prst="rect">
            <a:avLst/>
          </a:prstGeom>
          <a:solidFill>
            <a:schemeClr val="bg2"/>
          </a:solid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912F6C7-0423-4B6F-AECE-710C84891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46539" y="3195797"/>
            <a:ext cx="6858000" cy="466406"/>
          </a:xfrm>
          <a:prstGeom prst="rect">
            <a:avLst/>
          </a:prstGeom>
          <a:gradFill>
            <a:gsLst>
              <a:gs pos="0">
                <a:srgbClr val="363D46">
                  <a:alpha val="0"/>
                </a:srgbClr>
              </a:gs>
              <a:gs pos="100000">
                <a:srgbClr val="363D46">
                  <a:lumMod val="75000"/>
                </a:srgb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2" name="Straight Connector 11">
            <a:extLst>
              <a:ext uri="{FF2B5EF4-FFF2-40B4-BE49-F238E27FC236}">
                <a16:creationId xmlns:a16="http://schemas.microsoft.com/office/drawing/2014/main" id="{A7208205-03EE-4EC8-9C34-59270C1880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336" y="0"/>
            <a:ext cx="0" cy="6858000"/>
          </a:xfrm>
          <a:prstGeom prst="line">
            <a:avLst/>
          </a:prstGeom>
          <a:solidFill>
            <a:srgbClr val="FFFFFF"/>
          </a:solidFill>
          <a:ln w="38100" cap="flat">
            <a:gradFill flip="none" rotWithShape="1">
              <a:gsLst>
                <a:gs pos="0">
                  <a:srgbClr val="363D46"/>
                </a:gs>
                <a:gs pos="100000">
                  <a:srgbClr val="363D46">
                    <a:lumMod val="75000"/>
                  </a:srgbClr>
                </a:gs>
              </a:gsLst>
              <a:lin ang="5400000" scaled="0"/>
              <a:tileRect/>
            </a:gradFill>
            <a:miter lim="800000"/>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cxnSp>
      <p:sp>
        <p:nvSpPr>
          <p:cNvPr id="7" name="Content Placeholder 2">
            <a:extLst>
              <a:ext uri="{FF2B5EF4-FFF2-40B4-BE49-F238E27FC236}">
                <a16:creationId xmlns:a16="http://schemas.microsoft.com/office/drawing/2014/main" id="{A6A748FA-3E41-DB21-2190-570D61B8BFAD}"/>
              </a:ext>
            </a:extLst>
          </p:cNvPr>
          <p:cNvSpPr>
            <a:spLocks noGrp="1"/>
          </p:cNvSpPr>
          <p:nvPr>
            <p:ph idx="1"/>
          </p:nvPr>
        </p:nvSpPr>
        <p:spPr>
          <a:xfrm>
            <a:off x="4973046" y="714375"/>
            <a:ext cx="6253751" cy="5076825"/>
          </a:xfrm>
        </p:spPr>
        <p:txBody>
          <a:bodyPr>
            <a:normAutofit/>
          </a:bodyPr>
          <a:lstStyle/>
          <a:p>
            <a:r>
              <a:rPr lang="en-CA">
                <a:solidFill>
                  <a:schemeClr val="tx1"/>
                </a:solidFill>
              </a:rPr>
              <a:t>Brief Summary: </a:t>
            </a:r>
          </a:p>
          <a:p>
            <a:r>
              <a:rPr lang="en-CA">
                <a:solidFill>
                  <a:schemeClr val="tx1"/>
                </a:solidFill>
              </a:rPr>
              <a:t>Overview: Set in a harsh, post-nuclear world overrun by monstrous creatures and the undead, the game follows a lone survivor on a desperate journey to escape to the far East. The world is desolate and dangerous, filled with lurking threats at every turn. </a:t>
            </a:r>
          </a:p>
          <a:p>
            <a:r>
              <a:rPr lang="en-CA">
                <a:solidFill>
                  <a:schemeClr val="tx1"/>
                </a:solidFill>
              </a:rPr>
              <a:t>Gameplay: Players must navigate the ruined landscape, battling relentless monsters using an arsenal of weapons. Survival depends on strategy, skill, and resource management. In future updates, NPCs will provide missions, adding depth to the player's journey and expanding the game’s narrative. </a:t>
            </a:r>
          </a:p>
        </p:txBody>
      </p:sp>
    </p:spTree>
    <p:extLst>
      <p:ext uri="{BB962C8B-B14F-4D97-AF65-F5344CB8AC3E}">
        <p14:creationId xmlns:p14="http://schemas.microsoft.com/office/powerpoint/2010/main" val="3527847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A84A92D-8498-CE54-C492-938F1F3240CF}"/>
              </a:ext>
            </a:extLst>
          </p:cNvPr>
          <p:cNvSpPr>
            <a:spLocks noGrp="1"/>
          </p:cNvSpPr>
          <p:nvPr>
            <p:ph type="title"/>
          </p:nvPr>
        </p:nvSpPr>
        <p:spPr>
          <a:xfrm>
            <a:off x="1141413" y="609600"/>
            <a:ext cx="9905998" cy="1065451"/>
          </a:xfrm>
        </p:spPr>
        <p:txBody>
          <a:bodyPr>
            <a:normAutofit/>
          </a:bodyPr>
          <a:lstStyle/>
          <a:p>
            <a:pPr algn="ctr"/>
            <a:r>
              <a:rPr lang="en-US" altLang="zh-CN">
                <a:solidFill>
                  <a:srgbClr val="BFBFBF"/>
                </a:solidFill>
              </a:rPr>
              <a:t>Key Features</a:t>
            </a:r>
            <a:endParaRPr lang="en-CA">
              <a:solidFill>
                <a:srgbClr val="BFBFBF"/>
              </a:solidFill>
            </a:endParaRPr>
          </a:p>
        </p:txBody>
      </p:sp>
      <p:sp>
        <p:nvSpPr>
          <p:cNvPr id="3" name="Content Placeholder 2">
            <a:extLst>
              <a:ext uri="{FF2B5EF4-FFF2-40B4-BE49-F238E27FC236}">
                <a16:creationId xmlns:a16="http://schemas.microsoft.com/office/drawing/2014/main" id="{881092ED-6BCC-D705-F910-A2751A984C2D}"/>
              </a:ext>
            </a:extLst>
          </p:cNvPr>
          <p:cNvSpPr>
            <a:spLocks noGrp="1"/>
          </p:cNvSpPr>
          <p:nvPr>
            <p:ph idx="1"/>
          </p:nvPr>
        </p:nvSpPr>
        <p:spPr>
          <a:xfrm>
            <a:off x="1141413" y="2666999"/>
            <a:ext cx="9905998" cy="3124201"/>
          </a:xfrm>
        </p:spPr>
        <p:txBody>
          <a:bodyPr>
            <a:normAutofit/>
          </a:bodyPr>
          <a:lstStyle/>
          <a:p>
            <a:r>
              <a:rPr lang="en-CA"/>
              <a:t>Singleton Pattern: Ensures globally unique manager classes (such as GameManager, ZombieManager) can be easily accessed by other components.</a:t>
            </a:r>
          </a:p>
          <a:p>
            <a:r>
              <a:rPr lang="en-CA"/>
              <a:t>State Pattern: Dynamic switching of zombie behaviors (chase, patrol, attack) and player states (move, shoot, reload). </a:t>
            </a:r>
          </a:p>
          <a:p>
            <a:r>
              <a:rPr lang="en-CA"/>
              <a:t>Factory Method Pattern: Zombie creation and recycling are centrally managed by ZombieManager</a:t>
            </a:r>
          </a:p>
          <a:p>
            <a:r>
              <a:rPr lang="en-CA"/>
              <a:t>Object Pool Pattern: Frequent generation and recycling of zombies to reduce the performance overhead of Instantiate/Destroy. </a:t>
            </a:r>
            <a:endParaRPr lang="en-CA" dirty="0"/>
          </a:p>
        </p:txBody>
      </p:sp>
    </p:spTree>
    <p:extLst>
      <p:ext uri="{BB962C8B-B14F-4D97-AF65-F5344CB8AC3E}">
        <p14:creationId xmlns:p14="http://schemas.microsoft.com/office/powerpoint/2010/main" val="12516658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725ED-F206-6245-3051-CAEF603EABA7}"/>
              </a:ext>
            </a:extLst>
          </p:cNvPr>
          <p:cNvSpPr>
            <a:spLocks noGrp="1"/>
          </p:cNvSpPr>
          <p:nvPr>
            <p:ph type="title"/>
          </p:nvPr>
        </p:nvSpPr>
        <p:spPr>
          <a:xfrm>
            <a:off x="4303643" y="108374"/>
            <a:ext cx="6743767" cy="1905000"/>
          </a:xfrm>
        </p:spPr>
        <p:txBody>
          <a:bodyPr>
            <a:normAutofit/>
          </a:bodyPr>
          <a:lstStyle/>
          <a:p>
            <a:r>
              <a:rPr lang="en-CA" dirty="0"/>
              <a:t>Team Contributions</a:t>
            </a:r>
          </a:p>
        </p:txBody>
      </p:sp>
      <p:pic>
        <p:nvPicPr>
          <p:cNvPr id="5" name="Picture 4" descr="Top view of cubes connected with black lines">
            <a:extLst>
              <a:ext uri="{FF2B5EF4-FFF2-40B4-BE49-F238E27FC236}">
                <a16:creationId xmlns:a16="http://schemas.microsoft.com/office/drawing/2014/main" id="{CCF4EBDF-BC6C-C0C6-A1D3-0E20D4BEF0EA}"/>
              </a:ext>
            </a:extLst>
          </p:cNvPr>
          <p:cNvPicPr>
            <a:picLocks noChangeAspect="1"/>
          </p:cNvPicPr>
          <p:nvPr/>
        </p:nvPicPr>
        <p:blipFill>
          <a:blip r:embed="rId3"/>
          <a:srcRect l="35935" r="26013"/>
          <a:stretch/>
        </p:blipFill>
        <p:spPr>
          <a:xfrm>
            <a:off x="257590" y="10"/>
            <a:ext cx="3479523" cy="6857990"/>
          </a:xfrm>
          <a:prstGeom prst="rect">
            <a:avLst/>
          </a:prstGeo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pic>
      <p:sp>
        <p:nvSpPr>
          <p:cNvPr id="3" name="Content Placeholder 2">
            <a:extLst>
              <a:ext uri="{FF2B5EF4-FFF2-40B4-BE49-F238E27FC236}">
                <a16:creationId xmlns:a16="http://schemas.microsoft.com/office/drawing/2014/main" id="{83A14A45-3728-3D00-AE97-0F575D9EC2AD}"/>
              </a:ext>
            </a:extLst>
          </p:cNvPr>
          <p:cNvSpPr>
            <a:spLocks noGrp="1"/>
          </p:cNvSpPr>
          <p:nvPr>
            <p:ph idx="1"/>
          </p:nvPr>
        </p:nvSpPr>
        <p:spPr>
          <a:xfrm>
            <a:off x="4303643" y="1869441"/>
            <a:ext cx="7046844" cy="4213308"/>
          </a:xfrm>
        </p:spPr>
        <p:txBody>
          <a:bodyPr>
            <a:noAutofit/>
          </a:bodyPr>
          <a:lstStyle/>
          <a:p>
            <a:r>
              <a:rPr lang="en-CA" sz="2800" dirty="0"/>
              <a:t>Bohao Yang: The majority of coding, including </a:t>
            </a:r>
            <a:r>
              <a:rPr lang="en-CA" sz="2800" dirty="0" err="1"/>
              <a:t>Player_Controller</a:t>
            </a:r>
            <a:r>
              <a:rPr lang="en-CA" sz="2800" dirty="0"/>
              <a:t>, </a:t>
            </a:r>
            <a:r>
              <a:rPr lang="en-CA" sz="2800" dirty="0" err="1"/>
              <a:t>Zombie_Controller</a:t>
            </a:r>
            <a:r>
              <a:rPr lang="en-CA" sz="2800" dirty="0"/>
              <a:t> and </a:t>
            </a:r>
            <a:r>
              <a:rPr lang="en-CA" sz="2800" dirty="0" err="1"/>
              <a:t>Boss_Controller</a:t>
            </a:r>
            <a:r>
              <a:rPr lang="en-CA" sz="2800" dirty="0"/>
              <a:t>; The animator of zombie and boss. </a:t>
            </a:r>
          </a:p>
          <a:p>
            <a:r>
              <a:rPr lang="en-CA" sz="2800" dirty="0"/>
              <a:t>Xuejian Zhang: Helping the rest part of coding, including </a:t>
            </a:r>
            <a:r>
              <a:rPr lang="en-CA" sz="2800" dirty="0" err="1"/>
              <a:t>Mission_Controller</a:t>
            </a:r>
            <a:r>
              <a:rPr lang="en-CA" sz="2800" dirty="0"/>
              <a:t>, </a:t>
            </a:r>
            <a:r>
              <a:rPr lang="en-CA" sz="2800" dirty="0" err="1"/>
              <a:t>UI_Manager</a:t>
            </a:r>
            <a:r>
              <a:rPr lang="en-CA" sz="2800" dirty="0"/>
              <a:t> and </a:t>
            </a:r>
            <a:r>
              <a:rPr lang="en-CA" sz="2800" dirty="0" err="1"/>
              <a:t>Boss_Controller</a:t>
            </a:r>
            <a:r>
              <a:rPr lang="en-CA" sz="2800" dirty="0"/>
              <a:t>; The map design and build, UI and menu design</a:t>
            </a:r>
          </a:p>
        </p:txBody>
      </p:sp>
    </p:spTree>
    <p:extLst>
      <p:ext uri="{BB962C8B-B14F-4D97-AF65-F5344CB8AC3E}">
        <p14:creationId xmlns:p14="http://schemas.microsoft.com/office/powerpoint/2010/main" val="16286379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0</TotalTime>
  <Words>260</Words>
  <Application>Microsoft Office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Century Gothic</vt:lpstr>
      <vt:lpstr>Mesh</vt:lpstr>
      <vt:lpstr>Silent land</vt:lpstr>
      <vt:lpstr>Key Features</vt:lpstr>
      <vt:lpstr>Key Features</vt:lpstr>
      <vt:lpstr>Team 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Xuejian Zhang</dc:creator>
  <cp:lastModifiedBy>Xuejian Zhang</cp:lastModifiedBy>
  <cp:revision>1</cp:revision>
  <dcterms:created xsi:type="dcterms:W3CDTF">2025-04-30T19:52:38Z</dcterms:created>
  <dcterms:modified xsi:type="dcterms:W3CDTF">2025-04-30T20:51:22Z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dde0556-1f76-452e-9e94-03158f226e4e_Enabled">
    <vt:lpwstr>true</vt:lpwstr>
  </property>
  <property fmtid="{D5CDD505-2E9C-101B-9397-08002B2CF9AE}" pid="3" name="MSIP_Label_cdde0556-1f76-452e-9e94-03158f226e4e_SetDate">
    <vt:lpwstr>2025-04-30T20:51:22Z</vt:lpwstr>
  </property>
  <property fmtid="{D5CDD505-2E9C-101B-9397-08002B2CF9AE}" pid="4" name="MSIP_Label_cdde0556-1f76-452e-9e94-03158f226e4e_Method">
    <vt:lpwstr>Standard</vt:lpwstr>
  </property>
  <property fmtid="{D5CDD505-2E9C-101B-9397-08002B2CF9AE}" pid="5" name="MSIP_Label_cdde0556-1f76-452e-9e94-03158f226e4e_Name">
    <vt:lpwstr>Private</vt:lpwstr>
  </property>
  <property fmtid="{D5CDD505-2E9C-101B-9397-08002B2CF9AE}" pid="6" name="MSIP_Label_cdde0556-1f76-452e-9e94-03158f226e4e_SiteId">
    <vt:lpwstr>7015a19d-0dbb-4c31-8709-253cf07f631f</vt:lpwstr>
  </property>
  <property fmtid="{D5CDD505-2E9C-101B-9397-08002B2CF9AE}" pid="7" name="MSIP_Label_cdde0556-1f76-452e-9e94-03158f226e4e_ActionId">
    <vt:lpwstr>e97b0708-35b5-4ebb-bd17-77b63a75d040</vt:lpwstr>
  </property>
  <property fmtid="{D5CDD505-2E9C-101B-9397-08002B2CF9AE}" pid="8" name="MSIP_Label_cdde0556-1f76-452e-9e94-03158f226e4e_ContentBits">
    <vt:lpwstr>0</vt:lpwstr>
  </property>
  <property fmtid="{D5CDD505-2E9C-101B-9397-08002B2CF9AE}" pid="9" name="MSIP_Label_cdde0556-1f76-452e-9e94-03158f226e4e_Tag">
    <vt:lpwstr>10, 3, 0, 1</vt:lpwstr>
  </property>
</Properties>
</file>