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6" r:id="rId11"/>
    <p:sldId id="265" r:id="rId12"/>
    <p:sldId id="270" r:id="rId13"/>
    <p:sldId id="267" r:id="rId14"/>
    <p:sldId id="271" r:id="rId15"/>
    <p:sldId id="268" r:id="rId16"/>
    <p:sldId id="272" r:id="rId17"/>
    <p:sldId id="269"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120" d="100"/>
          <a:sy n="120" d="100"/>
        </p:scale>
        <p:origin x="69" y="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1F1AF7-C32F-4C54-A569-594FE4C49366}" type="datetimeFigureOut">
              <a:rPr lang="en-CA" smtClean="0"/>
              <a:t>2025-03-19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FB8FFC-CA17-48A2-A35E-59ACFA7F4F09}" type="slidenum">
              <a:rPr lang="en-CA" smtClean="0"/>
              <a:t>‹#›</a:t>
            </a:fld>
            <a:endParaRPr lang="en-CA"/>
          </a:p>
        </p:txBody>
      </p:sp>
    </p:spTree>
    <p:extLst>
      <p:ext uri="{BB962C8B-B14F-4D97-AF65-F5344CB8AC3E}">
        <p14:creationId xmlns:p14="http://schemas.microsoft.com/office/powerpoint/2010/main" val="3975883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EFB8FFC-CA17-48A2-A35E-59ACFA7F4F09}" type="slidenum">
              <a:rPr lang="en-CA" smtClean="0"/>
              <a:t>6</a:t>
            </a:fld>
            <a:endParaRPr lang="en-CA"/>
          </a:p>
        </p:txBody>
      </p:sp>
    </p:spTree>
    <p:extLst>
      <p:ext uri="{BB962C8B-B14F-4D97-AF65-F5344CB8AC3E}">
        <p14:creationId xmlns:p14="http://schemas.microsoft.com/office/powerpoint/2010/main" val="3148223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EFB8FFC-CA17-48A2-A35E-59ACFA7F4F09}" type="slidenum">
              <a:rPr lang="en-CA" smtClean="0"/>
              <a:t>8</a:t>
            </a:fld>
            <a:endParaRPr lang="en-CA"/>
          </a:p>
        </p:txBody>
      </p:sp>
    </p:spTree>
    <p:extLst>
      <p:ext uri="{BB962C8B-B14F-4D97-AF65-F5344CB8AC3E}">
        <p14:creationId xmlns:p14="http://schemas.microsoft.com/office/powerpoint/2010/main" val="1063412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CBC0A7-85CA-C941-141D-1AEB0789AF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30D287-C415-2CDD-FBD4-68E2C9B4CB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314ADE-4F50-3D6B-C51C-58DC21B3EB84}"/>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7B6975FF-C550-023F-99E5-839D4979C1BE}"/>
              </a:ext>
            </a:extLst>
          </p:cNvPr>
          <p:cNvSpPr>
            <a:spLocks noGrp="1"/>
          </p:cNvSpPr>
          <p:nvPr>
            <p:ph type="sldNum" sz="quarter" idx="5"/>
          </p:nvPr>
        </p:nvSpPr>
        <p:spPr/>
        <p:txBody>
          <a:bodyPr/>
          <a:lstStyle/>
          <a:p>
            <a:fld id="{EEFB8FFC-CA17-48A2-A35E-59ACFA7F4F09}" type="slidenum">
              <a:rPr lang="en-CA" smtClean="0"/>
              <a:t>12</a:t>
            </a:fld>
            <a:endParaRPr lang="en-CA"/>
          </a:p>
        </p:txBody>
      </p:sp>
    </p:spTree>
    <p:extLst>
      <p:ext uri="{BB962C8B-B14F-4D97-AF65-F5344CB8AC3E}">
        <p14:creationId xmlns:p14="http://schemas.microsoft.com/office/powerpoint/2010/main" val="4280765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EEFB8FFC-CA17-48A2-A35E-59ACFA7F4F09}" type="slidenum">
              <a:rPr lang="en-CA" smtClean="0"/>
              <a:t>17</a:t>
            </a:fld>
            <a:endParaRPr lang="en-CA"/>
          </a:p>
        </p:txBody>
      </p:sp>
    </p:spTree>
    <p:extLst>
      <p:ext uri="{BB962C8B-B14F-4D97-AF65-F5344CB8AC3E}">
        <p14:creationId xmlns:p14="http://schemas.microsoft.com/office/powerpoint/2010/main" val="2948985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E8921-D620-5B24-29AA-CA9FD4F486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9BB22791-AB5A-E123-C1C4-3552D08BD0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ACB539B-8182-C81A-43F8-D9704A5B98DF}"/>
              </a:ext>
            </a:extLst>
          </p:cNvPr>
          <p:cNvSpPr>
            <a:spLocks noGrp="1"/>
          </p:cNvSpPr>
          <p:nvPr>
            <p:ph type="dt" sz="half" idx="10"/>
          </p:nvPr>
        </p:nvSpPr>
        <p:spPr/>
        <p:txBody>
          <a:bodyPr/>
          <a:lstStyle/>
          <a:p>
            <a:fld id="{77E7432C-4B9F-48B6-966A-8DF639D19978}" type="datetimeFigureOut">
              <a:rPr lang="en-CA" smtClean="0"/>
              <a:t>2025-03-19</a:t>
            </a:fld>
            <a:endParaRPr lang="en-CA"/>
          </a:p>
        </p:txBody>
      </p:sp>
      <p:sp>
        <p:nvSpPr>
          <p:cNvPr id="5" name="Footer Placeholder 4">
            <a:extLst>
              <a:ext uri="{FF2B5EF4-FFF2-40B4-BE49-F238E27FC236}">
                <a16:creationId xmlns:a16="http://schemas.microsoft.com/office/drawing/2014/main" id="{A0EC1BA9-2B2A-1810-0915-749F90F0464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0E0A44D-7CD6-C343-8F5E-BD5CACC123D6}"/>
              </a:ext>
            </a:extLst>
          </p:cNvPr>
          <p:cNvSpPr>
            <a:spLocks noGrp="1"/>
          </p:cNvSpPr>
          <p:nvPr>
            <p:ph type="sldNum" sz="quarter" idx="12"/>
          </p:nvPr>
        </p:nvSpPr>
        <p:spPr/>
        <p:txBody>
          <a:bodyPr/>
          <a:lstStyle/>
          <a:p>
            <a:fld id="{7746CC4A-1972-4EEC-95CF-151EF5A82D40}" type="slidenum">
              <a:rPr lang="en-CA" smtClean="0"/>
              <a:t>‹#›</a:t>
            </a:fld>
            <a:endParaRPr lang="en-CA"/>
          </a:p>
        </p:txBody>
      </p:sp>
    </p:spTree>
    <p:extLst>
      <p:ext uri="{BB962C8B-B14F-4D97-AF65-F5344CB8AC3E}">
        <p14:creationId xmlns:p14="http://schemas.microsoft.com/office/powerpoint/2010/main" val="3390880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6FFAF-99F6-420C-88D3-31E7F9D2F8A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E7B584B-D6DE-C6AD-5815-2C53486803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3BC5F69-F89B-F69E-5DF3-3B13930B59C6}"/>
              </a:ext>
            </a:extLst>
          </p:cNvPr>
          <p:cNvSpPr>
            <a:spLocks noGrp="1"/>
          </p:cNvSpPr>
          <p:nvPr>
            <p:ph type="dt" sz="half" idx="10"/>
          </p:nvPr>
        </p:nvSpPr>
        <p:spPr/>
        <p:txBody>
          <a:bodyPr/>
          <a:lstStyle/>
          <a:p>
            <a:fld id="{77E7432C-4B9F-48B6-966A-8DF639D19978}" type="datetimeFigureOut">
              <a:rPr lang="en-CA" smtClean="0"/>
              <a:t>2025-03-19</a:t>
            </a:fld>
            <a:endParaRPr lang="en-CA"/>
          </a:p>
        </p:txBody>
      </p:sp>
      <p:sp>
        <p:nvSpPr>
          <p:cNvPr id="5" name="Footer Placeholder 4">
            <a:extLst>
              <a:ext uri="{FF2B5EF4-FFF2-40B4-BE49-F238E27FC236}">
                <a16:creationId xmlns:a16="http://schemas.microsoft.com/office/drawing/2014/main" id="{C1E4FF74-4B15-D77C-A847-3F8621B4ACC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9BD01E1-9800-55F6-8D2B-AECCFB4D5A3C}"/>
              </a:ext>
            </a:extLst>
          </p:cNvPr>
          <p:cNvSpPr>
            <a:spLocks noGrp="1"/>
          </p:cNvSpPr>
          <p:nvPr>
            <p:ph type="sldNum" sz="quarter" idx="12"/>
          </p:nvPr>
        </p:nvSpPr>
        <p:spPr/>
        <p:txBody>
          <a:bodyPr/>
          <a:lstStyle/>
          <a:p>
            <a:fld id="{7746CC4A-1972-4EEC-95CF-151EF5A82D40}" type="slidenum">
              <a:rPr lang="en-CA" smtClean="0"/>
              <a:t>‹#›</a:t>
            </a:fld>
            <a:endParaRPr lang="en-CA"/>
          </a:p>
        </p:txBody>
      </p:sp>
    </p:spTree>
    <p:extLst>
      <p:ext uri="{BB962C8B-B14F-4D97-AF65-F5344CB8AC3E}">
        <p14:creationId xmlns:p14="http://schemas.microsoft.com/office/powerpoint/2010/main" val="1256909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CA16A9-F02B-3CA5-EDAF-3713DF9164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9F31EC9-A99C-5C7C-4BA6-EC39082072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0724BCB-71E2-EFE0-B55E-A98EB518F749}"/>
              </a:ext>
            </a:extLst>
          </p:cNvPr>
          <p:cNvSpPr>
            <a:spLocks noGrp="1"/>
          </p:cNvSpPr>
          <p:nvPr>
            <p:ph type="dt" sz="half" idx="10"/>
          </p:nvPr>
        </p:nvSpPr>
        <p:spPr/>
        <p:txBody>
          <a:bodyPr/>
          <a:lstStyle/>
          <a:p>
            <a:fld id="{77E7432C-4B9F-48B6-966A-8DF639D19978}" type="datetimeFigureOut">
              <a:rPr lang="en-CA" smtClean="0"/>
              <a:t>2025-03-19</a:t>
            </a:fld>
            <a:endParaRPr lang="en-CA"/>
          </a:p>
        </p:txBody>
      </p:sp>
      <p:sp>
        <p:nvSpPr>
          <p:cNvPr id="5" name="Footer Placeholder 4">
            <a:extLst>
              <a:ext uri="{FF2B5EF4-FFF2-40B4-BE49-F238E27FC236}">
                <a16:creationId xmlns:a16="http://schemas.microsoft.com/office/drawing/2014/main" id="{DC8A1D39-4D6D-D4FF-AC56-BF23CA2C392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1990E5E-1CCE-CA33-2B04-694CB44E9F37}"/>
              </a:ext>
            </a:extLst>
          </p:cNvPr>
          <p:cNvSpPr>
            <a:spLocks noGrp="1"/>
          </p:cNvSpPr>
          <p:nvPr>
            <p:ph type="sldNum" sz="quarter" idx="12"/>
          </p:nvPr>
        </p:nvSpPr>
        <p:spPr/>
        <p:txBody>
          <a:bodyPr/>
          <a:lstStyle/>
          <a:p>
            <a:fld id="{7746CC4A-1972-4EEC-95CF-151EF5A82D40}" type="slidenum">
              <a:rPr lang="en-CA" smtClean="0"/>
              <a:t>‹#›</a:t>
            </a:fld>
            <a:endParaRPr lang="en-CA"/>
          </a:p>
        </p:txBody>
      </p:sp>
    </p:spTree>
    <p:extLst>
      <p:ext uri="{BB962C8B-B14F-4D97-AF65-F5344CB8AC3E}">
        <p14:creationId xmlns:p14="http://schemas.microsoft.com/office/powerpoint/2010/main" val="4016939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FA7C6-1BC6-9234-14AC-ED71A78988D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A2F4640-5FF4-6A34-E9E1-2BEAB7810B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E1382A8-607F-C61E-EB71-FD965495DBE0}"/>
              </a:ext>
            </a:extLst>
          </p:cNvPr>
          <p:cNvSpPr>
            <a:spLocks noGrp="1"/>
          </p:cNvSpPr>
          <p:nvPr>
            <p:ph type="dt" sz="half" idx="10"/>
          </p:nvPr>
        </p:nvSpPr>
        <p:spPr/>
        <p:txBody>
          <a:bodyPr/>
          <a:lstStyle/>
          <a:p>
            <a:fld id="{77E7432C-4B9F-48B6-966A-8DF639D19978}" type="datetimeFigureOut">
              <a:rPr lang="en-CA" smtClean="0"/>
              <a:t>2025-03-19</a:t>
            </a:fld>
            <a:endParaRPr lang="en-CA"/>
          </a:p>
        </p:txBody>
      </p:sp>
      <p:sp>
        <p:nvSpPr>
          <p:cNvPr id="5" name="Footer Placeholder 4">
            <a:extLst>
              <a:ext uri="{FF2B5EF4-FFF2-40B4-BE49-F238E27FC236}">
                <a16:creationId xmlns:a16="http://schemas.microsoft.com/office/drawing/2014/main" id="{2A880115-559F-326A-8744-34B6903D41D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2DC563A-A66F-2691-E9F3-17DD12382D51}"/>
              </a:ext>
            </a:extLst>
          </p:cNvPr>
          <p:cNvSpPr>
            <a:spLocks noGrp="1"/>
          </p:cNvSpPr>
          <p:nvPr>
            <p:ph type="sldNum" sz="quarter" idx="12"/>
          </p:nvPr>
        </p:nvSpPr>
        <p:spPr/>
        <p:txBody>
          <a:bodyPr/>
          <a:lstStyle/>
          <a:p>
            <a:fld id="{7746CC4A-1972-4EEC-95CF-151EF5A82D40}" type="slidenum">
              <a:rPr lang="en-CA" smtClean="0"/>
              <a:t>‹#›</a:t>
            </a:fld>
            <a:endParaRPr lang="en-CA"/>
          </a:p>
        </p:txBody>
      </p:sp>
    </p:spTree>
    <p:extLst>
      <p:ext uri="{BB962C8B-B14F-4D97-AF65-F5344CB8AC3E}">
        <p14:creationId xmlns:p14="http://schemas.microsoft.com/office/powerpoint/2010/main" val="3531576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419AD-2A60-4424-B882-B26635D285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2BF9BDF-8702-ADF0-147F-609FC7F2E8F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D05EF6-6D8A-587E-63D4-EFC4AD6171D6}"/>
              </a:ext>
            </a:extLst>
          </p:cNvPr>
          <p:cNvSpPr>
            <a:spLocks noGrp="1"/>
          </p:cNvSpPr>
          <p:nvPr>
            <p:ph type="dt" sz="half" idx="10"/>
          </p:nvPr>
        </p:nvSpPr>
        <p:spPr/>
        <p:txBody>
          <a:bodyPr/>
          <a:lstStyle/>
          <a:p>
            <a:fld id="{77E7432C-4B9F-48B6-966A-8DF639D19978}" type="datetimeFigureOut">
              <a:rPr lang="en-CA" smtClean="0"/>
              <a:t>2025-03-19</a:t>
            </a:fld>
            <a:endParaRPr lang="en-CA"/>
          </a:p>
        </p:txBody>
      </p:sp>
      <p:sp>
        <p:nvSpPr>
          <p:cNvPr id="5" name="Footer Placeholder 4">
            <a:extLst>
              <a:ext uri="{FF2B5EF4-FFF2-40B4-BE49-F238E27FC236}">
                <a16:creationId xmlns:a16="http://schemas.microsoft.com/office/drawing/2014/main" id="{3E5E5629-470C-78B4-302A-D0DBE03A5F6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BDE6986-DDA4-6776-D303-696FB7109C7D}"/>
              </a:ext>
            </a:extLst>
          </p:cNvPr>
          <p:cNvSpPr>
            <a:spLocks noGrp="1"/>
          </p:cNvSpPr>
          <p:nvPr>
            <p:ph type="sldNum" sz="quarter" idx="12"/>
          </p:nvPr>
        </p:nvSpPr>
        <p:spPr/>
        <p:txBody>
          <a:bodyPr/>
          <a:lstStyle/>
          <a:p>
            <a:fld id="{7746CC4A-1972-4EEC-95CF-151EF5A82D40}" type="slidenum">
              <a:rPr lang="en-CA" smtClean="0"/>
              <a:t>‹#›</a:t>
            </a:fld>
            <a:endParaRPr lang="en-CA"/>
          </a:p>
        </p:txBody>
      </p:sp>
    </p:spTree>
    <p:extLst>
      <p:ext uri="{BB962C8B-B14F-4D97-AF65-F5344CB8AC3E}">
        <p14:creationId xmlns:p14="http://schemas.microsoft.com/office/powerpoint/2010/main" val="725073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41301-A4C9-4645-1E9F-9CF2A91A73A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C776C12-4E27-262D-9EE6-A8B23BB871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D1A0DCC4-4595-AC1F-43AE-57250F711A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7F363BE7-706F-5D44-2FA7-C1A9C2B82DF7}"/>
              </a:ext>
            </a:extLst>
          </p:cNvPr>
          <p:cNvSpPr>
            <a:spLocks noGrp="1"/>
          </p:cNvSpPr>
          <p:nvPr>
            <p:ph type="dt" sz="half" idx="10"/>
          </p:nvPr>
        </p:nvSpPr>
        <p:spPr/>
        <p:txBody>
          <a:bodyPr/>
          <a:lstStyle/>
          <a:p>
            <a:fld id="{77E7432C-4B9F-48B6-966A-8DF639D19978}" type="datetimeFigureOut">
              <a:rPr lang="en-CA" smtClean="0"/>
              <a:t>2025-03-19</a:t>
            </a:fld>
            <a:endParaRPr lang="en-CA"/>
          </a:p>
        </p:txBody>
      </p:sp>
      <p:sp>
        <p:nvSpPr>
          <p:cNvPr id="6" name="Footer Placeholder 5">
            <a:extLst>
              <a:ext uri="{FF2B5EF4-FFF2-40B4-BE49-F238E27FC236}">
                <a16:creationId xmlns:a16="http://schemas.microsoft.com/office/drawing/2014/main" id="{7DEF58F0-5BC1-255E-EA1A-0CBDA626AD9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40F9D03-A242-2EC6-2349-95A4E062547C}"/>
              </a:ext>
            </a:extLst>
          </p:cNvPr>
          <p:cNvSpPr>
            <a:spLocks noGrp="1"/>
          </p:cNvSpPr>
          <p:nvPr>
            <p:ph type="sldNum" sz="quarter" idx="12"/>
          </p:nvPr>
        </p:nvSpPr>
        <p:spPr/>
        <p:txBody>
          <a:bodyPr/>
          <a:lstStyle/>
          <a:p>
            <a:fld id="{7746CC4A-1972-4EEC-95CF-151EF5A82D40}" type="slidenum">
              <a:rPr lang="en-CA" smtClean="0"/>
              <a:t>‹#›</a:t>
            </a:fld>
            <a:endParaRPr lang="en-CA"/>
          </a:p>
        </p:txBody>
      </p:sp>
    </p:spTree>
    <p:extLst>
      <p:ext uri="{BB962C8B-B14F-4D97-AF65-F5344CB8AC3E}">
        <p14:creationId xmlns:p14="http://schemas.microsoft.com/office/powerpoint/2010/main" val="80968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8DAEA-BB90-B5F8-D00B-E23AB78DABE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BAC71B4-7B10-9E7E-655A-6F53C6CA18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3C8292-D4EC-57E3-D689-A7DB5C67DD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C946773-3E29-E94F-0D1F-7BA10CD2DE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88D900-7CC2-316B-E15C-57EC4FBDB6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27283961-740F-AB99-A174-3F5E50813D45}"/>
              </a:ext>
            </a:extLst>
          </p:cNvPr>
          <p:cNvSpPr>
            <a:spLocks noGrp="1"/>
          </p:cNvSpPr>
          <p:nvPr>
            <p:ph type="dt" sz="half" idx="10"/>
          </p:nvPr>
        </p:nvSpPr>
        <p:spPr/>
        <p:txBody>
          <a:bodyPr/>
          <a:lstStyle/>
          <a:p>
            <a:fld id="{77E7432C-4B9F-48B6-966A-8DF639D19978}" type="datetimeFigureOut">
              <a:rPr lang="en-CA" smtClean="0"/>
              <a:t>2025-03-19</a:t>
            </a:fld>
            <a:endParaRPr lang="en-CA"/>
          </a:p>
        </p:txBody>
      </p:sp>
      <p:sp>
        <p:nvSpPr>
          <p:cNvPr id="8" name="Footer Placeholder 7">
            <a:extLst>
              <a:ext uri="{FF2B5EF4-FFF2-40B4-BE49-F238E27FC236}">
                <a16:creationId xmlns:a16="http://schemas.microsoft.com/office/drawing/2014/main" id="{4931EA0D-5AAA-21E8-28BF-37D4D1A45AE5}"/>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FA216DAD-2F9C-958A-AF71-2AA2FE744AE3}"/>
              </a:ext>
            </a:extLst>
          </p:cNvPr>
          <p:cNvSpPr>
            <a:spLocks noGrp="1"/>
          </p:cNvSpPr>
          <p:nvPr>
            <p:ph type="sldNum" sz="quarter" idx="12"/>
          </p:nvPr>
        </p:nvSpPr>
        <p:spPr/>
        <p:txBody>
          <a:bodyPr/>
          <a:lstStyle/>
          <a:p>
            <a:fld id="{7746CC4A-1972-4EEC-95CF-151EF5A82D40}" type="slidenum">
              <a:rPr lang="en-CA" smtClean="0"/>
              <a:t>‹#›</a:t>
            </a:fld>
            <a:endParaRPr lang="en-CA"/>
          </a:p>
        </p:txBody>
      </p:sp>
    </p:spTree>
    <p:extLst>
      <p:ext uri="{BB962C8B-B14F-4D97-AF65-F5344CB8AC3E}">
        <p14:creationId xmlns:p14="http://schemas.microsoft.com/office/powerpoint/2010/main" val="201547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840A5-800B-3960-2BF5-3DC9F3423F8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7E2ED5B4-F9D6-72ED-5CC3-595E9EA2525C}"/>
              </a:ext>
            </a:extLst>
          </p:cNvPr>
          <p:cNvSpPr>
            <a:spLocks noGrp="1"/>
          </p:cNvSpPr>
          <p:nvPr>
            <p:ph type="dt" sz="half" idx="10"/>
          </p:nvPr>
        </p:nvSpPr>
        <p:spPr/>
        <p:txBody>
          <a:bodyPr/>
          <a:lstStyle/>
          <a:p>
            <a:fld id="{77E7432C-4B9F-48B6-966A-8DF639D19978}" type="datetimeFigureOut">
              <a:rPr lang="en-CA" smtClean="0"/>
              <a:t>2025-03-19</a:t>
            </a:fld>
            <a:endParaRPr lang="en-CA"/>
          </a:p>
        </p:txBody>
      </p:sp>
      <p:sp>
        <p:nvSpPr>
          <p:cNvPr id="4" name="Footer Placeholder 3">
            <a:extLst>
              <a:ext uri="{FF2B5EF4-FFF2-40B4-BE49-F238E27FC236}">
                <a16:creationId xmlns:a16="http://schemas.microsoft.com/office/drawing/2014/main" id="{D8EC4617-31A6-EFE8-3256-33A7F25DF98F}"/>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D3EBF2FF-A270-A4D8-DE67-0E81582E4C24}"/>
              </a:ext>
            </a:extLst>
          </p:cNvPr>
          <p:cNvSpPr>
            <a:spLocks noGrp="1"/>
          </p:cNvSpPr>
          <p:nvPr>
            <p:ph type="sldNum" sz="quarter" idx="12"/>
          </p:nvPr>
        </p:nvSpPr>
        <p:spPr/>
        <p:txBody>
          <a:bodyPr/>
          <a:lstStyle/>
          <a:p>
            <a:fld id="{7746CC4A-1972-4EEC-95CF-151EF5A82D40}" type="slidenum">
              <a:rPr lang="en-CA" smtClean="0"/>
              <a:t>‹#›</a:t>
            </a:fld>
            <a:endParaRPr lang="en-CA"/>
          </a:p>
        </p:txBody>
      </p:sp>
    </p:spTree>
    <p:extLst>
      <p:ext uri="{BB962C8B-B14F-4D97-AF65-F5344CB8AC3E}">
        <p14:creationId xmlns:p14="http://schemas.microsoft.com/office/powerpoint/2010/main" val="1538745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9C500E-30F4-1190-922D-B16413DCCBB0}"/>
              </a:ext>
            </a:extLst>
          </p:cNvPr>
          <p:cNvSpPr>
            <a:spLocks noGrp="1"/>
          </p:cNvSpPr>
          <p:nvPr>
            <p:ph type="dt" sz="half" idx="10"/>
          </p:nvPr>
        </p:nvSpPr>
        <p:spPr/>
        <p:txBody>
          <a:bodyPr/>
          <a:lstStyle/>
          <a:p>
            <a:fld id="{77E7432C-4B9F-48B6-966A-8DF639D19978}" type="datetimeFigureOut">
              <a:rPr lang="en-CA" smtClean="0"/>
              <a:t>2025-03-19</a:t>
            </a:fld>
            <a:endParaRPr lang="en-CA"/>
          </a:p>
        </p:txBody>
      </p:sp>
      <p:sp>
        <p:nvSpPr>
          <p:cNvPr id="3" name="Footer Placeholder 2">
            <a:extLst>
              <a:ext uri="{FF2B5EF4-FFF2-40B4-BE49-F238E27FC236}">
                <a16:creationId xmlns:a16="http://schemas.microsoft.com/office/drawing/2014/main" id="{2630DDF4-2E50-46D5-C6A2-944BB88B8FC9}"/>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11B0BA4A-8564-68B6-A5EA-F105085C4A54}"/>
              </a:ext>
            </a:extLst>
          </p:cNvPr>
          <p:cNvSpPr>
            <a:spLocks noGrp="1"/>
          </p:cNvSpPr>
          <p:nvPr>
            <p:ph type="sldNum" sz="quarter" idx="12"/>
          </p:nvPr>
        </p:nvSpPr>
        <p:spPr/>
        <p:txBody>
          <a:bodyPr/>
          <a:lstStyle/>
          <a:p>
            <a:fld id="{7746CC4A-1972-4EEC-95CF-151EF5A82D40}" type="slidenum">
              <a:rPr lang="en-CA" smtClean="0"/>
              <a:t>‹#›</a:t>
            </a:fld>
            <a:endParaRPr lang="en-CA"/>
          </a:p>
        </p:txBody>
      </p:sp>
    </p:spTree>
    <p:extLst>
      <p:ext uri="{BB962C8B-B14F-4D97-AF65-F5344CB8AC3E}">
        <p14:creationId xmlns:p14="http://schemas.microsoft.com/office/powerpoint/2010/main" val="3213998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0267F-6ABB-0A7B-2314-7B58D3AF37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E5E3ECD7-9096-B5F1-078A-C3F713B7F2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311A68D3-CF7B-5BE8-1981-7BF002DFBA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94313D-449F-3090-A71E-B55E82AAC9C9}"/>
              </a:ext>
            </a:extLst>
          </p:cNvPr>
          <p:cNvSpPr>
            <a:spLocks noGrp="1"/>
          </p:cNvSpPr>
          <p:nvPr>
            <p:ph type="dt" sz="half" idx="10"/>
          </p:nvPr>
        </p:nvSpPr>
        <p:spPr/>
        <p:txBody>
          <a:bodyPr/>
          <a:lstStyle/>
          <a:p>
            <a:fld id="{77E7432C-4B9F-48B6-966A-8DF639D19978}" type="datetimeFigureOut">
              <a:rPr lang="en-CA" smtClean="0"/>
              <a:t>2025-03-19</a:t>
            </a:fld>
            <a:endParaRPr lang="en-CA"/>
          </a:p>
        </p:txBody>
      </p:sp>
      <p:sp>
        <p:nvSpPr>
          <p:cNvPr id="6" name="Footer Placeholder 5">
            <a:extLst>
              <a:ext uri="{FF2B5EF4-FFF2-40B4-BE49-F238E27FC236}">
                <a16:creationId xmlns:a16="http://schemas.microsoft.com/office/drawing/2014/main" id="{9F94C4FE-E76A-8E88-88CF-85E793E9A6A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64691E-B7D0-5226-F4DC-74374C68C778}"/>
              </a:ext>
            </a:extLst>
          </p:cNvPr>
          <p:cNvSpPr>
            <a:spLocks noGrp="1"/>
          </p:cNvSpPr>
          <p:nvPr>
            <p:ph type="sldNum" sz="quarter" idx="12"/>
          </p:nvPr>
        </p:nvSpPr>
        <p:spPr/>
        <p:txBody>
          <a:bodyPr/>
          <a:lstStyle/>
          <a:p>
            <a:fld id="{7746CC4A-1972-4EEC-95CF-151EF5A82D40}" type="slidenum">
              <a:rPr lang="en-CA" smtClean="0"/>
              <a:t>‹#›</a:t>
            </a:fld>
            <a:endParaRPr lang="en-CA"/>
          </a:p>
        </p:txBody>
      </p:sp>
    </p:spTree>
    <p:extLst>
      <p:ext uri="{BB962C8B-B14F-4D97-AF65-F5344CB8AC3E}">
        <p14:creationId xmlns:p14="http://schemas.microsoft.com/office/powerpoint/2010/main" val="1790885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9D92D-E5BD-356C-2A35-4C31F8BBE9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56D021A-A8EC-DC5A-B813-F656F9192F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8AC69BE5-33C1-B9CC-2D6F-DBD9BC7AB1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15CA22-0A5F-66D9-DBE9-C465BC913C3C}"/>
              </a:ext>
            </a:extLst>
          </p:cNvPr>
          <p:cNvSpPr>
            <a:spLocks noGrp="1"/>
          </p:cNvSpPr>
          <p:nvPr>
            <p:ph type="dt" sz="half" idx="10"/>
          </p:nvPr>
        </p:nvSpPr>
        <p:spPr/>
        <p:txBody>
          <a:bodyPr/>
          <a:lstStyle/>
          <a:p>
            <a:fld id="{77E7432C-4B9F-48B6-966A-8DF639D19978}" type="datetimeFigureOut">
              <a:rPr lang="en-CA" smtClean="0"/>
              <a:t>2025-03-19</a:t>
            </a:fld>
            <a:endParaRPr lang="en-CA"/>
          </a:p>
        </p:txBody>
      </p:sp>
      <p:sp>
        <p:nvSpPr>
          <p:cNvPr id="6" name="Footer Placeholder 5">
            <a:extLst>
              <a:ext uri="{FF2B5EF4-FFF2-40B4-BE49-F238E27FC236}">
                <a16:creationId xmlns:a16="http://schemas.microsoft.com/office/drawing/2014/main" id="{ABD0FAEF-EC6D-A128-40AB-26414922D94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78F4127-2E22-7FA4-CCE1-7B3C545D662E}"/>
              </a:ext>
            </a:extLst>
          </p:cNvPr>
          <p:cNvSpPr>
            <a:spLocks noGrp="1"/>
          </p:cNvSpPr>
          <p:nvPr>
            <p:ph type="sldNum" sz="quarter" idx="12"/>
          </p:nvPr>
        </p:nvSpPr>
        <p:spPr/>
        <p:txBody>
          <a:bodyPr/>
          <a:lstStyle/>
          <a:p>
            <a:fld id="{7746CC4A-1972-4EEC-95CF-151EF5A82D40}" type="slidenum">
              <a:rPr lang="en-CA" smtClean="0"/>
              <a:t>‹#›</a:t>
            </a:fld>
            <a:endParaRPr lang="en-CA"/>
          </a:p>
        </p:txBody>
      </p:sp>
    </p:spTree>
    <p:extLst>
      <p:ext uri="{BB962C8B-B14F-4D97-AF65-F5344CB8AC3E}">
        <p14:creationId xmlns:p14="http://schemas.microsoft.com/office/powerpoint/2010/main" val="987429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C61BE3-9107-EC74-1243-5CD83F3B45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D22457A-6CD4-9C9F-52C5-90BA0CB1B4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193ABB8-1FAA-8EEF-53E3-59E692DFAB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7E7432C-4B9F-48B6-966A-8DF639D19978}" type="datetimeFigureOut">
              <a:rPr lang="en-CA" smtClean="0"/>
              <a:t>2025-03-19</a:t>
            </a:fld>
            <a:endParaRPr lang="en-CA"/>
          </a:p>
        </p:txBody>
      </p:sp>
      <p:sp>
        <p:nvSpPr>
          <p:cNvPr id="5" name="Footer Placeholder 4">
            <a:extLst>
              <a:ext uri="{FF2B5EF4-FFF2-40B4-BE49-F238E27FC236}">
                <a16:creationId xmlns:a16="http://schemas.microsoft.com/office/drawing/2014/main" id="{939A5FD8-4B21-5CAA-B7CA-3A25ACA57F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3AB58E4F-E2B4-87A4-5C02-F371994CDE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746CC4A-1972-4EEC-95CF-151EF5A82D40}" type="slidenum">
              <a:rPr lang="en-CA" smtClean="0"/>
              <a:t>‹#›</a:t>
            </a:fld>
            <a:endParaRPr lang="en-CA"/>
          </a:p>
        </p:txBody>
      </p:sp>
    </p:spTree>
    <p:extLst>
      <p:ext uri="{BB962C8B-B14F-4D97-AF65-F5344CB8AC3E}">
        <p14:creationId xmlns:p14="http://schemas.microsoft.com/office/powerpoint/2010/main" val="279093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AA471-C588-A950-DFD8-0A97ADF060EA}"/>
              </a:ext>
            </a:extLst>
          </p:cNvPr>
          <p:cNvSpPr>
            <a:spLocks noGrp="1"/>
          </p:cNvSpPr>
          <p:nvPr>
            <p:ph type="ctrTitle"/>
          </p:nvPr>
        </p:nvSpPr>
        <p:spPr/>
        <p:txBody>
          <a:bodyPr/>
          <a:lstStyle/>
          <a:p>
            <a:r>
              <a:rPr lang="en-CA" b="1" dirty="0"/>
              <a:t>Restaurant Full Moon</a:t>
            </a:r>
            <a:br>
              <a:rPr lang="en-CA" b="1" dirty="0"/>
            </a:br>
            <a:r>
              <a:rPr lang="en-CA" b="1" dirty="0"/>
              <a:t>– Game Design Document</a:t>
            </a:r>
          </a:p>
        </p:txBody>
      </p:sp>
      <p:sp>
        <p:nvSpPr>
          <p:cNvPr id="3" name="Subtitle 2">
            <a:extLst>
              <a:ext uri="{FF2B5EF4-FFF2-40B4-BE49-F238E27FC236}">
                <a16:creationId xmlns:a16="http://schemas.microsoft.com/office/drawing/2014/main" id="{66A9B4FE-FFF9-E39E-5DED-5678739B5ADF}"/>
              </a:ext>
            </a:extLst>
          </p:cNvPr>
          <p:cNvSpPr>
            <a:spLocks noGrp="1"/>
          </p:cNvSpPr>
          <p:nvPr>
            <p:ph type="subTitle" idx="1"/>
          </p:nvPr>
        </p:nvSpPr>
        <p:spPr/>
        <p:txBody>
          <a:bodyPr/>
          <a:lstStyle/>
          <a:p>
            <a:r>
              <a:rPr lang="en-CA" sz="2800" b="1" dirty="0"/>
              <a:t>Lumos^3</a:t>
            </a:r>
          </a:p>
          <a:p>
            <a:r>
              <a:rPr lang="en-CA" dirty="0"/>
              <a:t>Yeonhee Do, Helei Huang</a:t>
            </a:r>
          </a:p>
        </p:txBody>
      </p:sp>
    </p:spTree>
    <p:extLst>
      <p:ext uri="{BB962C8B-B14F-4D97-AF65-F5344CB8AC3E}">
        <p14:creationId xmlns:p14="http://schemas.microsoft.com/office/powerpoint/2010/main" val="4166270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F210B-55BA-0E67-5DA6-CBDB7565ADA7}"/>
              </a:ext>
            </a:extLst>
          </p:cNvPr>
          <p:cNvSpPr>
            <a:spLocks noGrp="1"/>
          </p:cNvSpPr>
          <p:nvPr>
            <p:ph type="title"/>
          </p:nvPr>
        </p:nvSpPr>
        <p:spPr/>
        <p:txBody>
          <a:bodyPr/>
          <a:lstStyle/>
          <a:p>
            <a:r>
              <a:rPr lang="en-CA" dirty="0"/>
              <a:t>Observer Pattern Usage Example</a:t>
            </a:r>
          </a:p>
        </p:txBody>
      </p:sp>
      <p:pic>
        <p:nvPicPr>
          <p:cNvPr id="5" name="Content Placeholder 4">
            <a:extLst>
              <a:ext uri="{FF2B5EF4-FFF2-40B4-BE49-F238E27FC236}">
                <a16:creationId xmlns:a16="http://schemas.microsoft.com/office/drawing/2014/main" id="{EFB20C05-A22E-2413-EE0A-B3053F521E91}"/>
              </a:ext>
            </a:extLst>
          </p:cNvPr>
          <p:cNvPicPr>
            <a:picLocks noGrp="1" noChangeAspect="1"/>
          </p:cNvPicPr>
          <p:nvPr>
            <p:ph idx="1"/>
          </p:nvPr>
        </p:nvPicPr>
        <p:blipFill>
          <a:blip r:embed="rId2"/>
          <a:stretch>
            <a:fillRect/>
          </a:stretch>
        </p:blipFill>
        <p:spPr>
          <a:xfrm>
            <a:off x="838200" y="1746984"/>
            <a:ext cx="4966269" cy="3098067"/>
          </a:xfrm>
        </p:spPr>
      </p:pic>
      <p:sp>
        <p:nvSpPr>
          <p:cNvPr id="6" name="Content Placeholder 2">
            <a:extLst>
              <a:ext uri="{FF2B5EF4-FFF2-40B4-BE49-F238E27FC236}">
                <a16:creationId xmlns:a16="http://schemas.microsoft.com/office/drawing/2014/main" id="{FE5D9580-1597-8BDF-C5A0-9CD581931232}"/>
              </a:ext>
            </a:extLst>
          </p:cNvPr>
          <p:cNvSpPr txBox="1">
            <a:spLocks/>
          </p:cNvSpPr>
          <p:nvPr/>
        </p:nvSpPr>
        <p:spPr>
          <a:xfrm>
            <a:off x="838200" y="5252394"/>
            <a:ext cx="10515600" cy="105435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sz="2400" dirty="0"/>
              <a:t>After player cut an ingredient, Cutting Board class will call Cutting Effect Manager to trigger </a:t>
            </a:r>
            <a:r>
              <a:rPr lang="en-CA" sz="2400" dirty="0" err="1"/>
              <a:t>UpdateEffect</a:t>
            </a:r>
            <a:r>
              <a:rPr lang="en-CA" sz="2400" dirty="0"/>
              <a:t>() function. Then, Cutting Effect Manager will trigger </a:t>
            </a:r>
            <a:r>
              <a:rPr lang="en-CA" sz="2400" dirty="0" err="1"/>
              <a:t>UpdateEffect</a:t>
            </a:r>
            <a:r>
              <a:rPr lang="en-CA" sz="2400" dirty="0"/>
              <a:t>() of all of its observers.</a:t>
            </a:r>
          </a:p>
        </p:txBody>
      </p:sp>
      <p:pic>
        <p:nvPicPr>
          <p:cNvPr id="7" name="Picture 6">
            <a:extLst>
              <a:ext uri="{FF2B5EF4-FFF2-40B4-BE49-F238E27FC236}">
                <a16:creationId xmlns:a16="http://schemas.microsoft.com/office/drawing/2014/main" id="{0DC6206C-EB41-9D70-9419-5AF83F91A281}"/>
              </a:ext>
            </a:extLst>
          </p:cNvPr>
          <p:cNvPicPr>
            <a:picLocks noChangeAspect="1"/>
          </p:cNvPicPr>
          <p:nvPr/>
        </p:nvPicPr>
        <p:blipFill>
          <a:blip r:embed="rId3"/>
          <a:stretch>
            <a:fillRect/>
          </a:stretch>
        </p:blipFill>
        <p:spPr>
          <a:xfrm>
            <a:off x="5804469" y="1746984"/>
            <a:ext cx="4858003" cy="3076307"/>
          </a:xfrm>
          <a:prstGeom prst="rect">
            <a:avLst/>
          </a:prstGeom>
        </p:spPr>
      </p:pic>
    </p:spTree>
    <p:extLst>
      <p:ext uri="{BB962C8B-B14F-4D97-AF65-F5344CB8AC3E}">
        <p14:creationId xmlns:p14="http://schemas.microsoft.com/office/powerpoint/2010/main" val="23681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E6273-DC9A-8687-88A0-30BF9242FAA8}"/>
              </a:ext>
            </a:extLst>
          </p:cNvPr>
          <p:cNvSpPr>
            <a:spLocks noGrp="1"/>
          </p:cNvSpPr>
          <p:nvPr>
            <p:ph type="title"/>
          </p:nvPr>
        </p:nvSpPr>
        <p:spPr/>
        <p:txBody>
          <a:bodyPr/>
          <a:lstStyle/>
          <a:p>
            <a:r>
              <a:rPr lang="en-CA" dirty="0"/>
              <a:t>Observer Pattern Usage Example</a:t>
            </a:r>
          </a:p>
        </p:txBody>
      </p:sp>
      <p:pic>
        <p:nvPicPr>
          <p:cNvPr id="5" name="Content Placeholder 4">
            <a:extLst>
              <a:ext uri="{FF2B5EF4-FFF2-40B4-BE49-F238E27FC236}">
                <a16:creationId xmlns:a16="http://schemas.microsoft.com/office/drawing/2014/main" id="{2CF79B1A-3E2E-6DEF-6696-895EB0D9C4C1}"/>
              </a:ext>
            </a:extLst>
          </p:cNvPr>
          <p:cNvPicPr>
            <a:picLocks noGrp="1" noChangeAspect="1"/>
          </p:cNvPicPr>
          <p:nvPr>
            <p:ph idx="1"/>
          </p:nvPr>
        </p:nvPicPr>
        <p:blipFill>
          <a:blip r:embed="rId2"/>
          <a:stretch>
            <a:fillRect/>
          </a:stretch>
        </p:blipFill>
        <p:spPr>
          <a:xfrm>
            <a:off x="838200" y="1440564"/>
            <a:ext cx="4666298" cy="3682042"/>
          </a:xfrm>
        </p:spPr>
      </p:pic>
      <p:pic>
        <p:nvPicPr>
          <p:cNvPr id="7" name="Picture 6">
            <a:extLst>
              <a:ext uri="{FF2B5EF4-FFF2-40B4-BE49-F238E27FC236}">
                <a16:creationId xmlns:a16="http://schemas.microsoft.com/office/drawing/2014/main" id="{06C4D4F8-E492-AFCC-B239-2665F34F3CDE}"/>
              </a:ext>
            </a:extLst>
          </p:cNvPr>
          <p:cNvPicPr>
            <a:picLocks noChangeAspect="1"/>
          </p:cNvPicPr>
          <p:nvPr/>
        </p:nvPicPr>
        <p:blipFill>
          <a:blip r:embed="rId3"/>
          <a:stretch>
            <a:fillRect/>
          </a:stretch>
        </p:blipFill>
        <p:spPr>
          <a:xfrm>
            <a:off x="5504499" y="2766127"/>
            <a:ext cx="4862652" cy="2356479"/>
          </a:xfrm>
          <a:prstGeom prst="rect">
            <a:avLst/>
          </a:prstGeom>
        </p:spPr>
      </p:pic>
      <p:sp>
        <p:nvSpPr>
          <p:cNvPr id="8" name="Content Placeholder 2">
            <a:extLst>
              <a:ext uri="{FF2B5EF4-FFF2-40B4-BE49-F238E27FC236}">
                <a16:creationId xmlns:a16="http://schemas.microsoft.com/office/drawing/2014/main" id="{EC2A1C84-5427-941B-EA52-DD65C699216E}"/>
              </a:ext>
            </a:extLst>
          </p:cNvPr>
          <p:cNvSpPr txBox="1">
            <a:spLocks/>
          </p:cNvSpPr>
          <p:nvPr/>
        </p:nvSpPr>
        <p:spPr>
          <a:xfrm>
            <a:off x="838200" y="5252394"/>
            <a:ext cx="10515600" cy="105435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sz="2400" dirty="0"/>
              <a:t>Kitchen SFX Manager and Cutting Progression UI Manager are the observers of Cutting Effect Manager. Their </a:t>
            </a:r>
            <a:r>
              <a:rPr lang="en-CA" sz="2400" dirty="0" err="1"/>
              <a:t>PlayEffect</a:t>
            </a:r>
            <a:r>
              <a:rPr lang="en-CA" sz="2400" dirty="0"/>
              <a:t>() functions are called by Cutting Effect Manager every time the player cut an ingredient.</a:t>
            </a:r>
          </a:p>
        </p:txBody>
      </p:sp>
      <p:pic>
        <p:nvPicPr>
          <p:cNvPr id="9" name="Picture 8">
            <a:extLst>
              <a:ext uri="{FF2B5EF4-FFF2-40B4-BE49-F238E27FC236}">
                <a16:creationId xmlns:a16="http://schemas.microsoft.com/office/drawing/2014/main" id="{77ADD3C8-552A-0395-6A27-08448CE27EBA}"/>
              </a:ext>
            </a:extLst>
          </p:cNvPr>
          <p:cNvPicPr>
            <a:picLocks noChangeAspect="1"/>
          </p:cNvPicPr>
          <p:nvPr/>
        </p:nvPicPr>
        <p:blipFill>
          <a:blip r:embed="rId4"/>
          <a:stretch>
            <a:fillRect/>
          </a:stretch>
        </p:blipFill>
        <p:spPr>
          <a:xfrm>
            <a:off x="5504498" y="1439674"/>
            <a:ext cx="4423272" cy="1326453"/>
          </a:xfrm>
          <a:prstGeom prst="rect">
            <a:avLst/>
          </a:prstGeom>
        </p:spPr>
      </p:pic>
    </p:spTree>
    <p:extLst>
      <p:ext uri="{BB962C8B-B14F-4D97-AF65-F5344CB8AC3E}">
        <p14:creationId xmlns:p14="http://schemas.microsoft.com/office/powerpoint/2010/main" val="577907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2655D3-AE64-60B4-A350-639E6C4BAF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C115F6-8837-D335-B46A-BB6CEB740F11}"/>
              </a:ext>
            </a:extLst>
          </p:cNvPr>
          <p:cNvSpPr>
            <a:spLocks noGrp="1"/>
          </p:cNvSpPr>
          <p:nvPr>
            <p:ph type="title"/>
          </p:nvPr>
        </p:nvSpPr>
        <p:spPr/>
        <p:txBody>
          <a:bodyPr/>
          <a:lstStyle/>
          <a:p>
            <a:r>
              <a:rPr lang="en-CA" dirty="0"/>
              <a:t>Factory Pattern Usage Example</a:t>
            </a:r>
          </a:p>
        </p:txBody>
      </p:sp>
      <p:sp>
        <p:nvSpPr>
          <p:cNvPr id="3" name="Content Placeholder 2">
            <a:extLst>
              <a:ext uri="{FF2B5EF4-FFF2-40B4-BE49-F238E27FC236}">
                <a16:creationId xmlns:a16="http://schemas.microsoft.com/office/drawing/2014/main" id="{0DEB6564-0FBA-600E-8253-5199CBEF694A}"/>
              </a:ext>
            </a:extLst>
          </p:cNvPr>
          <p:cNvSpPr>
            <a:spLocks noGrp="1"/>
          </p:cNvSpPr>
          <p:nvPr>
            <p:ph idx="1"/>
          </p:nvPr>
        </p:nvSpPr>
        <p:spPr>
          <a:xfrm>
            <a:off x="838200" y="4493342"/>
            <a:ext cx="10515600" cy="1683620"/>
          </a:xfrm>
        </p:spPr>
        <p:txBody>
          <a:bodyPr>
            <a:normAutofit lnSpcReduction="10000"/>
          </a:bodyPr>
          <a:lstStyle/>
          <a:p>
            <a:r>
              <a:rPr lang="en-CA" dirty="0"/>
              <a:t>Garbage Generator</a:t>
            </a:r>
          </a:p>
          <a:p>
            <a:pPr marL="0" indent="0">
              <a:buNone/>
            </a:pPr>
            <a:r>
              <a:rPr lang="en-CA" dirty="0"/>
              <a:t>At the beginning of the game, generate random number of garbage bags. There are three type of garbage and factory will instantiate random one from the three.</a:t>
            </a:r>
          </a:p>
        </p:txBody>
      </p:sp>
      <p:pic>
        <p:nvPicPr>
          <p:cNvPr id="8" name="Picture 7">
            <a:extLst>
              <a:ext uri="{FF2B5EF4-FFF2-40B4-BE49-F238E27FC236}">
                <a16:creationId xmlns:a16="http://schemas.microsoft.com/office/drawing/2014/main" id="{4FF5411F-99ED-C06F-E40E-CB8DA6BDFD03}"/>
              </a:ext>
            </a:extLst>
          </p:cNvPr>
          <p:cNvPicPr>
            <a:picLocks noChangeAspect="1"/>
          </p:cNvPicPr>
          <p:nvPr/>
        </p:nvPicPr>
        <p:blipFill>
          <a:blip r:embed="rId3"/>
          <a:stretch>
            <a:fillRect/>
          </a:stretch>
        </p:blipFill>
        <p:spPr>
          <a:xfrm>
            <a:off x="5774786" y="3737127"/>
            <a:ext cx="5131558" cy="849361"/>
          </a:xfrm>
          <a:prstGeom prst="rect">
            <a:avLst/>
          </a:prstGeom>
        </p:spPr>
      </p:pic>
      <p:pic>
        <p:nvPicPr>
          <p:cNvPr id="11" name="Picture 10">
            <a:extLst>
              <a:ext uri="{FF2B5EF4-FFF2-40B4-BE49-F238E27FC236}">
                <a16:creationId xmlns:a16="http://schemas.microsoft.com/office/drawing/2014/main" id="{E5F2FD8A-55A0-C439-D237-18E0E666E39C}"/>
              </a:ext>
            </a:extLst>
          </p:cNvPr>
          <p:cNvPicPr>
            <a:picLocks noChangeAspect="1"/>
          </p:cNvPicPr>
          <p:nvPr/>
        </p:nvPicPr>
        <p:blipFill>
          <a:blip r:embed="rId4"/>
          <a:stretch>
            <a:fillRect/>
          </a:stretch>
        </p:blipFill>
        <p:spPr>
          <a:xfrm>
            <a:off x="5774786" y="1369325"/>
            <a:ext cx="3556309" cy="1125488"/>
          </a:xfrm>
          <a:prstGeom prst="rect">
            <a:avLst/>
          </a:prstGeom>
        </p:spPr>
      </p:pic>
      <p:pic>
        <p:nvPicPr>
          <p:cNvPr id="15" name="Picture 14">
            <a:extLst>
              <a:ext uri="{FF2B5EF4-FFF2-40B4-BE49-F238E27FC236}">
                <a16:creationId xmlns:a16="http://schemas.microsoft.com/office/drawing/2014/main" id="{3315C58F-2E40-DEB6-11EE-4C0C0E7CAD9E}"/>
              </a:ext>
            </a:extLst>
          </p:cNvPr>
          <p:cNvPicPr>
            <a:picLocks noChangeAspect="1"/>
          </p:cNvPicPr>
          <p:nvPr/>
        </p:nvPicPr>
        <p:blipFill>
          <a:blip r:embed="rId5"/>
          <a:stretch>
            <a:fillRect/>
          </a:stretch>
        </p:blipFill>
        <p:spPr>
          <a:xfrm>
            <a:off x="952555" y="1369325"/>
            <a:ext cx="4707876" cy="2943367"/>
          </a:xfrm>
          <a:prstGeom prst="rect">
            <a:avLst/>
          </a:prstGeom>
        </p:spPr>
      </p:pic>
      <p:pic>
        <p:nvPicPr>
          <p:cNvPr id="5" name="Picture 4">
            <a:extLst>
              <a:ext uri="{FF2B5EF4-FFF2-40B4-BE49-F238E27FC236}">
                <a16:creationId xmlns:a16="http://schemas.microsoft.com/office/drawing/2014/main" id="{596F8084-2E98-AE24-DD58-F4DDBCFD7713}"/>
              </a:ext>
            </a:extLst>
          </p:cNvPr>
          <p:cNvPicPr>
            <a:picLocks noChangeAspect="1"/>
          </p:cNvPicPr>
          <p:nvPr/>
        </p:nvPicPr>
        <p:blipFill>
          <a:blip r:embed="rId6"/>
          <a:stretch>
            <a:fillRect/>
          </a:stretch>
        </p:blipFill>
        <p:spPr>
          <a:xfrm>
            <a:off x="5774786" y="2565927"/>
            <a:ext cx="2582193" cy="1100085"/>
          </a:xfrm>
          <a:prstGeom prst="rect">
            <a:avLst/>
          </a:prstGeom>
        </p:spPr>
      </p:pic>
    </p:spTree>
    <p:extLst>
      <p:ext uri="{BB962C8B-B14F-4D97-AF65-F5344CB8AC3E}">
        <p14:creationId xmlns:p14="http://schemas.microsoft.com/office/powerpoint/2010/main" val="1738222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04D54-C3F3-5A2E-06BE-A6D708BC6931}"/>
              </a:ext>
            </a:extLst>
          </p:cNvPr>
          <p:cNvSpPr>
            <a:spLocks noGrp="1"/>
          </p:cNvSpPr>
          <p:nvPr>
            <p:ph type="title"/>
          </p:nvPr>
        </p:nvSpPr>
        <p:spPr/>
        <p:txBody>
          <a:bodyPr/>
          <a:lstStyle/>
          <a:p>
            <a:r>
              <a:rPr lang="en-CA" dirty="0"/>
              <a:t>Chain Pattern Usage Example (Plan)</a:t>
            </a:r>
          </a:p>
        </p:txBody>
      </p:sp>
      <p:sp>
        <p:nvSpPr>
          <p:cNvPr id="3" name="Content Placeholder 2">
            <a:extLst>
              <a:ext uri="{FF2B5EF4-FFF2-40B4-BE49-F238E27FC236}">
                <a16:creationId xmlns:a16="http://schemas.microsoft.com/office/drawing/2014/main" id="{79957FC9-B48A-5FE9-A45E-8F6176F5201B}"/>
              </a:ext>
            </a:extLst>
          </p:cNvPr>
          <p:cNvSpPr>
            <a:spLocks noGrp="1"/>
          </p:cNvSpPr>
          <p:nvPr>
            <p:ph idx="1"/>
          </p:nvPr>
        </p:nvSpPr>
        <p:spPr>
          <a:xfrm>
            <a:off x="838200" y="1553497"/>
            <a:ext cx="10515600" cy="4798142"/>
          </a:xfrm>
        </p:spPr>
        <p:txBody>
          <a:bodyPr>
            <a:normAutofit fontScale="70000" lnSpcReduction="20000"/>
          </a:bodyPr>
          <a:lstStyle/>
          <a:p>
            <a:pPr marL="0" indent="0">
              <a:buNone/>
            </a:pPr>
            <a:r>
              <a:rPr lang="en-CA" sz="3400" dirty="0"/>
              <a:t>Process:</a:t>
            </a:r>
          </a:p>
          <a:p>
            <a:r>
              <a:rPr lang="en-CA" dirty="0"/>
              <a:t>Receive an order</a:t>
            </a:r>
          </a:p>
          <a:p>
            <a:r>
              <a:rPr lang="en-CA" dirty="0"/>
              <a:t>Trigger counting </a:t>
            </a:r>
            <a:r>
              <a:rPr lang="en-CA" dirty="0" err="1"/>
              <a:t>cookTime</a:t>
            </a:r>
            <a:r>
              <a:rPr lang="en-CA" dirty="0"/>
              <a:t> (from </a:t>
            </a:r>
            <a:r>
              <a:rPr lang="en-CA" dirty="0" err="1"/>
              <a:t>RecipeGenerator</a:t>
            </a:r>
            <a:r>
              <a:rPr lang="en-CA" dirty="0"/>
              <a:t> class)</a:t>
            </a:r>
          </a:p>
          <a:p>
            <a:r>
              <a:rPr lang="en-CA" dirty="0"/>
              <a:t>When player rings a bell (from Interactor class), request price calculating to a handler with its </a:t>
            </a:r>
            <a:r>
              <a:rPr lang="en-CA" dirty="0" err="1"/>
              <a:t>cookTime</a:t>
            </a:r>
            <a:r>
              <a:rPr lang="en-CA" dirty="0"/>
              <a:t> (from </a:t>
            </a:r>
            <a:r>
              <a:rPr lang="en-CA" dirty="0" err="1"/>
              <a:t>CookingTimer</a:t>
            </a:r>
            <a:r>
              <a:rPr lang="en-CA" dirty="0"/>
              <a:t> class)</a:t>
            </a:r>
          </a:p>
          <a:p>
            <a:endParaRPr lang="en-CA" dirty="0"/>
          </a:p>
          <a:p>
            <a:pPr marL="0" indent="0">
              <a:buNone/>
            </a:pPr>
            <a:r>
              <a:rPr lang="en-CA" sz="3400" dirty="0"/>
              <a:t>Classes &amp; Functions:</a:t>
            </a:r>
          </a:p>
          <a:p>
            <a:r>
              <a:rPr lang="en-CA" b="1" dirty="0"/>
              <a:t>public abstract class </a:t>
            </a:r>
            <a:r>
              <a:rPr lang="en-CA" b="1" dirty="0" err="1"/>
              <a:t>PriceHandler</a:t>
            </a:r>
            <a:r>
              <a:rPr lang="en-CA" b="1" dirty="0"/>
              <a:t> </a:t>
            </a:r>
            <a:r>
              <a:rPr lang="en-CA" dirty="0"/>
              <a:t>- base handler</a:t>
            </a:r>
          </a:p>
          <a:p>
            <a:r>
              <a:rPr lang="en-CA" b="1" dirty="0"/>
              <a:t>public class </a:t>
            </a:r>
            <a:r>
              <a:rPr lang="en-CA" b="1" dirty="0" err="1"/>
              <a:t>HighPriceConcreteHandler</a:t>
            </a:r>
            <a:r>
              <a:rPr lang="en-CA" b="1" dirty="0"/>
              <a:t> : </a:t>
            </a:r>
            <a:r>
              <a:rPr lang="en-CA" b="1" dirty="0" err="1"/>
              <a:t>PriceHandler</a:t>
            </a:r>
            <a:r>
              <a:rPr lang="en-CA" b="1" dirty="0"/>
              <a:t> </a:t>
            </a:r>
            <a:r>
              <a:rPr lang="en-CA" dirty="0"/>
              <a:t>- Check if the </a:t>
            </a:r>
            <a:r>
              <a:rPr lang="en-CA" dirty="0" err="1"/>
              <a:t>cookTime</a:t>
            </a:r>
            <a:r>
              <a:rPr lang="en-CA" dirty="0"/>
              <a:t> &lt; </a:t>
            </a:r>
            <a:r>
              <a:rPr lang="en-CA" dirty="0" err="1"/>
              <a:t>highPriceTime</a:t>
            </a:r>
            <a:r>
              <a:rPr lang="en-CA" dirty="0"/>
              <a:t>, and decide whether to sell the burger with the high price or move on to the next handler</a:t>
            </a:r>
          </a:p>
          <a:p>
            <a:r>
              <a:rPr lang="en-CA" b="1" dirty="0"/>
              <a:t>public class </a:t>
            </a:r>
            <a:r>
              <a:rPr lang="en-CA" b="1" dirty="0" err="1"/>
              <a:t>MediumPriceConcreteHandler</a:t>
            </a:r>
            <a:r>
              <a:rPr lang="en-CA" b="1" dirty="0"/>
              <a:t> : </a:t>
            </a:r>
            <a:r>
              <a:rPr lang="en-CA" b="1" dirty="0" err="1"/>
              <a:t>PriceHandler</a:t>
            </a:r>
            <a:r>
              <a:rPr lang="en-CA" b="1" dirty="0"/>
              <a:t> </a:t>
            </a:r>
            <a:r>
              <a:rPr lang="en-CA" dirty="0"/>
              <a:t>- Check if the </a:t>
            </a:r>
            <a:r>
              <a:rPr lang="en-CA" dirty="0" err="1"/>
              <a:t>cookTime</a:t>
            </a:r>
            <a:r>
              <a:rPr lang="en-CA" dirty="0"/>
              <a:t> &lt; </a:t>
            </a:r>
            <a:r>
              <a:rPr lang="en-CA" dirty="0" err="1"/>
              <a:t>mediumPriceTime</a:t>
            </a:r>
            <a:r>
              <a:rPr lang="en-CA" dirty="0"/>
              <a:t>, and decide whether to sell the burger with the medium price or move on to the next handler</a:t>
            </a:r>
          </a:p>
          <a:p>
            <a:r>
              <a:rPr lang="en-CA" b="1" dirty="0"/>
              <a:t>public class </a:t>
            </a:r>
            <a:r>
              <a:rPr lang="en-CA" b="1" dirty="0" err="1"/>
              <a:t>LowPriceConcreteHandler</a:t>
            </a:r>
            <a:r>
              <a:rPr lang="en-CA" b="1" dirty="0"/>
              <a:t> : </a:t>
            </a:r>
            <a:r>
              <a:rPr lang="en-CA" b="1" dirty="0" err="1"/>
              <a:t>PriceHandler</a:t>
            </a:r>
            <a:r>
              <a:rPr lang="en-CA" b="1" dirty="0"/>
              <a:t> </a:t>
            </a:r>
            <a:r>
              <a:rPr lang="en-CA" dirty="0"/>
              <a:t>- Sell the burger with the low price</a:t>
            </a:r>
          </a:p>
          <a:p>
            <a:endParaRPr lang="en-CA" dirty="0"/>
          </a:p>
        </p:txBody>
      </p:sp>
    </p:spTree>
    <p:extLst>
      <p:ext uri="{BB962C8B-B14F-4D97-AF65-F5344CB8AC3E}">
        <p14:creationId xmlns:p14="http://schemas.microsoft.com/office/powerpoint/2010/main" val="1509544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ACD2A4-4589-F89D-93E8-4FFEDFB976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3CD500-6107-6C3B-F3C7-BEF22CB2A463}"/>
              </a:ext>
            </a:extLst>
          </p:cNvPr>
          <p:cNvSpPr>
            <a:spLocks noGrp="1"/>
          </p:cNvSpPr>
          <p:nvPr>
            <p:ph type="title"/>
          </p:nvPr>
        </p:nvSpPr>
        <p:spPr/>
        <p:txBody>
          <a:bodyPr/>
          <a:lstStyle/>
          <a:p>
            <a:r>
              <a:rPr lang="en-CA" dirty="0"/>
              <a:t>State Pattern Usage Example (Plan)</a:t>
            </a:r>
          </a:p>
        </p:txBody>
      </p:sp>
      <p:sp>
        <p:nvSpPr>
          <p:cNvPr id="3" name="Content Placeholder 2">
            <a:extLst>
              <a:ext uri="{FF2B5EF4-FFF2-40B4-BE49-F238E27FC236}">
                <a16:creationId xmlns:a16="http://schemas.microsoft.com/office/drawing/2014/main" id="{18DC752A-C95C-A780-C5A5-32FB6DE845AA}"/>
              </a:ext>
            </a:extLst>
          </p:cNvPr>
          <p:cNvSpPr>
            <a:spLocks noGrp="1"/>
          </p:cNvSpPr>
          <p:nvPr>
            <p:ph idx="1"/>
          </p:nvPr>
        </p:nvSpPr>
        <p:spPr>
          <a:xfrm>
            <a:off x="838200" y="1553497"/>
            <a:ext cx="10515600" cy="4798142"/>
          </a:xfrm>
        </p:spPr>
        <p:txBody>
          <a:bodyPr>
            <a:normAutofit fontScale="85000" lnSpcReduction="20000"/>
          </a:bodyPr>
          <a:lstStyle/>
          <a:p>
            <a:pPr marL="0" indent="0">
              <a:buNone/>
            </a:pPr>
            <a:r>
              <a:rPr lang="en-CA" sz="3400" dirty="0"/>
              <a:t>Process:</a:t>
            </a:r>
          </a:p>
          <a:p>
            <a:r>
              <a:rPr lang="en-CA" sz="2800" b="1" dirty="0"/>
              <a:t>State Pattern</a:t>
            </a:r>
            <a:r>
              <a:rPr lang="en-CA" sz="2800" dirty="0"/>
              <a:t> for NPCs behavior (Patrol → Frightened).</a:t>
            </a:r>
          </a:p>
          <a:p>
            <a:r>
              <a:rPr lang="en-CA" dirty="0"/>
              <a:t>Before </a:t>
            </a:r>
            <a:r>
              <a:rPr lang="en-CA" dirty="0" err="1"/>
              <a:t>npcs</a:t>
            </a:r>
            <a:r>
              <a:rPr lang="en-CA" dirty="0"/>
              <a:t> detect player, </a:t>
            </a:r>
            <a:r>
              <a:rPr lang="en-CA" dirty="0" err="1"/>
              <a:t>npcs</a:t>
            </a:r>
            <a:r>
              <a:rPr lang="en-CA" dirty="0"/>
              <a:t> in the </a:t>
            </a:r>
            <a:r>
              <a:rPr lang="en-CA" b="1" dirty="0"/>
              <a:t>Patrol state, Frightened state, </a:t>
            </a:r>
            <a:r>
              <a:rPr lang="en-CA" b="1" i="0" dirty="0">
                <a:solidFill>
                  <a:srgbClr val="000000"/>
                </a:solidFill>
                <a:effectLst/>
              </a:rPr>
              <a:t>Unconscious state</a:t>
            </a:r>
          </a:p>
          <a:p>
            <a:endParaRPr lang="en-CA" dirty="0"/>
          </a:p>
          <a:p>
            <a:pPr marL="0" indent="0">
              <a:buNone/>
            </a:pPr>
            <a:r>
              <a:rPr lang="en-CA" sz="3400" dirty="0"/>
              <a:t>Classes &amp; Functions:</a:t>
            </a:r>
          </a:p>
          <a:p>
            <a:r>
              <a:rPr lang="en-CA" b="1" dirty="0"/>
              <a:t>Interface </a:t>
            </a:r>
            <a:r>
              <a:rPr lang="en-CA" b="1" dirty="0" err="1"/>
              <a:t>I_state</a:t>
            </a:r>
            <a:r>
              <a:rPr lang="en-CA" dirty="0"/>
              <a:t>- Interface for </a:t>
            </a:r>
            <a:r>
              <a:rPr lang="en-CA" sz="2800" dirty="0"/>
              <a:t>NPCs’ state</a:t>
            </a:r>
            <a:endParaRPr lang="en-CA" dirty="0"/>
          </a:p>
          <a:p>
            <a:r>
              <a:rPr lang="en-CA" b="1" dirty="0"/>
              <a:t>public class </a:t>
            </a:r>
            <a:r>
              <a:rPr lang="en-CA" sz="2800" b="1" dirty="0"/>
              <a:t>Patrol state</a:t>
            </a:r>
            <a:r>
              <a:rPr lang="en-CA" b="1" dirty="0"/>
              <a:t> : </a:t>
            </a:r>
            <a:r>
              <a:rPr lang="en-CA" dirty="0" err="1"/>
              <a:t>Npcs</a:t>
            </a:r>
            <a:r>
              <a:rPr lang="en-CA" dirty="0"/>
              <a:t> will patrol the whole area with a slow speed, based on the AI </a:t>
            </a:r>
            <a:r>
              <a:rPr lang="en-CA" dirty="0" err="1"/>
              <a:t>navMesh</a:t>
            </a:r>
            <a:r>
              <a:rPr lang="en-CA" dirty="0"/>
              <a:t>; if player enter the detect area, </a:t>
            </a:r>
            <a:r>
              <a:rPr lang="en-CA" dirty="0" err="1"/>
              <a:t>npc</a:t>
            </a:r>
            <a:r>
              <a:rPr lang="en-CA" dirty="0"/>
              <a:t> switch the state</a:t>
            </a:r>
          </a:p>
          <a:p>
            <a:r>
              <a:rPr lang="en-CA" b="1" dirty="0"/>
              <a:t>public class </a:t>
            </a:r>
            <a:r>
              <a:rPr lang="en-CA" sz="2800" b="1" dirty="0"/>
              <a:t>Frightened state</a:t>
            </a:r>
            <a:r>
              <a:rPr lang="en-CA" b="1" dirty="0"/>
              <a:t> : </a:t>
            </a:r>
            <a:r>
              <a:rPr lang="en-CA" dirty="0" err="1"/>
              <a:t>Npcs</a:t>
            </a:r>
            <a:r>
              <a:rPr lang="en-CA" dirty="0"/>
              <a:t> will start running around with faster speed, until they get knock down or escape. </a:t>
            </a:r>
          </a:p>
          <a:p>
            <a:r>
              <a:rPr lang="en-CA" b="1" dirty="0"/>
              <a:t>public class </a:t>
            </a:r>
            <a:r>
              <a:rPr lang="en-CA" b="1" i="0" dirty="0">
                <a:solidFill>
                  <a:srgbClr val="000000"/>
                </a:solidFill>
                <a:effectLst/>
              </a:rPr>
              <a:t>Unconscious</a:t>
            </a:r>
            <a:r>
              <a:rPr lang="en-CA" sz="2800" b="1" dirty="0"/>
              <a:t> state</a:t>
            </a:r>
            <a:r>
              <a:rPr lang="en-CA" b="1" dirty="0"/>
              <a:t> : </a:t>
            </a:r>
            <a:r>
              <a:rPr lang="en-CA" dirty="0" err="1"/>
              <a:t>Npcs</a:t>
            </a:r>
            <a:r>
              <a:rPr lang="en-CA" dirty="0"/>
              <a:t> will stop move and start the count down to wake up</a:t>
            </a:r>
          </a:p>
          <a:p>
            <a:endParaRPr lang="en-CA" dirty="0"/>
          </a:p>
        </p:txBody>
      </p:sp>
    </p:spTree>
    <p:extLst>
      <p:ext uri="{BB962C8B-B14F-4D97-AF65-F5344CB8AC3E}">
        <p14:creationId xmlns:p14="http://schemas.microsoft.com/office/powerpoint/2010/main" val="1815317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50F7E-C4EE-C252-3EA3-82EA9B315429}"/>
              </a:ext>
            </a:extLst>
          </p:cNvPr>
          <p:cNvSpPr>
            <a:spLocks noGrp="1"/>
          </p:cNvSpPr>
          <p:nvPr>
            <p:ph type="title"/>
          </p:nvPr>
        </p:nvSpPr>
        <p:spPr/>
        <p:txBody>
          <a:bodyPr/>
          <a:lstStyle/>
          <a:p>
            <a:r>
              <a:rPr lang="en-CA" dirty="0"/>
              <a:t>Schedule Breakdown</a:t>
            </a:r>
          </a:p>
        </p:txBody>
      </p:sp>
      <p:sp>
        <p:nvSpPr>
          <p:cNvPr id="3" name="Content Placeholder 2">
            <a:extLst>
              <a:ext uri="{FF2B5EF4-FFF2-40B4-BE49-F238E27FC236}">
                <a16:creationId xmlns:a16="http://schemas.microsoft.com/office/drawing/2014/main" id="{821B7F4E-DA17-F9D8-8157-3BF5B8817B2D}"/>
              </a:ext>
            </a:extLst>
          </p:cNvPr>
          <p:cNvSpPr>
            <a:spLocks noGrp="1"/>
          </p:cNvSpPr>
          <p:nvPr>
            <p:ph idx="1"/>
          </p:nvPr>
        </p:nvSpPr>
        <p:spPr/>
        <p:txBody>
          <a:bodyPr>
            <a:normAutofit lnSpcReduction="10000"/>
          </a:bodyPr>
          <a:lstStyle/>
          <a:p>
            <a:pPr marL="0" indent="0">
              <a:buNone/>
            </a:pPr>
            <a:r>
              <a:rPr lang="en-CA" dirty="0"/>
              <a:t>Kitchen (Yeonhee)</a:t>
            </a:r>
          </a:p>
          <a:p>
            <a:pPr marL="0" indent="0">
              <a:buNone/>
            </a:pPr>
            <a:r>
              <a:rPr lang="en-CA" dirty="0"/>
              <a:t>- </a:t>
            </a:r>
            <a:r>
              <a:rPr lang="en-CA" sz="2400" dirty="0"/>
              <a:t>Cooking Meat Function : by March 23</a:t>
            </a:r>
          </a:p>
          <a:p>
            <a:pPr>
              <a:buFontTx/>
              <a:buChar char="-"/>
            </a:pPr>
            <a:r>
              <a:rPr lang="en-CA" sz="2400" dirty="0"/>
              <a:t>Generating Recipes Function &amp; UI : by March 30</a:t>
            </a:r>
          </a:p>
          <a:p>
            <a:pPr>
              <a:buFontTx/>
              <a:buChar char="-"/>
            </a:pPr>
            <a:r>
              <a:rPr lang="en-CA" sz="2400" dirty="0"/>
              <a:t>Cooking timer : by April 3</a:t>
            </a:r>
          </a:p>
          <a:p>
            <a:pPr>
              <a:buFontTx/>
              <a:buChar char="-"/>
            </a:pPr>
            <a:r>
              <a:rPr lang="en-CA" sz="2400" dirty="0"/>
              <a:t>Recipe check &amp; pricing : by April 10</a:t>
            </a:r>
          </a:p>
          <a:p>
            <a:pPr>
              <a:buFontTx/>
              <a:buChar char="-"/>
            </a:pPr>
            <a:r>
              <a:rPr lang="en-CA" sz="2400" dirty="0"/>
              <a:t>Player Money UI : by April 13</a:t>
            </a:r>
          </a:p>
          <a:p>
            <a:pPr>
              <a:buFontTx/>
              <a:buChar char="-"/>
            </a:pPr>
            <a:r>
              <a:rPr lang="en-CA" sz="2400" dirty="0"/>
              <a:t>Rent payment &amp; Daily Summary : by April 19</a:t>
            </a:r>
          </a:p>
          <a:p>
            <a:pPr>
              <a:buFontTx/>
              <a:buChar char="-"/>
            </a:pPr>
            <a:r>
              <a:rPr lang="en-CA" sz="2400" dirty="0"/>
              <a:t>Switching scene to Street : by April 22</a:t>
            </a:r>
          </a:p>
          <a:p>
            <a:pPr>
              <a:buFontTx/>
              <a:buChar char="-"/>
            </a:pPr>
            <a:r>
              <a:rPr lang="en-CA" sz="2400" dirty="0"/>
              <a:t>Importing 3D assets : by April 27</a:t>
            </a:r>
          </a:p>
          <a:p>
            <a:pPr>
              <a:buFontTx/>
              <a:buChar char="-"/>
            </a:pPr>
            <a:r>
              <a:rPr lang="en-CA" sz="2400" dirty="0"/>
              <a:t>Final test &amp; polishing : by April 29</a:t>
            </a:r>
          </a:p>
        </p:txBody>
      </p:sp>
    </p:spTree>
    <p:extLst>
      <p:ext uri="{BB962C8B-B14F-4D97-AF65-F5344CB8AC3E}">
        <p14:creationId xmlns:p14="http://schemas.microsoft.com/office/powerpoint/2010/main" val="345012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CC8958-68EC-7848-74D7-84DF280F9F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D66265-8DB0-E73C-504F-7D29CB7AC0A4}"/>
              </a:ext>
            </a:extLst>
          </p:cNvPr>
          <p:cNvSpPr>
            <a:spLocks noGrp="1"/>
          </p:cNvSpPr>
          <p:nvPr>
            <p:ph type="title"/>
          </p:nvPr>
        </p:nvSpPr>
        <p:spPr/>
        <p:txBody>
          <a:bodyPr/>
          <a:lstStyle/>
          <a:p>
            <a:r>
              <a:rPr lang="en-CA" dirty="0"/>
              <a:t>Schedule Breakdown</a:t>
            </a:r>
          </a:p>
        </p:txBody>
      </p:sp>
      <p:sp>
        <p:nvSpPr>
          <p:cNvPr id="3" name="Content Placeholder 2">
            <a:extLst>
              <a:ext uri="{FF2B5EF4-FFF2-40B4-BE49-F238E27FC236}">
                <a16:creationId xmlns:a16="http://schemas.microsoft.com/office/drawing/2014/main" id="{DA3B247E-3604-E9A5-85D5-8177787F0924}"/>
              </a:ext>
            </a:extLst>
          </p:cNvPr>
          <p:cNvSpPr>
            <a:spLocks noGrp="1"/>
          </p:cNvSpPr>
          <p:nvPr>
            <p:ph idx="1"/>
          </p:nvPr>
        </p:nvSpPr>
        <p:spPr/>
        <p:txBody>
          <a:bodyPr>
            <a:normAutofit lnSpcReduction="10000"/>
          </a:bodyPr>
          <a:lstStyle/>
          <a:p>
            <a:pPr marL="0" indent="0">
              <a:buNone/>
            </a:pPr>
            <a:r>
              <a:rPr lang="en-CA" dirty="0"/>
              <a:t>Street (Helei)</a:t>
            </a:r>
          </a:p>
          <a:p>
            <a:pPr marL="0" indent="0">
              <a:buNone/>
            </a:pPr>
            <a:r>
              <a:rPr lang="en-CA" dirty="0"/>
              <a:t>- </a:t>
            </a:r>
            <a:r>
              <a:rPr lang="en-CA" sz="2400" dirty="0"/>
              <a:t>Garbage Task: March 23</a:t>
            </a:r>
          </a:p>
          <a:p>
            <a:pPr>
              <a:buFontTx/>
              <a:buChar char="-"/>
            </a:pPr>
            <a:r>
              <a:rPr lang="en-CA" sz="2400" dirty="0"/>
              <a:t>Garbage Task UI: March 30</a:t>
            </a:r>
          </a:p>
          <a:p>
            <a:pPr>
              <a:buFontTx/>
              <a:buChar char="-"/>
            </a:pPr>
            <a:r>
              <a:rPr lang="en-CA" sz="2400" dirty="0"/>
              <a:t>NPCs AI: April 3</a:t>
            </a:r>
          </a:p>
          <a:p>
            <a:pPr>
              <a:buFontTx/>
              <a:buChar char="-"/>
            </a:pPr>
            <a:r>
              <a:rPr lang="en-CA" sz="2400" dirty="0"/>
              <a:t>NPCs state and NPCs behaviours: April 10</a:t>
            </a:r>
          </a:p>
          <a:p>
            <a:pPr>
              <a:buFontTx/>
              <a:buChar char="-"/>
            </a:pPr>
            <a:r>
              <a:rPr lang="en-CA" sz="2400" dirty="0"/>
              <a:t>Street UI: April 13</a:t>
            </a:r>
          </a:p>
          <a:p>
            <a:pPr>
              <a:buFontTx/>
              <a:buChar char="-"/>
            </a:pPr>
            <a:r>
              <a:rPr lang="en-CA" sz="2400" dirty="0"/>
              <a:t>News’ paper (Kills count) : April 19</a:t>
            </a:r>
          </a:p>
          <a:p>
            <a:pPr>
              <a:buFontTx/>
              <a:buChar char="-"/>
            </a:pPr>
            <a:r>
              <a:rPr lang="en-CA" sz="2400" dirty="0"/>
              <a:t>Save system: April 22</a:t>
            </a:r>
          </a:p>
          <a:p>
            <a:pPr>
              <a:buFontTx/>
              <a:buChar char="-"/>
            </a:pPr>
            <a:r>
              <a:rPr lang="en-CA" sz="2400" dirty="0"/>
              <a:t>Fill Up particle effect : April 27</a:t>
            </a:r>
          </a:p>
          <a:p>
            <a:pPr>
              <a:buFontTx/>
              <a:buChar char="-"/>
            </a:pPr>
            <a:r>
              <a:rPr lang="en-CA" sz="2400" dirty="0"/>
              <a:t>Polishing : April 29</a:t>
            </a:r>
          </a:p>
        </p:txBody>
      </p:sp>
    </p:spTree>
    <p:extLst>
      <p:ext uri="{BB962C8B-B14F-4D97-AF65-F5344CB8AC3E}">
        <p14:creationId xmlns:p14="http://schemas.microsoft.com/office/powerpoint/2010/main" val="1771582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EC032-1A80-D9AE-A4B2-B1DFC9150EBE}"/>
              </a:ext>
            </a:extLst>
          </p:cNvPr>
          <p:cNvSpPr>
            <a:spLocks noGrp="1"/>
          </p:cNvSpPr>
          <p:nvPr>
            <p:ph type="title"/>
          </p:nvPr>
        </p:nvSpPr>
        <p:spPr/>
        <p:txBody>
          <a:bodyPr/>
          <a:lstStyle/>
          <a:p>
            <a:r>
              <a:rPr lang="en-CA" dirty="0"/>
              <a:t>Class diagram</a:t>
            </a:r>
          </a:p>
        </p:txBody>
      </p:sp>
      <p:pic>
        <p:nvPicPr>
          <p:cNvPr id="5" name="Content Placeholder 4" descr="A diagram of a company&#10;&#10;AI-generated content may be incorrect.">
            <a:extLst>
              <a:ext uri="{FF2B5EF4-FFF2-40B4-BE49-F238E27FC236}">
                <a16:creationId xmlns:a16="http://schemas.microsoft.com/office/drawing/2014/main" id="{3ACD5F0C-3C24-72B2-71FF-C60BD358CAE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79666" y="1359975"/>
            <a:ext cx="6378957" cy="5132900"/>
          </a:xfrm>
        </p:spPr>
      </p:pic>
    </p:spTree>
    <p:extLst>
      <p:ext uri="{BB962C8B-B14F-4D97-AF65-F5344CB8AC3E}">
        <p14:creationId xmlns:p14="http://schemas.microsoft.com/office/powerpoint/2010/main" val="4029954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798FA-962D-6194-41BB-E985E7A0D1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A24B7B-7AD6-8C27-3884-0A8CB98AFEB8}"/>
              </a:ext>
            </a:extLst>
          </p:cNvPr>
          <p:cNvSpPr>
            <a:spLocks noGrp="1"/>
          </p:cNvSpPr>
          <p:nvPr>
            <p:ph type="title"/>
          </p:nvPr>
        </p:nvSpPr>
        <p:spPr/>
        <p:txBody>
          <a:bodyPr/>
          <a:lstStyle/>
          <a:p>
            <a:r>
              <a:rPr lang="en-CA" dirty="0"/>
              <a:t>Use case diagram</a:t>
            </a:r>
          </a:p>
        </p:txBody>
      </p:sp>
      <p:pic>
        <p:nvPicPr>
          <p:cNvPr id="11" name="Content Placeholder 10" descr="A black background with white text&#10;&#10;AI-generated content may be incorrect.">
            <a:extLst>
              <a:ext uri="{FF2B5EF4-FFF2-40B4-BE49-F238E27FC236}">
                <a16:creationId xmlns:a16="http://schemas.microsoft.com/office/drawing/2014/main" id="{6C71E6EF-C85A-229A-7738-05731F61AF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7896" y="2251882"/>
            <a:ext cx="6649250" cy="2665012"/>
          </a:xfrm>
        </p:spPr>
      </p:pic>
    </p:spTree>
    <p:extLst>
      <p:ext uri="{BB962C8B-B14F-4D97-AF65-F5344CB8AC3E}">
        <p14:creationId xmlns:p14="http://schemas.microsoft.com/office/powerpoint/2010/main" val="439523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4C90E4-8DB4-6F7A-50FD-EAAB310A8A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152621-22E8-2B2C-A01E-6BA895B87F0E}"/>
              </a:ext>
            </a:extLst>
          </p:cNvPr>
          <p:cNvSpPr>
            <a:spLocks noGrp="1"/>
          </p:cNvSpPr>
          <p:nvPr>
            <p:ph type="title"/>
          </p:nvPr>
        </p:nvSpPr>
        <p:spPr/>
        <p:txBody>
          <a:bodyPr/>
          <a:lstStyle/>
          <a:p>
            <a:r>
              <a:rPr lang="en-CA" dirty="0"/>
              <a:t>State diagram</a:t>
            </a:r>
          </a:p>
        </p:txBody>
      </p:sp>
      <p:pic>
        <p:nvPicPr>
          <p:cNvPr id="6" name="Content Placeholder 5" descr="A screenshot of a computer screen&#10;&#10;AI-generated content may be incorrect.">
            <a:extLst>
              <a:ext uri="{FF2B5EF4-FFF2-40B4-BE49-F238E27FC236}">
                <a16:creationId xmlns:a16="http://schemas.microsoft.com/office/drawing/2014/main" id="{10BE3D94-CB14-E76A-AF74-B13369DA51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4176" y="1825625"/>
            <a:ext cx="5523647" cy="4351338"/>
          </a:xfrm>
        </p:spPr>
      </p:pic>
    </p:spTree>
    <p:extLst>
      <p:ext uri="{BB962C8B-B14F-4D97-AF65-F5344CB8AC3E}">
        <p14:creationId xmlns:p14="http://schemas.microsoft.com/office/powerpoint/2010/main" val="939161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01335-5B35-21A0-0249-C7139656E69D}"/>
              </a:ext>
            </a:extLst>
          </p:cNvPr>
          <p:cNvSpPr>
            <a:spLocks noGrp="1"/>
          </p:cNvSpPr>
          <p:nvPr>
            <p:ph type="title"/>
          </p:nvPr>
        </p:nvSpPr>
        <p:spPr/>
        <p:txBody>
          <a:bodyPr/>
          <a:lstStyle/>
          <a:p>
            <a:r>
              <a:rPr lang="en-CA" dirty="0"/>
              <a:t>Game Overview</a:t>
            </a:r>
          </a:p>
        </p:txBody>
      </p:sp>
      <p:sp>
        <p:nvSpPr>
          <p:cNvPr id="3" name="Content Placeholder 2">
            <a:extLst>
              <a:ext uri="{FF2B5EF4-FFF2-40B4-BE49-F238E27FC236}">
                <a16:creationId xmlns:a16="http://schemas.microsoft.com/office/drawing/2014/main" id="{9C5DBEB1-3F93-0FB6-2C7C-5FDD2007EEC1}"/>
              </a:ext>
            </a:extLst>
          </p:cNvPr>
          <p:cNvSpPr>
            <a:spLocks noGrp="1"/>
          </p:cNvSpPr>
          <p:nvPr>
            <p:ph idx="1"/>
          </p:nvPr>
        </p:nvSpPr>
        <p:spPr/>
        <p:txBody>
          <a:bodyPr/>
          <a:lstStyle/>
          <a:p>
            <a:r>
              <a:rPr lang="en-CA" dirty="0"/>
              <a:t>Genre: 2.5D Restaurant Tycoon Game</a:t>
            </a:r>
          </a:p>
          <a:p>
            <a:r>
              <a:rPr lang="en-CA" dirty="0"/>
              <a:t>Two Scenes – Daytime (Kitchen), Nighttime (Street)</a:t>
            </a:r>
          </a:p>
          <a:p>
            <a:r>
              <a:rPr lang="en-CA" dirty="0"/>
              <a:t>Main character – </a:t>
            </a:r>
            <a:r>
              <a:rPr lang="en-CA" dirty="0" err="1"/>
              <a:t>Warewolf</a:t>
            </a:r>
            <a:endParaRPr lang="en-CA" dirty="0"/>
          </a:p>
          <a:p>
            <a:r>
              <a:rPr lang="en-CA" dirty="0"/>
              <a:t>Obligations:</a:t>
            </a:r>
          </a:p>
          <a:p>
            <a:pPr marL="0" indent="0">
              <a:buNone/>
            </a:pPr>
            <a:r>
              <a:rPr lang="en-CA" dirty="0"/>
              <a:t>	1. Earn money enough to pay the daily rent</a:t>
            </a:r>
          </a:p>
          <a:p>
            <a:pPr marL="0" indent="0">
              <a:buNone/>
            </a:pPr>
            <a:r>
              <a:rPr lang="en-CA" dirty="0"/>
              <a:t>	2. Clean the street without being caught by passengers</a:t>
            </a:r>
          </a:p>
        </p:txBody>
      </p:sp>
    </p:spTree>
    <p:extLst>
      <p:ext uri="{BB962C8B-B14F-4D97-AF65-F5344CB8AC3E}">
        <p14:creationId xmlns:p14="http://schemas.microsoft.com/office/powerpoint/2010/main" val="3180168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A6AC2-6535-0DC6-D55C-1568F8565DC8}"/>
              </a:ext>
            </a:extLst>
          </p:cNvPr>
          <p:cNvSpPr>
            <a:spLocks noGrp="1"/>
          </p:cNvSpPr>
          <p:nvPr>
            <p:ph type="title"/>
          </p:nvPr>
        </p:nvSpPr>
        <p:spPr/>
        <p:txBody>
          <a:bodyPr/>
          <a:lstStyle/>
          <a:p>
            <a:r>
              <a:rPr lang="en-CA" dirty="0"/>
              <a:t>Mock-up : Kitchen</a:t>
            </a:r>
          </a:p>
        </p:txBody>
      </p:sp>
      <p:pic>
        <p:nvPicPr>
          <p:cNvPr id="5" name="Content Placeholder 4">
            <a:extLst>
              <a:ext uri="{FF2B5EF4-FFF2-40B4-BE49-F238E27FC236}">
                <a16:creationId xmlns:a16="http://schemas.microsoft.com/office/drawing/2014/main" id="{E44B2FDB-F533-6032-86D1-2BDACDFD6004}"/>
              </a:ext>
            </a:extLst>
          </p:cNvPr>
          <p:cNvPicPr>
            <a:picLocks noGrp="1" noChangeAspect="1"/>
          </p:cNvPicPr>
          <p:nvPr>
            <p:ph idx="1"/>
          </p:nvPr>
        </p:nvPicPr>
        <p:blipFill>
          <a:blip r:embed="rId2"/>
          <a:stretch>
            <a:fillRect/>
          </a:stretch>
        </p:blipFill>
        <p:spPr>
          <a:xfrm>
            <a:off x="3804055" y="3847545"/>
            <a:ext cx="4852898" cy="2645443"/>
          </a:xfrm>
        </p:spPr>
      </p:pic>
      <p:pic>
        <p:nvPicPr>
          <p:cNvPr id="7" name="Picture 6" descr="A screenshot of a video game&#10;&#10;AI-generated content may be incorrect.">
            <a:extLst>
              <a:ext uri="{FF2B5EF4-FFF2-40B4-BE49-F238E27FC236}">
                <a16:creationId xmlns:a16="http://schemas.microsoft.com/office/drawing/2014/main" id="{712192C7-C4D8-4855-4DA3-EDFE0003C2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7792" y="2654398"/>
            <a:ext cx="1870211" cy="2645444"/>
          </a:xfrm>
          <a:prstGeom prst="rect">
            <a:avLst/>
          </a:prstGeom>
        </p:spPr>
      </p:pic>
      <p:pic>
        <p:nvPicPr>
          <p:cNvPr id="8" name="image2.png">
            <a:extLst>
              <a:ext uri="{FF2B5EF4-FFF2-40B4-BE49-F238E27FC236}">
                <a16:creationId xmlns:a16="http://schemas.microsoft.com/office/drawing/2014/main" id="{2AB31CEA-2312-8C54-4CC1-1BFBFDABF48D}"/>
              </a:ext>
            </a:extLst>
          </p:cNvPr>
          <p:cNvPicPr/>
          <p:nvPr/>
        </p:nvPicPr>
        <p:blipFill>
          <a:blip r:embed="rId4"/>
          <a:srcRect/>
          <a:stretch>
            <a:fillRect/>
          </a:stretch>
        </p:blipFill>
        <p:spPr>
          <a:xfrm>
            <a:off x="5256679" y="707255"/>
            <a:ext cx="5690987" cy="3140290"/>
          </a:xfrm>
          <a:prstGeom prst="rect">
            <a:avLst/>
          </a:prstGeom>
          <a:ln/>
        </p:spPr>
      </p:pic>
    </p:spTree>
    <p:extLst>
      <p:ext uri="{BB962C8B-B14F-4D97-AF65-F5344CB8AC3E}">
        <p14:creationId xmlns:p14="http://schemas.microsoft.com/office/powerpoint/2010/main" val="1887543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1650F-91CF-BBFD-FE14-863BAD587381}"/>
              </a:ext>
            </a:extLst>
          </p:cNvPr>
          <p:cNvSpPr>
            <a:spLocks noGrp="1"/>
          </p:cNvSpPr>
          <p:nvPr>
            <p:ph type="title"/>
          </p:nvPr>
        </p:nvSpPr>
        <p:spPr/>
        <p:txBody>
          <a:bodyPr/>
          <a:lstStyle/>
          <a:p>
            <a:r>
              <a:rPr lang="en-CA" dirty="0"/>
              <a:t>Mock-up : Street</a:t>
            </a:r>
          </a:p>
        </p:txBody>
      </p:sp>
      <p:pic>
        <p:nvPicPr>
          <p:cNvPr id="5" name="Content Placeholder 4" descr="A drawing of a white cabinet&#10;&#10;AI-generated content may be incorrect.">
            <a:extLst>
              <a:ext uri="{FF2B5EF4-FFF2-40B4-BE49-F238E27FC236}">
                <a16:creationId xmlns:a16="http://schemas.microsoft.com/office/drawing/2014/main" id="{5C1D6345-26F7-1358-A83A-C81DF5B07B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5400000">
            <a:off x="7776103" y="-469941"/>
            <a:ext cx="3392559" cy="4798830"/>
          </a:xfrm>
        </p:spPr>
      </p:pic>
      <p:pic>
        <p:nvPicPr>
          <p:cNvPr id="7" name="Picture 6">
            <a:extLst>
              <a:ext uri="{FF2B5EF4-FFF2-40B4-BE49-F238E27FC236}">
                <a16:creationId xmlns:a16="http://schemas.microsoft.com/office/drawing/2014/main" id="{CD6DE114-BB28-BD5F-14B5-5111D4F257DE}"/>
              </a:ext>
            </a:extLst>
          </p:cNvPr>
          <p:cNvPicPr>
            <a:picLocks noChangeAspect="1"/>
          </p:cNvPicPr>
          <p:nvPr/>
        </p:nvPicPr>
        <p:blipFill>
          <a:blip r:embed="rId3"/>
          <a:stretch>
            <a:fillRect/>
          </a:stretch>
        </p:blipFill>
        <p:spPr>
          <a:xfrm>
            <a:off x="193540" y="2545310"/>
            <a:ext cx="7013560" cy="3947565"/>
          </a:xfrm>
          <a:prstGeom prst="rect">
            <a:avLst/>
          </a:prstGeom>
        </p:spPr>
      </p:pic>
      <p:pic>
        <p:nvPicPr>
          <p:cNvPr id="9" name="Picture 8" descr="A group of objects on a black background&#10;&#10;AI-generated content may be incorrect.">
            <a:extLst>
              <a:ext uri="{FF2B5EF4-FFF2-40B4-BE49-F238E27FC236}">
                <a16:creationId xmlns:a16="http://schemas.microsoft.com/office/drawing/2014/main" id="{14A0EE7F-5BB8-CBFB-593B-DB8B64C2AC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8156" y="3493827"/>
            <a:ext cx="1690688" cy="1690688"/>
          </a:xfrm>
          <a:prstGeom prst="rect">
            <a:avLst/>
          </a:prstGeom>
        </p:spPr>
      </p:pic>
    </p:spTree>
    <p:extLst>
      <p:ext uri="{BB962C8B-B14F-4D97-AF65-F5344CB8AC3E}">
        <p14:creationId xmlns:p14="http://schemas.microsoft.com/office/powerpoint/2010/main" val="4178759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763FC-AC7D-52ED-E84B-9497CD2F4C42}"/>
              </a:ext>
            </a:extLst>
          </p:cNvPr>
          <p:cNvSpPr>
            <a:spLocks noGrp="1"/>
          </p:cNvSpPr>
          <p:nvPr>
            <p:ph type="title"/>
          </p:nvPr>
        </p:nvSpPr>
        <p:spPr/>
        <p:txBody>
          <a:bodyPr/>
          <a:lstStyle/>
          <a:p>
            <a:r>
              <a:rPr lang="en-CA" dirty="0"/>
              <a:t>Mock-up : Daily Summary</a:t>
            </a:r>
          </a:p>
        </p:txBody>
      </p:sp>
      <p:pic>
        <p:nvPicPr>
          <p:cNvPr id="4" name="image1.png">
            <a:extLst>
              <a:ext uri="{FF2B5EF4-FFF2-40B4-BE49-F238E27FC236}">
                <a16:creationId xmlns:a16="http://schemas.microsoft.com/office/drawing/2014/main" id="{AB7EE041-D45B-9E0B-7129-71E8F4586FAE}"/>
              </a:ext>
            </a:extLst>
          </p:cNvPr>
          <p:cNvPicPr>
            <a:picLocks noGrp="1"/>
          </p:cNvPicPr>
          <p:nvPr>
            <p:ph idx="1"/>
          </p:nvPr>
        </p:nvPicPr>
        <p:blipFill>
          <a:blip r:embed="rId2"/>
          <a:srcRect/>
          <a:stretch>
            <a:fillRect/>
          </a:stretch>
        </p:blipFill>
        <p:spPr>
          <a:xfrm>
            <a:off x="2175170" y="1837026"/>
            <a:ext cx="7841660" cy="4328535"/>
          </a:xfrm>
          <a:prstGeom prst="rect">
            <a:avLst/>
          </a:prstGeom>
          <a:ln/>
        </p:spPr>
      </p:pic>
    </p:spTree>
    <p:extLst>
      <p:ext uri="{BB962C8B-B14F-4D97-AF65-F5344CB8AC3E}">
        <p14:creationId xmlns:p14="http://schemas.microsoft.com/office/powerpoint/2010/main" val="530020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05D12-CD5E-3BFF-BFBE-B47CFA721EF6}"/>
              </a:ext>
            </a:extLst>
          </p:cNvPr>
          <p:cNvSpPr>
            <a:spLocks noGrp="1"/>
          </p:cNvSpPr>
          <p:nvPr>
            <p:ph type="title"/>
          </p:nvPr>
        </p:nvSpPr>
        <p:spPr/>
        <p:txBody>
          <a:bodyPr/>
          <a:lstStyle/>
          <a:p>
            <a:r>
              <a:rPr lang="en-CA" dirty="0"/>
              <a:t>Controls</a:t>
            </a:r>
          </a:p>
        </p:txBody>
      </p:sp>
      <p:sp>
        <p:nvSpPr>
          <p:cNvPr id="3" name="Content Placeholder 2">
            <a:extLst>
              <a:ext uri="{FF2B5EF4-FFF2-40B4-BE49-F238E27FC236}">
                <a16:creationId xmlns:a16="http://schemas.microsoft.com/office/drawing/2014/main" id="{370841DE-4EB7-AC27-F7D5-12990602F8FF}"/>
              </a:ext>
            </a:extLst>
          </p:cNvPr>
          <p:cNvSpPr>
            <a:spLocks noGrp="1"/>
          </p:cNvSpPr>
          <p:nvPr>
            <p:ph idx="1"/>
          </p:nvPr>
        </p:nvSpPr>
        <p:spPr>
          <a:xfrm>
            <a:off x="838200" y="1825625"/>
            <a:ext cx="5257800" cy="4351338"/>
          </a:xfrm>
        </p:spPr>
        <p:txBody>
          <a:bodyPr/>
          <a:lstStyle/>
          <a:p>
            <a:pPr marL="0" indent="0">
              <a:buNone/>
            </a:pPr>
            <a:r>
              <a:rPr lang="en-CA" sz="3200" dirty="0"/>
              <a:t>&lt; Kitchen &gt;</a:t>
            </a:r>
          </a:p>
          <a:p>
            <a:pPr>
              <a:buFontTx/>
              <a:buChar char="-"/>
            </a:pPr>
            <a:r>
              <a:rPr lang="en-CA" b="1" dirty="0"/>
              <a:t>A, D keys </a:t>
            </a:r>
            <a:r>
              <a:rPr lang="en-CA" dirty="0"/>
              <a:t>to move camera view</a:t>
            </a:r>
          </a:p>
          <a:p>
            <a:pPr>
              <a:buFontTx/>
              <a:buChar char="-"/>
            </a:pPr>
            <a:r>
              <a:rPr lang="en-CA" b="1" dirty="0"/>
              <a:t>Left mouse button</a:t>
            </a:r>
            <a:r>
              <a:rPr lang="en-CA" dirty="0"/>
              <a:t> to interact (cut, pick up, put, ring a bell)</a:t>
            </a:r>
          </a:p>
        </p:txBody>
      </p:sp>
      <p:sp>
        <p:nvSpPr>
          <p:cNvPr id="4" name="Content Placeholder 2">
            <a:extLst>
              <a:ext uri="{FF2B5EF4-FFF2-40B4-BE49-F238E27FC236}">
                <a16:creationId xmlns:a16="http://schemas.microsoft.com/office/drawing/2014/main" id="{396A1302-90C0-72D8-3FEC-6F02CDB31760}"/>
              </a:ext>
            </a:extLst>
          </p:cNvPr>
          <p:cNvSpPr txBox="1">
            <a:spLocks/>
          </p:cNvSpPr>
          <p:nvPr/>
        </p:nvSpPr>
        <p:spPr>
          <a:xfrm>
            <a:off x="6096000" y="1817534"/>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3200" dirty="0"/>
              <a:t>&lt; Street &gt;</a:t>
            </a:r>
          </a:p>
          <a:p>
            <a:pPr marL="0" indent="0">
              <a:buNone/>
            </a:pPr>
            <a:r>
              <a:rPr lang="en-CA" dirty="0"/>
              <a:t>-</a:t>
            </a:r>
            <a:r>
              <a:rPr lang="en-CA" b="1" dirty="0"/>
              <a:t>W, S, A, D </a:t>
            </a:r>
            <a:r>
              <a:rPr lang="en-CA" dirty="0"/>
              <a:t>to move around</a:t>
            </a:r>
          </a:p>
          <a:p>
            <a:pPr marL="0" indent="0">
              <a:buNone/>
            </a:pPr>
            <a:r>
              <a:rPr lang="en-CA" dirty="0"/>
              <a:t>-</a:t>
            </a:r>
            <a:r>
              <a:rPr lang="en-CA" b="1" dirty="0"/>
              <a:t>Left mouse button </a:t>
            </a:r>
            <a:r>
              <a:rPr lang="en-CA" dirty="0"/>
              <a:t>to pick up item</a:t>
            </a:r>
          </a:p>
          <a:p>
            <a:pPr marL="0" indent="0">
              <a:buNone/>
            </a:pPr>
            <a:r>
              <a:rPr lang="en-CA" dirty="0"/>
              <a:t>-</a:t>
            </a:r>
            <a:r>
              <a:rPr lang="en-CA" b="1" dirty="0"/>
              <a:t>Hold Right mouse button </a:t>
            </a:r>
            <a:r>
              <a:rPr lang="en-CA" dirty="0"/>
              <a:t>to charge and </a:t>
            </a:r>
            <a:r>
              <a:rPr lang="en-US" altLang="zh-CN" dirty="0"/>
              <a:t>t</a:t>
            </a:r>
            <a:r>
              <a:rPr lang="en-CA" dirty="0" err="1"/>
              <a:t>hrow</a:t>
            </a:r>
            <a:endParaRPr lang="en-CA" dirty="0"/>
          </a:p>
        </p:txBody>
      </p:sp>
    </p:spTree>
    <p:extLst>
      <p:ext uri="{BB962C8B-B14F-4D97-AF65-F5344CB8AC3E}">
        <p14:creationId xmlns:p14="http://schemas.microsoft.com/office/powerpoint/2010/main" val="2844622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CEA0E-5C87-5578-D431-D42D993B1016}"/>
              </a:ext>
            </a:extLst>
          </p:cNvPr>
          <p:cNvSpPr>
            <a:spLocks noGrp="1"/>
          </p:cNvSpPr>
          <p:nvPr>
            <p:ph type="title"/>
          </p:nvPr>
        </p:nvSpPr>
        <p:spPr/>
        <p:txBody>
          <a:bodyPr/>
          <a:lstStyle/>
          <a:p>
            <a:r>
              <a:rPr lang="en-CA" dirty="0"/>
              <a:t>Design Patterns</a:t>
            </a:r>
          </a:p>
        </p:txBody>
      </p:sp>
      <p:sp>
        <p:nvSpPr>
          <p:cNvPr id="3" name="Content Placeholder 2">
            <a:extLst>
              <a:ext uri="{FF2B5EF4-FFF2-40B4-BE49-F238E27FC236}">
                <a16:creationId xmlns:a16="http://schemas.microsoft.com/office/drawing/2014/main" id="{611E9CEE-9804-4510-A49F-D7244CCD78FF}"/>
              </a:ext>
            </a:extLst>
          </p:cNvPr>
          <p:cNvSpPr>
            <a:spLocks noGrp="1"/>
          </p:cNvSpPr>
          <p:nvPr>
            <p:ph idx="1"/>
          </p:nvPr>
        </p:nvSpPr>
        <p:spPr/>
        <p:txBody>
          <a:bodyPr/>
          <a:lstStyle/>
          <a:p>
            <a:pPr marL="0" indent="0">
              <a:buNone/>
            </a:pPr>
            <a:r>
              <a:rPr lang="en-CA" dirty="0"/>
              <a:t>Implemented:</a:t>
            </a:r>
          </a:p>
          <a:p>
            <a:r>
              <a:rPr lang="en-CA" b="1" dirty="0"/>
              <a:t>Singleton Pattern</a:t>
            </a:r>
            <a:r>
              <a:rPr lang="en-CA" dirty="0"/>
              <a:t> (Interactor, Data Manager)</a:t>
            </a:r>
          </a:p>
          <a:p>
            <a:r>
              <a:rPr lang="en-CA" b="1" dirty="0"/>
              <a:t>Observer Pattern </a:t>
            </a:r>
            <a:r>
              <a:rPr lang="en-CA" dirty="0"/>
              <a:t>(Cutting Effects)</a:t>
            </a:r>
          </a:p>
          <a:p>
            <a:r>
              <a:rPr lang="en-CA" b="1" dirty="0"/>
              <a:t>Factory Pattern </a:t>
            </a:r>
            <a:r>
              <a:rPr lang="en-CA" dirty="0"/>
              <a:t>(Garbage Generator)</a:t>
            </a:r>
          </a:p>
          <a:p>
            <a:endParaRPr lang="en-CA" dirty="0"/>
          </a:p>
          <a:p>
            <a:pPr marL="0" indent="0">
              <a:buNone/>
            </a:pPr>
            <a:r>
              <a:rPr lang="en-CA" dirty="0"/>
              <a:t>Planned:</a:t>
            </a:r>
          </a:p>
          <a:p>
            <a:r>
              <a:rPr lang="en-CA" b="1" dirty="0"/>
              <a:t>Chain Pattern </a:t>
            </a:r>
            <a:r>
              <a:rPr lang="en-CA" dirty="0"/>
              <a:t>(Price Calculation)</a:t>
            </a:r>
          </a:p>
          <a:p>
            <a:r>
              <a:rPr lang="en-CA" b="1" dirty="0"/>
              <a:t>State Pattern </a:t>
            </a:r>
            <a:r>
              <a:rPr lang="en-CA" dirty="0"/>
              <a:t>(Passengers state)</a:t>
            </a:r>
          </a:p>
        </p:txBody>
      </p:sp>
    </p:spTree>
    <p:extLst>
      <p:ext uri="{BB962C8B-B14F-4D97-AF65-F5344CB8AC3E}">
        <p14:creationId xmlns:p14="http://schemas.microsoft.com/office/powerpoint/2010/main" val="442428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1AEAC-2AA1-0C3B-5CC0-76FB98E82A93}"/>
              </a:ext>
            </a:extLst>
          </p:cNvPr>
          <p:cNvSpPr>
            <a:spLocks noGrp="1"/>
          </p:cNvSpPr>
          <p:nvPr>
            <p:ph type="title"/>
          </p:nvPr>
        </p:nvSpPr>
        <p:spPr/>
        <p:txBody>
          <a:bodyPr/>
          <a:lstStyle/>
          <a:p>
            <a:r>
              <a:rPr lang="en-CA" dirty="0"/>
              <a:t>Singleton Pattern Usage Example</a:t>
            </a:r>
          </a:p>
        </p:txBody>
      </p:sp>
      <p:sp>
        <p:nvSpPr>
          <p:cNvPr id="3" name="Content Placeholder 2">
            <a:extLst>
              <a:ext uri="{FF2B5EF4-FFF2-40B4-BE49-F238E27FC236}">
                <a16:creationId xmlns:a16="http://schemas.microsoft.com/office/drawing/2014/main" id="{E18451BA-89FB-9D6F-FCBC-76547F09E49B}"/>
              </a:ext>
            </a:extLst>
          </p:cNvPr>
          <p:cNvSpPr>
            <a:spLocks noGrp="1"/>
          </p:cNvSpPr>
          <p:nvPr>
            <p:ph idx="1"/>
          </p:nvPr>
        </p:nvSpPr>
        <p:spPr>
          <a:xfrm>
            <a:off x="838200" y="4493342"/>
            <a:ext cx="10515600" cy="1683620"/>
          </a:xfrm>
        </p:spPr>
        <p:txBody>
          <a:bodyPr/>
          <a:lstStyle/>
          <a:p>
            <a:r>
              <a:rPr lang="en-CA" dirty="0"/>
              <a:t>Interactor</a:t>
            </a:r>
          </a:p>
          <a:p>
            <a:pPr marL="0" indent="0">
              <a:buNone/>
            </a:pPr>
            <a:r>
              <a:rPr lang="en-CA" sz="2400" dirty="0"/>
              <a:t>Interactor will be only one in the kitchen scene and be used in different interactable game objects such as tables, ingredients and sauce bottles. So, I’ve made it as singleton so the interactable objects can access to it.</a:t>
            </a:r>
          </a:p>
        </p:txBody>
      </p:sp>
      <p:pic>
        <p:nvPicPr>
          <p:cNvPr id="5" name="Picture 4">
            <a:extLst>
              <a:ext uri="{FF2B5EF4-FFF2-40B4-BE49-F238E27FC236}">
                <a16:creationId xmlns:a16="http://schemas.microsoft.com/office/drawing/2014/main" id="{ADA2CF98-C049-B40A-430A-E89723199529}"/>
              </a:ext>
            </a:extLst>
          </p:cNvPr>
          <p:cNvPicPr>
            <a:picLocks noChangeAspect="1"/>
          </p:cNvPicPr>
          <p:nvPr/>
        </p:nvPicPr>
        <p:blipFill>
          <a:blip r:embed="rId3"/>
          <a:stretch>
            <a:fillRect/>
          </a:stretch>
        </p:blipFill>
        <p:spPr>
          <a:xfrm>
            <a:off x="838200" y="1690688"/>
            <a:ext cx="4354057" cy="2666071"/>
          </a:xfrm>
          <a:prstGeom prst="rect">
            <a:avLst/>
          </a:prstGeom>
        </p:spPr>
      </p:pic>
      <p:pic>
        <p:nvPicPr>
          <p:cNvPr id="7" name="Picture 6">
            <a:extLst>
              <a:ext uri="{FF2B5EF4-FFF2-40B4-BE49-F238E27FC236}">
                <a16:creationId xmlns:a16="http://schemas.microsoft.com/office/drawing/2014/main" id="{209688A5-A355-A163-3EE8-4CC8CB58B099}"/>
              </a:ext>
            </a:extLst>
          </p:cNvPr>
          <p:cNvPicPr>
            <a:picLocks noChangeAspect="1"/>
          </p:cNvPicPr>
          <p:nvPr/>
        </p:nvPicPr>
        <p:blipFill>
          <a:blip r:embed="rId4"/>
          <a:stretch>
            <a:fillRect/>
          </a:stretch>
        </p:blipFill>
        <p:spPr>
          <a:xfrm>
            <a:off x="6096000" y="1690688"/>
            <a:ext cx="5023584" cy="2165338"/>
          </a:xfrm>
          <a:prstGeom prst="rect">
            <a:avLst/>
          </a:prstGeom>
        </p:spPr>
      </p:pic>
    </p:spTree>
    <p:extLst>
      <p:ext uri="{BB962C8B-B14F-4D97-AF65-F5344CB8AC3E}">
        <p14:creationId xmlns:p14="http://schemas.microsoft.com/office/powerpoint/2010/main" val="3415014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D36CE-5B06-A607-B7A6-AD42BFE5299C}"/>
              </a:ext>
            </a:extLst>
          </p:cNvPr>
          <p:cNvSpPr>
            <a:spLocks noGrp="1"/>
          </p:cNvSpPr>
          <p:nvPr>
            <p:ph type="title"/>
          </p:nvPr>
        </p:nvSpPr>
        <p:spPr/>
        <p:txBody>
          <a:bodyPr/>
          <a:lstStyle/>
          <a:p>
            <a:r>
              <a:rPr lang="en-CA" dirty="0"/>
              <a:t>Observer Pattern Usage Example</a:t>
            </a:r>
          </a:p>
        </p:txBody>
      </p:sp>
      <p:sp>
        <p:nvSpPr>
          <p:cNvPr id="3" name="Content Placeholder 2">
            <a:extLst>
              <a:ext uri="{FF2B5EF4-FFF2-40B4-BE49-F238E27FC236}">
                <a16:creationId xmlns:a16="http://schemas.microsoft.com/office/drawing/2014/main" id="{C9886ACA-E5EA-4686-469B-F52D9E2A501B}"/>
              </a:ext>
            </a:extLst>
          </p:cNvPr>
          <p:cNvSpPr>
            <a:spLocks noGrp="1"/>
          </p:cNvSpPr>
          <p:nvPr>
            <p:ph idx="1"/>
          </p:nvPr>
        </p:nvSpPr>
        <p:spPr>
          <a:xfrm>
            <a:off x="838200" y="2592105"/>
            <a:ext cx="10515600" cy="3248256"/>
          </a:xfrm>
        </p:spPr>
        <p:txBody>
          <a:bodyPr>
            <a:normAutofit/>
          </a:bodyPr>
          <a:lstStyle/>
          <a:p>
            <a:r>
              <a:rPr lang="en-CA" dirty="0"/>
              <a:t>Cutting Effects</a:t>
            </a:r>
          </a:p>
          <a:p>
            <a:pPr marL="0" indent="0">
              <a:buNone/>
            </a:pPr>
            <a:r>
              <a:rPr lang="en-CA" sz="2400" dirty="0"/>
              <a:t>Whenever player cut an ingredient, visual (cutting progression UI) and sound (cutting sound) should be updated and played. So, instead of triggering the effects one by one, I used observer pattern to trigger those all in once.</a:t>
            </a:r>
          </a:p>
          <a:p>
            <a:pPr marL="0" indent="0">
              <a:buNone/>
            </a:pPr>
            <a:endParaRPr lang="en-CA" sz="2400" dirty="0"/>
          </a:p>
          <a:p>
            <a:pPr marL="0" indent="0" algn="r">
              <a:buNone/>
            </a:pPr>
            <a:endParaRPr lang="en-CA" sz="2400" dirty="0"/>
          </a:p>
          <a:p>
            <a:pPr marL="0" indent="0" algn="r">
              <a:buNone/>
            </a:pPr>
            <a:r>
              <a:rPr lang="en-CA" sz="2400" dirty="0"/>
              <a:t>(Screenshots are in the following pages =&gt;)</a:t>
            </a:r>
          </a:p>
        </p:txBody>
      </p:sp>
    </p:spTree>
    <p:extLst>
      <p:ext uri="{BB962C8B-B14F-4D97-AF65-F5344CB8AC3E}">
        <p14:creationId xmlns:p14="http://schemas.microsoft.com/office/powerpoint/2010/main" val="10491240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434</TotalTime>
  <Words>791</Words>
  <Application>Microsoft Office PowerPoint</Application>
  <PresentationFormat>Widescreen</PresentationFormat>
  <Paragraphs>96</Paragraphs>
  <Slides>19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Aptos</vt:lpstr>
      <vt:lpstr>Aptos Display</vt:lpstr>
      <vt:lpstr>Arial</vt:lpstr>
      <vt:lpstr>Office Theme</vt:lpstr>
      <vt:lpstr>Restaurant Full Moon – Game Design Document</vt:lpstr>
      <vt:lpstr>Game Overview</vt:lpstr>
      <vt:lpstr>Mock-up : Kitchen</vt:lpstr>
      <vt:lpstr>Mock-up : Street</vt:lpstr>
      <vt:lpstr>Mock-up : Daily Summary</vt:lpstr>
      <vt:lpstr>Controls</vt:lpstr>
      <vt:lpstr>Design Patterns</vt:lpstr>
      <vt:lpstr>Singleton Pattern Usage Example</vt:lpstr>
      <vt:lpstr>Observer Pattern Usage Example</vt:lpstr>
      <vt:lpstr>Observer Pattern Usage Example</vt:lpstr>
      <vt:lpstr>Observer Pattern Usage Example</vt:lpstr>
      <vt:lpstr>Factory Pattern Usage Example</vt:lpstr>
      <vt:lpstr>Chain Pattern Usage Example (Plan)</vt:lpstr>
      <vt:lpstr>State Pattern Usage Example (Plan)</vt:lpstr>
      <vt:lpstr>Schedule Breakdown</vt:lpstr>
      <vt:lpstr>Schedule Breakdown</vt:lpstr>
      <vt:lpstr>Class diagram</vt:lpstr>
      <vt:lpstr>Use case diagram</vt:lpstr>
      <vt:lpstr>State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Yeonhee Do</dc:creator>
  <cp:lastModifiedBy>Helei Huang</cp:lastModifiedBy>
  <cp:revision>19</cp:revision>
  <dcterms:created xsi:type="dcterms:W3CDTF">2025-03-18T20:26:07Z</dcterms:created>
  <dcterms:modified xsi:type="dcterms:W3CDTF">2025-03-19T08:26:55Z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dde0556-1f76-452e-9e94-03158f226e4e_Enabled">
    <vt:lpwstr>true</vt:lpwstr>
  </property>
  <property fmtid="{D5CDD505-2E9C-101B-9397-08002B2CF9AE}" pid="3" name="MSIP_Label_cdde0556-1f76-452e-9e94-03158f226e4e_SetDate">
    <vt:lpwstr>2025-03-18T20:44:16Z</vt:lpwstr>
  </property>
  <property fmtid="{D5CDD505-2E9C-101B-9397-08002B2CF9AE}" pid="4" name="MSIP_Label_cdde0556-1f76-452e-9e94-03158f226e4e_Method">
    <vt:lpwstr>Standard</vt:lpwstr>
  </property>
  <property fmtid="{D5CDD505-2E9C-101B-9397-08002B2CF9AE}" pid="5" name="MSIP_Label_cdde0556-1f76-452e-9e94-03158f226e4e_Name">
    <vt:lpwstr>Private</vt:lpwstr>
  </property>
  <property fmtid="{D5CDD505-2E9C-101B-9397-08002B2CF9AE}" pid="6" name="MSIP_Label_cdde0556-1f76-452e-9e94-03158f226e4e_SiteId">
    <vt:lpwstr>7015a19d-0dbb-4c31-8709-253cf07f631f</vt:lpwstr>
  </property>
  <property fmtid="{D5CDD505-2E9C-101B-9397-08002B2CF9AE}" pid="7" name="MSIP_Label_cdde0556-1f76-452e-9e94-03158f226e4e_ActionId">
    <vt:lpwstr>3317a9fd-2ef3-430d-bddb-87d659e689c9</vt:lpwstr>
  </property>
  <property fmtid="{D5CDD505-2E9C-101B-9397-08002B2CF9AE}" pid="8" name="MSIP_Label_cdde0556-1f76-452e-9e94-03158f226e4e_ContentBits">
    <vt:lpwstr>0</vt:lpwstr>
  </property>
  <property fmtid="{D5CDD505-2E9C-101B-9397-08002B2CF9AE}" pid="9" name="MSIP_Label_cdde0556-1f76-452e-9e94-03158f226e4e_Tag">
    <vt:lpwstr>10, 3, 0, 1</vt:lpwstr>
  </property>
</Properties>
</file>