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handoutMasterIdLst>
    <p:handoutMasterId r:id="rId17"/>
  </p:handoutMasterIdLst>
  <p:sldIdLst>
    <p:sldId id="256" r:id="rId2"/>
    <p:sldId id="257" r:id="rId3"/>
    <p:sldId id="258" r:id="rId4"/>
    <p:sldId id="260" r:id="rId5"/>
    <p:sldId id="261" r:id="rId6"/>
    <p:sldId id="262" r:id="rId7"/>
    <p:sldId id="263" r:id="rId8"/>
    <p:sldId id="266" r:id="rId9"/>
    <p:sldId id="270" r:id="rId10"/>
    <p:sldId id="271" r:id="rId11"/>
    <p:sldId id="264" r:id="rId12"/>
    <p:sldId id="267"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34" autoAdjust="0"/>
  </p:normalViewPr>
  <p:slideViewPr>
    <p:cSldViewPr snapToGrid="0">
      <p:cViewPr varScale="1">
        <p:scale>
          <a:sx n="60" d="100"/>
          <a:sy n="60" d="100"/>
        </p:scale>
        <p:origin x="72" y="11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95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DB4E4F-C02D-4AF3-9E3B-137AB1D3E43B}" type="datetimeFigureOut">
              <a:rPr lang="en-US" smtClean="0"/>
              <a:t>3/3/2023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E301F7-2F02-491D-B8C3-36326D25D6F2}" type="slidenum">
              <a:rPr lang="en-US" smtClean="0"/>
              <a:t>‹#›</a:t>
            </a:fld>
            <a:endParaRPr lang="en-US"/>
          </a:p>
        </p:txBody>
      </p:sp>
    </p:spTree>
    <p:extLst>
      <p:ext uri="{BB962C8B-B14F-4D97-AF65-F5344CB8AC3E}">
        <p14:creationId xmlns:p14="http://schemas.microsoft.com/office/powerpoint/2010/main" val="3596000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65CDC-232E-469D-B4E2-203FBFA1CDDA}"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35D5A-6D30-4F79-B215-49D7273B69E9}" type="slidenum">
              <a:rPr lang="en-US" smtClean="0"/>
              <a:t>‹#›</a:t>
            </a:fld>
            <a:endParaRPr lang="en-US"/>
          </a:p>
        </p:txBody>
      </p:sp>
    </p:spTree>
    <p:extLst>
      <p:ext uri="{BB962C8B-B14F-4D97-AF65-F5344CB8AC3E}">
        <p14:creationId xmlns:p14="http://schemas.microsoft.com/office/powerpoint/2010/main" val="395671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3/3/2023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3/3/2023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jfif"/><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dinashby-vanier-college/app-dev-2-project-imro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71B8-7802-434B-B149-E13573C42967}"/>
              </a:ext>
            </a:extLst>
          </p:cNvPr>
          <p:cNvSpPr>
            <a:spLocks noGrp="1"/>
          </p:cNvSpPr>
          <p:nvPr>
            <p:ph type="ctrTitle"/>
          </p:nvPr>
        </p:nvSpPr>
        <p:spPr>
          <a:xfrm>
            <a:off x="1100015" y="339659"/>
            <a:ext cx="7315200" cy="3255264"/>
          </a:xfrm>
        </p:spPr>
        <p:txBody>
          <a:bodyPr/>
          <a:lstStyle/>
          <a:p>
            <a:r>
              <a:rPr lang="en-US" dirty="0">
                <a:latin typeface="Arial Black" panose="020B0A04020102020204" pitchFamily="34" charset="0"/>
              </a:rPr>
              <a:t>Aero Flights</a:t>
            </a:r>
          </a:p>
        </p:txBody>
      </p:sp>
      <p:sp>
        <p:nvSpPr>
          <p:cNvPr id="3" name="Subtitle 2">
            <a:extLst>
              <a:ext uri="{FF2B5EF4-FFF2-40B4-BE49-F238E27FC236}">
                <a16:creationId xmlns:a16="http://schemas.microsoft.com/office/drawing/2014/main" id="{5EA7E3DB-1D57-4E68-A809-4D1AC4124CCD}"/>
              </a:ext>
            </a:extLst>
          </p:cNvPr>
          <p:cNvSpPr>
            <a:spLocks noGrp="1"/>
          </p:cNvSpPr>
          <p:nvPr>
            <p:ph type="subTitle" idx="1"/>
          </p:nvPr>
        </p:nvSpPr>
        <p:spPr>
          <a:xfrm>
            <a:off x="1100015" y="3667070"/>
            <a:ext cx="7315200" cy="914400"/>
          </a:xfrm>
        </p:spPr>
        <p:txBody>
          <a:bodyPr/>
          <a:lstStyle/>
          <a:p>
            <a:r>
              <a:rPr lang="en-US" dirty="0"/>
              <a:t>By Ali Raza, Imran Maslianov and Sayem Shah</a:t>
            </a:r>
          </a:p>
        </p:txBody>
      </p:sp>
      <p:pic>
        <p:nvPicPr>
          <p:cNvPr id="1026" name="Picture 2" descr="Image">
            <a:extLst>
              <a:ext uri="{FF2B5EF4-FFF2-40B4-BE49-F238E27FC236}">
                <a16:creationId xmlns:a16="http://schemas.microsoft.com/office/drawing/2014/main" id="{6C0BF58A-5AAA-4612-8F84-7004AEAF0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6468" y="2313410"/>
            <a:ext cx="2428017" cy="216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53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E56A71-558A-14A2-D451-5F04130FB961}"/>
              </a:ext>
            </a:extLst>
          </p:cNvPr>
          <p:cNvSpPr/>
          <p:nvPr/>
        </p:nvSpPr>
        <p:spPr>
          <a:xfrm>
            <a:off x="0" y="0"/>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More Details</a:t>
            </a:r>
          </a:p>
        </p:txBody>
      </p:sp>
      <p:sp>
        <p:nvSpPr>
          <p:cNvPr id="6" name="TextBox 5">
            <a:extLst>
              <a:ext uri="{FF2B5EF4-FFF2-40B4-BE49-F238E27FC236}">
                <a16:creationId xmlns:a16="http://schemas.microsoft.com/office/drawing/2014/main" id="{7DC632F1-DAC9-3762-B0D5-5EB1F45A30D9}"/>
              </a:ext>
            </a:extLst>
          </p:cNvPr>
          <p:cNvSpPr txBox="1"/>
          <p:nvPr/>
        </p:nvSpPr>
        <p:spPr>
          <a:xfrm>
            <a:off x="4400673" y="2430866"/>
            <a:ext cx="6097554" cy="1295868"/>
          </a:xfrm>
          <a:prstGeom prst="rect">
            <a:avLst/>
          </a:prstGeom>
          <a:noFill/>
        </p:spPr>
        <p:txBody>
          <a:bodyPr wrap="square">
            <a:spAutoFit/>
          </a:bodyPr>
          <a:lstStyle/>
          <a:p>
            <a:pPr>
              <a:lnSpc>
                <a:spcPct val="150000"/>
              </a:lnSpc>
              <a:buFont typeface="Wingdings" panose="05000000000000000000" pitchFamily="2" charset="2"/>
              <a:buChar char="Ø"/>
            </a:pPr>
            <a:r>
              <a:rPr lang="en-US" dirty="0"/>
              <a:t>In the more details page, we will be able to look at the details of the place such as the destination, origin, flight number and etc. You can also see the price.</a:t>
            </a:r>
          </a:p>
        </p:txBody>
      </p:sp>
      <p:pic>
        <p:nvPicPr>
          <p:cNvPr id="3" name="Picture 2">
            <a:extLst>
              <a:ext uri="{FF2B5EF4-FFF2-40B4-BE49-F238E27FC236}">
                <a16:creationId xmlns:a16="http://schemas.microsoft.com/office/drawing/2014/main" id="{0224E172-DB86-47EF-A44E-E2FFA8DE2FA2}"/>
              </a:ext>
            </a:extLst>
          </p:cNvPr>
          <p:cNvPicPr>
            <a:picLocks noChangeAspect="1"/>
          </p:cNvPicPr>
          <p:nvPr/>
        </p:nvPicPr>
        <p:blipFill>
          <a:blip r:embed="rId2"/>
          <a:stretch>
            <a:fillRect/>
          </a:stretch>
        </p:blipFill>
        <p:spPr>
          <a:xfrm>
            <a:off x="525393" y="1739466"/>
            <a:ext cx="2709622" cy="4860116"/>
          </a:xfrm>
          <a:prstGeom prst="rect">
            <a:avLst/>
          </a:prstGeom>
        </p:spPr>
      </p:pic>
      <p:pic>
        <p:nvPicPr>
          <p:cNvPr id="8" name="Picture 7">
            <a:extLst>
              <a:ext uri="{FF2B5EF4-FFF2-40B4-BE49-F238E27FC236}">
                <a16:creationId xmlns:a16="http://schemas.microsoft.com/office/drawing/2014/main" id="{382390A9-A482-4172-8C6F-CB56A8DA99D0}"/>
              </a:ext>
            </a:extLst>
          </p:cNvPr>
          <p:cNvPicPr>
            <a:picLocks noChangeAspect="1"/>
          </p:cNvPicPr>
          <p:nvPr/>
        </p:nvPicPr>
        <p:blipFill>
          <a:blip r:embed="rId3"/>
          <a:stretch>
            <a:fillRect/>
          </a:stretch>
        </p:blipFill>
        <p:spPr>
          <a:xfrm>
            <a:off x="736742" y="2957172"/>
            <a:ext cx="828791" cy="352474"/>
          </a:xfrm>
          <a:prstGeom prst="rect">
            <a:avLst/>
          </a:prstGeom>
        </p:spPr>
      </p:pic>
      <p:pic>
        <p:nvPicPr>
          <p:cNvPr id="9" name="Picture 8">
            <a:extLst>
              <a:ext uri="{FF2B5EF4-FFF2-40B4-BE49-F238E27FC236}">
                <a16:creationId xmlns:a16="http://schemas.microsoft.com/office/drawing/2014/main" id="{076D98F3-F2CF-49D3-86AA-6C167481CFE7}"/>
              </a:ext>
            </a:extLst>
          </p:cNvPr>
          <p:cNvPicPr>
            <a:picLocks noChangeAspect="1"/>
          </p:cNvPicPr>
          <p:nvPr/>
        </p:nvPicPr>
        <p:blipFill>
          <a:blip r:embed="rId4"/>
          <a:stretch>
            <a:fillRect/>
          </a:stretch>
        </p:blipFill>
        <p:spPr>
          <a:xfrm>
            <a:off x="898992" y="3241553"/>
            <a:ext cx="981212" cy="457264"/>
          </a:xfrm>
          <a:prstGeom prst="rect">
            <a:avLst/>
          </a:prstGeom>
        </p:spPr>
      </p:pic>
      <p:pic>
        <p:nvPicPr>
          <p:cNvPr id="10" name="Picture 9">
            <a:extLst>
              <a:ext uri="{FF2B5EF4-FFF2-40B4-BE49-F238E27FC236}">
                <a16:creationId xmlns:a16="http://schemas.microsoft.com/office/drawing/2014/main" id="{0E945F78-C68C-409D-80FF-EE6F8A703678}"/>
              </a:ext>
            </a:extLst>
          </p:cNvPr>
          <p:cNvPicPr>
            <a:picLocks noChangeAspect="1"/>
          </p:cNvPicPr>
          <p:nvPr/>
        </p:nvPicPr>
        <p:blipFill>
          <a:blip r:embed="rId5"/>
          <a:stretch>
            <a:fillRect/>
          </a:stretch>
        </p:blipFill>
        <p:spPr>
          <a:xfrm>
            <a:off x="827949" y="3566410"/>
            <a:ext cx="1800476" cy="447737"/>
          </a:xfrm>
          <a:prstGeom prst="rect">
            <a:avLst/>
          </a:prstGeom>
        </p:spPr>
      </p:pic>
      <p:pic>
        <p:nvPicPr>
          <p:cNvPr id="11" name="Picture 10">
            <a:extLst>
              <a:ext uri="{FF2B5EF4-FFF2-40B4-BE49-F238E27FC236}">
                <a16:creationId xmlns:a16="http://schemas.microsoft.com/office/drawing/2014/main" id="{AC2F59A4-51B5-40BA-B8FB-D8D92B042721}"/>
              </a:ext>
            </a:extLst>
          </p:cNvPr>
          <p:cNvPicPr>
            <a:picLocks noChangeAspect="1"/>
          </p:cNvPicPr>
          <p:nvPr/>
        </p:nvPicPr>
        <p:blipFill>
          <a:blip r:embed="rId6"/>
          <a:stretch>
            <a:fillRect/>
          </a:stretch>
        </p:blipFill>
        <p:spPr>
          <a:xfrm>
            <a:off x="827949" y="3856963"/>
            <a:ext cx="1171739" cy="333422"/>
          </a:xfrm>
          <a:prstGeom prst="rect">
            <a:avLst/>
          </a:prstGeom>
        </p:spPr>
      </p:pic>
      <p:pic>
        <p:nvPicPr>
          <p:cNvPr id="12" name="Picture 11">
            <a:extLst>
              <a:ext uri="{FF2B5EF4-FFF2-40B4-BE49-F238E27FC236}">
                <a16:creationId xmlns:a16="http://schemas.microsoft.com/office/drawing/2014/main" id="{33392515-D92E-4128-8959-D88878EFD74B}"/>
              </a:ext>
            </a:extLst>
          </p:cNvPr>
          <p:cNvPicPr>
            <a:picLocks noChangeAspect="1"/>
          </p:cNvPicPr>
          <p:nvPr/>
        </p:nvPicPr>
        <p:blipFill rotWithShape="1">
          <a:blip r:embed="rId7"/>
          <a:srcRect r="5559" b="26867"/>
          <a:stretch/>
        </p:blipFill>
        <p:spPr>
          <a:xfrm>
            <a:off x="1233007" y="4128371"/>
            <a:ext cx="1349510" cy="236873"/>
          </a:xfrm>
          <a:prstGeom prst="rect">
            <a:avLst/>
          </a:prstGeom>
        </p:spPr>
      </p:pic>
      <p:pic>
        <p:nvPicPr>
          <p:cNvPr id="13" name="Picture 12">
            <a:extLst>
              <a:ext uri="{FF2B5EF4-FFF2-40B4-BE49-F238E27FC236}">
                <a16:creationId xmlns:a16="http://schemas.microsoft.com/office/drawing/2014/main" id="{AF04AD25-D4B3-4A1C-B58A-B712C50BBDEF}"/>
              </a:ext>
            </a:extLst>
          </p:cNvPr>
          <p:cNvPicPr>
            <a:picLocks noChangeAspect="1"/>
          </p:cNvPicPr>
          <p:nvPr/>
        </p:nvPicPr>
        <p:blipFill>
          <a:blip r:embed="rId8"/>
          <a:stretch>
            <a:fillRect/>
          </a:stretch>
        </p:blipFill>
        <p:spPr>
          <a:xfrm>
            <a:off x="2115727" y="4479468"/>
            <a:ext cx="466790" cy="257211"/>
          </a:xfrm>
          <a:prstGeom prst="rect">
            <a:avLst/>
          </a:prstGeom>
        </p:spPr>
      </p:pic>
      <p:pic>
        <p:nvPicPr>
          <p:cNvPr id="14" name="Picture 13">
            <a:extLst>
              <a:ext uri="{FF2B5EF4-FFF2-40B4-BE49-F238E27FC236}">
                <a16:creationId xmlns:a16="http://schemas.microsoft.com/office/drawing/2014/main" id="{511E2846-4B7A-4C11-ADCB-E4AE525DF6BA}"/>
              </a:ext>
            </a:extLst>
          </p:cNvPr>
          <p:cNvPicPr>
            <a:picLocks noChangeAspect="1"/>
          </p:cNvPicPr>
          <p:nvPr/>
        </p:nvPicPr>
        <p:blipFill>
          <a:blip r:embed="rId9"/>
          <a:stretch>
            <a:fillRect/>
          </a:stretch>
        </p:blipFill>
        <p:spPr>
          <a:xfrm>
            <a:off x="2046913" y="4736679"/>
            <a:ext cx="628738" cy="257211"/>
          </a:xfrm>
          <a:prstGeom prst="rect">
            <a:avLst/>
          </a:prstGeom>
        </p:spPr>
      </p:pic>
      <p:pic>
        <p:nvPicPr>
          <p:cNvPr id="15" name="Picture 14">
            <a:extLst>
              <a:ext uri="{FF2B5EF4-FFF2-40B4-BE49-F238E27FC236}">
                <a16:creationId xmlns:a16="http://schemas.microsoft.com/office/drawing/2014/main" id="{81D86385-794E-43F6-AF19-A63E18DD7912}"/>
              </a:ext>
            </a:extLst>
          </p:cNvPr>
          <p:cNvPicPr>
            <a:picLocks noChangeAspect="1"/>
          </p:cNvPicPr>
          <p:nvPr/>
        </p:nvPicPr>
        <p:blipFill>
          <a:blip r:embed="rId10"/>
          <a:stretch>
            <a:fillRect/>
          </a:stretch>
        </p:blipFill>
        <p:spPr>
          <a:xfrm>
            <a:off x="2046913" y="4956654"/>
            <a:ext cx="457264" cy="333422"/>
          </a:xfrm>
          <a:prstGeom prst="rect">
            <a:avLst/>
          </a:prstGeom>
        </p:spPr>
      </p:pic>
      <p:pic>
        <p:nvPicPr>
          <p:cNvPr id="16" name="Picture 15">
            <a:extLst>
              <a:ext uri="{FF2B5EF4-FFF2-40B4-BE49-F238E27FC236}">
                <a16:creationId xmlns:a16="http://schemas.microsoft.com/office/drawing/2014/main" id="{20EEFA4E-6AAF-4E2D-802E-2EB83C47E0DA}"/>
              </a:ext>
            </a:extLst>
          </p:cNvPr>
          <p:cNvPicPr>
            <a:picLocks noChangeAspect="1"/>
          </p:cNvPicPr>
          <p:nvPr/>
        </p:nvPicPr>
        <p:blipFill>
          <a:blip r:embed="rId11"/>
          <a:stretch>
            <a:fillRect/>
          </a:stretch>
        </p:blipFill>
        <p:spPr>
          <a:xfrm>
            <a:off x="736742" y="5498143"/>
            <a:ext cx="733527" cy="342948"/>
          </a:xfrm>
          <a:prstGeom prst="rect">
            <a:avLst/>
          </a:prstGeom>
        </p:spPr>
      </p:pic>
      <p:pic>
        <p:nvPicPr>
          <p:cNvPr id="17" name="Picture 16">
            <a:extLst>
              <a:ext uri="{FF2B5EF4-FFF2-40B4-BE49-F238E27FC236}">
                <a16:creationId xmlns:a16="http://schemas.microsoft.com/office/drawing/2014/main" id="{B0D3FBAA-89C3-4795-BE6A-997CDB67733E}"/>
              </a:ext>
            </a:extLst>
          </p:cNvPr>
          <p:cNvPicPr>
            <a:picLocks noChangeAspect="1"/>
          </p:cNvPicPr>
          <p:nvPr/>
        </p:nvPicPr>
        <p:blipFill>
          <a:blip r:embed="rId12"/>
          <a:stretch>
            <a:fillRect/>
          </a:stretch>
        </p:blipFill>
        <p:spPr>
          <a:xfrm>
            <a:off x="2376078" y="5570536"/>
            <a:ext cx="628738" cy="628738"/>
          </a:xfrm>
          <a:prstGeom prst="rect">
            <a:avLst/>
          </a:prstGeom>
        </p:spPr>
      </p:pic>
    </p:spTree>
    <p:extLst>
      <p:ext uri="{BB962C8B-B14F-4D97-AF65-F5344CB8AC3E}">
        <p14:creationId xmlns:p14="http://schemas.microsoft.com/office/powerpoint/2010/main" val="224522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44901" y="1418824"/>
            <a:ext cx="2849867" cy="5127788"/>
          </a:xfrm>
          <a:prstGeom prst="rect">
            <a:avLst/>
          </a:prstGeom>
        </p:spPr>
      </p:pic>
      <p:pic>
        <p:nvPicPr>
          <p:cNvPr id="10" name="Picture 9"/>
          <p:cNvPicPr>
            <a:picLocks noChangeAspect="1"/>
          </p:cNvPicPr>
          <p:nvPr/>
        </p:nvPicPr>
        <p:blipFill>
          <a:blip r:embed="rId3"/>
          <a:stretch>
            <a:fillRect/>
          </a:stretch>
        </p:blipFill>
        <p:spPr>
          <a:xfrm>
            <a:off x="1015044" y="4768133"/>
            <a:ext cx="654075" cy="636397"/>
          </a:xfrm>
          <a:prstGeom prst="rect">
            <a:avLst/>
          </a:prstGeom>
        </p:spPr>
      </p:pic>
      <p:sp>
        <p:nvSpPr>
          <p:cNvPr id="2" name="Rectangle 1">
            <a:extLst>
              <a:ext uri="{FF2B5EF4-FFF2-40B4-BE49-F238E27FC236}">
                <a16:creationId xmlns:a16="http://schemas.microsoft.com/office/drawing/2014/main" id="{A626BE00-405A-4B10-AE3D-72CC571AE9B0}"/>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Favorites</a:t>
            </a:r>
          </a:p>
        </p:txBody>
      </p:sp>
      <p:sp>
        <p:nvSpPr>
          <p:cNvPr id="6" name="Content Placeholder 2"/>
          <p:cNvSpPr txBox="1">
            <a:spLocks/>
          </p:cNvSpPr>
          <p:nvPr/>
        </p:nvSpPr>
        <p:spPr>
          <a:xfrm>
            <a:off x="4397084" y="2743200"/>
            <a:ext cx="7315200" cy="3308266"/>
          </a:xfrm>
          <a:prstGeom prst="rect">
            <a:avLst/>
          </a:prstGeom>
        </p:spPr>
        <p:txBody>
          <a:bodyPr anchor="t"/>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50000"/>
              </a:lnSpc>
              <a:buFont typeface="Wingdings" panose="05000000000000000000" pitchFamily="2" charset="2"/>
              <a:buChar char="Ø"/>
            </a:pPr>
            <a:r>
              <a:rPr lang="en-US" dirty="0"/>
              <a:t> View and Add your favorite flights with their corresponding price to your favorites list. Click on </a:t>
            </a:r>
            <a:r>
              <a:rPr lang="en-US" i="1" dirty="0"/>
              <a:t>more details </a:t>
            </a:r>
            <a:r>
              <a:rPr lang="en-US" dirty="0"/>
              <a:t>to find out more information on that flight.</a:t>
            </a:r>
          </a:p>
        </p:txBody>
      </p:sp>
      <p:sp>
        <p:nvSpPr>
          <p:cNvPr id="7" name="Rectangle 6"/>
          <p:cNvSpPr/>
          <p:nvPr/>
        </p:nvSpPr>
        <p:spPr>
          <a:xfrm>
            <a:off x="11805313" y="772929"/>
            <a:ext cx="373039" cy="5312142"/>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211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EF390-DD06-03DD-0BD8-6F44A70D5463}"/>
              </a:ext>
            </a:extLst>
          </p:cNvPr>
          <p:cNvPicPr>
            <a:picLocks noChangeAspect="1"/>
          </p:cNvPicPr>
          <p:nvPr/>
        </p:nvPicPr>
        <p:blipFill>
          <a:blip r:embed="rId2"/>
          <a:stretch>
            <a:fillRect/>
          </a:stretch>
        </p:blipFill>
        <p:spPr>
          <a:xfrm>
            <a:off x="293148" y="1530220"/>
            <a:ext cx="2719016" cy="4991878"/>
          </a:xfrm>
          <a:prstGeom prst="rect">
            <a:avLst/>
          </a:prstGeom>
        </p:spPr>
      </p:pic>
      <p:sp>
        <p:nvSpPr>
          <p:cNvPr id="4" name="Rectangle 3">
            <a:extLst>
              <a:ext uri="{FF2B5EF4-FFF2-40B4-BE49-F238E27FC236}">
                <a16:creationId xmlns:a16="http://schemas.microsoft.com/office/drawing/2014/main" id="{4FE56A71-558A-14A2-D451-5F04130FB961}"/>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Search Bar</a:t>
            </a:r>
          </a:p>
        </p:txBody>
      </p:sp>
      <p:sp>
        <p:nvSpPr>
          <p:cNvPr id="6" name="TextBox 5">
            <a:extLst>
              <a:ext uri="{FF2B5EF4-FFF2-40B4-BE49-F238E27FC236}">
                <a16:creationId xmlns:a16="http://schemas.microsoft.com/office/drawing/2014/main" id="{7DC632F1-DAC9-3762-B0D5-5EB1F45A30D9}"/>
              </a:ext>
            </a:extLst>
          </p:cNvPr>
          <p:cNvSpPr txBox="1"/>
          <p:nvPr/>
        </p:nvSpPr>
        <p:spPr>
          <a:xfrm>
            <a:off x="4356285" y="2413597"/>
            <a:ext cx="6097554" cy="880369"/>
          </a:xfrm>
          <a:prstGeom prst="rect">
            <a:avLst/>
          </a:prstGeom>
          <a:noFill/>
        </p:spPr>
        <p:txBody>
          <a:bodyPr wrap="square">
            <a:spAutoFit/>
          </a:bodyPr>
          <a:lstStyle/>
          <a:p>
            <a:pPr>
              <a:lnSpc>
                <a:spcPct val="150000"/>
              </a:lnSpc>
              <a:buFont typeface="Wingdings" panose="05000000000000000000" pitchFamily="2" charset="2"/>
              <a:buChar char="Ø"/>
            </a:pPr>
            <a:r>
              <a:rPr lang="en-US" dirty="0"/>
              <a:t> In the search page, you will be able to search for a specific flight based on the destination, arrival, price, etc.</a:t>
            </a:r>
          </a:p>
        </p:txBody>
      </p:sp>
      <p:pic>
        <p:nvPicPr>
          <p:cNvPr id="10" name="Picture 9" descr="Background pattern&#10;&#10;Description automatically generated">
            <a:extLst>
              <a:ext uri="{FF2B5EF4-FFF2-40B4-BE49-F238E27FC236}">
                <a16:creationId xmlns:a16="http://schemas.microsoft.com/office/drawing/2014/main" id="{E8820601-D60A-B3F6-2650-791F12E3A475}"/>
              </a:ext>
            </a:extLst>
          </p:cNvPr>
          <p:cNvPicPr>
            <a:picLocks noChangeAspect="1"/>
          </p:cNvPicPr>
          <p:nvPr/>
        </p:nvPicPr>
        <p:blipFill rotWithShape="1">
          <a:blip r:embed="rId3"/>
          <a:srcRect l="8405" t="36506" r="8607" b="35591"/>
          <a:stretch/>
        </p:blipFill>
        <p:spPr>
          <a:xfrm>
            <a:off x="481762" y="2461682"/>
            <a:ext cx="2382736" cy="464871"/>
          </a:xfrm>
          <a:prstGeom prst="rect">
            <a:avLst/>
          </a:prstGeom>
        </p:spPr>
      </p:pic>
      <p:pic>
        <p:nvPicPr>
          <p:cNvPr id="12" name="Picture 11">
            <a:extLst>
              <a:ext uri="{FF2B5EF4-FFF2-40B4-BE49-F238E27FC236}">
                <a16:creationId xmlns:a16="http://schemas.microsoft.com/office/drawing/2014/main" id="{CBD1B3C5-7D2D-08E0-B846-02C176112B31}"/>
              </a:ext>
            </a:extLst>
          </p:cNvPr>
          <p:cNvPicPr>
            <a:picLocks noChangeAspect="1"/>
          </p:cNvPicPr>
          <p:nvPr/>
        </p:nvPicPr>
        <p:blipFill>
          <a:blip r:embed="rId4"/>
          <a:stretch>
            <a:fillRect/>
          </a:stretch>
        </p:blipFill>
        <p:spPr>
          <a:xfrm>
            <a:off x="481762" y="3041490"/>
            <a:ext cx="2286319" cy="2753109"/>
          </a:xfrm>
          <a:prstGeom prst="rect">
            <a:avLst/>
          </a:prstGeom>
        </p:spPr>
      </p:pic>
    </p:spTree>
    <p:extLst>
      <p:ext uri="{BB962C8B-B14F-4D97-AF65-F5344CB8AC3E}">
        <p14:creationId xmlns:p14="http://schemas.microsoft.com/office/powerpoint/2010/main" val="386777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21868B-4562-4FC2-B39B-D63C67E73A55}"/>
              </a:ext>
            </a:extLst>
          </p:cNvPr>
          <p:cNvPicPr>
            <a:picLocks noChangeAspect="1"/>
          </p:cNvPicPr>
          <p:nvPr/>
        </p:nvPicPr>
        <p:blipFill>
          <a:blip r:embed="rId2"/>
          <a:stretch>
            <a:fillRect/>
          </a:stretch>
        </p:blipFill>
        <p:spPr>
          <a:xfrm>
            <a:off x="293148" y="1530220"/>
            <a:ext cx="2748235" cy="4991878"/>
          </a:xfrm>
          <a:prstGeom prst="rect">
            <a:avLst/>
          </a:prstGeom>
        </p:spPr>
      </p:pic>
      <p:sp>
        <p:nvSpPr>
          <p:cNvPr id="4" name="Rectangle 3">
            <a:extLst>
              <a:ext uri="{FF2B5EF4-FFF2-40B4-BE49-F238E27FC236}">
                <a16:creationId xmlns:a16="http://schemas.microsoft.com/office/drawing/2014/main" id="{4FE56A71-558A-14A2-D451-5F04130FB961}"/>
              </a:ext>
            </a:extLst>
          </p:cNvPr>
          <p:cNvSpPr/>
          <p:nvPr/>
        </p:nvSpPr>
        <p:spPr>
          <a:xfrm>
            <a:off x="0" y="0"/>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Map</a:t>
            </a:r>
          </a:p>
        </p:txBody>
      </p:sp>
      <p:sp>
        <p:nvSpPr>
          <p:cNvPr id="6" name="TextBox 5">
            <a:extLst>
              <a:ext uri="{FF2B5EF4-FFF2-40B4-BE49-F238E27FC236}">
                <a16:creationId xmlns:a16="http://schemas.microsoft.com/office/drawing/2014/main" id="{7DC632F1-DAC9-3762-B0D5-5EB1F45A30D9}"/>
              </a:ext>
            </a:extLst>
          </p:cNvPr>
          <p:cNvSpPr txBox="1"/>
          <p:nvPr/>
        </p:nvSpPr>
        <p:spPr>
          <a:xfrm>
            <a:off x="4356285" y="2413597"/>
            <a:ext cx="6097554" cy="880369"/>
          </a:xfrm>
          <a:prstGeom prst="rect">
            <a:avLst/>
          </a:prstGeom>
          <a:noFill/>
        </p:spPr>
        <p:txBody>
          <a:bodyPr wrap="square">
            <a:spAutoFit/>
          </a:bodyPr>
          <a:lstStyle/>
          <a:p>
            <a:pPr>
              <a:lnSpc>
                <a:spcPct val="150000"/>
              </a:lnSpc>
              <a:buFont typeface="Wingdings" panose="05000000000000000000" pitchFamily="2" charset="2"/>
              <a:buChar char="Ø"/>
            </a:pPr>
            <a:r>
              <a:rPr lang="en-US" dirty="0"/>
              <a:t> In this page, you will be able to see all of the current flights on an Area as well as the flight path, departure and arrival.</a:t>
            </a:r>
          </a:p>
        </p:txBody>
      </p:sp>
      <p:pic>
        <p:nvPicPr>
          <p:cNvPr id="5" name="Picture 4">
            <a:extLst>
              <a:ext uri="{FF2B5EF4-FFF2-40B4-BE49-F238E27FC236}">
                <a16:creationId xmlns:a16="http://schemas.microsoft.com/office/drawing/2014/main" id="{6B180564-6864-4385-8006-A6725EFC277A}"/>
              </a:ext>
            </a:extLst>
          </p:cNvPr>
          <p:cNvPicPr>
            <a:picLocks noChangeAspect="1"/>
          </p:cNvPicPr>
          <p:nvPr/>
        </p:nvPicPr>
        <p:blipFill rotWithShape="1">
          <a:blip r:embed="rId3"/>
          <a:srcRect l="306" r="47855"/>
          <a:stretch/>
        </p:blipFill>
        <p:spPr>
          <a:xfrm>
            <a:off x="435006" y="2663302"/>
            <a:ext cx="2441360" cy="3488564"/>
          </a:xfrm>
          <a:prstGeom prst="rect">
            <a:avLst/>
          </a:prstGeom>
        </p:spPr>
      </p:pic>
    </p:spTree>
    <p:extLst>
      <p:ext uri="{BB962C8B-B14F-4D97-AF65-F5344CB8AC3E}">
        <p14:creationId xmlns:p14="http://schemas.microsoft.com/office/powerpoint/2010/main" val="3828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a:t>
            </a:r>
          </a:p>
        </p:txBody>
      </p:sp>
      <p:sp>
        <p:nvSpPr>
          <p:cNvPr id="3" name="Content Placeholder 2"/>
          <p:cNvSpPr>
            <a:spLocks noGrp="1"/>
          </p:cNvSpPr>
          <p:nvPr>
            <p:ph idx="1"/>
          </p:nvPr>
        </p:nvSpPr>
        <p:spPr/>
        <p:txBody>
          <a:bodyPr/>
          <a:lstStyle/>
          <a:p>
            <a:r>
              <a:rPr lang="en-US" dirty="0"/>
              <a:t>Number of Screen Flows: 9</a:t>
            </a:r>
          </a:p>
          <a:p>
            <a:r>
              <a:rPr lang="en-US" dirty="0"/>
              <a:t>Chosen Database: Firebase</a:t>
            </a:r>
          </a:p>
          <a:p>
            <a:r>
              <a:rPr lang="en-US" dirty="0" err="1"/>
              <a:t>GitHub</a:t>
            </a:r>
            <a:r>
              <a:rPr lang="en-US" dirty="0"/>
              <a:t> Link: </a:t>
            </a:r>
            <a:r>
              <a:rPr lang="en-US" dirty="0">
                <a:hlinkClick r:id="rId2"/>
              </a:rPr>
              <a:t>Project Aero Flights</a:t>
            </a:r>
            <a:endParaRPr lang="en-US" dirty="0"/>
          </a:p>
        </p:txBody>
      </p:sp>
    </p:spTree>
    <p:extLst>
      <p:ext uri="{BB962C8B-B14F-4D97-AF65-F5344CB8AC3E}">
        <p14:creationId xmlns:p14="http://schemas.microsoft.com/office/powerpoint/2010/main" val="353967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01AF-B615-45C0-94A3-E756C3674A53}"/>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2D710FC4-CFF3-45C7-B5A8-A478831D0001}"/>
              </a:ext>
            </a:extLst>
          </p:cNvPr>
          <p:cNvSpPr>
            <a:spLocks noGrp="1"/>
          </p:cNvSpPr>
          <p:nvPr>
            <p:ph idx="1"/>
          </p:nvPr>
        </p:nvSpPr>
        <p:spPr/>
        <p:txBody>
          <a:bodyPr/>
          <a:lstStyle/>
          <a:p>
            <a:pPr>
              <a:buFont typeface="Wingdings" panose="05000000000000000000" pitchFamily="2" charset="2"/>
              <a:buChar char="Ø"/>
            </a:pPr>
            <a:r>
              <a:rPr lang="en-US" dirty="0"/>
              <a:t> Our project is a mobile flight tracker application.</a:t>
            </a:r>
          </a:p>
          <a:p>
            <a:pPr marL="0" indent="0">
              <a:buNone/>
            </a:pPr>
            <a:endParaRPr lang="en-US" dirty="0"/>
          </a:p>
          <a:p>
            <a:pPr marL="0" indent="0">
              <a:lnSpc>
                <a:spcPct val="150000"/>
              </a:lnSpc>
              <a:buNone/>
            </a:pPr>
            <a:r>
              <a:rPr lang="en-US" dirty="0"/>
              <a:t>Key Features:</a:t>
            </a:r>
          </a:p>
          <a:p>
            <a:pPr lvl="1">
              <a:lnSpc>
                <a:spcPct val="200000"/>
              </a:lnSpc>
            </a:pPr>
            <a:r>
              <a:rPr lang="en-US" dirty="0"/>
              <a:t>Track live flights on the map</a:t>
            </a:r>
          </a:p>
          <a:p>
            <a:pPr lvl="1">
              <a:lnSpc>
                <a:spcPct val="200000"/>
              </a:lnSpc>
            </a:pPr>
            <a:r>
              <a:rPr lang="en-US" dirty="0"/>
              <a:t>View details and ticket prices</a:t>
            </a:r>
          </a:p>
          <a:p>
            <a:pPr lvl="1">
              <a:lnSpc>
                <a:spcPct val="200000"/>
              </a:lnSpc>
            </a:pPr>
            <a:r>
              <a:rPr lang="en-US" dirty="0"/>
              <a:t>Book upcoming flights through the app</a:t>
            </a:r>
          </a:p>
          <a:p>
            <a:pPr lvl="1">
              <a:lnSpc>
                <a:spcPct val="200000"/>
              </a:lnSpc>
            </a:pPr>
            <a:r>
              <a:rPr lang="en-US" dirty="0"/>
              <a:t>Search and Add your flights to your favorites</a:t>
            </a:r>
          </a:p>
        </p:txBody>
      </p:sp>
    </p:spTree>
    <p:extLst>
      <p:ext uri="{BB962C8B-B14F-4D97-AF65-F5344CB8AC3E}">
        <p14:creationId xmlns:p14="http://schemas.microsoft.com/office/powerpoint/2010/main" val="296083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6BE00-405A-4B10-AE3D-72CC571AE9B0}"/>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Mock-up</a:t>
            </a: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19" y="2000449"/>
            <a:ext cx="1259738" cy="22348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82" y="1990961"/>
            <a:ext cx="1215719" cy="22537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430" y="2017290"/>
            <a:ext cx="1246951" cy="22011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4676381" y="1990959"/>
            <a:ext cx="1239794" cy="2253799"/>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2153" y="2776372"/>
            <a:ext cx="478960" cy="426274"/>
          </a:xfrm>
          <a:prstGeom prst="rect">
            <a:avLst/>
          </a:prstGeom>
        </p:spPr>
      </p:pic>
      <p:pic>
        <p:nvPicPr>
          <p:cNvPr id="8" name="Picture 7"/>
          <p:cNvPicPr>
            <a:picLocks noChangeAspect="1"/>
          </p:cNvPicPr>
          <p:nvPr/>
        </p:nvPicPr>
        <p:blipFill>
          <a:blip r:embed="rId7"/>
          <a:stretch>
            <a:fillRect/>
          </a:stretch>
        </p:blipFill>
        <p:spPr>
          <a:xfrm>
            <a:off x="5943405" y="1990958"/>
            <a:ext cx="1252592" cy="2253799"/>
          </a:xfrm>
          <a:prstGeom prst="rect">
            <a:avLst/>
          </a:prstGeom>
        </p:spPr>
      </p:pic>
      <p:sp>
        <p:nvSpPr>
          <p:cNvPr id="6" name="Rectangle 5"/>
          <p:cNvSpPr/>
          <p:nvPr/>
        </p:nvSpPr>
        <p:spPr>
          <a:xfrm>
            <a:off x="895344" y="3765466"/>
            <a:ext cx="1232579" cy="261610"/>
          </a:xfrm>
          <a:prstGeom prst="rect">
            <a:avLst/>
          </a:prstGeom>
        </p:spPr>
        <p:txBody>
          <a:bodyPr wrap="square">
            <a:spAutoFit/>
          </a:bodyPr>
          <a:lstStyle/>
          <a:p>
            <a:pPr algn="ctr"/>
            <a:r>
              <a:rPr lang="en-US" sz="1100" dirty="0">
                <a:solidFill>
                  <a:schemeClr val="bg1"/>
                </a:solidFill>
                <a:latin typeface="bebas"/>
              </a:rPr>
              <a:t>Aero Flights</a:t>
            </a:r>
            <a:endParaRPr lang="en-US" sz="1100" dirty="0">
              <a:solidFill>
                <a:schemeClr val="bg1"/>
              </a:solidFill>
            </a:endParaRPr>
          </a:p>
        </p:txBody>
      </p:sp>
      <p:pic>
        <p:nvPicPr>
          <p:cNvPr id="16" name="Picture 15"/>
          <p:cNvPicPr>
            <a:picLocks noChangeAspect="1"/>
          </p:cNvPicPr>
          <p:nvPr/>
        </p:nvPicPr>
        <p:blipFill>
          <a:blip r:embed="rId8"/>
          <a:stretch>
            <a:fillRect/>
          </a:stretch>
        </p:blipFill>
        <p:spPr>
          <a:xfrm>
            <a:off x="6173076" y="3475508"/>
            <a:ext cx="287483" cy="279713"/>
          </a:xfrm>
          <a:prstGeom prst="rect">
            <a:avLst/>
          </a:prstGeom>
        </p:spPr>
      </p:pic>
      <p:sp>
        <p:nvSpPr>
          <p:cNvPr id="18" name="Rectangle 17"/>
          <p:cNvSpPr/>
          <p:nvPr/>
        </p:nvSpPr>
        <p:spPr>
          <a:xfrm>
            <a:off x="8656294" y="2017290"/>
            <a:ext cx="1171978" cy="2201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a:t>
            </a:r>
          </a:p>
        </p:txBody>
      </p:sp>
      <p:sp>
        <p:nvSpPr>
          <p:cNvPr id="19" name="Rectangle 18"/>
          <p:cNvSpPr/>
          <p:nvPr/>
        </p:nvSpPr>
        <p:spPr>
          <a:xfrm>
            <a:off x="10010267" y="2030600"/>
            <a:ext cx="1171978" cy="2201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Flight</a:t>
            </a:r>
          </a:p>
        </p:txBody>
      </p:sp>
      <p:pic>
        <p:nvPicPr>
          <p:cNvPr id="4" name="Picture 3">
            <a:extLst>
              <a:ext uri="{FF2B5EF4-FFF2-40B4-BE49-F238E27FC236}">
                <a16:creationId xmlns:a16="http://schemas.microsoft.com/office/drawing/2014/main" id="{105A300E-6CA6-437C-8C3F-2D6963D79B65}"/>
              </a:ext>
            </a:extLst>
          </p:cNvPr>
          <p:cNvPicPr>
            <a:picLocks noChangeAspect="1"/>
          </p:cNvPicPr>
          <p:nvPr/>
        </p:nvPicPr>
        <p:blipFill>
          <a:blip r:embed="rId9"/>
          <a:stretch>
            <a:fillRect/>
          </a:stretch>
        </p:blipFill>
        <p:spPr>
          <a:xfrm>
            <a:off x="7276488" y="1934781"/>
            <a:ext cx="1331471" cy="2326111"/>
          </a:xfrm>
          <a:prstGeom prst="rect">
            <a:avLst/>
          </a:prstGeom>
        </p:spPr>
      </p:pic>
      <p:pic>
        <p:nvPicPr>
          <p:cNvPr id="7" name="Picture 6">
            <a:extLst>
              <a:ext uri="{FF2B5EF4-FFF2-40B4-BE49-F238E27FC236}">
                <a16:creationId xmlns:a16="http://schemas.microsoft.com/office/drawing/2014/main" id="{BC0B33AA-1C1C-47F2-8BA7-E478997BB32C}"/>
              </a:ext>
            </a:extLst>
          </p:cNvPr>
          <p:cNvPicPr>
            <a:picLocks noChangeAspect="1"/>
          </p:cNvPicPr>
          <p:nvPr/>
        </p:nvPicPr>
        <p:blipFill>
          <a:blip r:embed="rId10"/>
          <a:stretch>
            <a:fillRect/>
          </a:stretch>
        </p:blipFill>
        <p:spPr>
          <a:xfrm>
            <a:off x="9994225" y="1982474"/>
            <a:ext cx="1297630" cy="2269836"/>
          </a:xfrm>
          <a:prstGeom prst="rect">
            <a:avLst/>
          </a:prstGeom>
        </p:spPr>
      </p:pic>
      <p:pic>
        <p:nvPicPr>
          <p:cNvPr id="10" name="Picture 9">
            <a:extLst>
              <a:ext uri="{FF2B5EF4-FFF2-40B4-BE49-F238E27FC236}">
                <a16:creationId xmlns:a16="http://schemas.microsoft.com/office/drawing/2014/main" id="{A7D7AD5D-161B-4EAC-9850-578BA68AB305}"/>
              </a:ext>
            </a:extLst>
          </p:cNvPr>
          <p:cNvPicPr>
            <a:picLocks noChangeAspect="1"/>
          </p:cNvPicPr>
          <p:nvPr/>
        </p:nvPicPr>
        <p:blipFill>
          <a:blip r:embed="rId11"/>
          <a:stretch>
            <a:fillRect/>
          </a:stretch>
        </p:blipFill>
        <p:spPr>
          <a:xfrm>
            <a:off x="8644286" y="1970485"/>
            <a:ext cx="1240329" cy="2308612"/>
          </a:xfrm>
          <a:prstGeom prst="rect">
            <a:avLst/>
          </a:prstGeom>
        </p:spPr>
      </p:pic>
      <p:pic>
        <p:nvPicPr>
          <p:cNvPr id="17" name="Picture 16">
            <a:extLst>
              <a:ext uri="{FF2B5EF4-FFF2-40B4-BE49-F238E27FC236}">
                <a16:creationId xmlns:a16="http://schemas.microsoft.com/office/drawing/2014/main" id="{E96F4988-CC9E-45F3-BEF9-F3092721032C}"/>
              </a:ext>
            </a:extLst>
          </p:cNvPr>
          <p:cNvPicPr>
            <a:picLocks noChangeAspect="1"/>
          </p:cNvPicPr>
          <p:nvPr/>
        </p:nvPicPr>
        <p:blipFill>
          <a:blip r:embed="rId12"/>
          <a:stretch>
            <a:fillRect/>
          </a:stretch>
        </p:blipFill>
        <p:spPr>
          <a:xfrm>
            <a:off x="2314635" y="3615364"/>
            <a:ext cx="896612" cy="173209"/>
          </a:xfrm>
          <a:prstGeom prst="rect">
            <a:avLst/>
          </a:prstGeom>
        </p:spPr>
      </p:pic>
      <p:pic>
        <p:nvPicPr>
          <p:cNvPr id="20" name="Picture 19">
            <a:extLst>
              <a:ext uri="{FF2B5EF4-FFF2-40B4-BE49-F238E27FC236}">
                <a16:creationId xmlns:a16="http://schemas.microsoft.com/office/drawing/2014/main" id="{260A1802-B775-4078-8DE0-FC9D60F5CA11}"/>
              </a:ext>
            </a:extLst>
          </p:cNvPr>
          <p:cNvPicPr>
            <a:picLocks noChangeAspect="1"/>
          </p:cNvPicPr>
          <p:nvPr/>
        </p:nvPicPr>
        <p:blipFill>
          <a:blip r:embed="rId13"/>
          <a:stretch>
            <a:fillRect/>
          </a:stretch>
        </p:blipFill>
        <p:spPr>
          <a:xfrm>
            <a:off x="2307385" y="3821838"/>
            <a:ext cx="899624" cy="168202"/>
          </a:xfrm>
          <a:prstGeom prst="rect">
            <a:avLst/>
          </a:prstGeom>
        </p:spPr>
      </p:pic>
      <p:pic>
        <p:nvPicPr>
          <p:cNvPr id="21" name="Picture 20">
            <a:extLst>
              <a:ext uri="{FF2B5EF4-FFF2-40B4-BE49-F238E27FC236}">
                <a16:creationId xmlns:a16="http://schemas.microsoft.com/office/drawing/2014/main" id="{C4090601-2278-434A-8577-490BCC0967F0}"/>
              </a:ext>
            </a:extLst>
          </p:cNvPr>
          <p:cNvPicPr>
            <a:picLocks noChangeAspect="1"/>
          </p:cNvPicPr>
          <p:nvPr/>
        </p:nvPicPr>
        <p:blipFill>
          <a:blip r:embed="rId14"/>
          <a:stretch>
            <a:fillRect/>
          </a:stretch>
        </p:blipFill>
        <p:spPr>
          <a:xfrm>
            <a:off x="9949095" y="4218429"/>
            <a:ext cx="1472459" cy="2398481"/>
          </a:xfrm>
          <a:prstGeom prst="rect">
            <a:avLst/>
          </a:prstGeom>
        </p:spPr>
      </p:pic>
    </p:spTree>
    <p:extLst>
      <p:ext uri="{BB962C8B-B14F-4D97-AF65-F5344CB8AC3E}">
        <p14:creationId xmlns:p14="http://schemas.microsoft.com/office/powerpoint/2010/main" val="149755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6BE00-405A-4B10-AE3D-72CC571AE9B0}"/>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Launch</a:t>
            </a:r>
          </a:p>
        </p:txBody>
      </p:sp>
      <p:pic>
        <p:nvPicPr>
          <p:cNvPr id="3"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15" y="1433226"/>
            <a:ext cx="2901815" cy="51479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269" y="3066718"/>
            <a:ext cx="1103288" cy="981925"/>
          </a:xfrm>
          <a:prstGeom prst="rect">
            <a:avLst/>
          </a:prstGeom>
        </p:spPr>
      </p:pic>
      <p:sp>
        <p:nvSpPr>
          <p:cNvPr id="5" name="Rectangle 4"/>
          <p:cNvSpPr/>
          <p:nvPr/>
        </p:nvSpPr>
        <p:spPr>
          <a:xfrm>
            <a:off x="595995" y="5682134"/>
            <a:ext cx="2839254" cy="369332"/>
          </a:xfrm>
          <a:prstGeom prst="rect">
            <a:avLst/>
          </a:prstGeom>
        </p:spPr>
        <p:txBody>
          <a:bodyPr wrap="square">
            <a:spAutoFit/>
          </a:bodyPr>
          <a:lstStyle/>
          <a:p>
            <a:pPr algn="ctr"/>
            <a:r>
              <a:rPr lang="en-US" dirty="0">
                <a:solidFill>
                  <a:schemeClr val="bg1"/>
                </a:solidFill>
                <a:latin typeface="bebas"/>
              </a:rPr>
              <a:t>Aero Flights</a:t>
            </a:r>
            <a:endParaRPr lang="en-US" dirty="0">
              <a:solidFill>
                <a:schemeClr val="bg1"/>
              </a:solidFill>
            </a:endParaRPr>
          </a:p>
        </p:txBody>
      </p:sp>
      <p:sp>
        <p:nvSpPr>
          <p:cNvPr id="6" name="Content Placeholder 2"/>
          <p:cNvSpPr txBox="1">
            <a:spLocks/>
          </p:cNvSpPr>
          <p:nvPr/>
        </p:nvSpPr>
        <p:spPr>
          <a:xfrm>
            <a:off x="4397084" y="2743200"/>
            <a:ext cx="7315200" cy="3308266"/>
          </a:xfrm>
          <a:prstGeom prst="rect">
            <a:avLst/>
          </a:prstGeom>
        </p:spPr>
        <p:txBody>
          <a:bodyPr anchor="t"/>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50000"/>
              </a:lnSpc>
              <a:buFont typeface="Wingdings" panose="05000000000000000000" pitchFamily="2" charset="2"/>
              <a:buChar char="Ø"/>
            </a:pPr>
            <a:r>
              <a:rPr lang="en-US" dirty="0"/>
              <a:t> Launch Page of our app showcasing custom-made logo in the middle and name at the bottom.</a:t>
            </a:r>
          </a:p>
        </p:txBody>
      </p:sp>
      <p:sp>
        <p:nvSpPr>
          <p:cNvPr id="8" name="Rectangle 7"/>
          <p:cNvSpPr/>
          <p:nvPr/>
        </p:nvSpPr>
        <p:spPr>
          <a:xfrm>
            <a:off x="11805313" y="772929"/>
            <a:ext cx="373039" cy="5312142"/>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555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6BE00-405A-4B10-AE3D-72CC571AE9B0}"/>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Login</a:t>
            </a:r>
          </a:p>
        </p:txBody>
      </p:sp>
      <p:sp>
        <p:nvSpPr>
          <p:cNvPr id="6" name="Content Placeholder 2"/>
          <p:cNvSpPr txBox="1">
            <a:spLocks/>
          </p:cNvSpPr>
          <p:nvPr/>
        </p:nvSpPr>
        <p:spPr>
          <a:xfrm>
            <a:off x="4397084" y="2743200"/>
            <a:ext cx="7315200" cy="3308266"/>
          </a:xfrm>
          <a:prstGeom prst="rect">
            <a:avLst/>
          </a:prstGeom>
        </p:spPr>
        <p:txBody>
          <a:bodyPr anchor="t"/>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50000"/>
              </a:lnSpc>
              <a:buFont typeface="Wingdings" panose="05000000000000000000" pitchFamily="2" charset="2"/>
              <a:buChar char="Ø"/>
            </a:pPr>
            <a:r>
              <a:rPr lang="en-US" dirty="0"/>
              <a:t> Sign In to your account with matching email and password. If they do not have an account, they can Register.</a:t>
            </a:r>
          </a:p>
        </p:txBody>
      </p:sp>
      <p:sp>
        <p:nvSpPr>
          <p:cNvPr id="7" name="Rectangle 6"/>
          <p:cNvSpPr/>
          <p:nvPr/>
        </p:nvSpPr>
        <p:spPr>
          <a:xfrm>
            <a:off x="11805313" y="772929"/>
            <a:ext cx="373039" cy="5312142"/>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8"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04" y="1390030"/>
            <a:ext cx="2779817" cy="51534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351B10D-5B96-4542-8C10-AD13511DC630}"/>
              </a:ext>
            </a:extLst>
          </p:cNvPr>
          <p:cNvPicPr>
            <a:picLocks noChangeAspect="1"/>
          </p:cNvPicPr>
          <p:nvPr/>
        </p:nvPicPr>
        <p:blipFill>
          <a:blip r:embed="rId3"/>
          <a:stretch>
            <a:fillRect/>
          </a:stretch>
        </p:blipFill>
        <p:spPr>
          <a:xfrm>
            <a:off x="1224238" y="5652996"/>
            <a:ext cx="1645348" cy="307629"/>
          </a:xfrm>
          <a:prstGeom prst="rect">
            <a:avLst/>
          </a:prstGeom>
        </p:spPr>
      </p:pic>
      <p:pic>
        <p:nvPicPr>
          <p:cNvPr id="10" name="Picture 9">
            <a:extLst>
              <a:ext uri="{FF2B5EF4-FFF2-40B4-BE49-F238E27FC236}">
                <a16:creationId xmlns:a16="http://schemas.microsoft.com/office/drawing/2014/main" id="{1F8AAB25-703A-4187-BFF1-5386A8DE4449}"/>
              </a:ext>
            </a:extLst>
          </p:cNvPr>
          <p:cNvPicPr>
            <a:picLocks noChangeAspect="1"/>
          </p:cNvPicPr>
          <p:nvPr/>
        </p:nvPicPr>
        <p:blipFill>
          <a:blip r:embed="rId4"/>
          <a:stretch>
            <a:fillRect/>
          </a:stretch>
        </p:blipFill>
        <p:spPr>
          <a:xfrm>
            <a:off x="1224238" y="5286888"/>
            <a:ext cx="1645348" cy="317851"/>
          </a:xfrm>
          <a:prstGeom prst="rect">
            <a:avLst/>
          </a:prstGeom>
        </p:spPr>
      </p:pic>
    </p:spTree>
    <p:extLst>
      <p:ext uri="{BB962C8B-B14F-4D97-AF65-F5344CB8AC3E}">
        <p14:creationId xmlns:p14="http://schemas.microsoft.com/office/powerpoint/2010/main" val="267429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89" y="1418824"/>
            <a:ext cx="2903132" cy="51246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26BE00-405A-4B10-AE3D-72CC571AE9B0}"/>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Register</a:t>
            </a:r>
          </a:p>
        </p:txBody>
      </p:sp>
      <p:sp>
        <p:nvSpPr>
          <p:cNvPr id="6" name="Content Placeholder 2"/>
          <p:cNvSpPr txBox="1">
            <a:spLocks/>
          </p:cNvSpPr>
          <p:nvPr/>
        </p:nvSpPr>
        <p:spPr>
          <a:xfrm>
            <a:off x="4397084" y="2743200"/>
            <a:ext cx="7315200" cy="3308266"/>
          </a:xfrm>
          <a:prstGeom prst="rect">
            <a:avLst/>
          </a:prstGeom>
        </p:spPr>
        <p:txBody>
          <a:bodyPr anchor="t"/>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50000"/>
              </a:lnSpc>
              <a:buFont typeface="Wingdings" panose="05000000000000000000" pitchFamily="2" charset="2"/>
              <a:buChar char="Ø"/>
            </a:pPr>
            <a:r>
              <a:rPr lang="en-US" dirty="0"/>
              <a:t> Register and create a new account if they do not have one already. If they already have an account, they can log in. This information is later stored in our Firebase database.</a:t>
            </a:r>
          </a:p>
        </p:txBody>
      </p:sp>
      <p:sp>
        <p:nvSpPr>
          <p:cNvPr id="7" name="Rectangle 6"/>
          <p:cNvSpPr/>
          <p:nvPr/>
        </p:nvSpPr>
        <p:spPr>
          <a:xfrm>
            <a:off x="11805313" y="772929"/>
            <a:ext cx="373039" cy="5312142"/>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719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5742" y="1418824"/>
            <a:ext cx="2819026" cy="5124657"/>
          </a:xfrm>
          <a:prstGeom prst="rect">
            <a:avLst/>
          </a:prstGeom>
        </p:spPr>
      </p:pic>
      <p:sp>
        <p:nvSpPr>
          <p:cNvPr id="2" name="Rectangle 1">
            <a:extLst>
              <a:ext uri="{FF2B5EF4-FFF2-40B4-BE49-F238E27FC236}">
                <a16:creationId xmlns:a16="http://schemas.microsoft.com/office/drawing/2014/main" id="{A626BE00-405A-4B10-AE3D-72CC571AE9B0}"/>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Profile</a:t>
            </a:r>
          </a:p>
        </p:txBody>
      </p:sp>
      <p:sp>
        <p:nvSpPr>
          <p:cNvPr id="6" name="Content Placeholder 2"/>
          <p:cNvSpPr txBox="1">
            <a:spLocks/>
          </p:cNvSpPr>
          <p:nvPr/>
        </p:nvSpPr>
        <p:spPr>
          <a:xfrm>
            <a:off x="4397084" y="2743200"/>
            <a:ext cx="7315200" cy="3308266"/>
          </a:xfrm>
          <a:prstGeom prst="rect">
            <a:avLst/>
          </a:prstGeom>
        </p:spPr>
        <p:txBody>
          <a:bodyPr anchor="t"/>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50000"/>
              </a:lnSpc>
              <a:buFont typeface="Wingdings" panose="05000000000000000000" pitchFamily="2" charset="2"/>
              <a:buChar char="Ø"/>
            </a:pPr>
            <a:r>
              <a:rPr lang="en-US" dirty="0"/>
              <a:t> View and Edit profile. Users can modify their existing username, email or password. Additionally, they can upload a profile picture.</a:t>
            </a:r>
          </a:p>
        </p:txBody>
      </p:sp>
      <p:sp>
        <p:nvSpPr>
          <p:cNvPr id="7" name="Rectangle 6"/>
          <p:cNvSpPr/>
          <p:nvPr/>
        </p:nvSpPr>
        <p:spPr>
          <a:xfrm>
            <a:off x="11805313" y="772929"/>
            <a:ext cx="373039" cy="5312142"/>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038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9E7644-FFBD-35F6-79DA-3407018C49CF}"/>
              </a:ext>
            </a:extLst>
          </p:cNvPr>
          <p:cNvSpPr/>
          <p:nvPr/>
        </p:nvSpPr>
        <p:spPr>
          <a:xfrm>
            <a:off x="0" y="109057"/>
            <a:ext cx="4093827" cy="10737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60" dirty="0">
                <a:solidFill>
                  <a:srgbClr val="FFFFFF"/>
                </a:solidFill>
                <a:latin typeface="+mj-lt"/>
                <a:ea typeface="+mj-ea"/>
                <a:cs typeface="+mj-cs"/>
              </a:rPr>
              <a:t>Flights</a:t>
            </a:r>
          </a:p>
        </p:txBody>
      </p:sp>
      <p:pic>
        <p:nvPicPr>
          <p:cNvPr id="4" name="Picture 3">
            <a:extLst>
              <a:ext uri="{FF2B5EF4-FFF2-40B4-BE49-F238E27FC236}">
                <a16:creationId xmlns:a16="http://schemas.microsoft.com/office/drawing/2014/main" id="{0564CDA4-2171-E6CC-14F8-B28FE991CFAF}"/>
              </a:ext>
            </a:extLst>
          </p:cNvPr>
          <p:cNvPicPr>
            <a:picLocks noChangeAspect="1"/>
          </p:cNvPicPr>
          <p:nvPr/>
        </p:nvPicPr>
        <p:blipFill>
          <a:blip r:embed="rId2"/>
          <a:stretch>
            <a:fillRect/>
          </a:stretch>
        </p:blipFill>
        <p:spPr>
          <a:xfrm>
            <a:off x="400460" y="1320330"/>
            <a:ext cx="2585336" cy="4793310"/>
          </a:xfrm>
          <a:prstGeom prst="rect">
            <a:avLst/>
          </a:prstGeom>
        </p:spPr>
      </p:pic>
      <p:pic>
        <p:nvPicPr>
          <p:cNvPr id="6" name="Picture 5">
            <a:extLst>
              <a:ext uri="{FF2B5EF4-FFF2-40B4-BE49-F238E27FC236}">
                <a16:creationId xmlns:a16="http://schemas.microsoft.com/office/drawing/2014/main" id="{A1B62675-89F9-A84E-3F7F-3EB7A3DE2233}"/>
              </a:ext>
            </a:extLst>
          </p:cNvPr>
          <p:cNvPicPr>
            <a:picLocks noChangeAspect="1"/>
          </p:cNvPicPr>
          <p:nvPr/>
        </p:nvPicPr>
        <p:blipFill>
          <a:blip r:embed="rId3"/>
          <a:stretch>
            <a:fillRect/>
          </a:stretch>
        </p:blipFill>
        <p:spPr>
          <a:xfrm>
            <a:off x="785381" y="4486426"/>
            <a:ext cx="600159" cy="609685"/>
          </a:xfrm>
          <a:prstGeom prst="rect">
            <a:avLst/>
          </a:prstGeom>
        </p:spPr>
      </p:pic>
      <p:pic>
        <p:nvPicPr>
          <p:cNvPr id="8" name="Picture 7">
            <a:extLst>
              <a:ext uri="{FF2B5EF4-FFF2-40B4-BE49-F238E27FC236}">
                <a16:creationId xmlns:a16="http://schemas.microsoft.com/office/drawing/2014/main" id="{FA3A3B40-1FB9-FE91-AE57-B54EAC681D53}"/>
              </a:ext>
            </a:extLst>
          </p:cNvPr>
          <p:cNvPicPr>
            <a:picLocks noChangeAspect="1"/>
          </p:cNvPicPr>
          <p:nvPr/>
        </p:nvPicPr>
        <p:blipFill rotWithShape="1">
          <a:blip r:embed="rId3"/>
          <a:srcRect b="12527"/>
          <a:stretch/>
        </p:blipFill>
        <p:spPr>
          <a:xfrm>
            <a:off x="785380" y="5210266"/>
            <a:ext cx="600159" cy="533309"/>
          </a:xfrm>
          <a:prstGeom prst="rect">
            <a:avLst/>
          </a:prstGeom>
        </p:spPr>
      </p:pic>
      <p:pic>
        <p:nvPicPr>
          <p:cNvPr id="10" name="Picture 9">
            <a:extLst>
              <a:ext uri="{FF2B5EF4-FFF2-40B4-BE49-F238E27FC236}">
                <a16:creationId xmlns:a16="http://schemas.microsoft.com/office/drawing/2014/main" id="{1038A4DD-9BE9-3781-F289-3BDBD8DA4F2E}"/>
              </a:ext>
            </a:extLst>
          </p:cNvPr>
          <p:cNvPicPr>
            <a:picLocks noChangeAspect="1"/>
          </p:cNvPicPr>
          <p:nvPr/>
        </p:nvPicPr>
        <p:blipFill rotWithShape="1">
          <a:blip r:embed="rId4"/>
          <a:srcRect b="19947"/>
          <a:stretch/>
        </p:blipFill>
        <p:spPr>
          <a:xfrm>
            <a:off x="1622982" y="5537670"/>
            <a:ext cx="981212" cy="205905"/>
          </a:xfrm>
          <a:prstGeom prst="rect">
            <a:avLst/>
          </a:prstGeom>
        </p:spPr>
      </p:pic>
      <p:pic>
        <p:nvPicPr>
          <p:cNvPr id="12" name="Picture 11">
            <a:extLst>
              <a:ext uri="{FF2B5EF4-FFF2-40B4-BE49-F238E27FC236}">
                <a16:creationId xmlns:a16="http://schemas.microsoft.com/office/drawing/2014/main" id="{EB065E21-F4CB-BFB4-1B21-EBA0126FC713}"/>
              </a:ext>
            </a:extLst>
          </p:cNvPr>
          <p:cNvPicPr>
            <a:picLocks noChangeAspect="1"/>
          </p:cNvPicPr>
          <p:nvPr/>
        </p:nvPicPr>
        <p:blipFill>
          <a:blip r:embed="rId5"/>
          <a:stretch>
            <a:fillRect/>
          </a:stretch>
        </p:blipFill>
        <p:spPr>
          <a:xfrm>
            <a:off x="1385539" y="5233593"/>
            <a:ext cx="752580" cy="238158"/>
          </a:xfrm>
          <a:prstGeom prst="rect">
            <a:avLst/>
          </a:prstGeom>
        </p:spPr>
      </p:pic>
      <p:sp>
        <p:nvSpPr>
          <p:cNvPr id="14" name="TextBox 13">
            <a:extLst>
              <a:ext uri="{FF2B5EF4-FFF2-40B4-BE49-F238E27FC236}">
                <a16:creationId xmlns:a16="http://schemas.microsoft.com/office/drawing/2014/main" id="{8603D09F-6B27-991A-B12C-E50B26C91C40}"/>
              </a:ext>
            </a:extLst>
          </p:cNvPr>
          <p:cNvSpPr txBox="1"/>
          <p:nvPr/>
        </p:nvSpPr>
        <p:spPr>
          <a:xfrm>
            <a:off x="4535680" y="2697744"/>
            <a:ext cx="6097424" cy="880369"/>
          </a:xfrm>
          <a:prstGeom prst="rect">
            <a:avLst/>
          </a:prstGeom>
          <a:noFill/>
        </p:spPr>
        <p:txBody>
          <a:bodyPr wrap="square">
            <a:spAutoFit/>
          </a:bodyPr>
          <a:lstStyle/>
          <a:p>
            <a:pPr>
              <a:lnSpc>
                <a:spcPct val="150000"/>
              </a:lnSpc>
              <a:buFont typeface="Wingdings" panose="05000000000000000000" pitchFamily="2" charset="2"/>
              <a:buChar char="Ø"/>
            </a:pPr>
            <a:r>
              <a:rPr lang="en-US" dirty="0"/>
              <a:t> Browse through the flights that are in the hot for you page. You are also able to view the details as show in the mockup.</a:t>
            </a:r>
          </a:p>
        </p:txBody>
      </p:sp>
    </p:spTree>
    <p:extLst>
      <p:ext uri="{BB962C8B-B14F-4D97-AF65-F5344CB8AC3E}">
        <p14:creationId xmlns:p14="http://schemas.microsoft.com/office/powerpoint/2010/main" val="27944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58172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204</TotalTime>
  <Words>342</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Black</vt:lpstr>
      <vt:lpstr>bebas</vt:lpstr>
      <vt:lpstr>Calibri</vt:lpstr>
      <vt:lpstr>Corbel</vt:lpstr>
      <vt:lpstr>Wingdings</vt:lpstr>
      <vt:lpstr>Wingdings 2</vt:lpstr>
      <vt:lpstr>Frame</vt:lpstr>
      <vt:lpstr>Aero Flights</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Tracker Application</dc:title>
  <dc:creator>Sayem Shah</dc:creator>
  <cp:lastModifiedBy>Sayem Shah</cp:lastModifiedBy>
  <cp:revision>20</cp:revision>
  <dcterms:created xsi:type="dcterms:W3CDTF">2023-03-02T15:01:25Z</dcterms:created>
  <dcterms:modified xsi:type="dcterms:W3CDTF">2023-03-03T14:08:36Z</dcterms:modified>
</cp:coreProperties>
</file>