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0287000" cy="10287000"/>
  <p:notesSz cx="6858000" cy="9144000"/>
  <p:embeddedFontLst>
    <p:embeddedFont>
      <p:font typeface="ITC Magnifico Daytime Heavy" charset="1" panose="02000A07080000020004"/>
      <p:regular r:id="rId18"/>
    </p:embeddedFont>
    <p:embeddedFont>
      <p:font typeface="Raleway"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3.png" Type="http://schemas.openxmlformats.org/officeDocument/2006/relationships/image"/><Relationship Id="rId4"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4.pn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5.pn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6.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8.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9.pn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pn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1.pn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2.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grpSp>
        <p:nvGrpSpPr>
          <p:cNvPr name="Group 2" id="2"/>
          <p:cNvGrpSpPr/>
          <p:nvPr/>
        </p:nvGrpSpPr>
        <p:grpSpPr>
          <a:xfrm rot="0">
            <a:off x="122165" y="1028700"/>
            <a:ext cx="10042670" cy="2749433"/>
            <a:chOff x="0" y="0"/>
            <a:chExt cx="13390226" cy="3665911"/>
          </a:xfrm>
        </p:grpSpPr>
        <p:sp>
          <p:nvSpPr>
            <p:cNvPr name="TextBox 3" id="3"/>
            <p:cNvSpPr txBox="true"/>
            <p:nvPr/>
          </p:nvSpPr>
          <p:spPr>
            <a:xfrm rot="0">
              <a:off x="0" y="123825"/>
              <a:ext cx="13390226" cy="2695455"/>
            </a:xfrm>
            <a:prstGeom prst="rect">
              <a:avLst/>
            </a:prstGeom>
          </p:spPr>
          <p:txBody>
            <a:bodyPr anchor="t" rtlCol="false" tIns="0" lIns="0" bIns="0" rIns="0">
              <a:spAutoFit/>
            </a:bodyPr>
            <a:lstStyle/>
            <a:p>
              <a:pPr algn="ctr">
                <a:lnSpc>
                  <a:spcPts val="9147"/>
                </a:lnSpc>
              </a:pPr>
              <a:r>
                <a:rPr lang="en-US" sz="9147" b="true">
                  <a:solidFill>
                    <a:srgbClr val="B2422D"/>
                  </a:solidFill>
                  <a:latin typeface="ITC Magnifico Daytime Heavy"/>
                  <a:ea typeface="ITC Magnifico Daytime Heavy"/>
                  <a:cs typeface="ITC Magnifico Daytime Heavy"/>
                  <a:sym typeface="ITC Magnifico Daytime Heavy"/>
                </a:rPr>
                <a:t>manicode</a:t>
              </a:r>
            </a:p>
          </p:txBody>
        </p:sp>
        <p:sp>
          <p:nvSpPr>
            <p:cNvPr name="TextBox 4" id="4"/>
            <p:cNvSpPr txBox="true"/>
            <p:nvPr/>
          </p:nvSpPr>
          <p:spPr>
            <a:xfrm rot="0">
              <a:off x="4272639" y="1810082"/>
              <a:ext cx="4844947" cy="1855830"/>
            </a:xfrm>
            <a:prstGeom prst="rect">
              <a:avLst/>
            </a:prstGeom>
          </p:spPr>
          <p:txBody>
            <a:bodyPr anchor="t" rtlCol="false" tIns="0" lIns="0" bIns="0" rIns="0">
              <a:spAutoFit/>
            </a:bodyPr>
            <a:lstStyle/>
            <a:p>
              <a:pPr algn="ctr">
                <a:lnSpc>
                  <a:spcPts val="9147"/>
                </a:lnSpc>
              </a:pPr>
              <a:r>
                <a:rPr lang="en-US" sz="9147" b="true">
                  <a:solidFill>
                    <a:srgbClr val="B2422D"/>
                  </a:solidFill>
                  <a:latin typeface="ITC Magnifico Daytime Heavy"/>
                  <a:ea typeface="ITC Magnifico Daytime Heavy"/>
                  <a:cs typeface="ITC Magnifico Daytime Heavy"/>
                  <a:sym typeface="ITC Magnifico Daytime Heavy"/>
                </a:rPr>
                <a:t>app</a:t>
              </a:r>
            </a:p>
          </p:txBody>
        </p:sp>
      </p:grpSp>
      <p:sp>
        <p:nvSpPr>
          <p:cNvPr name="TextBox 5" id="5"/>
          <p:cNvSpPr txBox="true"/>
          <p:nvPr/>
        </p:nvSpPr>
        <p:spPr>
          <a:xfrm rot="0">
            <a:off x="547209" y="4024876"/>
            <a:ext cx="9192582" cy="4939757"/>
          </a:xfrm>
          <a:prstGeom prst="rect">
            <a:avLst/>
          </a:prstGeom>
        </p:spPr>
        <p:txBody>
          <a:bodyPr anchor="t" rtlCol="false" tIns="0" lIns="0" bIns="0" rIns="0">
            <a:spAutoFit/>
          </a:bodyPr>
          <a:lstStyle/>
          <a:p>
            <a:pPr algn="ctr">
              <a:lnSpc>
                <a:spcPts val="3542"/>
              </a:lnSpc>
            </a:pPr>
            <a:r>
              <a:rPr lang="en-US" sz="2927">
                <a:solidFill>
                  <a:srgbClr val="040404"/>
                </a:solidFill>
                <a:latin typeface="Raleway"/>
                <a:ea typeface="Raleway"/>
                <a:cs typeface="Raleway"/>
                <a:sym typeface="Raleway"/>
              </a:rPr>
              <a:t>We are creating a nail design inspiration app for Zeynep’s nail business. The premise of the app is to help clients browse, discover, and come up with nail design ideas with the help of a questionnaire that will display designs specific to what they’re looking for.</a:t>
            </a:r>
          </a:p>
          <a:p>
            <a:pPr algn="ctr">
              <a:lnSpc>
                <a:spcPts val="3542"/>
              </a:lnSpc>
            </a:pPr>
            <a:r>
              <a:rPr lang="en-US" sz="2927">
                <a:solidFill>
                  <a:srgbClr val="040404"/>
                </a:solidFill>
                <a:latin typeface="Raleway"/>
                <a:ea typeface="Raleway"/>
                <a:cs typeface="Raleway"/>
                <a:sym typeface="Raleway"/>
              </a:rPr>
              <a:t> </a:t>
            </a:r>
          </a:p>
          <a:p>
            <a:pPr algn="ctr">
              <a:lnSpc>
                <a:spcPts val="3542"/>
              </a:lnSpc>
            </a:pPr>
            <a:r>
              <a:rPr lang="en-US" sz="2927">
                <a:solidFill>
                  <a:srgbClr val="040404"/>
                </a:solidFill>
                <a:latin typeface="Raleway"/>
                <a:ea typeface="Raleway"/>
                <a:cs typeface="Raleway"/>
                <a:sym typeface="Raleway"/>
              </a:rPr>
              <a:t>Clients will be able to share their boards with friends, chat, and send their nail inspiration board directly to Zeynep, their nail tech. So when they sit down to get their nails done, both the nail tech and the client are on the same page, thus saving precious time.  </a:t>
            </a:r>
          </a:p>
        </p:txBody>
      </p:sp>
      <p:sp>
        <p:nvSpPr>
          <p:cNvPr name="Freeform 6" id="6"/>
          <p:cNvSpPr/>
          <p:nvPr/>
        </p:nvSpPr>
        <p:spPr>
          <a:xfrm flipH="true" flipV="false" rot="-1756483">
            <a:off x="-1328785" y="501287"/>
            <a:ext cx="3475308" cy="1529136"/>
          </a:xfrm>
          <a:custGeom>
            <a:avLst/>
            <a:gdLst/>
            <a:ahLst/>
            <a:cxnLst/>
            <a:rect r="r" b="b" t="t" l="l"/>
            <a:pathLst>
              <a:path h="1529136" w="3475308">
                <a:moveTo>
                  <a:pt x="3475308" y="0"/>
                </a:moveTo>
                <a:lnTo>
                  <a:pt x="0" y="0"/>
                </a:lnTo>
                <a:lnTo>
                  <a:pt x="0" y="1529136"/>
                </a:lnTo>
                <a:lnTo>
                  <a:pt x="3475308" y="1529136"/>
                </a:lnTo>
                <a:lnTo>
                  <a:pt x="34753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1756483">
            <a:off x="6659744" y="9131969"/>
            <a:ext cx="3475308" cy="1529136"/>
          </a:xfrm>
          <a:custGeom>
            <a:avLst/>
            <a:gdLst/>
            <a:ahLst/>
            <a:cxnLst/>
            <a:rect r="r" b="b" t="t" l="l"/>
            <a:pathLst>
              <a:path h="1529136" w="3475308">
                <a:moveTo>
                  <a:pt x="3475308" y="0"/>
                </a:moveTo>
                <a:lnTo>
                  <a:pt x="0" y="0"/>
                </a:lnTo>
                <a:lnTo>
                  <a:pt x="0" y="1529136"/>
                </a:lnTo>
                <a:lnTo>
                  <a:pt x="3475308" y="1529136"/>
                </a:lnTo>
                <a:lnTo>
                  <a:pt x="347530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4415455"/>
            <a:ext cx="4710348" cy="25301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This page is where you interact with friends. </a:t>
            </a:r>
          </a:p>
          <a:p>
            <a:pPr algn="l">
              <a:lnSpc>
                <a:spcPts val="3328"/>
              </a:lnSpc>
            </a:pPr>
          </a:p>
          <a:p>
            <a:pPr algn="l">
              <a:lnSpc>
                <a:spcPts val="3328"/>
              </a:lnSpc>
            </a:pPr>
            <a:r>
              <a:rPr lang="en-US" sz="2750">
                <a:solidFill>
                  <a:srgbClr val="040404"/>
                </a:solidFill>
                <a:latin typeface="Raleway"/>
                <a:ea typeface="Raleway"/>
                <a:cs typeface="Raleway"/>
                <a:sym typeface="Raleway"/>
              </a:rPr>
              <a:t>You simply tap on a friend’s name and it opens the chat page.</a:t>
            </a:r>
          </a:p>
        </p:txBody>
      </p:sp>
      <p:sp>
        <p:nvSpPr>
          <p:cNvPr name="TextBox 6" id="6"/>
          <p:cNvSpPr txBox="true"/>
          <p:nvPr/>
        </p:nvSpPr>
        <p:spPr>
          <a:xfrm rot="0">
            <a:off x="865283" y="1095375"/>
            <a:ext cx="8556434"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messages page</a:t>
            </a:r>
          </a:p>
        </p:txBody>
      </p:sp>
      <p:sp>
        <p:nvSpPr>
          <p:cNvPr name="Freeform 7" id="7"/>
          <p:cNvSpPr/>
          <p:nvPr/>
        </p:nvSpPr>
        <p:spPr>
          <a:xfrm flipH="false" flipV="false" rot="0">
            <a:off x="1028700"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5044105"/>
            <a:ext cx="4710348" cy="12728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You can text, share photos, or send you mood boards to your friends.</a:t>
            </a:r>
          </a:p>
        </p:txBody>
      </p:sp>
      <p:sp>
        <p:nvSpPr>
          <p:cNvPr name="TextBox 6" id="6"/>
          <p:cNvSpPr txBox="true"/>
          <p:nvPr/>
        </p:nvSpPr>
        <p:spPr>
          <a:xfrm rot="0">
            <a:off x="865283" y="1095375"/>
            <a:ext cx="8556434"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chat page</a:t>
            </a:r>
          </a:p>
        </p:txBody>
      </p:sp>
      <p:sp>
        <p:nvSpPr>
          <p:cNvPr name="Freeform 7" id="7"/>
          <p:cNvSpPr/>
          <p:nvPr/>
        </p:nvSpPr>
        <p:spPr>
          <a:xfrm flipH="false" flipV="false" rot="0">
            <a:off x="1028700" y="2435650"/>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34533" y="1279800"/>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201465" y="3045287"/>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2619943"/>
            <a:ext cx="4710348" cy="67211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Zeynep’s profile page is the nail artist page that serves as a contact page.</a:t>
            </a:r>
          </a:p>
          <a:p>
            <a:pPr algn="l">
              <a:lnSpc>
                <a:spcPts val="3328"/>
              </a:lnSpc>
            </a:pPr>
          </a:p>
          <a:p>
            <a:pPr algn="l">
              <a:lnSpc>
                <a:spcPts val="3328"/>
              </a:lnSpc>
            </a:pPr>
            <a:r>
              <a:rPr lang="en-US" sz="2750">
                <a:solidFill>
                  <a:srgbClr val="040404"/>
                </a:solidFill>
                <a:latin typeface="Raleway"/>
                <a:ea typeface="Raleway"/>
                <a:cs typeface="Raleway"/>
                <a:sym typeface="Raleway"/>
              </a:rPr>
              <a:t>You can see her phone number, mail address, as well as where she is located through a map api.</a:t>
            </a:r>
          </a:p>
          <a:p>
            <a:pPr algn="l">
              <a:lnSpc>
                <a:spcPts val="3328"/>
              </a:lnSpc>
            </a:pPr>
          </a:p>
          <a:p>
            <a:pPr algn="l">
              <a:lnSpc>
                <a:spcPts val="3328"/>
              </a:lnSpc>
            </a:pPr>
            <a:r>
              <a:rPr lang="en-US" sz="2750">
                <a:solidFill>
                  <a:srgbClr val="040404"/>
                </a:solidFill>
                <a:latin typeface="Raleway"/>
                <a:ea typeface="Raleway"/>
                <a:cs typeface="Raleway"/>
                <a:sym typeface="Raleway"/>
              </a:rPr>
              <a:t>You can send her your mood boards by tapping the “Send your mood board” button.</a:t>
            </a:r>
          </a:p>
          <a:p>
            <a:pPr algn="l">
              <a:lnSpc>
                <a:spcPts val="3328"/>
              </a:lnSpc>
            </a:pPr>
          </a:p>
          <a:p>
            <a:pPr algn="l">
              <a:lnSpc>
                <a:spcPts val="3328"/>
              </a:lnSpc>
            </a:pPr>
            <a:r>
              <a:rPr lang="en-US" sz="2750">
                <a:solidFill>
                  <a:srgbClr val="040404"/>
                </a:solidFill>
                <a:latin typeface="Raleway"/>
                <a:ea typeface="Raleway"/>
                <a:cs typeface="Raleway"/>
                <a:sym typeface="Raleway"/>
              </a:rPr>
              <a:t>You can also schedule an appointment with her through chat.  </a:t>
            </a:r>
          </a:p>
        </p:txBody>
      </p:sp>
      <p:sp>
        <p:nvSpPr>
          <p:cNvPr name="TextBox 6" id="6"/>
          <p:cNvSpPr txBox="true"/>
          <p:nvPr/>
        </p:nvSpPr>
        <p:spPr>
          <a:xfrm rot="0">
            <a:off x="183463" y="809923"/>
            <a:ext cx="9920074" cy="1446524"/>
          </a:xfrm>
          <a:prstGeom prst="rect">
            <a:avLst/>
          </a:prstGeom>
        </p:spPr>
        <p:txBody>
          <a:bodyPr anchor="t" rtlCol="false" tIns="0" lIns="0" bIns="0" rIns="0">
            <a:spAutoFit/>
          </a:bodyPr>
          <a:lstStyle/>
          <a:p>
            <a:pPr algn="ctr">
              <a:lnSpc>
                <a:spcPts val="5418"/>
              </a:lnSpc>
            </a:pPr>
            <a:r>
              <a:rPr lang="en-US" sz="5418">
                <a:solidFill>
                  <a:srgbClr val="B2422D"/>
                </a:solidFill>
                <a:latin typeface="ITC Magnifico Daytime Heavy"/>
                <a:ea typeface="ITC Magnifico Daytime Heavy"/>
                <a:cs typeface="ITC Magnifico Daytime Heavy"/>
                <a:sym typeface="ITC Magnifico Daytime Heavy"/>
              </a:rPr>
              <a:t>nail artist’s (zeynep) profile</a:t>
            </a:r>
          </a:p>
        </p:txBody>
      </p:sp>
      <p:sp>
        <p:nvSpPr>
          <p:cNvPr name="Freeform 7" id="7"/>
          <p:cNvSpPr/>
          <p:nvPr/>
        </p:nvSpPr>
        <p:spPr>
          <a:xfrm flipH="false" flipV="false" rot="0">
            <a:off x="1068874" y="2853624"/>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8814" y="5055785"/>
            <a:ext cx="4710348" cy="12728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Our app starts off with a welcome page and asking users to log in or register.</a:t>
            </a:r>
          </a:p>
        </p:txBody>
      </p:sp>
      <p:sp>
        <p:nvSpPr>
          <p:cNvPr name="TextBox 6" id="6"/>
          <p:cNvSpPr txBox="true"/>
          <p:nvPr/>
        </p:nvSpPr>
        <p:spPr>
          <a:xfrm rot="0">
            <a:off x="1028700" y="1095375"/>
            <a:ext cx="8240228"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welcome page</a:t>
            </a:r>
          </a:p>
        </p:txBody>
      </p:sp>
      <p:sp>
        <p:nvSpPr>
          <p:cNvPr name="Freeform 7" id="7"/>
          <p:cNvSpPr/>
          <p:nvPr/>
        </p:nvSpPr>
        <p:spPr>
          <a:xfrm flipH="false" flipV="false" rot="0">
            <a:off x="1018637"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4297468"/>
            <a:ext cx="4710348" cy="29492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Log-in page lets you enter your username and password.</a:t>
            </a:r>
          </a:p>
          <a:p>
            <a:pPr algn="l">
              <a:lnSpc>
                <a:spcPts val="3328"/>
              </a:lnSpc>
            </a:pPr>
          </a:p>
          <a:p>
            <a:pPr algn="l">
              <a:lnSpc>
                <a:spcPts val="3328"/>
              </a:lnSpc>
            </a:pPr>
            <a:r>
              <a:rPr lang="en-US" sz="2750">
                <a:solidFill>
                  <a:srgbClr val="040404"/>
                </a:solidFill>
                <a:latin typeface="Raleway"/>
                <a:ea typeface="Raleway"/>
                <a:cs typeface="Raleway"/>
                <a:sym typeface="Raleway"/>
              </a:rPr>
              <a:t>We also have a button to click in case you forgot you password, you can reset it.</a:t>
            </a:r>
          </a:p>
        </p:txBody>
      </p:sp>
      <p:sp>
        <p:nvSpPr>
          <p:cNvPr name="TextBox 6" id="6"/>
          <p:cNvSpPr txBox="true"/>
          <p:nvPr/>
        </p:nvSpPr>
        <p:spPr>
          <a:xfrm rot="0">
            <a:off x="1151228" y="1095375"/>
            <a:ext cx="8240228"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log-in page</a:t>
            </a:r>
          </a:p>
        </p:txBody>
      </p:sp>
      <p:sp>
        <p:nvSpPr>
          <p:cNvPr name="Freeform 7" id="7"/>
          <p:cNvSpPr/>
          <p:nvPr/>
        </p:nvSpPr>
        <p:spPr>
          <a:xfrm flipH="false" flipV="false" rot="0">
            <a:off x="1018637"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5055785"/>
            <a:ext cx="4710348" cy="12728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Users will be taken to this page to reset their password through their email.</a:t>
            </a:r>
          </a:p>
        </p:txBody>
      </p:sp>
      <p:sp>
        <p:nvSpPr>
          <p:cNvPr name="TextBox 6" id="6"/>
          <p:cNvSpPr txBox="true"/>
          <p:nvPr/>
        </p:nvSpPr>
        <p:spPr>
          <a:xfrm rot="0">
            <a:off x="-251321" y="682671"/>
            <a:ext cx="10789642"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forgot</a:t>
            </a:r>
          </a:p>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password</a:t>
            </a:r>
          </a:p>
        </p:txBody>
      </p:sp>
      <p:sp>
        <p:nvSpPr>
          <p:cNvPr name="Freeform 7" id="7"/>
          <p:cNvSpPr/>
          <p:nvPr/>
        </p:nvSpPr>
        <p:spPr>
          <a:xfrm flipH="false" flipV="false" rot="0">
            <a:off x="1018637"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4217585"/>
            <a:ext cx="4710348" cy="29492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If they don’t already have an account, they can register using their email. </a:t>
            </a:r>
          </a:p>
          <a:p>
            <a:pPr algn="l">
              <a:lnSpc>
                <a:spcPts val="3328"/>
              </a:lnSpc>
            </a:pPr>
          </a:p>
          <a:p>
            <a:pPr algn="l">
              <a:lnSpc>
                <a:spcPts val="3328"/>
              </a:lnSpc>
            </a:pPr>
            <a:r>
              <a:rPr lang="en-US" sz="2750">
                <a:solidFill>
                  <a:srgbClr val="040404"/>
                </a:solidFill>
                <a:latin typeface="Raleway"/>
                <a:ea typeface="Raleway"/>
                <a:cs typeface="Raleway"/>
                <a:sym typeface="Raleway"/>
              </a:rPr>
              <a:t>They create their username for future log-in as well as for display on their profile.</a:t>
            </a:r>
          </a:p>
        </p:txBody>
      </p:sp>
      <p:sp>
        <p:nvSpPr>
          <p:cNvPr name="TextBox 6" id="6"/>
          <p:cNvSpPr txBox="true"/>
          <p:nvPr/>
        </p:nvSpPr>
        <p:spPr>
          <a:xfrm rot="0">
            <a:off x="1023386" y="1095375"/>
            <a:ext cx="8240228"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sign-UP page</a:t>
            </a:r>
          </a:p>
        </p:txBody>
      </p:sp>
      <p:sp>
        <p:nvSpPr>
          <p:cNvPr name="Freeform 7" id="7"/>
          <p:cNvSpPr/>
          <p:nvPr/>
        </p:nvSpPr>
        <p:spPr>
          <a:xfrm flipH="false" flipV="false" rot="0">
            <a:off x="1018637" y="2447331"/>
            <a:ext cx="3254408" cy="6520225"/>
          </a:xfrm>
          <a:custGeom>
            <a:avLst/>
            <a:gdLst/>
            <a:ahLst/>
            <a:cxnLst/>
            <a:rect r="r" b="b" t="t" l="l"/>
            <a:pathLst>
              <a:path h="6520225" w="3254408">
                <a:moveTo>
                  <a:pt x="0" y="0"/>
                </a:moveTo>
                <a:lnTo>
                  <a:pt x="3254408" y="0"/>
                </a:lnTo>
                <a:lnTo>
                  <a:pt x="3254408" y="6520224"/>
                </a:lnTo>
                <a:lnTo>
                  <a:pt x="0" y="6520224"/>
                </a:lnTo>
                <a:lnTo>
                  <a:pt x="0" y="0"/>
                </a:lnTo>
                <a:close/>
              </a:path>
            </a:pathLst>
          </a:custGeom>
          <a:blipFill>
            <a:blip r:embed="rId4"/>
            <a:stretch>
              <a:fillRect l="-87" t="0" r="-87"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2619943"/>
            <a:ext cx="4710348" cy="63020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The home page consists of a navbar on the bottom of the screen where you can navigate between the home page, your profile, your messages, and your nail tech’s profile.</a:t>
            </a:r>
          </a:p>
          <a:p>
            <a:pPr algn="l">
              <a:lnSpc>
                <a:spcPts val="3328"/>
              </a:lnSpc>
            </a:pPr>
          </a:p>
          <a:p>
            <a:pPr algn="l">
              <a:lnSpc>
                <a:spcPts val="3328"/>
              </a:lnSpc>
            </a:pPr>
            <a:r>
              <a:rPr lang="en-US" sz="2750">
                <a:solidFill>
                  <a:srgbClr val="040404"/>
                </a:solidFill>
                <a:latin typeface="Raleway"/>
                <a:ea typeface="Raleway"/>
                <a:cs typeface="Raleway"/>
                <a:sym typeface="Raleway"/>
              </a:rPr>
              <a:t>There’s also your most recent boards. The first board you see is to create a new board which will take you to the questionnaire that is designed to help you narrow down your ideas.</a:t>
            </a:r>
          </a:p>
        </p:txBody>
      </p:sp>
      <p:sp>
        <p:nvSpPr>
          <p:cNvPr name="TextBox 6" id="6"/>
          <p:cNvSpPr txBox="true"/>
          <p:nvPr/>
        </p:nvSpPr>
        <p:spPr>
          <a:xfrm rot="0">
            <a:off x="1023386" y="1095375"/>
            <a:ext cx="8240228"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home page</a:t>
            </a:r>
          </a:p>
        </p:txBody>
      </p:sp>
      <p:sp>
        <p:nvSpPr>
          <p:cNvPr name="Freeform 7" id="7"/>
          <p:cNvSpPr/>
          <p:nvPr/>
        </p:nvSpPr>
        <p:spPr>
          <a:xfrm flipH="false" flipV="false" rot="0">
            <a:off x="1023386"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2619943"/>
            <a:ext cx="4710348" cy="63020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The questionnaire asks you general and specific nail design questions. </a:t>
            </a:r>
          </a:p>
          <a:p>
            <a:pPr algn="l">
              <a:lnSpc>
                <a:spcPts val="3328"/>
              </a:lnSpc>
            </a:pPr>
          </a:p>
          <a:p>
            <a:pPr algn="l">
              <a:lnSpc>
                <a:spcPts val="3328"/>
              </a:lnSpc>
            </a:pPr>
            <a:r>
              <a:rPr lang="en-US" sz="2750">
                <a:solidFill>
                  <a:srgbClr val="040404"/>
                </a:solidFill>
                <a:latin typeface="Raleway"/>
                <a:ea typeface="Raleway"/>
                <a:cs typeface="Raleway"/>
                <a:sym typeface="Raleway"/>
              </a:rPr>
              <a:t>From the shape and length of the nails you want to go for, to the specific designs and techniques you like.</a:t>
            </a:r>
          </a:p>
          <a:p>
            <a:pPr algn="l">
              <a:lnSpc>
                <a:spcPts val="3328"/>
              </a:lnSpc>
            </a:pPr>
          </a:p>
          <a:p>
            <a:pPr algn="l">
              <a:lnSpc>
                <a:spcPts val="3328"/>
              </a:lnSpc>
            </a:pPr>
            <a:r>
              <a:rPr lang="en-US" sz="2750">
                <a:solidFill>
                  <a:srgbClr val="040404"/>
                </a:solidFill>
                <a:latin typeface="Raleway"/>
                <a:ea typeface="Raleway"/>
                <a:cs typeface="Raleway"/>
                <a:sym typeface="Raleway"/>
              </a:rPr>
              <a:t>At the end, based on your answers, you will have hundreds of designs displayed for you to choose from and add to your new board.</a:t>
            </a:r>
          </a:p>
        </p:txBody>
      </p:sp>
      <p:sp>
        <p:nvSpPr>
          <p:cNvPr name="TextBox 6" id="6"/>
          <p:cNvSpPr txBox="true"/>
          <p:nvPr/>
        </p:nvSpPr>
        <p:spPr>
          <a:xfrm rot="0">
            <a:off x="649217" y="759406"/>
            <a:ext cx="8988565" cy="144652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questionnaire page</a:t>
            </a:r>
          </a:p>
        </p:txBody>
      </p:sp>
      <p:sp>
        <p:nvSpPr>
          <p:cNvPr name="Freeform 7" id="7"/>
          <p:cNvSpPr/>
          <p:nvPr/>
        </p:nvSpPr>
        <p:spPr>
          <a:xfrm flipH="false" flipV="false" rot="0">
            <a:off x="942864" y="2446393"/>
            <a:ext cx="3405953" cy="6811907"/>
          </a:xfrm>
          <a:custGeom>
            <a:avLst/>
            <a:gdLst/>
            <a:ahLst/>
            <a:cxnLst/>
            <a:rect r="r" b="b" t="t" l="l"/>
            <a:pathLst>
              <a:path h="6811907" w="3405953">
                <a:moveTo>
                  <a:pt x="0" y="0"/>
                </a:moveTo>
                <a:lnTo>
                  <a:pt x="3405954" y="0"/>
                </a:lnTo>
                <a:lnTo>
                  <a:pt x="3405954" y="6811907"/>
                </a:lnTo>
                <a:lnTo>
                  <a:pt x="0" y="6811907"/>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2416600"/>
            <a:ext cx="4710348" cy="67211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Your mood board will look like a gallery displaying all the designs you chose.</a:t>
            </a:r>
          </a:p>
          <a:p>
            <a:pPr algn="l">
              <a:lnSpc>
                <a:spcPts val="3328"/>
              </a:lnSpc>
            </a:pPr>
          </a:p>
          <a:p>
            <a:pPr algn="l">
              <a:lnSpc>
                <a:spcPts val="3328"/>
              </a:lnSpc>
            </a:pPr>
            <a:r>
              <a:rPr lang="en-US" sz="2750">
                <a:solidFill>
                  <a:srgbClr val="040404"/>
                </a:solidFill>
                <a:latin typeface="Raleway"/>
                <a:ea typeface="Raleway"/>
                <a:cs typeface="Raleway"/>
                <a:sym typeface="Raleway"/>
              </a:rPr>
              <a:t>A brief summary of the answers to your questions will also be displayed for future reference for you and your nail tech.</a:t>
            </a:r>
          </a:p>
          <a:p>
            <a:pPr algn="l">
              <a:lnSpc>
                <a:spcPts val="3328"/>
              </a:lnSpc>
            </a:pPr>
          </a:p>
          <a:p>
            <a:pPr algn="l">
              <a:lnSpc>
                <a:spcPts val="3328"/>
              </a:lnSpc>
            </a:pPr>
            <a:r>
              <a:rPr lang="en-US" sz="2750">
                <a:solidFill>
                  <a:srgbClr val="040404"/>
                </a:solidFill>
                <a:latin typeface="Raleway"/>
                <a:ea typeface="Raleway"/>
                <a:cs typeface="Raleway"/>
                <a:sym typeface="Raleway"/>
              </a:rPr>
              <a:t>You can share this board with your friends, and when you’re ready, send the board to your nail tech to let her know this is the inspiration for your next nail set design.</a:t>
            </a:r>
          </a:p>
        </p:txBody>
      </p:sp>
      <p:sp>
        <p:nvSpPr>
          <p:cNvPr name="TextBox 6" id="6"/>
          <p:cNvSpPr txBox="true"/>
          <p:nvPr/>
        </p:nvSpPr>
        <p:spPr>
          <a:xfrm rot="0">
            <a:off x="1023386" y="1095375"/>
            <a:ext cx="8240228" cy="758734"/>
          </a:xfrm>
          <a:prstGeom prst="rect">
            <a:avLst/>
          </a:prstGeom>
        </p:spPr>
        <p:txBody>
          <a:bodyPr anchor="t" rtlCol="false" tIns="0" lIns="0" bIns="0" rIns="0">
            <a:spAutoFit/>
          </a:bodyPr>
          <a:lstStyle/>
          <a:p>
            <a:pPr algn="ctr">
              <a:lnSpc>
                <a:spcPts val="5418"/>
              </a:lnSpc>
            </a:pPr>
            <a:r>
              <a:rPr lang="en-US" sz="5418">
                <a:solidFill>
                  <a:srgbClr val="B2422D"/>
                </a:solidFill>
                <a:latin typeface="ITC Magnifico Daytime Heavy"/>
                <a:ea typeface="ITC Magnifico Daytime Heavy"/>
                <a:cs typeface="ITC Magnifico Daytime Heavy"/>
                <a:sym typeface="ITC Magnifico Daytime Heavy"/>
              </a:rPr>
              <a:t>mood board</a:t>
            </a:r>
          </a:p>
        </p:txBody>
      </p:sp>
      <p:sp>
        <p:nvSpPr>
          <p:cNvPr name="Freeform 7" id="7"/>
          <p:cNvSpPr/>
          <p:nvPr/>
        </p:nvSpPr>
        <p:spPr>
          <a:xfrm flipH="false" flipV="false" rot="0">
            <a:off x="1018637"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0E1"/>
        </a:solidFill>
      </p:bgPr>
    </p:bg>
    <p:spTree>
      <p:nvGrpSpPr>
        <p:cNvPr id="1" name=""/>
        <p:cNvGrpSpPr/>
        <p:nvPr/>
      </p:nvGrpSpPr>
      <p:grpSpPr>
        <a:xfrm>
          <a:off x="0" y="0"/>
          <a:ext cx="0" cy="0"/>
          <a:chOff x="0" y="0"/>
          <a:chExt cx="0" cy="0"/>
        </a:xfrm>
      </p:grpSpPr>
      <p:sp>
        <p:nvSpPr>
          <p:cNvPr name="Freeform 2" id="2"/>
          <p:cNvSpPr/>
          <p:nvPr/>
        </p:nvSpPr>
        <p:spPr>
          <a:xfrm flipH="false" flipV="false" rot="0">
            <a:off x="-893822" y="861825"/>
            <a:ext cx="6293353" cy="9839593"/>
          </a:xfrm>
          <a:custGeom>
            <a:avLst/>
            <a:gdLst/>
            <a:ahLst/>
            <a:cxnLst/>
            <a:rect r="r" b="b" t="t" l="l"/>
            <a:pathLst>
              <a:path h="9839593" w="6293353">
                <a:moveTo>
                  <a:pt x="0" y="0"/>
                </a:moveTo>
                <a:lnTo>
                  <a:pt x="6293353" y="0"/>
                </a:lnTo>
                <a:lnTo>
                  <a:pt x="6293353" y="9839593"/>
                </a:lnTo>
                <a:lnTo>
                  <a:pt x="0" y="9839593"/>
                </a:lnTo>
                <a:lnTo>
                  <a:pt x="0" y="0"/>
                </a:lnTo>
                <a:close/>
              </a:path>
            </a:pathLst>
          </a:custGeom>
          <a:blipFill>
            <a:blip r:embed="rId2"/>
            <a:stretch>
              <a:fillRect l="-15356" t="-9315" r="-18637" b="-14305"/>
            </a:stretch>
          </a:blipFill>
        </p:spPr>
      </p:sp>
      <p:grpSp>
        <p:nvGrpSpPr>
          <p:cNvPr name="Group 3" id="3"/>
          <p:cNvGrpSpPr/>
          <p:nvPr/>
        </p:nvGrpSpPr>
        <p:grpSpPr>
          <a:xfrm rot="0">
            <a:off x="1151228" y="2638993"/>
            <a:ext cx="2989226" cy="6125492"/>
            <a:chOff x="0" y="0"/>
            <a:chExt cx="3985635" cy="8167322"/>
          </a:xfrm>
        </p:grpSpPr>
        <p:pic>
          <p:nvPicPr>
            <p:cNvPr name="Picture 4" id="4"/>
            <p:cNvPicPr>
              <a:picLocks noChangeAspect="true"/>
            </p:cNvPicPr>
            <p:nvPr/>
          </p:nvPicPr>
          <p:blipFill>
            <a:blip r:embed="rId3"/>
            <a:srcRect l="0" t="2682" r="0" b="2682"/>
            <a:stretch>
              <a:fillRect/>
            </a:stretch>
          </p:blipFill>
          <p:spPr>
            <a:xfrm flipH="false" flipV="false">
              <a:off x="0" y="0"/>
              <a:ext cx="3985635" cy="8167322"/>
            </a:xfrm>
            <a:prstGeom prst="rect">
              <a:avLst/>
            </a:prstGeom>
          </p:spPr>
        </p:pic>
      </p:grpSp>
      <p:sp>
        <p:nvSpPr>
          <p:cNvPr name="TextBox 5" id="5"/>
          <p:cNvSpPr txBox="true"/>
          <p:nvPr/>
        </p:nvSpPr>
        <p:spPr>
          <a:xfrm rot="0">
            <a:off x="5143500" y="4846235"/>
            <a:ext cx="4710348" cy="1691957"/>
          </a:xfrm>
          <a:prstGeom prst="rect">
            <a:avLst/>
          </a:prstGeom>
        </p:spPr>
        <p:txBody>
          <a:bodyPr anchor="t" rtlCol="false" tIns="0" lIns="0" bIns="0" rIns="0">
            <a:spAutoFit/>
          </a:bodyPr>
          <a:lstStyle/>
          <a:p>
            <a:pPr algn="l">
              <a:lnSpc>
                <a:spcPts val="3328"/>
              </a:lnSpc>
            </a:pPr>
            <a:r>
              <a:rPr lang="en-US" sz="2750">
                <a:solidFill>
                  <a:srgbClr val="040404"/>
                </a:solidFill>
                <a:latin typeface="Raleway"/>
                <a:ea typeface="Raleway"/>
                <a:cs typeface="Raleway"/>
                <a:sym typeface="Raleway"/>
              </a:rPr>
              <a:t>The profile page displays your username, your friends, people you follow, and your boards.</a:t>
            </a:r>
          </a:p>
        </p:txBody>
      </p:sp>
      <p:sp>
        <p:nvSpPr>
          <p:cNvPr name="TextBox 6" id="6"/>
          <p:cNvSpPr txBox="true"/>
          <p:nvPr/>
        </p:nvSpPr>
        <p:spPr>
          <a:xfrm rot="0">
            <a:off x="1023386" y="1095375"/>
            <a:ext cx="8240228" cy="758734"/>
          </a:xfrm>
          <a:prstGeom prst="rect">
            <a:avLst/>
          </a:prstGeom>
        </p:spPr>
        <p:txBody>
          <a:bodyPr anchor="t" rtlCol="false" tIns="0" lIns="0" bIns="0" rIns="0">
            <a:spAutoFit/>
          </a:bodyPr>
          <a:lstStyle/>
          <a:p>
            <a:pPr algn="ctr">
              <a:lnSpc>
                <a:spcPts val="5418"/>
              </a:lnSpc>
            </a:pPr>
            <a:r>
              <a:rPr lang="en-US" sz="5418" b="true">
                <a:solidFill>
                  <a:srgbClr val="B2422D"/>
                </a:solidFill>
                <a:latin typeface="ITC Magnifico Daytime Heavy"/>
                <a:ea typeface="ITC Magnifico Daytime Heavy"/>
                <a:cs typeface="ITC Magnifico Daytime Heavy"/>
                <a:sym typeface="ITC Magnifico Daytime Heavy"/>
              </a:rPr>
              <a:t>profile page</a:t>
            </a:r>
          </a:p>
        </p:txBody>
      </p:sp>
      <p:sp>
        <p:nvSpPr>
          <p:cNvPr name="Freeform 7" id="7"/>
          <p:cNvSpPr/>
          <p:nvPr/>
        </p:nvSpPr>
        <p:spPr>
          <a:xfrm flipH="false" flipV="false" rot="0">
            <a:off x="1028700" y="2447331"/>
            <a:ext cx="3254408" cy="6508816"/>
          </a:xfrm>
          <a:custGeom>
            <a:avLst/>
            <a:gdLst/>
            <a:ahLst/>
            <a:cxnLst/>
            <a:rect r="r" b="b" t="t" l="l"/>
            <a:pathLst>
              <a:path h="6508816" w="3254408">
                <a:moveTo>
                  <a:pt x="0" y="0"/>
                </a:moveTo>
                <a:lnTo>
                  <a:pt x="3254408" y="0"/>
                </a:lnTo>
                <a:lnTo>
                  <a:pt x="3254408" y="6508816"/>
                </a:lnTo>
                <a:lnTo>
                  <a:pt x="0" y="6508816"/>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DAGkqLFCXoc</dc:identifier>
  <dcterms:modified xsi:type="dcterms:W3CDTF">2011-08-01T06:04:30Z</dcterms:modified>
  <cp:revision>1</cp:revision>
  <dc:title>Grey Black Modern Digital Product  Mockup Shadow Instagram Post</dc:title>
</cp:coreProperties>
</file>