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Comfortaa"/>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mfortaa-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Comfortaa-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4b8a194f1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4b8a194f1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4b8a194f1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4b8a194f1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4b8a194f1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4b8a194f1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4b8a194f1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4b8a194f1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4a1c4ef8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4a1c4ef8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a1c4ef8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a1c4ef8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a1c4ef88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a1c4ef88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4b8a194f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4b8a194f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4b8a194f1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4b8a194f1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4b8a194f1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4b8a194f1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4b8a194f1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4b8a194f1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4b8a194f1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4b8a194f1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4b8a194f1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4b8a194f1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adinashby-vanier-college/app-dev-2-project-source-zero-mobi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jpg"/><Relationship Id="rId4" Type="http://schemas.openxmlformats.org/officeDocument/2006/relationships/image" Target="../media/image9.jpg"/><Relationship Id="rId11" Type="http://schemas.openxmlformats.org/officeDocument/2006/relationships/image" Target="../media/image6.jpg"/><Relationship Id="rId10" Type="http://schemas.openxmlformats.org/officeDocument/2006/relationships/image" Target="../media/image5.jpg"/><Relationship Id="rId12" Type="http://schemas.openxmlformats.org/officeDocument/2006/relationships/image" Target="../media/image8.jpg"/><Relationship Id="rId9" Type="http://schemas.openxmlformats.org/officeDocument/2006/relationships/image" Target="../media/image14.jpg"/><Relationship Id="rId5" Type="http://schemas.openxmlformats.org/officeDocument/2006/relationships/image" Target="../media/image19.jpg"/><Relationship Id="rId6" Type="http://schemas.openxmlformats.org/officeDocument/2006/relationships/image" Target="../media/image3.jpg"/><Relationship Id="rId7" Type="http://schemas.openxmlformats.org/officeDocument/2006/relationships/image" Target="../media/image11.jpg"/><Relationship Id="rId8"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B8AF"/>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solidFill>
            <a:srgbClr val="E6B8AF"/>
          </a:solidFill>
        </p:spPr>
        <p:txBody>
          <a:bodyPr anchorCtr="0" anchor="b" bIns="91425" lIns="91425" spcFirstLastPara="1" rIns="91425" wrap="square" tIns="91425">
            <a:normAutofit/>
          </a:bodyPr>
          <a:lstStyle/>
          <a:p>
            <a:pPr indent="0" lvl="0" marL="0" rtl="0" algn="ctr">
              <a:spcBef>
                <a:spcPts val="0"/>
              </a:spcBef>
              <a:spcAft>
                <a:spcPts val="0"/>
              </a:spcAft>
              <a:buNone/>
            </a:pPr>
            <a:r>
              <a:rPr b="1" lang="en" sz="5400">
                <a:solidFill>
                  <a:srgbClr val="328905"/>
                </a:solidFill>
                <a:latin typeface="Comfortaa"/>
                <a:ea typeface="Comfortaa"/>
                <a:cs typeface="Comfortaa"/>
                <a:sym typeface="Comfortaa"/>
              </a:rPr>
              <a:t>SourceZero</a:t>
            </a:r>
            <a:endParaRPr b="1" sz="5400">
              <a:solidFill>
                <a:srgbClr val="328905"/>
              </a:solidFill>
              <a:latin typeface="Comfortaa"/>
              <a:ea typeface="Comfortaa"/>
              <a:cs typeface="Comfortaa"/>
              <a:sym typeface="Comfortaa"/>
            </a:endParaRPr>
          </a:p>
        </p:txBody>
      </p:sp>
      <p:sp>
        <p:nvSpPr>
          <p:cNvPr id="55" name="Google Shape;55;p13"/>
          <p:cNvSpPr txBox="1"/>
          <p:nvPr>
            <p:ph idx="1" type="subTitle"/>
          </p:nvPr>
        </p:nvSpPr>
        <p:spPr>
          <a:xfrm>
            <a:off x="2008200" y="3039225"/>
            <a:ext cx="6986100" cy="105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i="1" lang="en" sz="1900">
                <a:solidFill>
                  <a:srgbClr val="274E13"/>
                </a:solidFill>
                <a:latin typeface="Comic Sans MS"/>
                <a:ea typeface="Comic Sans MS"/>
                <a:cs typeface="Comic Sans MS"/>
                <a:sym typeface="Comic Sans MS"/>
              </a:rPr>
              <a:t>Zero Gray, Farhat Zafar, Taina Menende</a:t>
            </a:r>
            <a:endParaRPr b="1" i="1" sz="1900">
              <a:solidFill>
                <a:srgbClr val="274E13"/>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261800"/>
            <a:ext cx="8520600" cy="75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328905"/>
                </a:solidFill>
                <a:latin typeface="Comic Sans MS"/>
                <a:ea typeface="Comic Sans MS"/>
                <a:cs typeface="Comic Sans MS"/>
                <a:sym typeface="Comic Sans MS"/>
              </a:rPr>
              <a:t>Delivery Screen</a:t>
            </a:r>
            <a:endParaRPr>
              <a:solidFill>
                <a:srgbClr val="328905"/>
              </a:solidFill>
              <a:latin typeface="Comic Sans MS"/>
              <a:ea typeface="Comic Sans MS"/>
              <a:cs typeface="Comic Sans MS"/>
              <a:sym typeface="Comic Sans MS"/>
            </a:endParaRPr>
          </a:p>
        </p:txBody>
      </p:sp>
      <p:sp>
        <p:nvSpPr>
          <p:cNvPr id="124" name="Google Shape;124;p22"/>
          <p:cNvSpPr txBox="1"/>
          <p:nvPr>
            <p:ph idx="1" type="body"/>
          </p:nvPr>
        </p:nvSpPr>
        <p:spPr>
          <a:xfrm>
            <a:off x="4419975" y="1664250"/>
            <a:ext cx="4412400" cy="309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34343"/>
                </a:solidFill>
                <a:latin typeface="Comic Sans MS"/>
                <a:ea typeface="Comic Sans MS"/>
                <a:cs typeface="Comic Sans MS"/>
                <a:sym typeface="Comic Sans MS"/>
              </a:rPr>
              <a:t>Delivery tracking screen with approximate delivery date</a:t>
            </a:r>
            <a:endParaRPr>
              <a:solidFill>
                <a:srgbClr val="434343"/>
              </a:solidFill>
              <a:latin typeface="Comic Sans MS"/>
              <a:ea typeface="Comic Sans MS"/>
              <a:cs typeface="Comic Sans MS"/>
              <a:sym typeface="Comic Sans MS"/>
            </a:endParaRPr>
          </a:p>
          <a:p>
            <a:pPr indent="0" lvl="0" marL="0" rtl="0" algn="l">
              <a:spcBef>
                <a:spcPts val="1200"/>
              </a:spcBef>
              <a:spcAft>
                <a:spcPts val="1200"/>
              </a:spcAft>
              <a:buNone/>
            </a:pPr>
            <a:r>
              <a:rPr lang="en">
                <a:solidFill>
                  <a:srgbClr val="434343"/>
                </a:solidFill>
                <a:latin typeface="Comic Sans MS"/>
                <a:ea typeface="Comic Sans MS"/>
                <a:cs typeface="Comic Sans MS"/>
                <a:sym typeface="Comic Sans MS"/>
              </a:rPr>
              <a:t>Option to contact support</a:t>
            </a:r>
            <a:endParaRPr>
              <a:solidFill>
                <a:srgbClr val="434343"/>
              </a:solidFill>
              <a:latin typeface="Comic Sans MS"/>
              <a:ea typeface="Comic Sans MS"/>
              <a:cs typeface="Comic Sans MS"/>
              <a:sym typeface="Comic Sans MS"/>
            </a:endParaRPr>
          </a:p>
        </p:txBody>
      </p:sp>
      <p:pic>
        <p:nvPicPr>
          <p:cNvPr id="125" name="Google Shape;125;p22" title="6.jpg"/>
          <p:cNvPicPr preferRelativeResize="0"/>
          <p:nvPr/>
        </p:nvPicPr>
        <p:blipFill rotWithShape="1">
          <a:blip r:embed="rId3">
            <a:alphaModFix/>
          </a:blip>
          <a:srcRect b="0" l="0" r="0" t="0"/>
          <a:stretch/>
        </p:blipFill>
        <p:spPr>
          <a:xfrm>
            <a:off x="1433298" y="1017726"/>
            <a:ext cx="2244937" cy="39910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187000"/>
            <a:ext cx="8520600" cy="83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28905"/>
                </a:solidFill>
                <a:latin typeface="Comfortaa"/>
                <a:ea typeface="Comfortaa"/>
                <a:cs typeface="Comfortaa"/>
                <a:sym typeface="Comfortaa"/>
              </a:rPr>
              <a:t>Support Screen</a:t>
            </a:r>
            <a:endParaRPr b="1">
              <a:solidFill>
                <a:srgbClr val="328905"/>
              </a:solidFill>
              <a:latin typeface="Comfortaa"/>
              <a:ea typeface="Comfortaa"/>
              <a:cs typeface="Comfortaa"/>
              <a:sym typeface="Comfortaa"/>
            </a:endParaRPr>
          </a:p>
        </p:txBody>
      </p:sp>
      <p:sp>
        <p:nvSpPr>
          <p:cNvPr id="131" name="Google Shape;131;p23"/>
          <p:cNvSpPr txBox="1"/>
          <p:nvPr>
            <p:ph idx="1" type="body"/>
          </p:nvPr>
        </p:nvSpPr>
        <p:spPr>
          <a:xfrm>
            <a:off x="4419975" y="1552050"/>
            <a:ext cx="4412400" cy="320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434343"/>
                </a:solidFill>
                <a:latin typeface="Comic Sans MS"/>
                <a:ea typeface="Comic Sans MS"/>
                <a:cs typeface="Comic Sans MS"/>
                <a:sym typeface="Comic Sans MS"/>
              </a:rPr>
              <a:t>Support chat for customer inquiries</a:t>
            </a:r>
            <a:endParaRPr>
              <a:solidFill>
                <a:srgbClr val="434343"/>
              </a:solidFill>
              <a:latin typeface="Comic Sans MS"/>
              <a:ea typeface="Comic Sans MS"/>
              <a:cs typeface="Comic Sans MS"/>
              <a:sym typeface="Comic Sans MS"/>
            </a:endParaRPr>
          </a:p>
        </p:txBody>
      </p:sp>
      <p:pic>
        <p:nvPicPr>
          <p:cNvPr id="132" name="Google Shape;132;p23" title="7.jpg"/>
          <p:cNvPicPr preferRelativeResize="0"/>
          <p:nvPr/>
        </p:nvPicPr>
        <p:blipFill rotWithShape="1">
          <a:blip r:embed="rId3">
            <a:alphaModFix/>
          </a:blip>
          <a:srcRect b="0" l="0" r="0" t="0"/>
          <a:stretch/>
        </p:blipFill>
        <p:spPr>
          <a:xfrm>
            <a:off x="1433298" y="1017726"/>
            <a:ext cx="2244937" cy="39910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224400"/>
            <a:ext cx="8520600" cy="79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28905"/>
                </a:solidFill>
                <a:latin typeface="Comfortaa"/>
                <a:ea typeface="Comfortaa"/>
                <a:cs typeface="Comfortaa"/>
                <a:sym typeface="Comfortaa"/>
              </a:rPr>
              <a:t>Setting Screen</a:t>
            </a:r>
            <a:endParaRPr b="1">
              <a:solidFill>
                <a:srgbClr val="328905"/>
              </a:solidFill>
              <a:latin typeface="Comfortaa"/>
              <a:ea typeface="Comfortaa"/>
              <a:cs typeface="Comfortaa"/>
              <a:sym typeface="Comfortaa"/>
            </a:endParaRPr>
          </a:p>
        </p:txBody>
      </p:sp>
      <p:sp>
        <p:nvSpPr>
          <p:cNvPr id="138" name="Google Shape;138;p24"/>
          <p:cNvSpPr txBox="1"/>
          <p:nvPr>
            <p:ph idx="1" type="body"/>
          </p:nvPr>
        </p:nvSpPr>
        <p:spPr>
          <a:xfrm>
            <a:off x="4419975" y="1346350"/>
            <a:ext cx="4412400" cy="341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34343"/>
                </a:solidFill>
                <a:latin typeface="Comic Sans MS"/>
                <a:ea typeface="Comic Sans MS"/>
                <a:cs typeface="Comic Sans MS"/>
                <a:sym typeface="Comic Sans MS"/>
              </a:rPr>
              <a:t>Settings screen for adjusting </a:t>
            </a:r>
            <a:r>
              <a:rPr lang="en">
                <a:solidFill>
                  <a:srgbClr val="434343"/>
                </a:solidFill>
                <a:latin typeface="Comic Sans MS"/>
                <a:ea typeface="Comic Sans MS"/>
                <a:cs typeface="Comic Sans MS"/>
                <a:sym typeface="Comic Sans MS"/>
              </a:rPr>
              <a:t>membership</a:t>
            </a:r>
            <a:r>
              <a:rPr lang="en">
                <a:solidFill>
                  <a:srgbClr val="434343"/>
                </a:solidFill>
                <a:latin typeface="Comic Sans MS"/>
                <a:ea typeface="Comic Sans MS"/>
                <a:cs typeface="Comic Sans MS"/>
                <a:sym typeface="Comic Sans MS"/>
              </a:rPr>
              <a:t> plan, account information, payment information</a:t>
            </a:r>
            <a:endParaRPr>
              <a:solidFill>
                <a:srgbClr val="434343"/>
              </a:solidFill>
              <a:latin typeface="Comic Sans MS"/>
              <a:ea typeface="Comic Sans MS"/>
              <a:cs typeface="Comic Sans MS"/>
              <a:sym typeface="Comic Sans MS"/>
            </a:endParaRPr>
          </a:p>
          <a:p>
            <a:pPr indent="0" lvl="0" marL="0" rtl="0" algn="l">
              <a:spcBef>
                <a:spcPts val="1200"/>
              </a:spcBef>
              <a:spcAft>
                <a:spcPts val="0"/>
              </a:spcAft>
              <a:buNone/>
            </a:pPr>
            <a:r>
              <a:rPr lang="en">
                <a:solidFill>
                  <a:srgbClr val="434343"/>
                </a:solidFill>
                <a:latin typeface="Comic Sans MS"/>
                <a:ea typeface="Comic Sans MS"/>
                <a:cs typeface="Comic Sans MS"/>
                <a:sym typeface="Comic Sans MS"/>
              </a:rPr>
              <a:t>Viewing order history</a:t>
            </a:r>
            <a:endParaRPr>
              <a:solidFill>
                <a:srgbClr val="434343"/>
              </a:solidFill>
              <a:latin typeface="Comic Sans MS"/>
              <a:ea typeface="Comic Sans MS"/>
              <a:cs typeface="Comic Sans MS"/>
              <a:sym typeface="Comic Sans MS"/>
            </a:endParaRPr>
          </a:p>
          <a:p>
            <a:pPr indent="0" lvl="0" marL="0" rtl="0" algn="l">
              <a:spcBef>
                <a:spcPts val="1200"/>
              </a:spcBef>
              <a:spcAft>
                <a:spcPts val="1200"/>
              </a:spcAft>
              <a:buNone/>
            </a:pPr>
            <a:r>
              <a:rPr lang="en">
                <a:solidFill>
                  <a:srgbClr val="434343"/>
                </a:solidFill>
                <a:latin typeface="Comic Sans MS"/>
                <a:ea typeface="Comic Sans MS"/>
                <a:cs typeface="Comic Sans MS"/>
                <a:sym typeface="Comic Sans MS"/>
              </a:rPr>
              <a:t>Redeeming discounts</a:t>
            </a:r>
            <a:endParaRPr>
              <a:solidFill>
                <a:srgbClr val="434343"/>
              </a:solidFill>
              <a:latin typeface="Comic Sans MS"/>
              <a:ea typeface="Comic Sans MS"/>
              <a:cs typeface="Comic Sans MS"/>
              <a:sym typeface="Comic Sans MS"/>
            </a:endParaRPr>
          </a:p>
        </p:txBody>
      </p:sp>
      <p:pic>
        <p:nvPicPr>
          <p:cNvPr id="139" name="Google Shape;139;p24" title="8.jpg"/>
          <p:cNvPicPr preferRelativeResize="0"/>
          <p:nvPr/>
        </p:nvPicPr>
        <p:blipFill rotWithShape="1">
          <a:blip r:embed="rId3">
            <a:alphaModFix/>
          </a:blip>
          <a:srcRect b="0" l="0" r="0" t="0"/>
          <a:stretch/>
        </p:blipFill>
        <p:spPr>
          <a:xfrm>
            <a:off x="1433298" y="1017726"/>
            <a:ext cx="2244937" cy="39910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205700"/>
            <a:ext cx="8520600" cy="81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28905"/>
                </a:solidFill>
                <a:latin typeface="Comfortaa"/>
                <a:ea typeface="Comfortaa"/>
                <a:cs typeface="Comfortaa"/>
                <a:sym typeface="Comfortaa"/>
              </a:rPr>
              <a:t>Subscriptions Screen</a:t>
            </a:r>
            <a:endParaRPr b="1">
              <a:solidFill>
                <a:srgbClr val="328905"/>
              </a:solidFill>
              <a:latin typeface="Comfortaa"/>
              <a:ea typeface="Comfortaa"/>
              <a:cs typeface="Comfortaa"/>
              <a:sym typeface="Comfortaa"/>
            </a:endParaRPr>
          </a:p>
        </p:txBody>
      </p:sp>
      <p:sp>
        <p:nvSpPr>
          <p:cNvPr id="145" name="Google Shape;145;p25"/>
          <p:cNvSpPr txBox="1"/>
          <p:nvPr>
            <p:ph idx="1" type="body"/>
          </p:nvPr>
        </p:nvSpPr>
        <p:spPr>
          <a:xfrm>
            <a:off x="4419975" y="1682950"/>
            <a:ext cx="4412400" cy="307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mic Sans MS"/>
                <a:ea typeface="Comic Sans MS"/>
                <a:cs typeface="Comic Sans MS"/>
                <a:sym typeface="Comic Sans MS"/>
              </a:rPr>
              <a:t>Subscriptions screen showing user’s personalized subscriptions to products</a:t>
            </a:r>
            <a:endParaRPr>
              <a:latin typeface="Comic Sans MS"/>
              <a:ea typeface="Comic Sans MS"/>
              <a:cs typeface="Comic Sans MS"/>
              <a:sym typeface="Comic Sans MS"/>
            </a:endParaRPr>
          </a:p>
          <a:p>
            <a:pPr indent="0" lvl="0" marL="0" rtl="0" algn="l">
              <a:spcBef>
                <a:spcPts val="1200"/>
              </a:spcBef>
              <a:spcAft>
                <a:spcPts val="1200"/>
              </a:spcAft>
              <a:buNone/>
            </a:pPr>
            <a:r>
              <a:rPr lang="en">
                <a:latin typeface="Comic Sans MS"/>
                <a:ea typeface="Comic Sans MS"/>
                <a:cs typeface="Comic Sans MS"/>
                <a:sym typeface="Comic Sans MS"/>
              </a:rPr>
              <a:t>These items are automatically reordered </a:t>
            </a:r>
            <a:endParaRPr>
              <a:latin typeface="Comic Sans MS"/>
              <a:ea typeface="Comic Sans MS"/>
              <a:cs typeface="Comic Sans MS"/>
              <a:sym typeface="Comic Sans MS"/>
            </a:endParaRPr>
          </a:p>
        </p:txBody>
      </p:sp>
      <p:pic>
        <p:nvPicPr>
          <p:cNvPr id="146" name="Google Shape;146;p25" title="10.jpg"/>
          <p:cNvPicPr preferRelativeResize="0"/>
          <p:nvPr/>
        </p:nvPicPr>
        <p:blipFill rotWithShape="1">
          <a:blip r:embed="rId3">
            <a:alphaModFix/>
          </a:blip>
          <a:srcRect b="0" l="0" r="0" t="0"/>
          <a:stretch/>
        </p:blipFill>
        <p:spPr>
          <a:xfrm>
            <a:off x="1433298" y="1017726"/>
            <a:ext cx="2244937" cy="39910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B8AF"/>
        </a:solidFill>
      </p:bgPr>
    </p:bg>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280500"/>
            <a:ext cx="8520600" cy="73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28905"/>
                </a:solidFill>
                <a:latin typeface="Comfortaa"/>
                <a:ea typeface="Comfortaa"/>
                <a:cs typeface="Comfortaa"/>
                <a:sym typeface="Comfortaa"/>
              </a:rPr>
              <a:t>Additional</a:t>
            </a:r>
            <a:r>
              <a:rPr b="1" lang="en">
                <a:solidFill>
                  <a:srgbClr val="328905"/>
                </a:solidFill>
                <a:latin typeface="Comfortaa"/>
                <a:ea typeface="Comfortaa"/>
                <a:cs typeface="Comfortaa"/>
                <a:sym typeface="Comfortaa"/>
              </a:rPr>
              <a:t> info</a:t>
            </a:r>
            <a:endParaRPr b="1">
              <a:solidFill>
                <a:srgbClr val="328905"/>
              </a:solidFill>
              <a:latin typeface="Comfortaa"/>
              <a:ea typeface="Comfortaa"/>
              <a:cs typeface="Comfortaa"/>
              <a:sym typeface="Comfortaa"/>
            </a:endParaRPr>
          </a:p>
        </p:txBody>
      </p:sp>
      <p:sp>
        <p:nvSpPr>
          <p:cNvPr id="152" name="Google Shape;15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434343"/>
              </a:buClr>
              <a:buSzPts val="1800"/>
              <a:buFont typeface="Comic Sans MS"/>
              <a:buChar char="●"/>
            </a:pPr>
            <a:r>
              <a:rPr lang="en">
                <a:solidFill>
                  <a:srgbClr val="434343"/>
                </a:solidFill>
                <a:latin typeface="Comic Sans MS"/>
                <a:ea typeface="Comic Sans MS"/>
                <a:cs typeface="Comic Sans MS"/>
                <a:sym typeface="Comic Sans MS"/>
              </a:rPr>
              <a:t>Number of screen flows: 10</a:t>
            </a:r>
            <a:endParaRPr>
              <a:solidFill>
                <a:srgbClr val="434343"/>
              </a:solidFill>
              <a:latin typeface="Comic Sans MS"/>
              <a:ea typeface="Comic Sans MS"/>
              <a:cs typeface="Comic Sans MS"/>
              <a:sym typeface="Comic Sans MS"/>
            </a:endParaRPr>
          </a:p>
          <a:p>
            <a:pPr indent="-342900" lvl="0" marL="457200" rtl="0" algn="l">
              <a:spcBef>
                <a:spcPts val="0"/>
              </a:spcBef>
              <a:spcAft>
                <a:spcPts val="0"/>
              </a:spcAft>
              <a:buClr>
                <a:srgbClr val="434343"/>
              </a:buClr>
              <a:buSzPts val="1800"/>
              <a:buFont typeface="Comic Sans MS"/>
              <a:buChar char="●"/>
            </a:pPr>
            <a:r>
              <a:rPr lang="en">
                <a:solidFill>
                  <a:srgbClr val="434343"/>
                </a:solidFill>
                <a:latin typeface="Comic Sans MS"/>
                <a:ea typeface="Comic Sans MS"/>
                <a:cs typeface="Comic Sans MS"/>
                <a:sym typeface="Comic Sans MS"/>
              </a:rPr>
              <a:t>Chosen Database: Firebase</a:t>
            </a:r>
            <a:endParaRPr>
              <a:solidFill>
                <a:srgbClr val="434343"/>
              </a:solidFill>
              <a:latin typeface="Comic Sans MS"/>
              <a:ea typeface="Comic Sans MS"/>
              <a:cs typeface="Comic Sans MS"/>
              <a:sym typeface="Comic Sans MS"/>
            </a:endParaRPr>
          </a:p>
          <a:p>
            <a:pPr indent="-342900" lvl="0" marL="457200" rtl="0" algn="l">
              <a:spcBef>
                <a:spcPts val="0"/>
              </a:spcBef>
              <a:spcAft>
                <a:spcPts val="0"/>
              </a:spcAft>
              <a:buSzPts val="1800"/>
              <a:buChar char="●"/>
            </a:pPr>
            <a:r>
              <a:rPr lang="en">
                <a:solidFill>
                  <a:srgbClr val="434343"/>
                </a:solidFill>
                <a:latin typeface="Comic Sans MS"/>
                <a:ea typeface="Comic Sans MS"/>
                <a:cs typeface="Comic Sans MS"/>
                <a:sym typeface="Comic Sans MS"/>
              </a:rPr>
              <a:t>GitHub link: </a:t>
            </a:r>
            <a:r>
              <a:rPr lang="en" sz="1700" u="sng">
                <a:solidFill>
                  <a:schemeClr val="hlink"/>
                </a:solidFill>
                <a:hlinkClick r:id="rId3"/>
              </a:rPr>
              <a:t>https://github.com/adinashby-vanier-college/app-dev-2-project-source-zero-mobile</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28905"/>
                </a:solidFill>
                <a:latin typeface="Comfortaa"/>
                <a:ea typeface="Comfortaa"/>
                <a:cs typeface="Comfortaa"/>
                <a:sym typeface="Comfortaa"/>
              </a:rPr>
              <a:t>Description</a:t>
            </a:r>
            <a:endParaRPr b="1">
              <a:solidFill>
                <a:srgbClr val="328905"/>
              </a:solidFill>
              <a:latin typeface="Comfortaa"/>
              <a:ea typeface="Comfortaa"/>
              <a:cs typeface="Comfortaa"/>
              <a:sym typeface="Comfortaa"/>
            </a:endParaRPr>
          </a:p>
        </p:txBody>
      </p:sp>
      <p:sp>
        <p:nvSpPr>
          <p:cNvPr id="61" name="Google Shape;61;p14"/>
          <p:cNvSpPr txBox="1"/>
          <p:nvPr>
            <p:ph idx="1" type="body"/>
          </p:nvPr>
        </p:nvSpPr>
        <p:spPr>
          <a:xfrm>
            <a:off x="311700" y="1425400"/>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solidFill>
                  <a:schemeClr val="dk1"/>
                </a:solidFill>
                <a:latin typeface="Comic Sans MS"/>
                <a:ea typeface="Comic Sans MS"/>
                <a:cs typeface="Comic Sans MS"/>
                <a:sym typeface="Comic Sans MS"/>
              </a:rPr>
              <a:t>Source Zero is an online market with highly curated organic groceries for all diets sourced with transparency at an affordable price through a membership based model.</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None/>
            </a:pPr>
            <a:r>
              <a:rPr lang="en">
                <a:solidFill>
                  <a:schemeClr val="dk1"/>
                </a:solidFill>
                <a:latin typeface="Comic Sans MS"/>
                <a:ea typeface="Comic Sans MS"/>
                <a:cs typeface="Comic Sans MS"/>
                <a:sym typeface="Comic Sans MS"/>
              </a:rPr>
              <a:t>The application will offer users the ability to manage their accounts and subscriptions with ease. It will also include intuitive navigation through available organic products, allowing customers to browse, search, and filter items based on their preferences. Additionally, the app will feature a customer support chat, providing real-time assistance to ensure a smooth and reliable user experience.</a:t>
            </a:r>
            <a:endParaRPr>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ct val="61111"/>
              <a:buFont typeface="Arial"/>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243100"/>
            <a:ext cx="8520600" cy="77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28905"/>
                </a:solidFill>
                <a:latin typeface="Comfortaa"/>
                <a:ea typeface="Comfortaa"/>
                <a:cs typeface="Comfortaa"/>
                <a:sym typeface="Comfortaa"/>
              </a:rPr>
              <a:t>Mockup:</a:t>
            </a:r>
            <a:endParaRPr b="1">
              <a:solidFill>
                <a:srgbClr val="328905"/>
              </a:solidFill>
              <a:latin typeface="Comfortaa"/>
              <a:ea typeface="Comfortaa"/>
              <a:cs typeface="Comfortaa"/>
              <a:sym typeface="Comfortaa"/>
            </a:endParaRPr>
          </a:p>
        </p:txBody>
      </p:sp>
      <p:pic>
        <p:nvPicPr>
          <p:cNvPr id="67" name="Google Shape;67;p15" title="6.jpg"/>
          <p:cNvPicPr preferRelativeResize="0"/>
          <p:nvPr/>
        </p:nvPicPr>
        <p:blipFill>
          <a:blip r:embed="rId3">
            <a:alphaModFix/>
          </a:blip>
          <a:stretch>
            <a:fillRect/>
          </a:stretch>
        </p:blipFill>
        <p:spPr>
          <a:xfrm>
            <a:off x="1473700" y="3044250"/>
            <a:ext cx="1122250" cy="1995115"/>
          </a:xfrm>
          <a:prstGeom prst="rect">
            <a:avLst/>
          </a:prstGeom>
          <a:noFill/>
          <a:ln cap="flat" cmpd="sng" w="19050">
            <a:solidFill>
              <a:schemeClr val="dk2"/>
            </a:solidFill>
            <a:prstDash val="solid"/>
            <a:round/>
            <a:headEnd len="sm" w="sm" type="none"/>
            <a:tailEnd len="sm" w="sm" type="none"/>
          </a:ln>
        </p:spPr>
      </p:pic>
      <p:pic>
        <p:nvPicPr>
          <p:cNvPr id="68" name="Google Shape;68;p15" title="1.jpg"/>
          <p:cNvPicPr preferRelativeResize="0"/>
          <p:nvPr/>
        </p:nvPicPr>
        <p:blipFill>
          <a:blip r:embed="rId4">
            <a:alphaModFix/>
          </a:blip>
          <a:stretch>
            <a:fillRect/>
          </a:stretch>
        </p:blipFill>
        <p:spPr>
          <a:xfrm>
            <a:off x="1473700" y="972900"/>
            <a:ext cx="1122250" cy="1995149"/>
          </a:xfrm>
          <a:prstGeom prst="rect">
            <a:avLst/>
          </a:prstGeom>
          <a:noFill/>
          <a:ln cap="flat" cmpd="sng" w="19050">
            <a:solidFill>
              <a:schemeClr val="dk2"/>
            </a:solidFill>
            <a:prstDash val="solid"/>
            <a:round/>
            <a:headEnd len="sm" w="sm" type="none"/>
            <a:tailEnd len="sm" w="sm" type="none"/>
          </a:ln>
        </p:spPr>
      </p:pic>
      <p:pic>
        <p:nvPicPr>
          <p:cNvPr id="69" name="Google Shape;69;p15" title="2.jpg"/>
          <p:cNvPicPr preferRelativeResize="0"/>
          <p:nvPr/>
        </p:nvPicPr>
        <p:blipFill>
          <a:blip r:embed="rId5">
            <a:alphaModFix/>
          </a:blip>
          <a:stretch>
            <a:fillRect/>
          </a:stretch>
        </p:blipFill>
        <p:spPr>
          <a:xfrm>
            <a:off x="2748350" y="1017725"/>
            <a:ext cx="1104700" cy="1963925"/>
          </a:xfrm>
          <a:prstGeom prst="rect">
            <a:avLst/>
          </a:prstGeom>
          <a:noFill/>
          <a:ln cap="flat" cmpd="sng" w="19050">
            <a:solidFill>
              <a:schemeClr val="dk2"/>
            </a:solidFill>
            <a:prstDash val="solid"/>
            <a:round/>
            <a:headEnd len="sm" w="sm" type="none"/>
            <a:tailEnd len="sm" w="sm" type="none"/>
          </a:ln>
        </p:spPr>
      </p:pic>
      <p:pic>
        <p:nvPicPr>
          <p:cNvPr id="70" name="Google Shape;70;p15" title="3.jpg"/>
          <p:cNvPicPr preferRelativeResize="0"/>
          <p:nvPr/>
        </p:nvPicPr>
        <p:blipFill>
          <a:blip r:embed="rId6">
            <a:alphaModFix/>
          </a:blip>
          <a:stretch>
            <a:fillRect/>
          </a:stretch>
        </p:blipFill>
        <p:spPr>
          <a:xfrm>
            <a:off x="4023000" y="1017725"/>
            <a:ext cx="1104700" cy="1963901"/>
          </a:xfrm>
          <a:prstGeom prst="rect">
            <a:avLst/>
          </a:prstGeom>
          <a:noFill/>
          <a:ln cap="flat" cmpd="sng" w="19050">
            <a:solidFill>
              <a:schemeClr val="dk2"/>
            </a:solidFill>
            <a:prstDash val="solid"/>
            <a:round/>
            <a:headEnd len="sm" w="sm" type="none"/>
            <a:tailEnd len="sm" w="sm" type="none"/>
          </a:ln>
        </p:spPr>
      </p:pic>
      <p:pic>
        <p:nvPicPr>
          <p:cNvPr id="71" name="Google Shape;71;p15" title="4.jpg"/>
          <p:cNvPicPr preferRelativeResize="0"/>
          <p:nvPr/>
        </p:nvPicPr>
        <p:blipFill>
          <a:blip r:embed="rId7">
            <a:alphaModFix/>
          </a:blip>
          <a:stretch>
            <a:fillRect/>
          </a:stretch>
        </p:blipFill>
        <p:spPr>
          <a:xfrm>
            <a:off x="5315825" y="1017725"/>
            <a:ext cx="1104700" cy="1963901"/>
          </a:xfrm>
          <a:prstGeom prst="rect">
            <a:avLst/>
          </a:prstGeom>
          <a:noFill/>
          <a:ln cap="flat" cmpd="sng" w="19050">
            <a:solidFill>
              <a:schemeClr val="dk2"/>
            </a:solidFill>
            <a:prstDash val="solid"/>
            <a:round/>
            <a:headEnd len="sm" w="sm" type="none"/>
            <a:tailEnd len="sm" w="sm" type="none"/>
          </a:ln>
        </p:spPr>
      </p:pic>
      <p:pic>
        <p:nvPicPr>
          <p:cNvPr id="72" name="Google Shape;72;p15" title="5.jpg"/>
          <p:cNvPicPr preferRelativeResize="0"/>
          <p:nvPr/>
        </p:nvPicPr>
        <p:blipFill>
          <a:blip r:embed="rId8">
            <a:alphaModFix/>
          </a:blip>
          <a:stretch>
            <a:fillRect/>
          </a:stretch>
        </p:blipFill>
        <p:spPr>
          <a:xfrm>
            <a:off x="6608650" y="1017725"/>
            <a:ext cx="1104700" cy="1963901"/>
          </a:xfrm>
          <a:prstGeom prst="rect">
            <a:avLst/>
          </a:prstGeom>
          <a:noFill/>
          <a:ln cap="flat" cmpd="sng" w="19050">
            <a:solidFill>
              <a:schemeClr val="dk2"/>
            </a:solidFill>
            <a:prstDash val="solid"/>
            <a:round/>
            <a:headEnd len="sm" w="sm" type="none"/>
            <a:tailEnd len="sm" w="sm" type="none"/>
          </a:ln>
        </p:spPr>
      </p:pic>
      <p:pic>
        <p:nvPicPr>
          <p:cNvPr id="73" name="Google Shape;73;p15" title="7.jpg"/>
          <p:cNvPicPr preferRelativeResize="0"/>
          <p:nvPr/>
        </p:nvPicPr>
        <p:blipFill>
          <a:blip r:embed="rId9">
            <a:alphaModFix/>
          </a:blip>
          <a:stretch>
            <a:fillRect/>
          </a:stretch>
        </p:blipFill>
        <p:spPr>
          <a:xfrm>
            <a:off x="2748350" y="3044272"/>
            <a:ext cx="1122250" cy="1995101"/>
          </a:xfrm>
          <a:prstGeom prst="rect">
            <a:avLst/>
          </a:prstGeom>
          <a:noFill/>
          <a:ln cap="flat" cmpd="sng" w="19050">
            <a:solidFill>
              <a:schemeClr val="dk2"/>
            </a:solidFill>
            <a:prstDash val="solid"/>
            <a:round/>
            <a:headEnd len="sm" w="sm" type="none"/>
            <a:tailEnd len="sm" w="sm" type="none"/>
          </a:ln>
        </p:spPr>
      </p:pic>
      <p:pic>
        <p:nvPicPr>
          <p:cNvPr id="74" name="Google Shape;74;p15" title="8.jpg"/>
          <p:cNvPicPr preferRelativeResize="0"/>
          <p:nvPr/>
        </p:nvPicPr>
        <p:blipFill>
          <a:blip r:embed="rId10">
            <a:alphaModFix/>
          </a:blip>
          <a:stretch>
            <a:fillRect/>
          </a:stretch>
        </p:blipFill>
        <p:spPr>
          <a:xfrm>
            <a:off x="4023000" y="3044272"/>
            <a:ext cx="1122250" cy="1995101"/>
          </a:xfrm>
          <a:prstGeom prst="rect">
            <a:avLst/>
          </a:prstGeom>
          <a:noFill/>
          <a:ln cap="flat" cmpd="sng" w="19050">
            <a:solidFill>
              <a:schemeClr val="dk2"/>
            </a:solidFill>
            <a:prstDash val="solid"/>
            <a:round/>
            <a:headEnd len="sm" w="sm" type="none"/>
            <a:tailEnd len="sm" w="sm" type="none"/>
          </a:ln>
        </p:spPr>
      </p:pic>
      <p:pic>
        <p:nvPicPr>
          <p:cNvPr id="75" name="Google Shape;75;p15" title="9.jpg"/>
          <p:cNvPicPr preferRelativeResize="0"/>
          <p:nvPr/>
        </p:nvPicPr>
        <p:blipFill>
          <a:blip r:embed="rId11">
            <a:alphaModFix/>
          </a:blip>
          <a:stretch>
            <a:fillRect/>
          </a:stretch>
        </p:blipFill>
        <p:spPr>
          <a:xfrm>
            <a:off x="5311437" y="3044272"/>
            <a:ext cx="1122250" cy="1995101"/>
          </a:xfrm>
          <a:prstGeom prst="rect">
            <a:avLst/>
          </a:prstGeom>
          <a:noFill/>
          <a:ln cap="flat" cmpd="sng" w="19050">
            <a:solidFill>
              <a:schemeClr val="dk2"/>
            </a:solidFill>
            <a:prstDash val="solid"/>
            <a:round/>
            <a:headEnd len="sm" w="sm" type="none"/>
            <a:tailEnd len="sm" w="sm" type="none"/>
          </a:ln>
        </p:spPr>
      </p:pic>
      <p:pic>
        <p:nvPicPr>
          <p:cNvPr id="76" name="Google Shape;76;p15" title="10.jpg"/>
          <p:cNvPicPr preferRelativeResize="0"/>
          <p:nvPr/>
        </p:nvPicPr>
        <p:blipFill>
          <a:blip r:embed="rId12">
            <a:alphaModFix/>
          </a:blip>
          <a:stretch>
            <a:fillRect/>
          </a:stretch>
        </p:blipFill>
        <p:spPr>
          <a:xfrm>
            <a:off x="6599875" y="3044272"/>
            <a:ext cx="1122250" cy="199510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311700" y="224400"/>
            <a:ext cx="8520600" cy="79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28905"/>
                </a:solidFill>
                <a:latin typeface="Comfortaa"/>
                <a:ea typeface="Comfortaa"/>
                <a:cs typeface="Comfortaa"/>
                <a:sym typeface="Comfortaa"/>
              </a:rPr>
              <a:t>First Screen</a:t>
            </a:r>
            <a:endParaRPr b="1">
              <a:solidFill>
                <a:srgbClr val="328905"/>
              </a:solidFill>
              <a:latin typeface="Comfortaa"/>
              <a:ea typeface="Comfortaa"/>
              <a:cs typeface="Comfortaa"/>
              <a:sym typeface="Comfortaa"/>
            </a:endParaRPr>
          </a:p>
        </p:txBody>
      </p:sp>
      <p:sp>
        <p:nvSpPr>
          <p:cNvPr id="82" name="Google Shape;82;p16"/>
          <p:cNvSpPr txBox="1"/>
          <p:nvPr>
            <p:ph idx="1" type="body"/>
          </p:nvPr>
        </p:nvSpPr>
        <p:spPr>
          <a:xfrm>
            <a:off x="4419975" y="1152475"/>
            <a:ext cx="4412400" cy="360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434343"/>
                </a:solidFill>
                <a:latin typeface="Comic Sans MS"/>
                <a:ea typeface="Comic Sans MS"/>
                <a:cs typeface="Comic Sans MS"/>
                <a:sym typeface="Comic Sans MS"/>
              </a:rPr>
              <a:t>The initial screen that a user sees when they open our app</a:t>
            </a:r>
            <a:endParaRPr>
              <a:solidFill>
                <a:srgbClr val="434343"/>
              </a:solidFill>
              <a:latin typeface="Comic Sans MS"/>
              <a:ea typeface="Comic Sans MS"/>
              <a:cs typeface="Comic Sans MS"/>
              <a:sym typeface="Comic Sans MS"/>
            </a:endParaRPr>
          </a:p>
          <a:p>
            <a:pPr indent="0" lvl="0" marL="0" rtl="0" algn="l">
              <a:spcBef>
                <a:spcPts val="1200"/>
              </a:spcBef>
              <a:spcAft>
                <a:spcPts val="1200"/>
              </a:spcAft>
              <a:buNone/>
            </a:pPr>
            <a:r>
              <a:t/>
            </a:r>
            <a:endParaRPr/>
          </a:p>
        </p:txBody>
      </p:sp>
      <p:pic>
        <p:nvPicPr>
          <p:cNvPr id="83" name="Google Shape;83;p16" title="1.jpg"/>
          <p:cNvPicPr preferRelativeResize="0"/>
          <p:nvPr/>
        </p:nvPicPr>
        <p:blipFill>
          <a:blip r:embed="rId3">
            <a:alphaModFix/>
          </a:blip>
          <a:stretch>
            <a:fillRect/>
          </a:stretch>
        </p:blipFill>
        <p:spPr>
          <a:xfrm>
            <a:off x="1433298" y="1017726"/>
            <a:ext cx="2244937" cy="399102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311700" y="243100"/>
            <a:ext cx="8520600" cy="77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28905"/>
                </a:solidFill>
                <a:latin typeface="Comfortaa"/>
                <a:ea typeface="Comfortaa"/>
                <a:cs typeface="Comfortaa"/>
                <a:sym typeface="Comfortaa"/>
              </a:rPr>
              <a:t>Login Screen</a:t>
            </a:r>
            <a:endParaRPr b="1">
              <a:solidFill>
                <a:srgbClr val="328905"/>
              </a:solidFill>
              <a:latin typeface="Comfortaa"/>
              <a:ea typeface="Comfortaa"/>
              <a:cs typeface="Comfortaa"/>
              <a:sym typeface="Comfortaa"/>
            </a:endParaRPr>
          </a:p>
        </p:txBody>
      </p:sp>
      <p:sp>
        <p:nvSpPr>
          <p:cNvPr id="89" name="Google Shape;89;p17"/>
          <p:cNvSpPr txBox="1"/>
          <p:nvPr>
            <p:ph idx="1" type="body"/>
          </p:nvPr>
        </p:nvSpPr>
        <p:spPr>
          <a:xfrm>
            <a:off x="4419975" y="1421150"/>
            <a:ext cx="4412400" cy="333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34343"/>
                </a:solidFill>
                <a:latin typeface="Comic Sans MS"/>
                <a:ea typeface="Comic Sans MS"/>
                <a:cs typeface="Comic Sans MS"/>
                <a:sym typeface="Comic Sans MS"/>
              </a:rPr>
              <a:t>Login screen requires username and password</a:t>
            </a:r>
            <a:endParaRPr>
              <a:solidFill>
                <a:srgbClr val="434343"/>
              </a:solidFill>
              <a:latin typeface="Comic Sans MS"/>
              <a:ea typeface="Comic Sans MS"/>
              <a:cs typeface="Comic Sans MS"/>
              <a:sym typeface="Comic Sans MS"/>
            </a:endParaRPr>
          </a:p>
          <a:p>
            <a:pPr indent="0" lvl="0" marL="0" rtl="0" algn="l">
              <a:spcBef>
                <a:spcPts val="1200"/>
              </a:spcBef>
              <a:spcAft>
                <a:spcPts val="0"/>
              </a:spcAft>
              <a:buNone/>
            </a:pPr>
            <a:r>
              <a:rPr lang="en">
                <a:solidFill>
                  <a:srgbClr val="434343"/>
                </a:solidFill>
                <a:latin typeface="Comic Sans MS"/>
                <a:ea typeface="Comic Sans MS"/>
                <a:cs typeface="Comic Sans MS"/>
                <a:sym typeface="Comic Sans MS"/>
              </a:rPr>
              <a:t>Forgot password option</a:t>
            </a:r>
            <a:endParaRPr>
              <a:solidFill>
                <a:srgbClr val="434343"/>
              </a:solidFill>
              <a:latin typeface="Comic Sans MS"/>
              <a:ea typeface="Comic Sans MS"/>
              <a:cs typeface="Comic Sans MS"/>
              <a:sym typeface="Comic Sans MS"/>
            </a:endParaRPr>
          </a:p>
          <a:p>
            <a:pPr indent="0" lvl="0" marL="0" rtl="0" algn="l">
              <a:spcBef>
                <a:spcPts val="1200"/>
              </a:spcBef>
              <a:spcAft>
                <a:spcPts val="0"/>
              </a:spcAft>
              <a:buNone/>
            </a:pPr>
            <a:r>
              <a:rPr lang="en">
                <a:solidFill>
                  <a:srgbClr val="434343"/>
                </a:solidFill>
                <a:latin typeface="Comic Sans MS"/>
                <a:ea typeface="Comic Sans MS"/>
                <a:cs typeface="Comic Sans MS"/>
                <a:sym typeface="Comic Sans MS"/>
              </a:rPr>
              <a:t>Sign up button brings users to </a:t>
            </a:r>
            <a:r>
              <a:rPr lang="en">
                <a:solidFill>
                  <a:srgbClr val="434343"/>
                </a:solidFill>
                <a:latin typeface="Comic Sans MS"/>
                <a:ea typeface="Comic Sans MS"/>
                <a:cs typeface="Comic Sans MS"/>
                <a:sym typeface="Comic Sans MS"/>
              </a:rPr>
              <a:t>registration</a:t>
            </a:r>
            <a:r>
              <a:rPr lang="en">
                <a:solidFill>
                  <a:srgbClr val="434343"/>
                </a:solidFill>
                <a:latin typeface="Comic Sans MS"/>
                <a:ea typeface="Comic Sans MS"/>
                <a:cs typeface="Comic Sans MS"/>
                <a:sym typeface="Comic Sans MS"/>
              </a:rPr>
              <a:t> page</a:t>
            </a:r>
            <a:endParaRPr>
              <a:solidFill>
                <a:srgbClr val="434343"/>
              </a:solidFill>
              <a:latin typeface="Comic Sans MS"/>
              <a:ea typeface="Comic Sans MS"/>
              <a:cs typeface="Comic Sans MS"/>
              <a:sym typeface="Comic Sans MS"/>
            </a:endParaRPr>
          </a:p>
          <a:p>
            <a:pPr indent="0" lvl="0" marL="0" rtl="0" algn="l">
              <a:spcBef>
                <a:spcPts val="1200"/>
              </a:spcBef>
              <a:spcAft>
                <a:spcPts val="1200"/>
              </a:spcAft>
              <a:buNone/>
            </a:pPr>
            <a:r>
              <a:rPr lang="en">
                <a:solidFill>
                  <a:srgbClr val="434343"/>
                </a:solidFill>
                <a:latin typeface="Comic Sans MS"/>
                <a:ea typeface="Comic Sans MS"/>
                <a:cs typeface="Comic Sans MS"/>
                <a:sym typeface="Comic Sans MS"/>
              </a:rPr>
              <a:t>Sign in with Google option</a:t>
            </a:r>
            <a:endParaRPr>
              <a:solidFill>
                <a:srgbClr val="434343"/>
              </a:solidFill>
              <a:latin typeface="Comic Sans MS"/>
              <a:ea typeface="Comic Sans MS"/>
              <a:cs typeface="Comic Sans MS"/>
              <a:sym typeface="Comic Sans MS"/>
            </a:endParaRPr>
          </a:p>
        </p:txBody>
      </p:sp>
      <p:pic>
        <p:nvPicPr>
          <p:cNvPr id="90" name="Google Shape;90;p17" title="5.jpg"/>
          <p:cNvPicPr preferRelativeResize="0"/>
          <p:nvPr/>
        </p:nvPicPr>
        <p:blipFill rotWithShape="1">
          <a:blip r:embed="rId3">
            <a:alphaModFix/>
          </a:blip>
          <a:srcRect b="0" l="0" r="0" t="0"/>
          <a:stretch/>
        </p:blipFill>
        <p:spPr>
          <a:xfrm>
            <a:off x="1433298" y="1017726"/>
            <a:ext cx="2244937" cy="39910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94" name="Shape 94"/>
        <p:cNvGrpSpPr/>
        <p:nvPr/>
      </p:nvGrpSpPr>
      <p:grpSpPr>
        <a:xfrm>
          <a:off x="0" y="0"/>
          <a:ext cx="0" cy="0"/>
          <a:chOff x="0" y="0"/>
          <a:chExt cx="0" cy="0"/>
        </a:xfrm>
      </p:grpSpPr>
      <p:sp>
        <p:nvSpPr>
          <p:cNvPr id="95" name="Google Shape;95;p18"/>
          <p:cNvSpPr txBox="1"/>
          <p:nvPr>
            <p:ph type="title"/>
          </p:nvPr>
        </p:nvSpPr>
        <p:spPr>
          <a:xfrm>
            <a:off x="311700" y="261800"/>
            <a:ext cx="8520600" cy="75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28905"/>
                </a:solidFill>
                <a:latin typeface="Comfortaa"/>
                <a:ea typeface="Comfortaa"/>
                <a:cs typeface="Comfortaa"/>
                <a:sym typeface="Comfortaa"/>
              </a:rPr>
              <a:t>Registration Screen</a:t>
            </a:r>
            <a:endParaRPr b="1">
              <a:solidFill>
                <a:srgbClr val="328905"/>
              </a:solidFill>
              <a:latin typeface="Comfortaa"/>
              <a:ea typeface="Comfortaa"/>
              <a:cs typeface="Comfortaa"/>
              <a:sym typeface="Comfortaa"/>
            </a:endParaRPr>
          </a:p>
        </p:txBody>
      </p:sp>
      <p:sp>
        <p:nvSpPr>
          <p:cNvPr id="96" name="Google Shape;96;p18"/>
          <p:cNvSpPr txBox="1"/>
          <p:nvPr>
            <p:ph idx="1" type="body"/>
          </p:nvPr>
        </p:nvSpPr>
        <p:spPr>
          <a:xfrm>
            <a:off x="4419975" y="1365050"/>
            <a:ext cx="4412400" cy="339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434343"/>
                </a:solidFill>
                <a:latin typeface="Comic Sans MS"/>
                <a:ea typeface="Comic Sans MS"/>
                <a:cs typeface="Comic Sans MS"/>
                <a:sym typeface="Comic Sans MS"/>
              </a:rPr>
              <a:t>Registration form requires username, email, password and a confirmation of the password</a:t>
            </a:r>
            <a:endParaRPr>
              <a:solidFill>
                <a:srgbClr val="434343"/>
              </a:solidFill>
              <a:latin typeface="Comic Sans MS"/>
              <a:ea typeface="Comic Sans MS"/>
              <a:cs typeface="Comic Sans MS"/>
              <a:sym typeface="Comic Sans MS"/>
            </a:endParaRPr>
          </a:p>
        </p:txBody>
      </p:sp>
      <p:pic>
        <p:nvPicPr>
          <p:cNvPr id="97" name="Google Shape;97;p18" title="9.jpg"/>
          <p:cNvPicPr preferRelativeResize="0"/>
          <p:nvPr/>
        </p:nvPicPr>
        <p:blipFill rotWithShape="1">
          <a:blip r:embed="rId3">
            <a:alphaModFix/>
          </a:blip>
          <a:srcRect b="0" l="0" r="0" t="0"/>
          <a:stretch/>
        </p:blipFill>
        <p:spPr>
          <a:xfrm>
            <a:off x="1433298" y="1017726"/>
            <a:ext cx="2244937" cy="399102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280500"/>
            <a:ext cx="8520600" cy="73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28905"/>
                </a:solidFill>
                <a:latin typeface="Comfortaa"/>
                <a:ea typeface="Comfortaa"/>
                <a:cs typeface="Comfortaa"/>
                <a:sym typeface="Comfortaa"/>
              </a:rPr>
              <a:t>Home Screen</a:t>
            </a:r>
            <a:endParaRPr b="1">
              <a:solidFill>
                <a:srgbClr val="328905"/>
              </a:solidFill>
              <a:latin typeface="Comfortaa"/>
              <a:ea typeface="Comfortaa"/>
              <a:cs typeface="Comfortaa"/>
              <a:sym typeface="Comfortaa"/>
            </a:endParaRPr>
          </a:p>
        </p:txBody>
      </p:sp>
      <p:sp>
        <p:nvSpPr>
          <p:cNvPr id="103" name="Google Shape;103;p19"/>
          <p:cNvSpPr txBox="1"/>
          <p:nvPr>
            <p:ph idx="1" type="body"/>
          </p:nvPr>
        </p:nvSpPr>
        <p:spPr>
          <a:xfrm>
            <a:off x="4419975" y="1271550"/>
            <a:ext cx="4412400" cy="34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434343"/>
                </a:solidFill>
                <a:latin typeface="Comic Sans MS"/>
                <a:ea typeface="Comic Sans MS"/>
                <a:cs typeface="Comic Sans MS"/>
                <a:sym typeface="Comic Sans MS"/>
              </a:rPr>
              <a:t>Home page displayed once user has successfully logged in</a:t>
            </a:r>
            <a:endParaRPr>
              <a:solidFill>
                <a:srgbClr val="434343"/>
              </a:solidFill>
              <a:latin typeface="Comic Sans MS"/>
              <a:ea typeface="Comic Sans MS"/>
              <a:cs typeface="Comic Sans MS"/>
              <a:sym typeface="Comic Sans MS"/>
            </a:endParaRPr>
          </a:p>
          <a:p>
            <a:pPr indent="0" lvl="0" marL="0" rtl="0" algn="l">
              <a:spcBef>
                <a:spcPts val="1200"/>
              </a:spcBef>
              <a:spcAft>
                <a:spcPts val="0"/>
              </a:spcAft>
              <a:buNone/>
            </a:pPr>
            <a:r>
              <a:rPr lang="en">
                <a:solidFill>
                  <a:srgbClr val="434343"/>
                </a:solidFill>
                <a:latin typeface="Comic Sans MS"/>
                <a:ea typeface="Comic Sans MS"/>
                <a:cs typeface="Comic Sans MS"/>
                <a:sym typeface="Comic Sans MS"/>
              </a:rPr>
              <a:t>Personalized greeting</a:t>
            </a:r>
            <a:endParaRPr>
              <a:solidFill>
                <a:srgbClr val="434343"/>
              </a:solidFill>
              <a:latin typeface="Comic Sans MS"/>
              <a:ea typeface="Comic Sans MS"/>
              <a:cs typeface="Comic Sans MS"/>
              <a:sym typeface="Comic Sans MS"/>
            </a:endParaRPr>
          </a:p>
          <a:p>
            <a:pPr indent="0" lvl="0" marL="0" rtl="0" algn="l">
              <a:spcBef>
                <a:spcPts val="1200"/>
              </a:spcBef>
              <a:spcAft>
                <a:spcPts val="0"/>
              </a:spcAft>
              <a:buNone/>
            </a:pPr>
            <a:r>
              <a:rPr lang="en">
                <a:solidFill>
                  <a:srgbClr val="434343"/>
                </a:solidFill>
                <a:latin typeface="Comic Sans MS"/>
                <a:ea typeface="Comic Sans MS"/>
                <a:cs typeface="Comic Sans MS"/>
                <a:sym typeface="Comic Sans MS"/>
              </a:rPr>
              <a:t>Product suggestions</a:t>
            </a:r>
            <a:endParaRPr>
              <a:solidFill>
                <a:srgbClr val="434343"/>
              </a:solidFill>
              <a:latin typeface="Comic Sans MS"/>
              <a:ea typeface="Comic Sans MS"/>
              <a:cs typeface="Comic Sans MS"/>
              <a:sym typeface="Comic Sans MS"/>
            </a:endParaRPr>
          </a:p>
          <a:p>
            <a:pPr indent="0" lvl="0" marL="0" rtl="0" algn="l">
              <a:spcBef>
                <a:spcPts val="1200"/>
              </a:spcBef>
              <a:spcAft>
                <a:spcPts val="1200"/>
              </a:spcAft>
              <a:buNone/>
            </a:pPr>
            <a:r>
              <a:rPr lang="en">
                <a:solidFill>
                  <a:srgbClr val="434343"/>
                </a:solidFill>
                <a:latin typeface="Comic Sans MS"/>
                <a:ea typeface="Comic Sans MS"/>
                <a:cs typeface="Comic Sans MS"/>
                <a:sym typeface="Comic Sans MS"/>
              </a:rPr>
              <a:t>Search bar</a:t>
            </a:r>
            <a:endParaRPr>
              <a:solidFill>
                <a:srgbClr val="434343"/>
              </a:solidFill>
              <a:latin typeface="Comic Sans MS"/>
              <a:ea typeface="Comic Sans MS"/>
              <a:cs typeface="Comic Sans MS"/>
              <a:sym typeface="Comic Sans MS"/>
            </a:endParaRPr>
          </a:p>
        </p:txBody>
      </p:sp>
      <p:pic>
        <p:nvPicPr>
          <p:cNvPr id="104" name="Google Shape;104;p19" title="2.jpg"/>
          <p:cNvPicPr preferRelativeResize="0"/>
          <p:nvPr/>
        </p:nvPicPr>
        <p:blipFill rotWithShape="1">
          <a:blip r:embed="rId3">
            <a:alphaModFix/>
          </a:blip>
          <a:srcRect b="0" l="0" r="0" t="0"/>
          <a:stretch/>
        </p:blipFill>
        <p:spPr>
          <a:xfrm>
            <a:off x="1433298" y="1017726"/>
            <a:ext cx="2244937" cy="39910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205700"/>
            <a:ext cx="8520600" cy="81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28905"/>
                </a:solidFill>
                <a:latin typeface="Comfortaa"/>
                <a:ea typeface="Comfortaa"/>
                <a:cs typeface="Comfortaa"/>
                <a:sym typeface="Comfortaa"/>
              </a:rPr>
              <a:t>Menu Screen</a:t>
            </a:r>
            <a:endParaRPr b="1">
              <a:solidFill>
                <a:srgbClr val="328905"/>
              </a:solidFill>
              <a:latin typeface="Comfortaa"/>
              <a:ea typeface="Comfortaa"/>
              <a:cs typeface="Comfortaa"/>
              <a:sym typeface="Comfortaa"/>
            </a:endParaRPr>
          </a:p>
        </p:txBody>
      </p:sp>
      <p:sp>
        <p:nvSpPr>
          <p:cNvPr id="110" name="Google Shape;110;p20"/>
          <p:cNvSpPr txBox="1"/>
          <p:nvPr>
            <p:ph idx="1" type="body"/>
          </p:nvPr>
        </p:nvSpPr>
        <p:spPr>
          <a:xfrm>
            <a:off x="4419975" y="1458550"/>
            <a:ext cx="4412400" cy="33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mic Sans MS"/>
                <a:ea typeface="Comic Sans MS"/>
                <a:cs typeface="Comic Sans MS"/>
                <a:sym typeface="Comic Sans MS"/>
              </a:rPr>
              <a:t>Menu screen can be used to filter products</a:t>
            </a:r>
            <a:endParaRPr>
              <a:latin typeface="Comic Sans MS"/>
              <a:ea typeface="Comic Sans MS"/>
              <a:cs typeface="Comic Sans MS"/>
              <a:sym typeface="Comic Sans MS"/>
            </a:endParaRPr>
          </a:p>
          <a:p>
            <a:pPr indent="0" lvl="0" marL="0" rtl="0" algn="l">
              <a:spcBef>
                <a:spcPts val="1200"/>
              </a:spcBef>
              <a:spcAft>
                <a:spcPts val="0"/>
              </a:spcAft>
              <a:buNone/>
            </a:pPr>
            <a:r>
              <a:rPr lang="en">
                <a:latin typeface="Comic Sans MS"/>
                <a:ea typeface="Comic Sans MS"/>
                <a:cs typeface="Comic Sans MS"/>
                <a:sym typeface="Comic Sans MS"/>
              </a:rPr>
              <a:t>Purchase again for order history</a:t>
            </a:r>
            <a:endParaRPr>
              <a:latin typeface="Comic Sans MS"/>
              <a:ea typeface="Comic Sans MS"/>
              <a:cs typeface="Comic Sans MS"/>
              <a:sym typeface="Comic Sans MS"/>
            </a:endParaRPr>
          </a:p>
          <a:p>
            <a:pPr indent="0" lvl="0" marL="0" rtl="0" algn="l">
              <a:spcBef>
                <a:spcPts val="1200"/>
              </a:spcBef>
              <a:spcAft>
                <a:spcPts val="1200"/>
              </a:spcAft>
              <a:buNone/>
            </a:pPr>
            <a:r>
              <a:rPr lang="en">
                <a:latin typeface="Comic Sans MS"/>
                <a:ea typeface="Comic Sans MS"/>
                <a:cs typeface="Comic Sans MS"/>
                <a:sym typeface="Comic Sans MS"/>
              </a:rPr>
              <a:t>Deals for promotions</a:t>
            </a:r>
            <a:endParaRPr>
              <a:latin typeface="Comic Sans MS"/>
              <a:ea typeface="Comic Sans MS"/>
              <a:cs typeface="Comic Sans MS"/>
              <a:sym typeface="Comic Sans MS"/>
            </a:endParaRPr>
          </a:p>
        </p:txBody>
      </p:sp>
      <p:pic>
        <p:nvPicPr>
          <p:cNvPr id="111" name="Google Shape;111;p20" title="3.jpg"/>
          <p:cNvPicPr preferRelativeResize="0"/>
          <p:nvPr/>
        </p:nvPicPr>
        <p:blipFill rotWithShape="1">
          <a:blip r:embed="rId3">
            <a:alphaModFix/>
          </a:blip>
          <a:srcRect b="0" l="0" r="0" t="0"/>
          <a:stretch/>
        </p:blipFill>
        <p:spPr>
          <a:xfrm>
            <a:off x="1433298" y="1017726"/>
            <a:ext cx="2244937" cy="39910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328905"/>
                </a:solidFill>
                <a:latin typeface="Comfortaa"/>
                <a:ea typeface="Comfortaa"/>
                <a:cs typeface="Comfortaa"/>
                <a:sym typeface="Comfortaa"/>
              </a:rPr>
              <a:t>Product Details Screen</a:t>
            </a:r>
            <a:endParaRPr b="1">
              <a:solidFill>
                <a:srgbClr val="328905"/>
              </a:solidFill>
              <a:latin typeface="Comfortaa"/>
              <a:ea typeface="Comfortaa"/>
              <a:cs typeface="Comfortaa"/>
              <a:sym typeface="Comfortaa"/>
            </a:endParaRPr>
          </a:p>
        </p:txBody>
      </p:sp>
      <p:sp>
        <p:nvSpPr>
          <p:cNvPr id="117" name="Google Shape;117;p21"/>
          <p:cNvSpPr txBox="1"/>
          <p:nvPr>
            <p:ph idx="1" type="body"/>
          </p:nvPr>
        </p:nvSpPr>
        <p:spPr>
          <a:xfrm>
            <a:off x="4419975" y="1533350"/>
            <a:ext cx="4412400" cy="322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434343"/>
                </a:solidFill>
                <a:latin typeface="Comic Sans MS"/>
                <a:ea typeface="Comic Sans MS"/>
                <a:cs typeface="Comic Sans MS"/>
                <a:sym typeface="Comic Sans MS"/>
              </a:rPr>
              <a:t>Product details with labels, quantity and nutritional facts</a:t>
            </a:r>
            <a:endParaRPr>
              <a:solidFill>
                <a:srgbClr val="434343"/>
              </a:solidFill>
              <a:latin typeface="Comic Sans MS"/>
              <a:ea typeface="Comic Sans MS"/>
              <a:cs typeface="Comic Sans MS"/>
              <a:sym typeface="Comic Sans MS"/>
            </a:endParaRPr>
          </a:p>
        </p:txBody>
      </p:sp>
      <p:pic>
        <p:nvPicPr>
          <p:cNvPr id="118" name="Google Shape;118;p21" title="4.jpg"/>
          <p:cNvPicPr preferRelativeResize="0"/>
          <p:nvPr/>
        </p:nvPicPr>
        <p:blipFill rotWithShape="1">
          <a:blip r:embed="rId3">
            <a:alphaModFix/>
          </a:blip>
          <a:srcRect b="0" l="0" r="0" t="0"/>
          <a:stretch/>
        </p:blipFill>
        <p:spPr>
          <a:xfrm>
            <a:off x="1433298" y="1017726"/>
            <a:ext cx="2244937" cy="39910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