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AF187D4-31FC-4E9A-8B69-2F445A4C3A41}">
          <p14:sldIdLst>
            <p14:sldId id="256"/>
            <p14:sldId id="257"/>
            <p14:sldId id="261"/>
            <p14:sldId id="258"/>
            <p14:sldId id="259"/>
            <p14:sldId id="260"/>
            <p14:sldId id="263"/>
            <p14:sldId id="264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B0"/>
    <a:srgbClr val="FFFF71"/>
    <a:srgbClr val="FFFF29"/>
    <a:srgbClr val="198B97"/>
    <a:srgbClr val="FFFF61"/>
    <a:srgbClr val="55824B"/>
    <a:srgbClr val="8241B8"/>
    <a:srgbClr val="FDC080"/>
    <a:srgbClr val="01642B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28795-57AB-2B36-865B-1875B78ABC74}" v="945" dt="2024-12-02T23:47:49.161"/>
    <p1510:client id="{56449B59-615D-5D99-BEAA-1E3A9556E605}" v="136" dt="2024-12-03T13:36:34.401"/>
    <p1510:client id="{58E5B043-A984-92EA-26D0-552E71AC5892}" v="203" dt="2024-12-03T13:43:23.135"/>
    <p1510:client id="{6B5F7D13-F5BB-03CC-9CCC-16B9CE0962FD}" v="4" dt="2024-12-03T00:08:47.248"/>
    <p1510:client id="{7E1222EE-9C94-B40D-801F-0C538DD711B1}" v="1" dt="2024-12-03T13:09:51.517"/>
    <p1510:client id="{A2EB6663-7906-CD74-3DB9-2097FD036ED0}" v="536" dt="2024-12-03T05:08:29.220"/>
    <p1510:client id="{BAA22C8B-60AC-E742-8D97-DE556CFAC6D3}" v="191" dt="2024-12-03T13:34:42.440"/>
    <p1510:client id="{C366DD46-0B2B-645A-6A88-19F8628401E3}" v="649" dt="2024-12-02T22:54:14.282"/>
    <p1510:client id="{C3F46132-6854-4FA4-710F-A5510127ADEB}" v="135" dt="2024-12-03T14:06:26.753"/>
    <p1510:client id="{F6270128-4D0A-FACB-4E12-EDC29BCB75CF}" v="96" dt="2024-12-02T23:01:2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3878-1703-DF03-35B9-6A87198A0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E285B-5BDC-3D74-F065-07762271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C73C-F650-6D6F-ACD1-B7E8CD99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8183-4759-7D25-9B0D-A71D7BC5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F8D6-5218-5B46-C373-C283D8B8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E153-5F39-24D2-7AD5-89762099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D1F32-01C3-EBB1-E784-577A99B9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11EEE-F02B-A031-F84D-05F1B5B3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4265-9A46-A9BE-E6FA-7F801155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A635-6E77-EF1C-69C2-56178464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4DFD3-DFCC-F1E3-9C98-C6F010E9A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D03E1-812A-9FC6-8FD8-FC85FD1E2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32BB-777C-D7BE-209D-026C5C27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A200-713C-C41F-74F9-9F212AC9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F49B-8CA0-1A5E-E164-D2A78030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772D-0C48-77CA-BA9C-B82548AE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0F3E-720A-8E37-80E8-194C9A99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BF63D-40CD-9393-B02A-F6D99473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7D07-5116-72FA-4C0B-E31C067D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35E1-0278-7089-FFC1-29470345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A6ED-DA3B-3B71-D1A6-057FB2B7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3E0E-CEFC-6D39-737B-9434C634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F151-F57E-B524-1CB4-17CD7921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B502-B18D-F315-DC02-EE83E31B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E3EC-EAC5-7F1A-6D2B-1F736075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2F2-B026-1981-A487-F29BAA34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FCBB-D598-ADE6-DB79-8E8DFCEB1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B816E-2C52-3A6A-07EE-7BBEA0D49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F7FA-C3FC-9D66-E405-7C85582F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1BB93-E0A4-D534-28DA-39C29893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37CA-5444-4C97-F3BE-D9753303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D3B6-9F57-3516-5563-754070CA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BCA68-786B-F029-420A-FF649800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57E61-3B4D-A7B2-A9E0-F54220A1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89C39-4A27-FB9A-F153-B56990BF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75C12-2E2E-B4C9-F13C-1A43FBEE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8592A-82B1-260E-3EA6-E79C368E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16B39-706E-44B7-FFE2-4FBA0D06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3EF11-0DA5-3493-596F-5D6307B7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4F82-7077-6A43-4372-1DA50D0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18B04-A164-BA03-82FF-F013907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538A4-0B31-A7B9-6BB2-7DB2A5B2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5FABE-4BE2-27C2-052C-7AAAB06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7BC2-3857-A5AC-F8B9-92980744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68E5A-9D5C-264A-4A7C-EFD36512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481E3-D8DC-78AB-8FC4-7F4CE403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CA78-22D7-F3E5-67C7-08DCCE2F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C5F3-5655-2CE6-65D4-938FDC3B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9384D-DCFA-28FA-0649-6DDC1330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1F57A-1647-F5F9-6C0A-9BFA3988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6BA8B-4610-AD18-12AC-0045159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B788B-2EFC-0A00-F7E4-33CED933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2839-209A-1778-85BA-E883E1CD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5D1FB-DD42-B51F-23F6-E9A19C68F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03A46-C836-92FE-B8AC-A530566AD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4CF4B-DE75-9EE8-CF87-76D52C67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E851E-973B-EEBF-86C4-DF7F3E4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64CD-E4A8-1401-25A4-6C3EE5C2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28308-7BB1-2DF4-E657-7BFDCD39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F71F-3977-7CCD-1BE7-D6EFB151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DB23-49F9-2CC5-4905-1096CCAD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21C73-44B2-D34C-A825-6E7A3C24677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AF2C-38A1-0361-5499-FBE586FB7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398E-3856-0D44-6113-0410FF98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C8E58-E2FB-AD42-93E0-64F38D842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jpeg"/><Relationship Id="rId4" Type="http://schemas.microsoft.com/office/2007/relationships/hdphoto" Target="../media/hdphoto5.wdp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88058A-62F3-E465-9D11-6626E1003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78000">
                <a:schemeClr val="tx1"/>
              </a:gs>
              <a:gs pos="18000">
                <a:schemeClr val="tx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8308BA-9236-8A44-D021-833D1CEF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344" b="14933"/>
          <a:stretch/>
        </p:blipFill>
        <p:spPr>
          <a:xfrm>
            <a:off x="1376965" y="706800"/>
            <a:ext cx="9387285" cy="541807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11C8B4-2245-CB2B-3ECD-7FC6E2DB2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698" y="491401"/>
            <a:ext cx="10516603" cy="5875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3D052-654F-601D-1930-7811C227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409132"/>
            <a:ext cx="9144000" cy="1629276"/>
          </a:xfrm>
        </p:spPr>
        <p:txBody>
          <a:bodyPr>
            <a:normAutofit/>
          </a:bodyPr>
          <a:lstStyle/>
          <a:p>
            <a:r>
              <a:rPr lang="en-US">
                <a:ln w="19050">
                  <a:solidFill>
                    <a:srgbClr val="FFFF61"/>
                  </a:solidFill>
                </a:ln>
                <a:noFill/>
                <a:effectLst>
                  <a:glow rad="63500">
                    <a:srgbClr val="FFFF29">
                      <a:alpha val="40000"/>
                    </a:srgbClr>
                  </a:glow>
                </a:effectLst>
                <a:latin typeface="Gungsuh" panose="02030600000101010101" pitchFamily="18" charset="-127"/>
                <a:ea typeface="Gungsuh" panose="02030600000101010101" pitchFamily="18" charset="-127"/>
                <a:cs typeface="Miriam Fixed" panose="020B0509050101010101" pitchFamily="49" charset="-79"/>
              </a:rPr>
              <a:t>Monkey Goes Banana: </a:t>
            </a:r>
            <a:r>
              <a:rPr lang="en-US" sz="4000">
                <a:ln w="19050">
                  <a:solidFill>
                    <a:srgbClr val="FFFF61"/>
                  </a:solidFill>
                </a:ln>
                <a:noFill/>
                <a:effectLst>
                  <a:glow rad="63500">
                    <a:srgbClr val="FFFF29">
                      <a:alpha val="40000"/>
                    </a:srgbClr>
                  </a:glow>
                </a:effectLst>
                <a:latin typeface="Gungsuh" panose="02030600000101010101" pitchFamily="18" charset="-127"/>
                <a:ea typeface="Gungsuh" panose="02030600000101010101" pitchFamily="18" charset="-127"/>
                <a:cs typeface="Miriam Fixed" panose="020B0509050101010101" pitchFamily="49" charset="-79"/>
              </a:rPr>
              <a:t>Lab Escape Game</a:t>
            </a:r>
            <a:endParaRPr lang="en-US">
              <a:ln w="19050">
                <a:solidFill>
                  <a:srgbClr val="FFFF61"/>
                </a:solidFill>
              </a:ln>
              <a:noFill/>
              <a:effectLst>
                <a:glow rad="63500">
                  <a:srgbClr val="FFFF29">
                    <a:alpha val="40000"/>
                  </a:srgbClr>
                </a:glow>
              </a:effectLst>
              <a:latin typeface="Gungsuh" panose="02030600000101010101" pitchFamily="18" charset="-127"/>
              <a:ea typeface="Gungsuh" panose="02030600000101010101" pitchFamily="18" charset="-127"/>
              <a:cs typeface="Miriam Fixed" panose="020B0509050101010101" pitchFamily="49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A263C-9C3C-386E-9460-4CB3189C2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6020" y="3860493"/>
            <a:ext cx="6079958" cy="1819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solidFill>
                  <a:srgbClr val="00B4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/>
                <a:cs typeface="Miriam Fixed"/>
              </a:rPr>
              <a:t>Presented by :</a:t>
            </a:r>
          </a:p>
          <a:p>
            <a:r>
              <a:rPr lang="en-US" sz="1600" b="1">
                <a:solidFill>
                  <a:srgbClr val="00B4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/>
                <a:cs typeface="Miriam Fixed"/>
              </a:rPr>
              <a:t> David </a:t>
            </a:r>
            <a:r>
              <a:rPr lang="en-US" sz="1600" b="1" err="1">
                <a:solidFill>
                  <a:srgbClr val="00B4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/>
                <a:cs typeface="Miriam Fixed"/>
              </a:rPr>
              <a:t>Shlaifer</a:t>
            </a:r>
            <a:endParaRPr lang="en-US" sz="1600" b="1">
              <a:solidFill>
                <a:srgbClr val="00B4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Fixed"/>
              <a:cs typeface="Miriam Fixed"/>
            </a:endParaRPr>
          </a:p>
          <a:p>
            <a:r>
              <a:rPr lang="en-US" sz="1600" b="1">
                <a:solidFill>
                  <a:srgbClr val="00B4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/>
                <a:cs typeface="Miriam Fixed"/>
              </a:rPr>
              <a:t>Sofia De Palma</a:t>
            </a:r>
          </a:p>
          <a:p>
            <a:r>
              <a:rPr lang="en-US" sz="1600" b="1">
                <a:solidFill>
                  <a:srgbClr val="00B4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/>
                <a:cs typeface="Miriam Fixed"/>
              </a:rPr>
              <a:t>Kaci Luu</a:t>
            </a:r>
          </a:p>
          <a:p>
            <a:r>
              <a:rPr lang="en-US" sz="1600" b="1">
                <a:solidFill>
                  <a:srgbClr val="00B4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/>
                <a:cs typeface="Miriam Fixed"/>
              </a:rPr>
              <a:t>Mikhayla De-Las-Alas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BD3962-8F15-240C-3C03-4A4E26DC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408" y="4004370"/>
            <a:ext cx="1532021" cy="153202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7E6180C-5DE1-B238-62F5-0E114A8256F1}"/>
              </a:ext>
            </a:extLst>
          </p:cNvPr>
          <p:cNvSpPr txBox="1"/>
          <p:nvPr/>
        </p:nvSpPr>
        <p:spPr>
          <a:xfrm>
            <a:off x="3376861" y="3336422"/>
            <a:ext cx="5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>
                <a:solidFill>
                  <a:srgbClr val="FFFF61"/>
                </a:solidFill>
                <a:latin typeface="Avenir Next LT Pro Light" panose="020B0304020202020204" pitchFamily="34" charset="0"/>
              </a:rPr>
              <a:t>“Eat bananas, go *pew pew*, gain your freedom!”</a:t>
            </a:r>
            <a:endParaRPr lang="fr-CA">
              <a:solidFill>
                <a:srgbClr val="FFFF6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B71C9B-4C41-DAC6-3D4C-ACA36319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5566" y1="56348" x2="55566" y2="56348"/>
                        <a14:foregroundMark x1="55566" y1="52832" x2="54492" y2="61328"/>
                        <a14:foregroundMark x1="49023" y1="37402" x2="41602" y2="40918"/>
                        <a14:foregroundMark x1="36914" y1="87695" x2="36914" y2="876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3569" y="3555938"/>
            <a:ext cx="2428886" cy="24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0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1C7258-2E0B-AE52-8CEA-82974F0F61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67000">
                <a:schemeClr val="tx1"/>
              </a:gs>
              <a:gs pos="32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D262A-B989-9D51-980F-1972D539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069"/>
            <a:ext cx="10515600" cy="4592211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61"/>
                </a:solidFill>
              </a:rPr>
              <a:t>Many firsts -&gt; quite a bit of trial &amp; error</a:t>
            </a:r>
          </a:p>
          <a:p>
            <a:r>
              <a:rPr lang="en-US" dirty="0">
                <a:solidFill>
                  <a:srgbClr val="FFFF61"/>
                </a:solidFill>
              </a:rPr>
              <a:t>Had a bit of difficulty implementing some elements as we are beginner programmers</a:t>
            </a:r>
          </a:p>
          <a:p>
            <a:r>
              <a:rPr lang="en-US" dirty="0">
                <a:solidFill>
                  <a:srgbClr val="FFFF61"/>
                </a:solidFill>
              </a:rPr>
              <a:t>Had a lot of bugs</a:t>
            </a:r>
          </a:p>
          <a:p>
            <a:r>
              <a:rPr lang="en-US" dirty="0">
                <a:solidFill>
                  <a:srgbClr val="FFFF61"/>
                </a:solidFill>
              </a:rPr>
              <a:t>Be creative, but also be realistic</a:t>
            </a:r>
          </a:p>
          <a:p>
            <a:r>
              <a:rPr lang="en-US" dirty="0">
                <a:solidFill>
                  <a:srgbClr val="FFFF61"/>
                </a:solidFill>
              </a:rPr>
              <a:t>Organization and time management should be a top priority</a:t>
            </a:r>
          </a:p>
          <a:p>
            <a:r>
              <a:rPr lang="en-US" dirty="0">
                <a:solidFill>
                  <a:srgbClr val="FFFF61"/>
                </a:solidFill>
              </a:rPr>
              <a:t>Good communication between teammates can make all the difference; so be sure to voice any and all opinions and be sure to keep an open mind when working with others</a:t>
            </a:r>
          </a:p>
          <a:p>
            <a:r>
              <a:rPr lang="en-US" dirty="0">
                <a:solidFill>
                  <a:srgbClr val="FFFF61"/>
                </a:solidFill>
              </a:rPr>
              <a:t>We learned to be careful with loops; we got a big bug at some point due to an infinite loop</a:t>
            </a:r>
          </a:p>
          <a:p>
            <a:pPr marL="0" indent="0">
              <a:buNone/>
            </a:pPr>
            <a:endParaRPr lang="en-US">
              <a:solidFill>
                <a:srgbClr val="FFFF61"/>
              </a:solidFill>
            </a:endParaRPr>
          </a:p>
          <a:p>
            <a:endParaRPr lang="en-US">
              <a:solidFill>
                <a:srgbClr val="FFFF6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244CE3-0490-1922-F1DC-B6992D0E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20"/>
            <a:ext cx="10515600" cy="149434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/>
                <a:ea typeface="Gungsuh"/>
              </a:rPr>
              <a:t>Difficulties &amp; What We Learned</a:t>
            </a:r>
            <a:endParaRPr lang="en-US" sz="4800" b="1">
              <a:solidFill>
                <a:srgbClr val="FFFF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A0096-8D9D-425B-BC81-3E347E7C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6364" t="22761" r="4882" b="22155"/>
          <a:stretch/>
        </p:blipFill>
        <p:spPr>
          <a:xfrm>
            <a:off x="0" y="-374073"/>
            <a:ext cx="12150023" cy="74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E02503-0EDE-AD7C-2CF4-6EADD6B3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975975" y="-2162222"/>
            <a:ext cx="19487515" cy="10886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85A7A2-17D8-140E-3D5A-7C6AF1529A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78000">
                <a:schemeClr val="tx1"/>
              </a:gs>
              <a:gs pos="18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1B9E9-E23F-4B68-9FBB-71A58F94E6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6364" t="22761" r="4882" b="22155"/>
          <a:stretch/>
        </p:blipFill>
        <p:spPr>
          <a:xfrm>
            <a:off x="540327" y="119899"/>
            <a:ext cx="11111345" cy="661820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FBD364-E11E-5552-E0EE-2029B9DC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536" y="1159337"/>
            <a:ext cx="3114963" cy="894495"/>
          </a:xfrm>
        </p:spPr>
        <p:txBody>
          <a:bodyPr/>
          <a:lstStyle/>
          <a:p>
            <a:r>
              <a:rPr lang="en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Overview </a:t>
            </a:r>
            <a:endParaRPr lang="fr-CA">
              <a:solidFill>
                <a:srgbClr val="FFFF6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07BF09-0F5F-83F6-E508-3B13830C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2173731"/>
            <a:ext cx="8543636" cy="3431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61"/>
                </a:solidFill>
                <a:latin typeface="Bahnschrift SemiLight"/>
              </a:rPr>
              <a:t>This single-player shooter game, inspired by classic games like Asteroids and Super Mario Bros., as well as the film Rise of the Planet of the Apes, has players controlling a monkey who was experimented on in a lab. The objective is to navigate through the map, eliminating evil lab employees to face the final boss, the Evil Head Scientist. Along the way, players can collect power-ups: bananas for increased strength and lab vials for a higher firing rate. Defeating the final boss grants the monkey its freedom, displayed with a winning jungle scene, while getting caught shows a losing screen with the monkey behind bars.</a:t>
            </a:r>
            <a:endParaRPr lang="fr-CA" sz="2000" dirty="0">
              <a:solidFill>
                <a:srgbClr val="FFFF61"/>
              </a:solidFill>
              <a:latin typeface="Bahnschrift Semi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53E21-F7EF-4F6A-9978-39CC2C27F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113494" y="-276726"/>
            <a:ext cx="12865769" cy="7411451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E10FB277-705F-42C3-83D8-24620659D69D}"/>
              </a:ext>
            </a:extLst>
          </p:cNvPr>
          <p:cNvSpPr txBox="1">
            <a:spLocks/>
          </p:cNvSpPr>
          <p:nvPr/>
        </p:nvSpPr>
        <p:spPr>
          <a:xfrm>
            <a:off x="-1380583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Game inspiration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B572F85-2E39-4D52-B5B2-074FD9F464A8}"/>
              </a:ext>
            </a:extLst>
          </p:cNvPr>
          <p:cNvSpPr txBox="1">
            <a:spLocks/>
          </p:cNvSpPr>
          <p:nvPr/>
        </p:nvSpPr>
        <p:spPr>
          <a:xfrm>
            <a:off x="-14780394" y="1806408"/>
            <a:ext cx="913999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>
                <a:solidFill>
                  <a:srgbClr val="FFFF61"/>
                </a:solidFill>
              </a:rPr>
              <a:t>Super Mario –</a:t>
            </a:r>
            <a:r>
              <a:rPr lang="fr-CA" sz="1800">
                <a:solidFill>
                  <a:srgbClr val="FFFF61"/>
                </a:solidFill>
                <a:ea typeface="+mn-lt"/>
                <a:cs typeface="+mn-lt"/>
              </a:rPr>
              <a:t> This game shares similarities with </a:t>
            </a:r>
            <a:r>
              <a:rPr lang="fr-CA" sz="1800" i="1">
                <a:solidFill>
                  <a:srgbClr val="FFFF61"/>
                </a:solidFill>
                <a:ea typeface="+mn-lt"/>
                <a:cs typeface="+mn-lt"/>
              </a:rPr>
              <a:t>Super Mario</a:t>
            </a:r>
            <a:r>
              <a:rPr lang="fr-CA" sz="1800">
                <a:solidFill>
                  <a:srgbClr val="FFFF61"/>
                </a:solidFill>
                <a:ea typeface="+mn-lt"/>
                <a:cs typeface="+mn-lt"/>
              </a:rPr>
              <a:t> through its use of </a:t>
            </a:r>
            <a:r>
              <a:rPr lang="fr-CA" sz="1800" b="1">
                <a:solidFill>
                  <a:srgbClr val="FFFF61"/>
                </a:solidFill>
                <a:ea typeface="+mn-lt"/>
                <a:cs typeface="+mn-lt"/>
              </a:rPr>
              <a:t>power-ups</a:t>
            </a:r>
            <a:r>
              <a:rPr lang="fr-CA" sz="1800">
                <a:solidFill>
                  <a:srgbClr val="FFFF61"/>
                </a:solidFill>
                <a:ea typeface="+mn-lt"/>
                <a:cs typeface="+mn-lt"/>
              </a:rPr>
              <a:t> that enhance gameplay,Both games feature </a:t>
            </a:r>
            <a:r>
              <a:rPr lang="fr-CA" sz="1800" b="1">
                <a:solidFill>
                  <a:srgbClr val="FFFF61"/>
                </a:solidFill>
                <a:ea typeface="+mn-lt"/>
                <a:cs typeface="+mn-lt"/>
              </a:rPr>
              <a:t>level progression</a:t>
            </a:r>
            <a:r>
              <a:rPr lang="fr-CA" sz="1800">
                <a:solidFill>
                  <a:srgbClr val="FFFF61"/>
                </a:solidFill>
                <a:ea typeface="+mn-lt"/>
                <a:cs typeface="+mn-lt"/>
              </a:rPr>
              <a:t>, with players advancing through progressively harder stages after defeating enemies, just like Mario moves through different maps.</a:t>
            </a:r>
          </a:p>
          <a:p>
            <a:endParaRPr lang="fr-CA" sz="1800">
              <a:solidFill>
                <a:srgbClr val="FFFF61"/>
              </a:solidFill>
            </a:endParaRPr>
          </a:p>
          <a:p>
            <a:r>
              <a:rPr lang="fr-CA">
                <a:solidFill>
                  <a:srgbClr val="FFFF61"/>
                </a:solidFill>
              </a:rPr>
              <a:t>Asteroids -</a:t>
            </a:r>
            <a:r>
              <a:rPr lang="fr-CA" sz="1800">
                <a:solidFill>
                  <a:srgbClr val="FFFF61"/>
                </a:solidFill>
              </a:rPr>
              <a:t> This </a:t>
            </a:r>
            <a:r>
              <a:rPr lang="fr-CA" sz="1800">
                <a:solidFill>
                  <a:srgbClr val="FFFF61"/>
                </a:solidFill>
                <a:ea typeface="+mn-lt"/>
                <a:cs typeface="+mn-lt"/>
              </a:rPr>
              <a:t>game has similarities to </a:t>
            </a:r>
            <a:r>
              <a:rPr lang="fr-CA" sz="1800" i="1">
                <a:solidFill>
                  <a:srgbClr val="FFFF61"/>
                </a:solidFill>
                <a:ea typeface="+mn-lt"/>
                <a:cs typeface="+mn-lt"/>
              </a:rPr>
              <a:t>Asteroids</a:t>
            </a:r>
            <a:r>
              <a:rPr lang="fr-CA" sz="1800">
                <a:solidFill>
                  <a:srgbClr val="FFFF61"/>
                </a:solidFill>
                <a:ea typeface="+mn-lt"/>
                <a:cs typeface="+mn-lt"/>
              </a:rPr>
              <a:t> in its </a:t>
            </a:r>
            <a:r>
              <a:rPr lang="fr-CA" sz="1800" b="1">
                <a:solidFill>
                  <a:srgbClr val="FFFF61"/>
                </a:solidFill>
                <a:ea typeface="+mn-lt"/>
                <a:cs typeface="+mn-lt"/>
              </a:rPr>
              <a:t>fast-paced, shoot-and-dodge gameplay</a:t>
            </a:r>
            <a:r>
              <a:rPr lang="fr-CA" sz="1800">
                <a:solidFill>
                  <a:srgbClr val="FFFF61"/>
                </a:solidFill>
                <a:ea typeface="+mn-lt"/>
                <a:cs typeface="+mn-lt"/>
              </a:rPr>
              <a:t>, where players must quickly eliminate enemies while avoiding obstacles. Both games emphasize </a:t>
            </a:r>
            <a:r>
              <a:rPr lang="fr-CA" sz="1800" b="1">
                <a:solidFill>
                  <a:srgbClr val="FFFF61"/>
                </a:solidFill>
                <a:ea typeface="+mn-lt"/>
                <a:cs typeface="+mn-lt"/>
              </a:rPr>
              <a:t>dynamic action</a:t>
            </a:r>
            <a:r>
              <a:rPr lang="fr-CA" sz="1800">
                <a:solidFill>
                  <a:srgbClr val="FFFF61"/>
                </a:solidFill>
                <a:ea typeface="+mn-lt"/>
                <a:cs typeface="+mn-lt"/>
              </a:rPr>
              <a:t>, with enemies (or asteroids) constantly moving and requiring the player to stay alert and responsive.</a:t>
            </a:r>
          </a:p>
          <a:p>
            <a:endParaRPr lang="fr-CA" sz="1800">
              <a:solidFill>
                <a:srgbClr val="FFFF61"/>
              </a:solidFill>
              <a:ea typeface="+mn-lt"/>
              <a:cs typeface="+mn-lt"/>
            </a:endParaRPr>
          </a:p>
          <a:p>
            <a:r>
              <a:rPr lang="en-US" u="sng">
                <a:solidFill>
                  <a:srgbClr val="FFFF61"/>
                </a:solidFill>
                <a:ea typeface="+mn-lt"/>
                <a:cs typeface="+mn-lt"/>
              </a:rPr>
              <a:t>Metroid:</a:t>
            </a:r>
            <a:r>
              <a:rPr lang="en-US">
                <a:solidFill>
                  <a:srgbClr val="FFFF61"/>
                </a:solidFill>
                <a:ea typeface="+mn-lt"/>
                <a:cs typeface="+mn-lt"/>
              </a:rPr>
              <a:t>- </a:t>
            </a:r>
            <a:r>
              <a:rPr lang="en-US" sz="1800">
                <a:solidFill>
                  <a:srgbClr val="FFFF61"/>
                </a:solidFill>
                <a:ea typeface="+mn-lt"/>
                <a:cs typeface="+mn-lt"/>
              </a:rPr>
              <a:t>With Metroid, we liked the fact that it portrayed shooting enemies with a gun and that they would disappear (almost explode). We took that aspect and added it to our game as well. </a:t>
            </a:r>
            <a:endParaRPr lang="fr-CA" sz="1800">
              <a:solidFill>
                <a:srgbClr val="FFFF6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2542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CDC6D-DF3A-F7EE-7B43-0BBE47C7F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1B79B6-1196-E661-D320-5AB4ADE03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67000">
                <a:schemeClr val="tx1"/>
              </a:gs>
              <a:gs pos="32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18B47-068C-400F-BE76-71A48F18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36885" y="-276726"/>
            <a:ext cx="12865769" cy="74114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E79728-CEC3-FA41-6DC5-E99EBA39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284" y="500062"/>
            <a:ext cx="10515600" cy="1325563"/>
          </a:xfrm>
        </p:spPr>
        <p:txBody>
          <a:bodyPr/>
          <a:lstStyle/>
          <a:p>
            <a:r>
              <a:rPr lang="fr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Game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969BC-B0FB-4A0E-C639-72EE09C4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726" y="1806408"/>
            <a:ext cx="91399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rgbClr val="FFFF61"/>
                </a:solidFill>
              </a:rPr>
              <a:t>Super Mario –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This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game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shares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similarities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with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i="1" dirty="0">
                <a:solidFill>
                  <a:srgbClr val="FFFF61"/>
                </a:solidFill>
                <a:ea typeface="+mn-lt"/>
                <a:cs typeface="+mn-lt"/>
              </a:rPr>
              <a:t>Super Mario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through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its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use of </a:t>
            </a:r>
            <a:r>
              <a:rPr lang="fr-CA" sz="1800" b="1" dirty="0">
                <a:solidFill>
                  <a:srgbClr val="FFFF61"/>
                </a:solidFill>
                <a:ea typeface="+mn-lt"/>
                <a:cs typeface="+mn-lt"/>
              </a:rPr>
              <a:t>power-</a:t>
            </a:r>
            <a:r>
              <a:rPr lang="fr-CA" sz="1800" b="1" dirty="0" err="1">
                <a:solidFill>
                  <a:srgbClr val="FFFF61"/>
                </a:solidFill>
                <a:ea typeface="+mn-lt"/>
                <a:cs typeface="+mn-lt"/>
              </a:rPr>
              <a:t>ups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that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enhance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gameplay.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Both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games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feature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FFFF61"/>
                </a:solidFill>
                <a:ea typeface="+mn-lt"/>
                <a:cs typeface="+mn-lt"/>
              </a:rPr>
              <a:t>level</a:t>
            </a:r>
            <a:r>
              <a:rPr lang="fr-CA" sz="1800" b="1" dirty="0">
                <a:solidFill>
                  <a:srgbClr val="FFFF61"/>
                </a:solidFill>
                <a:ea typeface="+mn-lt"/>
                <a:cs typeface="+mn-lt"/>
              </a:rPr>
              <a:t> progression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,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with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players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advancing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through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progressively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harder stages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after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defeating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enemies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,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just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like Mario moves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through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different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maps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.</a:t>
            </a:r>
          </a:p>
          <a:p>
            <a:endParaRPr lang="fr-CA" sz="1800">
              <a:solidFill>
                <a:srgbClr val="FFFF61"/>
              </a:solidFill>
            </a:endParaRPr>
          </a:p>
          <a:p>
            <a:r>
              <a:rPr lang="fr-CA" dirty="0" err="1">
                <a:solidFill>
                  <a:srgbClr val="FFFF61"/>
                </a:solidFill>
              </a:rPr>
              <a:t>Asteroids</a:t>
            </a:r>
            <a:r>
              <a:rPr lang="fr-CA" dirty="0">
                <a:solidFill>
                  <a:srgbClr val="FFFF61"/>
                </a:solidFill>
              </a:rPr>
              <a:t> -</a:t>
            </a:r>
            <a:r>
              <a:rPr lang="fr-CA" sz="1800" dirty="0">
                <a:solidFill>
                  <a:srgbClr val="FFFF61"/>
                </a:solidFill>
              </a:rPr>
              <a:t> This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game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has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similarities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to </a:t>
            </a:r>
            <a:r>
              <a:rPr lang="fr-CA" sz="1800" i="1" dirty="0" err="1">
                <a:solidFill>
                  <a:srgbClr val="FFFF61"/>
                </a:solidFill>
                <a:ea typeface="+mn-lt"/>
                <a:cs typeface="+mn-lt"/>
              </a:rPr>
              <a:t>Asteroids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in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its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b="1" dirty="0">
                <a:solidFill>
                  <a:srgbClr val="FFFF61"/>
                </a:solidFill>
                <a:ea typeface="+mn-lt"/>
                <a:cs typeface="+mn-lt"/>
              </a:rPr>
              <a:t>fast-</a:t>
            </a:r>
            <a:r>
              <a:rPr lang="fr-CA" sz="1800" b="1" dirty="0" err="1">
                <a:solidFill>
                  <a:srgbClr val="FFFF61"/>
                </a:solidFill>
                <a:ea typeface="+mn-lt"/>
                <a:cs typeface="+mn-lt"/>
              </a:rPr>
              <a:t>paced</a:t>
            </a:r>
            <a:r>
              <a:rPr lang="fr-CA" sz="1800" b="1" dirty="0">
                <a:solidFill>
                  <a:srgbClr val="FFFF61"/>
                </a:solidFill>
                <a:ea typeface="+mn-lt"/>
                <a:cs typeface="+mn-lt"/>
              </a:rPr>
              <a:t>, shoot-and-</a:t>
            </a:r>
            <a:r>
              <a:rPr lang="fr-CA" sz="1800" b="1" dirty="0" err="1">
                <a:solidFill>
                  <a:srgbClr val="FFFF61"/>
                </a:solidFill>
                <a:ea typeface="+mn-lt"/>
                <a:cs typeface="+mn-lt"/>
              </a:rPr>
              <a:t>dodge</a:t>
            </a:r>
            <a:r>
              <a:rPr lang="fr-CA" sz="1800" b="1" dirty="0">
                <a:solidFill>
                  <a:srgbClr val="FFFF61"/>
                </a:solidFill>
                <a:ea typeface="+mn-lt"/>
                <a:cs typeface="+mn-lt"/>
              </a:rPr>
              <a:t> gameplay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,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where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players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must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quickly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eliminate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enemies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while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avoiding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obstacles.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Both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games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emphasize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FFFF61"/>
                </a:solidFill>
                <a:ea typeface="+mn-lt"/>
                <a:cs typeface="+mn-lt"/>
              </a:rPr>
              <a:t>dynamic</a:t>
            </a:r>
            <a:r>
              <a:rPr lang="fr-CA" sz="1800" b="1" dirty="0">
                <a:solidFill>
                  <a:srgbClr val="FFFF61"/>
                </a:solidFill>
                <a:ea typeface="+mn-lt"/>
                <a:cs typeface="+mn-lt"/>
              </a:rPr>
              <a:t> action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,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with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enemies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(or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asteroids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)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constantly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moving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and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requiring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the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player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to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stay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</a:t>
            </a:r>
            <a:r>
              <a:rPr lang="fr-CA" sz="1800" dirty="0" err="1">
                <a:solidFill>
                  <a:srgbClr val="FFFF61"/>
                </a:solidFill>
                <a:ea typeface="+mn-lt"/>
                <a:cs typeface="+mn-lt"/>
              </a:rPr>
              <a:t>alert</a:t>
            </a:r>
            <a:r>
              <a:rPr lang="fr-CA" sz="1800" dirty="0">
                <a:solidFill>
                  <a:srgbClr val="FFFF61"/>
                </a:solidFill>
                <a:ea typeface="+mn-lt"/>
                <a:cs typeface="+mn-lt"/>
              </a:rPr>
              <a:t> and responsive.</a:t>
            </a:r>
          </a:p>
          <a:p>
            <a:endParaRPr lang="fr-CA" sz="1800">
              <a:solidFill>
                <a:srgbClr val="FFFF61"/>
              </a:solidFill>
              <a:ea typeface="+mn-lt"/>
              <a:cs typeface="+mn-lt"/>
            </a:endParaRPr>
          </a:p>
          <a:p>
            <a:r>
              <a:rPr lang="en-US" u="sng" dirty="0">
                <a:solidFill>
                  <a:srgbClr val="FFFF61"/>
                </a:solidFill>
                <a:ea typeface="+mn-lt"/>
                <a:cs typeface="+mn-lt"/>
              </a:rPr>
              <a:t>Metroid:</a:t>
            </a:r>
            <a:r>
              <a:rPr lang="en-US" dirty="0">
                <a:solidFill>
                  <a:srgbClr val="FFFF61"/>
                </a:solidFill>
                <a:ea typeface="+mn-lt"/>
                <a:cs typeface="+mn-lt"/>
              </a:rPr>
              <a:t>- </a:t>
            </a:r>
            <a:r>
              <a:rPr lang="en-US" sz="1800" dirty="0">
                <a:solidFill>
                  <a:srgbClr val="FFFF61"/>
                </a:solidFill>
                <a:ea typeface="+mn-lt"/>
                <a:cs typeface="+mn-lt"/>
              </a:rPr>
              <a:t>With Metroid, we liked the fact that it portrayed shooting enemies with a gun and that they would disappear (almost explode). We took that aspect and added it to our game as well. </a:t>
            </a:r>
            <a:endParaRPr lang="fr-CA" sz="1800" dirty="0">
              <a:solidFill>
                <a:srgbClr val="FFFF61"/>
              </a:solidFill>
              <a:ea typeface="+mn-lt"/>
              <a:cs typeface="+mn-lt"/>
            </a:endParaRPr>
          </a:p>
        </p:txBody>
      </p:sp>
      <p:sp>
        <p:nvSpPr>
          <p:cNvPr id="7" name="Rectangle : coins arrondis 5">
            <a:extLst>
              <a:ext uri="{FF2B5EF4-FFF2-40B4-BE49-F238E27FC236}">
                <a16:creationId xmlns:a16="http://schemas.microsoft.com/office/drawing/2014/main" id="{E776B675-7912-470E-A713-3DE66B800A3D}"/>
              </a:ext>
            </a:extLst>
          </p:cNvPr>
          <p:cNvSpPr/>
          <p:nvPr/>
        </p:nvSpPr>
        <p:spPr>
          <a:xfrm>
            <a:off x="-8237050" y="1471201"/>
            <a:ext cx="6911062" cy="4719240"/>
          </a:xfrm>
          <a:prstGeom prst="roundRect">
            <a:avLst>
              <a:gd name="adj" fmla="val 5126"/>
            </a:avLst>
          </a:prstGeom>
          <a:solidFill>
            <a:srgbClr val="00B4B0"/>
          </a:solidFill>
          <a:ln>
            <a:solidFill>
              <a:srgbClr val="006F6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 : coins arrondis 6">
            <a:extLst>
              <a:ext uri="{FF2B5EF4-FFF2-40B4-BE49-F238E27FC236}">
                <a16:creationId xmlns:a16="http://schemas.microsoft.com/office/drawing/2014/main" id="{CACF0D8D-147B-4647-8426-01EE44317EA2}"/>
              </a:ext>
            </a:extLst>
          </p:cNvPr>
          <p:cNvSpPr/>
          <p:nvPr/>
        </p:nvSpPr>
        <p:spPr>
          <a:xfrm>
            <a:off x="-8043465" y="1858063"/>
            <a:ext cx="6564769" cy="4027936"/>
          </a:xfrm>
          <a:prstGeom prst="roundRect">
            <a:avLst>
              <a:gd name="adj" fmla="val 4739"/>
            </a:avLst>
          </a:prstGeom>
          <a:ln>
            <a:solidFill>
              <a:srgbClr val="FFFF7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Signe de multiplication 7">
            <a:extLst>
              <a:ext uri="{FF2B5EF4-FFF2-40B4-BE49-F238E27FC236}">
                <a16:creationId xmlns:a16="http://schemas.microsoft.com/office/drawing/2014/main" id="{AE2C8D51-AA2B-4B77-BC37-CE241CDFCCF0}"/>
              </a:ext>
            </a:extLst>
          </p:cNvPr>
          <p:cNvSpPr/>
          <p:nvPr/>
        </p:nvSpPr>
        <p:spPr>
          <a:xfrm>
            <a:off x="-1774577" y="1389808"/>
            <a:ext cx="345831" cy="386862"/>
          </a:xfrm>
          <a:prstGeom prst="mathMultiply">
            <a:avLst>
              <a:gd name="adj1" fmla="val 0"/>
            </a:avLst>
          </a:prstGeom>
          <a:solidFill>
            <a:srgbClr val="FFFF71"/>
          </a:solidFill>
          <a:ln>
            <a:solidFill>
              <a:srgbClr val="006F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9B680CB-53D8-413C-96AA-D34165F332BF}"/>
              </a:ext>
            </a:extLst>
          </p:cNvPr>
          <p:cNvSpPr txBox="1">
            <a:spLocks/>
          </p:cNvSpPr>
          <p:nvPr/>
        </p:nvSpPr>
        <p:spPr>
          <a:xfrm>
            <a:off x="-8011150" y="1974566"/>
            <a:ext cx="6527364" cy="379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b="1" u="sng">
                <a:solidFill>
                  <a:srgbClr val="FFFF61"/>
                </a:solidFill>
                <a:latin typeface="Bahnschrift SemiLight"/>
              </a:rPr>
              <a:t>Primate 194:</a:t>
            </a:r>
          </a:p>
          <a:p>
            <a:r>
              <a:rPr lang="en-US" sz="2200">
                <a:solidFill>
                  <a:srgbClr val="FFFF61"/>
                </a:solidFill>
                <a:latin typeface="Bahnschrift SemiLight"/>
              </a:rPr>
              <a:t>Main character (only playable character)</a:t>
            </a:r>
            <a:endParaRPr lang="fr-CA" sz="2200">
              <a:solidFill>
                <a:srgbClr val="FFFF61"/>
              </a:solidFill>
              <a:latin typeface="Bahnschrift SemiLight"/>
            </a:endParaRPr>
          </a:p>
          <a:p>
            <a:r>
              <a:rPr lang="fr-CA" sz="2200">
                <a:solidFill>
                  <a:srgbClr val="FFFF61"/>
                </a:solidFill>
                <a:latin typeface="Bahnschrift SemiLight"/>
              </a:rPr>
              <a:t>Baby monkey that had been captured to be experimented on </a:t>
            </a:r>
          </a:p>
          <a:p>
            <a:r>
              <a:rPr lang="fr-CA" sz="2200">
                <a:solidFill>
                  <a:srgbClr val="FFFF61"/>
                </a:solidFill>
                <a:latin typeface="Bahnschrift SemiLight"/>
              </a:rPr>
              <a:t>His role in the game: </a:t>
            </a:r>
            <a:endParaRPr lang="fr-CA"/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1800">
                <a:solidFill>
                  <a:srgbClr val="FFFF61"/>
                </a:solidFill>
                <a:latin typeface="Bahnschrift SemiLight"/>
              </a:rPr>
              <a:t>     - Shoot and eliminate all enemies he encounters at      each level in order to move on to the next 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1800">
                <a:solidFill>
                  <a:srgbClr val="FFFF61"/>
                </a:solidFill>
                <a:latin typeface="Bahnschrift SemiLight"/>
              </a:rPr>
              <a:t>	- Beat the Final Boss, retrieve the lab key and      escape!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sz="2000">
              <a:solidFill>
                <a:srgbClr val="FFFF61"/>
              </a:solidFill>
              <a:latin typeface="Bahnschrift SemiLight" panose="020B0502040204020203" pitchFamily="34" charset="0"/>
            </a:endParaRPr>
          </a:p>
          <a:p>
            <a:endParaRPr lang="fr-CA">
              <a:solidFill>
                <a:srgbClr val="FFFF6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6C38221-2B31-4247-9FD6-6CDF0C9C9A1A}"/>
              </a:ext>
            </a:extLst>
          </p:cNvPr>
          <p:cNvSpPr/>
          <p:nvPr/>
        </p:nvSpPr>
        <p:spPr>
          <a:xfrm>
            <a:off x="12919927" y="2003958"/>
            <a:ext cx="4388381" cy="3653726"/>
          </a:xfrm>
          <a:prstGeom prst="roundRect">
            <a:avLst>
              <a:gd name="adj" fmla="val 7759"/>
            </a:avLst>
          </a:prstGeom>
          <a:solidFill>
            <a:srgbClr val="006F6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E4F23D1-0761-4D5F-ADFB-939C9C91FEE8}"/>
              </a:ext>
            </a:extLst>
          </p:cNvPr>
          <p:cNvSpPr/>
          <p:nvPr/>
        </p:nvSpPr>
        <p:spPr>
          <a:xfrm>
            <a:off x="13139335" y="2474562"/>
            <a:ext cx="4020706" cy="2996790"/>
          </a:xfrm>
          <a:prstGeom prst="roundRect">
            <a:avLst>
              <a:gd name="adj" fmla="val 8910"/>
            </a:avLst>
          </a:prstGeom>
          <a:ln>
            <a:solidFill>
              <a:srgbClr val="FFFF29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BAB9F4A4-A0B2-4E27-A74F-781A74571B2B}"/>
              </a:ext>
            </a:extLst>
          </p:cNvPr>
          <p:cNvSpPr/>
          <p:nvPr/>
        </p:nvSpPr>
        <p:spPr>
          <a:xfrm>
            <a:off x="16666635" y="2059882"/>
            <a:ext cx="390159" cy="383750"/>
          </a:xfrm>
          <a:prstGeom prst="mathMultiply">
            <a:avLst>
              <a:gd name="adj1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Image 4">
            <a:extLst>
              <a:ext uri="{FF2B5EF4-FFF2-40B4-BE49-F238E27FC236}">
                <a16:creationId xmlns:a16="http://schemas.microsoft.com/office/drawing/2014/main" id="{3B31E909-4778-4F83-93AF-2245CE55B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4517" y="1917141"/>
            <a:ext cx="3587197" cy="3596211"/>
          </a:xfrm>
          <a:prstGeom prst="rect">
            <a:avLst/>
          </a:prstGeom>
        </p:spPr>
      </p:pic>
      <p:pic>
        <p:nvPicPr>
          <p:cNvPr id="15" name="Picture 6" descr="Pixel Star PNGs for Free Download">
            <a:extLst>
              <a:ext uri="{FF2B5EF4-FFF2-40B4-BE49-F238E27FC236}">
                <a16:creationId xmlns:a16="http://schemas.microsoft.com/office/drawing/2014/main" id="{DCC76179-1A88-4A9D-98F8-8BA53369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35377" y="4703254"/>
            <a:ext cx="1320850" cy="15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ixel Star PNGs for Free Download">
            <a:extLst>
              <a:ext uri="{FF2B5EF4-FFF2-40B4-BE49-F238E27FC236}">
                <a16:creationId xmlns:a16="http://schemas.microsoft.com/office/drawing/2014/main" id="{89207535-7A63-4ABF-AD87-1FA1D607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51900" y="1137246"/>
            <a:ext cx="1093415" cy="12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18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1D7C8-5352-38EE-5C67-F369832251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72000">
                <a:schemeClr val="tx1"/>
              </a:gs>
              <a:gs pos="3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76DEF30-CC97-C6C1-D37C-2E5483D1D689}"/>
              </a:ext>
            </a:extLst>
          </p:cNvPr>
          <p:cNvSpPr/>
          <p:nvPr/>
        </p:nvSpPr>
        <p:spPr>
          <a:xfrm>
            <a:off x="262952" y="209862"/>
            <a:ext cx="11666096" cy="6236297"/>
          </a:xfrm>
          <a:prstGeom prst="roundRect">
            <a:avLst>
              <a:gd name="adj" fmla="val 14429"/>
            </a:avLst>
          </a:prstGeom>
          <a:noFill/>
          <a:ln>
            <a:solidFill>
              <a:srgbClr val="FFFF29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1A744-2F4A-6B75-58AA-8317683F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12"/>
            <a:ext cx="10515600" cy="879694"/>
          </a:xfrm>
        </p:spPr>
        <p:txBody>
          <a:bodyPr/>
          <a:lstStyle/>
          <a:p>
            <a:pPr algn="ctr"/>
            <a:r>
              <a:rPr lang="fr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Characters of the Game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8C08737-6591-D84A-1C31-26E91F35C4CA}"/>
              </a:ext>
            </a:extLst>
          </p:cNvPr>
          <p:cNvSpPr/>
          <p:nvPr/>
        </p:nvSpPr>
        <p:spPr>
          <a:xfrm>
            <a:off x="803031" y="1471201"/>
            <a:ext cx="6911062" cy="4719240"/>
          </a:xfrm>
          <a:prstGeom prst="roundRect">
            <a:avLst>
              <a:gd name="adj" fmla="val 5126"/>
            </a:avLst>
          </a:prstGeom>
          <a:solidFill>
            <a:srgbClr val="00B4B0"/>
          </a:solidFill>
          <a:ln>
            <a:solidFill>
              <a:srgbClr val="006F6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BA0448D-B398-CFD7-6674-EAD964337112}"/>
              </a:ext>
            </a:extLst>
          </p:cNvPr>
          <p:cNvSpPr/>
          <p:nvPr/>
        </p:nvSpPr>
        <p:spPr>
          <a:xfrm>
            <a:off x="996616" y="1858063"/>
            <a:ext cx="6564769" cy="4027936"/>
          </a:xfrm>
          <a:prstGeom prst="roundRect">
            <a:avLst>
              <a:gd name="adj" fmla="val 4739"/>
            </a:avLst>
          </a:prstGeom>
          <a:ln>
            <a:solidFill>
              <a:srgbClr val="FFFF7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68023074-EAFC-7276-8EF0-6F0BA8B6E066}"/>
              </a:ext>
            </a:extLst>
          </p:cNvPr>
          <p:cNvSpPr/>
          <p:nvPr/>
        </p:nvSpPr>
        <p:spPr>
          <a:xfrm>
            <a:off x="7229319" y="1483225"/>
            <a:ext cx="345831" cy="386862"/>
          </a:xfrm>
          <a:prstGeom prst="mathMultiply">
            <a:avLst>
              <a:gd name="adj1" fmla="val 0"/>
            </a:avLst>
          </a:prstGeom>
          <a:solidFill>
            <a:srgbClr val="FFFF71"/>
          </a:solidFill>
          <a:ln>
            <a:solidFill>
              <a:srgbClr val="006F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7B28E5-5D87-D799-3ED5-7AF951EF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931" y="1974566"/>
            <a:ext cx="6527364" cy="37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b="1" u="sng">
                <a:solidFill>
                  <a:srgbClr val="FFFF61"/>
                </a:solidFill>
                <a:latin typeface="Bahnschrift SemiLight"/>
              </a:rPr>
              <a:t>Primate 194:</a:t>
            </a:r>
          </a:p>
          <a:p>
            <a:r>
              <a:rPr lang="en-US" sz="2200">
                <a:solidFill>
                  <a:srgbClr val="FFFF61"/>
                </a:solidFill>
                <a:latin typeface="Bahnschrift SemiLight"/>
              </a:rPr>
              <a:t>Main character (only playable character)</a:t>
            </a:r>
            <a:endParaRPr lang="fr-CA" sz="2200">
              <a:solidFill>
                <a:srgbClr val="FFFF61"/>
              </a:solidFill>
              <a:latin typeface="Bahnschrift SemiLight"/>
            </a:endParaRPr>
          </a:p>
          <a:p>
            <a:r>
              <a:rPr lang="fr-CA" sz="2200">
                <a:solidFill>
                  <a:srgbClr val="FFFF61"/>
                </a:solidFill>
                <a:latin typeface="Bahnschrift SemiLight"/>
              </a:rPr>
              <a:t>Baby </a:t>
            </a:r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monkey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 </a:t>
            </a:r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that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 </a:t>
            </a:r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had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 been </a:t>
            </a:r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captured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 to </a:t>
            </a:r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be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 </a:t>
            </a:r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experimented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 on </a:t>
            </a:r>
          </a:p>
          <a:p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His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 </a:t>
            </a:r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role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 in the </a:t>
            </a:r>
            <a:r>
              <a:rPr lang="fr-CA" sz="2200" err="1">
                <a:solidFill>
                  <a:srgbClr val="FFFF61"/>
                </a:solidFill>
                <a:latin typeface="Bahnschrift SemiLight"/>
              </a:rPr>
              <a:t>game</a:t>
            </a:r>
            <a:r>
              <a:rPr lang="fr-CA" sz="2200">
                <a:solidFill>
                  <a:srgbClr val="FFFF61"/>
                </a:solidFill>
                <a:latin typeface="Bahnschrift SemiLight"/>
              </a:rPr>
              <a:t>: </a:t>
            </a:r>
            <a:endParaRPr lang="fr-CA"/>
          </a:p>
          <a:p>
            <a:pPr marL="0" indent="0">
              <a:buNone/>
            </a:pPr>
            <a:r>
              <a:rPr lang="fr-CA" sz="1800">
                <a:solidFill>
                  <a:srgbClr val="FFFF61"/>
                </a:solidFill>
                <a:latin typeface="Bahnschrift SemiLight"/>
              </a:rPr>
              <a:t>     - Shoot and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eliminate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all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enemies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he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encounters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at      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each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level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in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order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to move on to the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next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level</a:t>
            </a:r>
            <a:endParaRPr lang="fr-CA" sz="1800">
              <a:solidFill>
                <a:srgbClr val="FFFF61"/>
              </a:solidFill>
              <a:latin typeface="Bahnschrift SemiLight"/>
            </a:endParaRPr>
          </a:p>
          <a:p>
            <a:pPr marL="0" indent="0">
              <a:buNone/>
            </a:pPr>
            <a:r>
              <a:rPr lang="fr-CA" sz="1800">
                <a:solidFill>
                  <a:srgbClr val="FFFF61"/>
                </a:solidFill>
                <a:latin typeface="Bahnschrift SemiLight"/>
              </a:rPr>
              <a:t>	- Beat the Final Boss,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retrieve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the </a:t>
            </a:r>
            <a:r>
              <a:rPr lang="fr-CA" sz="1800" err="1">
                <a:solidFill>
                  <a:srgbClr val="FFFF61"/>
                </a:solidFill>
                <a:latin typeface="Bahnschrift SemiLight"/>
              </a:rPr>
              <a:t>lab</a:t>
            </a:r>
            <a:r>
              <a:rPr lang="fr-CA" sz="1800">
                <a:solidFill>
                  <a:srgbClr val="FFFF61"/>
                </a:solidFill>
                <a:latin typeface="Bahnschrift SemiLight"/>
              </a:rPr>
              <a:t> key and      escape!</a:t>
            </a:r>
          </a:p>
          <a:p>
            <a:pPr marL="0" indent="0">
              <a:buNone/>
            </a:pPr>
            <a:endParaRPr lang="fr-CA" sz="2000">
              <a:solidFill>
                <a:srgbClr val="FFFF61"/>
              </a:solidFill>
              <a:latin typeface="Bahnschrift SemiLight" panose="020B0502040204020203" pitchFamily="34" charset="0"/>
            </a:endParaRPr>
          </a:p>
          <a:p>
            <a:endParaRPr lang="fr-CA">
              <a:solidFill>
                <a:srgbClr val="FFFF6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E971FEC-729F-49C8-A35C-7DB60BF92565}"/>
              </a:ext>
            </a:extLst>
          </p:cNvPr>
          <p:cNvSpPr/>
          <p:nvPr/>
        </p:nvSpPr>
        <p:spPr>
          <a:xfrm>
            <a:off x="7371186" y="2003958"/>
            <a:ext cx="4388381" cy="3653726"/>
          </a:xfrm>
          <a:prstGeom prst="roundRect">
            <a:avLst>
              <a:gd name="adj" fmla="val 7759"/>
            </a:avLst>
          </a:prstGeom>
          <a:solidFill>
            <a:srgbClr val="006F6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E5674B7-CD78-F2D8-4051-789FFA21A275}"/>
              </a:ext>
            </a:extLst>
          </p:cNvPr>
          <p:cNvSpPr/>
          <p:nvPr/>
        </p:nvSpPr>
        <p:spPr>
          <a:xfrm>
            <a:off x="7590594" y="2474562"/>
            <a:ext cx="4020706" cy="2996790"/>
          </a:xfrm>
          <a:prstGeom prst="roundRect">
            <a:avLst>
              <a:gd name="adj" fmla="val 8910"/>
            </a:avLst>
          </a:prstGeom>
          <a:ln>
            <a:solidFill>
              <a:srgbClr val="FFFF29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AFBA6E40-1CFE-6EFA-47EF-470E5E6CACAB}"/>
              </a:ext>
            </a:extLst>
          </p:cNvPr>
          <p:cNvSpPr/>
          <p:nvPr/>
        </p:nvSpPr>
        <p:spPr>
          <a:xfrm>
            <a:off x="11117894" y="2059882"/>
            <a:ext cx="390159" cy="383750"/>
          </a:xfrm>
          <a:prstGeom prst="mathMultiply">
            <a:avLst>
              <a:gd name="adj1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0BC69F-4A92-CF10-134A-5FCEAE05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76" y="1917141"/>
            <a:ext cx="3587197" cy="3596211"/>
          </a:xfrm>
          <a:prstGeom prst="rect">
            <a:avLst/>
          </a:prstGeom>
        </p:spPr>
      </p:pic>
      <p:pic>
        <p:nvPicPr>
          <p:cNvPr id="1030" name="Picture 6" descr="Pixel Star PNGs for Free Download">
            <a:extLst>
              <a:ext uri="{FF2B5EF4-FFF2-40B4-BE49-F238E27FC236}">
                <a16:creationId xmlns:a16="http://schemas.microsoft.com/office/drawing/2014/main" id="{E5E607ED-CD7F-3BD6-25F2-295C219B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4" y="4703254"/>
            <a:ext cx="1320850" cy="15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xel Star PNGs for Free Download">
            <a:extLst>
              <a:ext uri="{FF2B5EF4-FFF2-40B4-BE49-F238E27FC236}">
                <a16:creationId xmlns:a16="http://schemas.microsoft.com/office/drawing/2014/main" id="{FAB0954C-9FFC-4C72-349A-492CD069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3159" y="1137246"/>
            <a:ext cx="1093415" cy="12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85FFD875-8550-49EE-B5CB-367D4DF42129}"/>
              </a:ext>
            </a:extLst>
          </p:cNvPr>
          <p:cNvSpPr/>
          <p:nvPr/>
        </p:nvSpPr>
        <p:spPr>
          <a:xfrm>
            <a:off x="12928043" y="1367837"/>
            <a:ext cx="10941803" cy="2584234"/>
          </a:xfrm>
          <a:prstGeom prst="roundRect">
            <a:avLst/>
          </a:prstGeom>
          <a:solidFill>
            <a:srgbClr val="55824B"/>
          </a:solidFill>
          <a:ln>
            <a:solidFill>
              <a:srgbClr val="FFFF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 : coins arrondis 12">
            <a:extLst>
              <a:ext uri="{FF2B5EF4-FFF2-40B4-BE49-F238E27FC236}">
                <a16:creationId xmlns:a16="http://schemas.microsoft.com/office/drawing/2014/main" id="{D83971D4-8DCA-49BA-B1CD-210A8C58331E}"/>
              </a:ext>
            </a:extLst>
          </p:cNvPr>
          <p:cNvSpPr/>
          <p:nvPr/>
        </p:nvSpPr>
        <p:spPr>
          <a:xfrm>
            <a:off x="-12406859" y="4136620"/>
            <a:ext cx="10941803" cy="2272553"/>
          </a:xfrm>
          <a:prstGeom prst="roundRect">
            <a:avLst/>
          </a:prstGeom>
          <a:solidFill>
            <a:srgbClr val="FFFF6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5C97E203-17E4-4B33-B220-AB961A957185}"/>
              </a:ext>
            </a:extLst>
          </p:cNvPr>
          <p:cNvSpPr txBox="1">
            <a:spLocks/>
          </p:cNvSpPr>
          <p:nvPr/>
        </p:nvSpPr>
        <p:spPr>
          <a:xfrm>
            <a:off x="13161809" y="1732863"/>
            <a:ext cx="10515600" cy="2017955"/>
          </a:xfrm>
          <a:prstGeom prst="roundRect">
            <a:avLst>
              <a:gd name="adj" fmla="val 15131"/>
            </a:avLst>
          </a:prstGeom>
          <a:solidFill>
            <a:schemeClr val="tx1"/>
          </a:solidFill>
          <a:ln>
            <a:solidFill>
              <a:srgbClr val="FFFF61"/>
            </a:solidFill>
          </a:ln>
          <a:effectLst>
            <a:glow rad="63500">
              <a:srgbClr val="FFFF71">
                <a:alpha val="40000"/>
              </a:srgb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b="1" u="sng">
                <a:solidFill>
                  <a:srgbClr val="FFFF71"/>
                </a:solidFill>
              </a:rPr>
              <a:t>Evil Head Scientist (aka the Big Boss)</a:t>
            </a:r>
          </a:p>
          <a:p>
            <a:r>
              <a:rPr lang="fr-CA" sz="2200">
                <a:solidFill>
                  <a:srgbClr val="FFFF71"/>
                </a:solidFill>
              </a:rPr>
              <a:t>Main antagonist of the game; Primate 194's main enemy</a:t>
            </a:r>
          </a:p>
          <a:p>
            <a:r>
              <a:rPr lang="fr-CA" sz="2200">
                <a:solidFill>
                  <a:srgbClr val="FFFF71"/>
                </a:solidFill>
              </a:rPr>
              <a:t>Role in the game: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CA" sz="2000">
                <a:solidFill>
                  <a:srgbClr val="FFFF71"/>
                </a:solidFill>
              </a:rPr>
              <a:t>- serves as the Final Boss of our game</a:t>
            </a:r>
          </a:p>
          <a:p>
            <a:endParaRPr lang="fr-CA">
              <a:solidFill>
                <a:srgbClr val="FFFF61"/>
              </a:solidFill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B45A6014-67D7-4FD6-BC26-C5A1E3E55572}"/>
              </a:ext>
            </a:extLst>
          </p:cNvPr>
          <p:cNvSpPr txBox="1">
            <a:spLocks/>
          </p:cNvSpPr>
          <p:nvPr/>
        </p:nvSpPr>
        <p:spPr>
          <a:xfrm>
            <a:off x="-12171210" y="4510647"/>
            <a:ext cx="10515600" cy="1741472"/>
          </a:xfrm>
          <a:prstGeom prst="roundRect">
            <a:avLst>
              <a:gd name="adj" fmla="val 15131"/>
            </a:avLst>
          </a:prstGeom>
          <a:solidFill>
            <a:schemeClr val="tx1"/>
          </a:solidFill>
          <a:ln>
            <a:solidFill>
              <a:srgbClr val="00B4B0"/>
            </a:solidFill>
          </a:ln>
          <a:effectLst>
            <a:glow rad="63500">
              <a:srgbClr val="00B4B0">
                <a:alpha val="40000"/>
              </a:srgbClr>
            </a:glo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0" lvl="5" indent="0" algn="r">
              <a:buNone/>
            </a:pPr>
            <a:r>
              <a:rPr lang="fr-CA" sz="2800" b="1" u="sng">
                <a:solidFill>
                  <a:srgbClr val="00B4B0"/>
                </a:solidFill>
              </a:rPr>
              <a:t>Security </a:t>
            </a:r>
            <a:r>
              <a:rPr lang="fr-CA" sz="2800" b="1" u="sng" err="1">
                <a:solidFill>
                  <a:srgbClr val="00B4B0"/>
                </a:solidFill>
              </a:rPr>
              <a:t>Guards</a:t>
            </a:r>
            <a:endParaRPr lang="fr-CA" sz="2800" b="1" u="sng">
              <a:solidFill>
                <a:srgbClr val="00B4B0"/>
              </a:solidFill>
            </a:endParaRPr>
          </a:p>
          <a:p>
            <a:pPr lvl="5" algn="r"/>
            <a:r>
              <a:rPr lang="fr-CA" err="1">
                <a:solidFill>
                  <a:srgbClr val="00B4B0"/>
                </a:solidFill>
              </a:rPr>
              <a:t>Secondary</a:t>
            </a:r>
            <a:r>
              <a:rPr lang="fr-CA">
                <a:solidFill>
                  <a:srgbClr val="00B4B0"/>
                </a:solidFill>
              </a:rPr>
              <a:t> </a:t>
            </a:r>
            <a:r>
              <a:rPr lang="fr-CA" err="1">
                <a:solidFill>
                  <a:srgbClr val="00B4B0"/>
                </a:solidFill>
              </a:rPr>
              <a:t>enemy</a:t>
            </a:r>
            <a:r>
              <a:rPr lang="fr-CA">
                <a:solidFill>
                  <a:srgbClr val="00B4B0"/>
                </a:solidFill>
              </a:rPr>
              <a:t> ; </a:t>
            </a:r>
            <a:r>
              <a:rPr lang="fr-CA" err="1">
                <a:solidFill>
                  <a:srgbClr val="00B4B0"/>
                </a:solidFill>
              </a:rPr>
              <a:t>Evil</a:t>
            </a:r>
            <a:r>
              <a:rPr lang="fr-CA">
                <a:solidFill>
                  <a:srgbClr val="00B4B0"/>
                </a:solidFill>
              </a:rPr>
              <a:t> Head </a:t>
            </a:r>
            <a:r>
              <a:rPr lang="fr-CA" err="1">
                <a:solidFill>
                  <a:srgbClr val="00B4B0"/>
                </a:solidFill>
              </a:rPr>
              <a:t>Scientist's</a:t>
            </a:r>
            <a:r>
              <a:rPr lang="fr-CA">
                <a:solidFill>
                  <a:srgbClr val="00B4B0"/>
                </a:solidFill>
              </a:rPr>
              <a:t> </a:t>
            </a:r>
            <a:r>
              <a:rPr lang="fr-CA" err="1">
                <a:solidFill>
                  <a:srgbClr val="00B4B0"/>
                </a:solidFill>
              </a:rPr>
              <a:t>employees</a:t>
            </a:r>
            <a:endParaRPr lang="fr-CA">
              <a:solidFill>
                <a:srgbClr val="00B4B0"/>
              </a:solidFill>
            </a:endParaRPr>
          </a:p>
          <a:p>
            <a:pPr lvl="5" algn="r"/>
            <a:r>
              <a:rPr lang="fr-CA" err="1">
                <a:solidFill>
                  <a:srgbClr val="00B4B0"/>
                </a:solidFill>
              </a:rPr>
              <a:t>Role</a:t>
            </a:r>
            <a:r>
              <a:rPr lang="fr-CA">
                <a:solidFill>
                  <a:srgbClr val="00B4B0"/>
                </a:solidFill>
              </a:rPr>
              <a:t> in the </a:t>
            </a:r>
            <a:r>
              <a:rPr lang="fr-CA" err="1">
                <a:solidFill>
                  <a:srgbClr val="00B4B0"/>
                </a:solidFill>
              </a:rPr>
              <a:t>game</a:t>
            </a:r>
            <a:r>
              <a:rPr lang="fr-CA">
                <a:solidFill>
                  <a:srgbClr val="00B4B0"/>
                </a:solidFill>
              </a:rPr>
              <a:t>:</a:t>
            </a:r>
          </a:p>
          <a:p>
            <a:pPr marL="2743200" lvl="6" indent="0" algn="r">
              <a:buNone/>
            </a:pPr>
            <a:r>
              <a:rPr lang="fr-CA" sz="2000">
                <a:solidFill>
                  <a:srgbClr val="00B4B0"/>
                </a:solidFill>
              </a:rPr>
              <a:t>- </a:t>
            </a:r>
            <a:r>
              <a:rPr lang="fr-CA" sz="2000" err="1">
                <a:solidFill>
                  <a:srgbClr val="00B4B0"/>
                </a:solidFill>
              </a:rPr>
              <a:t>Attempt</a:t>
            </a:r>
            <a:r>
              <a:rPr lang="fr-CA" sz="2000">
                <a:solidFill>
                  <a:srgbClr val="00B4B0"/>
                </a:solidFill>
              </a:rPr>
              <a:t> to capture Primate 194 </a:t>
            </a:r>
            <a:r>
              <a:rPr lang="fr-CA" sz="2000" err="1">
                <a:solidFill>
                  <a:srgbClr val="00B4B0"/>
                </a:solidFill>
              </a:rPr>
              <a:t>before</a:t>
            </a:r>
            <a:r>
              <a:rPr lang="fr-CA" sz="2000">
                <a:solidFill>
                  <a:srgbClr val="00B4B0"/>
                </a:solidFill>
              </a:rPr>
              <a:t> </a:t>
            </a:r>
            <a:r>
              <a:rPr lang="fr-CA" sz="2000" err="1">
                <a:solidFill>
                  <a:srgbClr val="00B4B0"/>
                </a:solidFill>
              </a:rPr>
              <a:t>he</a:t>
            </a:r>
            <a:r>
              <a:rPr lang="fr-CA" sz="2000">
                <a:solidFill>
                  <a:srgbClr val="00B4B0"/>
                </a:solidFill>
              </a:rPr>
              <a:t> </a:t>
            </a:r>
            <a:r>
              <a:rPr lang="fr-CA" sz="2000" err="1">
                <a:solidFill>
                  <a:srgbClr val="00B4B0"/>
                </a:solidFill>
              </a:rPr>
              <a:t>encouters</a:t>
            </a:r>
            <a:r>
              <a:rPr lang="fr-CA" sz="2000">
                <a:solidFill>
                  <a:srgbClr val="00B4B0"/>
                </a:solidFill>
              </a:rPr>
              <a:t> the </a:t>
            </a:r>
            <a:r>
              <a:rPr lang="fr-CA" sz="2000" err="1">
                <a:solidFill>
                  <a:srgbClr val="00B4B0"/>
                </a:solidFill>
              </a:rPr>
              <a:t>Evil</a:t>
            </a:r>
            <a:r>
              <a:rPr lang="fr-CA" sz="2000">
                <a:solidFill>
                  <a:srgbClr val="00B4B0"/>
                </a:solidFill>
              </a:rPr>
              <a:t> Head </a:t>
            </a:r>
            <a:r>
              <a:rPr lang="fr-CA" sz="2000" err="1">
                <a:solidFill>
                  <a:srgbClr val="00B4B0"/>
                </a:solidFill>
              </a:rPr>
              <a:t>Scientist</a:t>
            </a:r>
          </a:p>
          <a:p>
            <a:endParaRPr lang="fr-CA">
              <a:solidFill>
                <a:srgbClr val="FFFF61"/>
              </a:solidFill>
            </a:endParaRPr>
          </a:p>
        </p:txBody>
      </p:sp>
      <p:pic>
        <p:nvPicPr>
          <p:cNvPr id="22" name="Image 4">
            <a:extLst>
              <a:ext uri="{FF2B5EF4-FFF2-40B4-BE49-F238E27FC236}">
                <a16:creationId xmlns:a16="http://schemas.microsoft.com/office/drawing/2014/main" id="{1C98B3DA-A7FA-406A-A46A-0727D3913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1109" y="434894"/>
            <a:ext cx="3962400" cy="3962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 5">
            <a:extLst>
              <a:ext uri="{FF2B5EF4-FFF2-40B4-BE49-F238E27FC236}">
                <a16:creationId xmlns:a16="http://schemas.microsoft.com/office/drawing/2014/main" id="{6FBD6F0C-88FF-4B24-8087-CAB2FFE80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6" b="96429" l="6061" r="93939">
                        <a14:foregroundMark x1="61953" y1="4286" x2="61953" y2="4286"/>
                        <a14:foregroundMark x1="6397" y1="33929" x2="6397" y2="33929"/>
                        <a14:foregroundMark x1="53535" y1="93571" x2="53535" y2="93571"/>
                        <a14:foregroundMark x1="88552" y1="93571" x2="88552" y2="93571"/>
                        <a14:foregroundMark x1="94276" y1="89286" x2="94276" y2="89286"/>
                        <a14:foregroundMark x1="79461" y1="90357" x2="79461" y2="90357"/>
                        <a14:foregroundMark x1="47811" y1="91786" x2="47811" y2="91786"/>
                        <a14:foregroundMark x1="47811" y1="91786" x2="47811" y2="91786"/>
                        <a14:foregroundMark x1="47811" y1="91786" x2="47811" y2="91786"/>
                        <a14:foregroundMark x1="47811" y1="91786" x2="47811" y2="91786"/>
                        <a14:foregroundMark x1="76412" y1="87672" x2="87542" y2="86071"/>
                        <a14:foregroundMark x1="60227" y1="90000" x2="61590" y2="89804"/>
                        <a14:foregroundMark x1="47811" y1="91786" x2="55553" y2="90672"/>
                        <a14:foregroundMark x1="87542" y1="86071" x2="78068" y2="90194"/>
                        <a14:foregroundMark x1="50505" y1="96429" x2="50168" y2="91071"/>
                        <a14:foregroundMark x1="42761" y1="90000" x2="50505" y2="91786"/>
                        <a14:backgroundMark x1="64646" y1="93571" x2="65320" y2="86786"/>
                        <a14:backgroundMark x1="65320" y1="86786" x2="73737" y2="86071"/>
                        <a14:backgroundMark x1="73737" y1="89286" x2="61953" y2="90000"/>
                        <a14:backgroundMark x1="76768" y1="88214" x2="61953" y2="90357"/>
                        <a14:backgroundMark x1="61279" y1="90000" x2="61279" y2="9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2105173" y="4168651"/>
            <a:ext cx="2398591" cy="22612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Signe de multiplication 10">
            <a:extLst>
              <a:ext uri="{FF2B5EF4-FFF2-40B4-BE49-F238E27FC236}">
                <a16:creationId xmlns:a16="http://schemas.microsoft.com/office/drawing/2014/main" id="{C3BDB2B2-7CAF-42CC-AEC0-24AECC9DBF62}"/>
              </a:ext>
            </a:extLst>
          </p:cNvPr>
          <p:cNvSpPr/>
          <p:nvPr/>
        </p:nvSpPr>
        <p:spPr>
          <a:xfrm>
            <a:off x="23251530" y="1375264"/>
            <a:ext cx="345831" cy="386862"/>
          </a:xfrm>
          <a:prstGeom prst="mathMultiply">
            <a:avLst>
              <a:gd name="adj1" fmla="val 0"/>
            </a:avLst>
          </a:prstGeom>
          <a:solidFill>
            <a:srgbClr val="FFFF71"/>
          </a:solidFill>
          <a:ln>
            <a:solidFill>
              <a:srgbClr val="FFFF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Signe de multiplication 13">
            <a:extLst>
              <a:ext uri="{FF2B5EF4-FFF2-40B4-BE49-F238E27FC236}">
                <a16:creationId xmlns:a16="http://schemas.microsoft.com/office/drawing/2014/main" id="{0E9B6B06-EB22-4B76-898E-F5CE94422275}"/>
              </a:ext>
            </a:extLst>
          </p:cNvPr>
          <p:cNvSpPr/>
          <p:nvPr/>
        </p:nvSpPr>
        <p:spPr>
          <a:xfrm>
            <a:off x="-2001441" y="4115844"/>
            <a:ext cx="345831" cy="386862"/>
          </a:xfrm>
          <a:prstGeom prst="mathMultiply">
            <a:avLst>
              <a:gd name="adj1" fmla="val 0"/>
            </a:avLst>
          </a:prstGeom>
          <a:solidFill>
            <a:srgbClr val="FFFF71"/>
          </a:solidFill>
          <a:ln>
            <a:solidFill>
              <a:srgbClr val="00B4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4905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6803E-78E2-2D79-00F7-EE0D21A3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FEAE6-85FA-57FA-B0B0-355C325D2B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72000">
                <a:schemeClr val="tx1"/>
              </a:gs>
              <a:gs pos="2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2D94A40-8A09-5CC1-B6A6-5DCF87495A6A}"/>
              </a:ext>
            </a:extLst>
          </p:cNvPr>
          <p:cNvSpPr/>
          <p:nvPr/>
        </p:nvSpPr>
        <p:spPr>
          <a:xfrm>
            <a:off x="262952" y="287352"/>
            <a:ext cx="11666096" cy="6385287"/>
          </a:xfrm>
          <a:prstGeom prst="roundRect">
            <a:avLst>
              <a:gd name="adj" fmla="val 9332"/>
            </a:avLst>
          </a:prstGeom>
          <a:solidFill>
            <a:schemeClr val="tx1">
              <a:alpha val="18000"/>
            </a:schemeClr>
          </a:solidFill>
          <a:ln>
            <a:solidFill>
              <a:srgbClr val="FFFF29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7425AC5-0FC0-E389-0C92-EBD9068C73D7}"/>
              </a:ext>
            </a:extLst>
          </p:cNvPr>
          <p:cNvSpPr/>
          <p:nvPr/>
        </p:nvSpPr>
        <p:spPr>
          <a:xfrm>
            <a:off x="604434" y="1367837"/>
            <a:ext cx="10941803" cy="2584234"/>
          </a:xfrm>
          <a:prstGeom prst="roundRect">
            <a:avLst/>
          </a:prstGeom>
          <a:solidFill>
            <a:srgbClr val="55824B"/>
          </a:solidFill>
          <a:ln>
            <a:solidFill>
              <a:srgbClr val="FFFF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DD0B23-4C39-0450-A66E-15A8F381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47" y="262851"/>
            <a:ext cx="8564105" cy="1142449"/>
          </a:xfrm>
        </p:spPr>
        <p:txBody>
          <a:bodyPr>
            <a:normAutofit/>
          </a:bodyPr>
          <a:lstStyle/>
          <a:p>
            <a:pPr algn="ctr"/>
            <a:r>
              <a:rPr lang="fr-CA" sz="4000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Characters of the Game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2D1D9A-C9E6-33F8-0D78-CCE31DAFDFBB}"/>
              </a:ext>
            </a:extLst>
          </p:cNvPr>
          <p:cNvSpPr/>
          <p:nvPr/>
        </p:nvSpPr>
        <p:spPr>
          <a:xfrm>
            <a:off x="602551" y="4136620"/>
            <a:ext cx="10941803" cy="2272553"/>
          </a:xfrm>
          <a:prstGeom prst="roundRect">
            <a:avLst/>
          </a:prstGeom>
          <a:solidFill>
            <a:srgbClr val="FFFF6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F53196-1A3A-D306-CC43-96721B9F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863"/>
            <a:ext cx="10515600" cy="2017955"/>
          </a:xfrm>
          <a:prstGeom prst="roundRect">
            <a:avLst>
              <a:gd name="adj" fmla="val 15131"/>
            </a:avLst>
          </a:prstGeom>
          <a:solidFill>
            <a:schemeClr val="tx1"/>
          </a:solidFill>
          <a:ln>
            <a:solidFill>
              <a:srgbClr val="FFFF61"/>
            </a:solidFill>
          </a:ln>
          <a:effectLst>
            <a:glow rad="63500">
              <a:srgbClr val="FFFF71">
                <a:alpha val="40000"/>
              </a:srgbClr>
            </a:glo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b="1" u="sng" err="1">
                <a:solidFill>
                  <a:srgbClr val="FFFF71"/>
                </a:solidFill>
              </a:rPr>
              <a:t>Evil</a:t>
            </a:r>
            <a:r>
              <a:rPr lang="fr-CA" b="1" u="sng">
                <a:solidFill>
                  <a:srgbClr val="FFFF71"/>
                </a:solidFill>
              </a:rPr>
              <a:t> Head </a:t>
            </a:r>
            <a:r>
              <a:rPr lang="fr-CA" b="1" u="sng" err="1">
                <a:solidFill>
                  <a:srgbClr val="FFFF71"/>
                </a:solidFill>
              </a:rPr>
              <a:t>Scientist</a:t>
            </a:r>
            <a:r>
              <a:rPr lang="fr-CA" b="1" u="sng">
                <a:solidFill>
                  <a:srgbClr val="FFFF71"/>
                </a:solidFill>
              </a:rPr>
              <a:t> (aka the Big Boss)</a:t>
            </a:r>
          </a:p>
          <a:p>
            <a:r>
              <a:rPr lang="fr-CA" sz="2200">
                <a:solidFill>
                  <a:srgbClr val="FFFF71"/>
                </a:solidFill>
              </a:rPr>
              <a:t>Main </a:t>
            </a:r>
            <a:r>
              <a:rPr lang="fr-CA" sz="2200" err="1">
                <a:solidFill>
                  <a:srgbClr val="FFFF71"/>
                </a:solidFill>
              </a:rPr>
              <a:t>antagonist</a:t>
            </a:r>
            <a:r>
              <a:rPr lang="fr-CA" sz="2200">
                <a:solidFill>
                  <a:srgbClr val="FFFF71"/>
                </a:solidFill>
              </a:rPr>
              <a:t> of the </a:t>
            </a:r>
            <a:r>
              <a:rPr lang="fr-CA" sz="2200" err="1">
                <a:solidFill>
                  <a:srgbClr val="FFFF71"/>
                </a:solidFill>
              </a:rPr>
              <a:t>game</a:t>
            </a:r>
            <a:r>
              <a:rPr lang="fr-CA" sz="2200">
                <a:solidFill>
                  <a:srgbClr val="FFFF71"/>
                </a:solidFill>
              </a:rPr>
              <a:t>; Primate 194's main </a:t>
            </a:r>
            <a:r>
              <a:rPr lang="fr-CA" sz="2200" err="1">
                <a:solidFill>
                  <a:srgbClr val="FFFF71"/>
                </a:solidFill>
              </a:rPr>
              <a:t>enemy</a:t>
            </a:r>
            <a:endParaRPr lang="fr-CA" sz="2200">
              <a:solidFill>
                <a:srgbClr val="FFFF71"/>
              </a:solidFill>
            </a:endParaRPr>
          </a:p>
          <a:p>
            <a:r>
              <a:rPr lang="fr-CA" sz="2200" err="1">
                <a:solidFill>
                  <a:srgbClr val="FFFF71"/>
                </a:solidFill>
              </a:rPr>
              <a:t>Role</a:t>
            </a:r>
            <a:r>
              <a:rPr lang="fr-CA" sz="2200">
                <a:solidFill>
                  <a:srgbClr val="FFFF71"/>
                </a:solidFill>
              </a:rPr>
              <a:t> in the </a:t>
            </a:r>
            <a:r>
              <a:rPr lang="fr-CA" sz="2200" err="1">
                <a:solidFill>
                  <a:srgbClr val="FFFF71"/>
                </a:solidFill>
              </a:rPr>
              <a:t>game</a:t>
            </a:r>
            <a:r>
              <a:rPr lang="fr-CA" sz="2200">
                <a:solidFill>
                  <a:srgbClr val="FFFF7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r-CA" sz="2000">
                <a:solidFill>
                  <a:srgbClr val="FFFF71"/>
                </a:solidFill>
              </a:rPr>
              <a:t>- serves as the Final Boss of </a:t>
            </a:r>
            <a:r>
              <a:rPr lang="fr-CA" sz="2000" err="1">
                <a:solidFill>
                  <a:srgbClr val="FFFF71"/>
                </a:solidFill>
              </a:rPr>
              <a:t>our</a:t>
            </a:r>
            <a:r>
              <a:rPr lang="fr-CA" sz="2000">
                <a:solidFill>
                  <a:srgbClr val="FFFF71"/>
                </a:solidFill>
              </a:rPr>
              <a:t> </a:t>
            </a:r>
            <a:r>
              <a:rPr lang="fr-CA" sz="2000" err="1">
                <a:solidFill>
                  <a:srgbClr val="FFFF71"/>
                </a:solidFill>
              </a:rPr>
              <a:t>game</a:t>
            </a:r>
          </a:p>
          <a:p>
            <a:endParaRPr lang="fr-CA">
              <a:solidFill>
                <a:srgbClr val="FFFF61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5928053-AB38-951F-977C-4F3A0EA49325}"/>
              </a:ext>
            </a:extLst>
          </p:cNvPr>
          <p:cNvSpPr txBox="1">
            <a:spLocks/>
          </p:cNvSpPr>
          <p:nvPr/>
        </p:nvSpPr>
        <p:spPr>
          <a:xfrm>
            <a:off x="838200" y="4510647"/>
            <a:ext cx="10515600" cy="1741472"/>
          </a:xfrm>
          <a:prstGeom prst="roundRect">
            <a:avLst>
              <a:gd name="adj" fmla="val 15131"/>
            </a:avLst>
          </a:prstGeom>
          <a:solidFill>
            <a:schemeClr val="tx1"/>
          </a:solidFill>
          <a:ln>
            <a:solidFill>
              <a:srgbClr val="00B4B0"/>
            </a:solidFill>
          </a:ln>
          <a:effectLst>
            <a:glow rad="63500">
              <a:srgbClr val="00B4B0">
                <a:alpha val="40000"/>
              </a:srgbClr>
            </a:glo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0" lvl="5" indent="0" algn="r">
              <a:buNone/>
            </a:pPr>
            <a:r>
              <a:rPr lang="fr-CA" sz="2800" b="1" u="sng">
                <a:solidFill>
                  <a:srgbClr val="00B4B0"/>
                </a:solidFill>
              </a:rPr>
              <a:t>Security </a:t>
            </a:r>
            <a:r>
              <a:rPr lang="fr-CA" sz="2800" b="1" u="sng" err="1">
                <a:solidFill>
                  <a:srgbClr val="00B4B0"/>
                </a:solidFill>
              </a:rPr>
              <a:t>Guards</a:t>
            </a:r>
            <a:endParaRPr lang="fr-CA" sz="2800" b="1" u="sng">
              <a:solidFill>
                <a:srgbClr val="00B4B0"/>
              </a:solidFill>
            </a:endParaRPr>
          </a:p>
          <a:p>
            <a:pPr lvl="5" algn="r"/>
            <a:r>
              <a:rPr lang="fr-CA" err="1">
                <a:solidFill>
                  <a:srgbClr val="00B4B0"/>
                </a:solidFill>
              </a:rPr>
              <a:t>Secondary</a:t>
            </a:r>
            <a:r>
              <a:rPr lang="fr-CA">
                <a:solidFill>
                  <a:srgbClr val="00B4B0"/>
                </a:solidFill>
              </a:rPr>
              <a:t> </a:t>
            </a:r>
            <a:r>
              <a:rPr lang="fr-CA" err="1">
                <a:solidFill>
                  <a:srgbClr val="00B4B0"/>
                </a:solidFill>
              </a:rPr>
              <a:t>enemy</a:t>
            </a:r>
            <a:r>
              <a:rPr lang="fr-CA">
                <a:solidFill>
                  <a:srgbClr val="00B4B0"/>
                </a:solidFill>
              </a:rPr>
              <a:t> ; </a:t>
            </a:r>
            <a:r>
              <a:rPr lang="fr-CA" err="1">
                <a:solidFill>
                  <a:srgbClr val="00B4B0"/>
                </a:solidFill>
              </a:rPr>
              <a:t>Evil</a:t>
            </a:r>
            <a:r>
              <a:rPr lang="fr-CA">
                <a:solidFill>
                  <a:srgbClr val="00B4B0"/>
                </a:solidFill>
              </a:rPr>
              <a:t> Head </a:t>
            </a:r>
            <a:r>
              <a:rPr lang="fr-CA" err="1">
                <a:solidFill>
                  <a:srgbClr val="00B4B0"/>
                </a:solidFill>
              </a:rPr>
              <a:t>Scientist's</a:t>
            </a:r>
            <a:r>
              <a:rPr lang="fr-CA">
                <a:solidFill>
                  <a:srgbClr val="00B4B0"/>
                </a:solidFill>
              </a:rPr>
              <a:t> </a:t>
            </a:r>
            <a:r>
              <a:rPr lang="fr-CA" err="1">
                <a:solidFill>
                  <a:srgbClr val="00B4B0"/>
                </a:solidFill>
              </a:rPr>
              <a:t>employees</a:t>
            </a:r>
            <a:endParaRPr lang="fr-CA">
              <a:solidFill>
                <a:srgbClr val="00B4B0"/>
              </a:solidFill>
            </a:endParaRPr>
          </a:p>
          <a:p>
            <a:pPr lvl="5" algn="r"/>
            <a:r>
              <a:rPr lang="fr-CA" err="1">
                <a:solidFill>
                  <a:srgbClr val="00B4B0"/>
                </a:solidFill>
              </a:rPr>
              <a:t>Role</a:t>
            </a:r>
            <a:r>
              <a:rPr lang="fr-CA">
                <a:solidFill>
                  <a:srgbClr val="00B4B0"/>
                </a:solidFill>
              </a:rPr>
              <a:t> in the </a:t>
            </a:r>
            <a:r>
              <a:rPr lang="fr-CA" err="1">
                <a:solidFill>
                  <a:srgbClr val="00B4B0"/>
                </a:solidFill>
              </a:rPr>
              <a:t>game</a:t>
            </a:r>
            <a:r>
              <a:rPr lang="fr-CA">
                <a:solidFill>
                  <a:srgbClr val="00B4B0"/>
                </a:solidFill>
              </a:rPr>
              <a:t>:</a:t>
            </a:r>
          </a:p>
          <a:p>
            <a:pPr marL="2743200" lvl="6" indent="0" algn="r">
              <a:buNone/>
            </a:pPr>
            <a:r>
              <a:rPr lang="fr-CA" sz="2000">
                <a:solidFill>
                  <a:srgbClr val="00B4B0"/>
                </a:solidFill>
              </a:rPr>
              <a:t>- </a:t>
            </a:r>
            <a:r>
              <a:rPr lang="fr-CA" sz="2000" err="1">
                <a:solidFill>
                  <a:srgbClr val="00B4B0"/>
                </a:solidFill>
              </a:rPr>
              <a:t>Attempt</a:t>
            </a:r>
            <a:r>
              <a:rPr lang="fr-CA" sz="2000">
                <a:solidFill>
                  <a:srgbClr val="00B4B0"/>
                </a:solidFill>
              </a:rPr>
              <a:t> to capture Primate 194 </a:t>
            </a:r>
            <a:r>
              <a:rPr lang="fr-CA" sz="2000" err="1">
                <a:solidFill>
                  <a:srgbClr val="00B4B0"/>
                </a:solidFill>
              </a:rPr>
              <a:t>before</a:t>
            </a:r>
            <a:r>
              <a:rPr lang="fr-CA" sz="2000">
                <a:solidFill>
                  <a:srgbClr val="00B4B0"/>
                </a:solidFill>
              </a:rPr>
              <a:t> </a:t>
            </a:r>
            <a:r>
              <a:rPr lang="fr-CA" sz="2000" err="1">
                <a:solidFill>
                  <a:srgbClr val="00B4B0"/>
                </a:solidFill>
              </a:rPr>
              <a:t>he</a:t>
            </a:r>
            <a:r>
              <a:rPr lang="fr-CA" sz="2000">
                <a:solidFill>
                  <a:srgbClr val="00B4B0"/>
                </a:solidFill>
              </a:rPr>
              <a:t> </a:t>
            </a:r>
            <a:r>
              <a:rPr lang="fr-CA" sz="2000" err="1">
                <a:solidFill>
                  <a:srgbClr val="00B4B0"/>
                </a:solidFill>
              </a:rPr>
              <a:t>encouters</a:t>
            </a:r>
            <a:r>
              <a:rPr lang="fr-CA" sz="2000">
                <a:solidFill>
                  <a:srgbClr val="00B4B0"/>
                </a:solidFill>
              </a:rPr>
              <a:t> the </a:t>
            </a:r>
            <a:r>
              <a:rPr lang="fr-CA" sz="2000" err="1">
                <a:solidFill>
                  <a:srgbClr val="00B4B0"/>
                </a:solidFill>
              </a:rPr>
              <a:t>Evil</a:t>
            </a:r>
            <a:r>
              <a:rPr lang="fr-CA" sz="2000">
                <a:solidFill>
                  <a:srgbClr val="00B4B0"/>
                </a:solidFill>
              </a:rPr>
              <a:t> Head </a:t>
            </a:r>
            <a:r>
              <a:rPr lang="fr-CA" sz="2000" err="1">
                <a:solidFill>
                  <a:srgbClr val="00B4B0"/>
                </a:solidFill>
              </a:rPr>
              <a:t>Scientist</a:t>
            </a:r>
          </a:p>
          <a:p>
            <a:endParaRPr lang="fr-CA">
              <a:solidFill>
                <a:srgbClr val="FFFF6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566F17-2D88-38C8-4417-6AF185D7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40" y="496585"/>
            <a:ext cx="3962400" cy="3962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5579F5-9C27-AD5B-4529-0BFF1F6D3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6429" l="6061" r="93939">
                        <a14:foregroundMark x1="61953" y1="4286" x2="61953" y2="4286"/>
                        <a14:foregroundMark x1="6397" y1="33929" x2="6397" y2="33929"/>
                        <a14:foregroundMark x1="53535" y1="93571" x2="53535" y2="93571"/>
                        <a14:foregroundMark x1="88552" y1="93571" x2="88552" y2="93571"/>
                        <a14:foregroundMark x1="94276" y1="89286" x2="94276" y2="89286"/>
                        <a14:foregroundMark x1="79461" y1="90357" x2="79461" y2="90357"/>
                        <a14:foregroundMark x1="47811" y1="91786" x2="47811" y2="91786"/>
                        <a14:foregroundMark x1="47811" y1="91786" x2="47811" y2="91786"/>
                        <a14:foregroundMark x1="47811" y1="91786" x2="47811" y2="91786"/>
                        <a14:foregroundMark x1="47811" y1="91786" x2="47811" y2="91786"/>
                        <a14:foregroundMark x1="76412" y1="87672" x2="87542" y2="86071"/>
                        <a14:foregroundMark x1="60227" y1="90000" x2="61590" y2="89804"/>
                        <a14:foregroundMark x1="47811" y1="91786" x2="55553" y2="90672"/>
                        <a14:foregroundMark x1="87542" y1="86071" x2="78068" y2="90194"/>
                        <a14:foregroundMark x1="50505" y1="96429" x2="50168" y2="91071"/>
                        <a14:foregroundMark x1="42761" y1="90000" x2="50505" y2="91786"/>
                        <a14:backgroundMark x1="64646" y1="93571" x2="65320" y2="86786"/>
                        <a14:backgroundMark x1="65320" y1="86786" x2="73737" y2="86071"/>
                        <a14:backgroundMark x1="73737" y1="89286" x2="61953" y2="90000"/>
                        <a14:backgroundMark x1="76768" y1="88214" x2="61953" y2="90357"/>
                        <a14:backgroundMark x1="61279" y1="90000" x2="61279" y2="9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237" y="4168651"/>
            <a:ext cx="2398591" cy="22612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Signe de multiplication 10">
            <a:extLst>
              <a:ext uri="{FF2B5EF4-FFF2-40B4-BE49-F238E27FC236}">
                <a16:creationId xmlns:a16="http://schemas.microsoft.com/office/drawing/2014/main" id="{2B0CA2D8-E3E8-6473-BAFF-CA0CAE041982}"/>
              </a:ext>
            </a:extLst>
          </p:cNvPr>
          <p:cNvSpPr/>
          <p:nvPr/>
        </p:nvSpPr>
        <p:spPr>
          <a:xfrm>
            <a:off x="10927921" y="1375264"/>
            <a:ext cx="345831" cy="386862"/>
          </a:xfrm>
          <a:prstGeom prst="mathMultiply">
            <a:avLst>
              <a:gd name="adj1" fmla="val 0"/>
            </a:avLst>
          </a:prstGeom>
          <a:solidFill>
            <a:srgbClr val="FFFF71"/>
          </a:solidFill>
          <a:ln>
            <a:solidFill>
              <a:srgbClr val="FFFF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231014E7-28CD-05AB-9D75-2B19950FF113}"/>
              </a:ext>
            </a:extLst>
          </p:cNvPr>
          <p:cNvSpPr/>
          <p:nvPr/>
        </p:nvSpPr>
        <p:spPr>
          <a:xfrm>
            <a:off x="11007969" y="4115844"/>
            <a:ext cx="345831" cy="386862"/>
          </a:xfrm>
          <a:prstGeom prst="mathMultiply">
            <a:avLst>
              <a:gd name="adj1" fmla="val 0"/>
            </a:avLst>
          </a:prstGeom>
          <a:solidFill>
            <a:srgbClr val="FFFF71"/>
          </a:solidFill>
          <a:ln>
            <a:solidFill>
              <a:srgbClr val="00B4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6" name="Picture 8" descr="Pixel Star PNGs for Free Download">
            <a:extLst>
              <a:ext uri="{FF2B5EF4-FFF2-40B4-BE49-F238E27FC236}">
                <a16:creationId xmlns:a16="http://schemas.microsoft.com/office/drawing/2014/main" id="{45F43A81-6831-478F-AE0B-7D1D2FA6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492" y="310339"/>
            <a:ext cx="1093415" cy="12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Pixel Star PNGs for Free Download">
            <a:extLst>
              <a:ext uri="{FF2B5EF4-FFF2-40B4-BE49-F238E27FC236}">
                <a16:creationId xmlns:a16="http://schemas.microsoft.com/office/drawing/2014/main" id="{A3D7E717-FBAF-4CB1-8BC7-EB1ADC02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67109" y="5504352"/>
            <a:ext cx="1093415" cy="12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F885DDAA-1BC7-427A-993C-113C133C4AFE}"/>
              </a:ext>
            </a:extLst>
          </p:cNvPr>
          <p:cNvSpPr txBox="1">
            <a:spLocks/>
          </p:cNvSpPr>
          <p:nvPr/>
        </p:nvSpPr>
        <p:spPr>
          <a:xfrm>
            <a:off x="-8889658" y="496585"/>
            <a:ext cx="7582291" cy="1075669"/>
          </a:xfrm>
          <a:prstGeom prst="roundRect">
            <a:avLst>
              <a:gd name="adj" fmla="val 18158"/>
            </a:avLst>
          </a:prstGeom>
          <a:solidFill>
            <a:srgbClr val="00B4B0"/>
          </a:solidFill>
          <a:ln w="6350">
            <a:solidFill>
              <a:srgbClr val="FFFF2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How to play the game</a:t>
            </a:r>
            <a:r>
              <a:rPr lang="fr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F3B631-1EC6-4495-9F00-1F705310CF49}"/>
              </a:ext>
            </a:extLst>
          </p:cNvPr>
          <p:cNvSpPr/>
          <p:nvPr/>
        </p:nvSpPr>
        <p:spPr>
          <a:xfrm>
            <a:off x="-8906669" y="1816380"/>
            <a:ext cx="7599302" cy="4933119"/>
          </a:xfrm>
          <a:prstGeom prst="roundRect">
            <a:avLst>
              <a:gd name="adj" fmla="val 8543"/>
            </a:avLst>
          </a:prstGeom>
          <a:solidFill>
            <a:srgbClr val="00B4B0"/>
          </a:solidFill>
          <a:ln>
            <a:solidFill>
              <a:srgbClr val="FFF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A62A6FA-CD12-4A33-8789-5AE11CAECFE3}"/>
              </a:ext>
            </a:extLst>
          </p:cNvPr>
          <p:cNvSpPr txBox="1">
            <a:spLocks/>
          </p:cNvSpPr>
          <p:nvPr/>
        </p:nvSpPr>
        <p:spPr>
          <a:xfrm>
            <a:off x="-8512991" y="2211117"/>
            <a:ext cx="6845968" cy="4266241"/>
          </a:xfrm>
          <a:prstGeom prst="roundRect">
            <a:avLst>
              <a:gd name="adj" fmla="val 10054"/>
            </a:avLst>
          </a:prstGeom>
          <a:solidFill>
            <a:schemeClr val="tx1"/>
          </a:solidFill>
          <a:ln>
            <a:solidFill>
              <a:srgbClr val="FFFF29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>
                <a:solidFill>
                  <a:srgbClr val="FFFF61"/>
                </a:solidFill>
              </a:rPr>
              <a:t>Monkey</a:t>
            </a:r>
            <a:r>
              <a:rPr lang="en-US">
                <a:solidFill>
                  <a:srgbClr val="FFFF61"/>
                </a:solidFill>
              </a:rPr>
              <a:t> : </a:t>
            </a:r>
            <a:endParaRPr lang="en-US"/>
          </a:p>
          <a:p>
            <a:pPr lvl="2">
              <a:buFontTx/>
              <a:buChar char="-"/>
            </a:pPr>
            <a:r>
              <a:rPr lang="en-US">
                <a:solidFill>
                  <a:srgbClr val="FFFF61"/>
                </a:solidFill>
              </a:rPr>
              <a:t>Moves with arrows on the keyboard</a:t>
            </a:r>
          </a:p>
          <a:p>
            <a:pPr lvl="2">
              <a:buFontTx/>
              <a:buChar char="-"/>
            </a:pPr>
            <a:r>
              <a:rPr lang="en-US">
                <a:solidFill>
                  <a:srgbClr val="FFFF61"/>
                </a:solidFill>
              </a:rPr>
              <a:t>Shoots by pressing “Space” button on the keyboard</a:t>
            </a:r>
          </a:p>
          <a:p>
            <a:pPr lvl="2">
              <a:buFontTx/>
              <a:buChar char="-"/>
            </a:pPr>
            <a:r>
              <a:rPr lang="en-US">
                <a:solidFill>
                  <a:srgbClr val="FFFF61"/>
                </a:solidFill>
              </a:rPr>
              <a:t>Has 5 chances of surviving for each level</a:t>
            </a:r>
          </a:p>
          <a:p>
            <a:pPr lvl="2">
              <a:buFontTx/>
              <a:buChar char="-"/>
            </a:pPr>
            <a:r>
              <a:rPr lang="en-US">
                <a:solidFill>
                  <a:srgbClr val="FFFF61"/>
                </a:solidFill>
              </a:rPr>
              <a:t>But has only 1 chance in the final level</a:t>
            </a:r>
            <a:endParaRPr lang="fr-CA">
              <a:solidFill>
                <a:srgbClr val="FFFF61"/>
              </a:solidFill>
            </a:endParaRPr>
          </a:p>
          <a:p>
            <a:r>
              <a:rPr lang="fr-CA">
                <a:solidFill>
                  <a:srgbClr val="FFFF61"/>
                </a:solidFill>
              </a:rPr>
              <a:t>Big Boss :</a:t>
            </a:r>
            <a:r>
              <a:rPr lang="fr-CA" sz="2000">
                <a:solidFill>
                  <a:srgbClr val="FFFF61"/>
                </a:solidFill>
              </a:rPr>
              <a:t> </a:t>
            </a:r>
          </a:p>
          <a:p>
            <a:pPr lvl="2">
              <a:buFontTx/>
              <a:buChar char="-"/>
            </a:pPr>
            <a:r>
              <a:rPr lang="fr-CA">
                <a:solidFill>
                  <a:srgbClr val="FFFF61"/>
                </a:solidFill>
              </a:rPr>
              <a:t>To kill him , shoot 15 times</a:t>
            </a:r>
            <a:endParaRPr lang="fr-CA" sz="1600">
              <a:solidFill>
                <a:srgbClr val="FFFF61"/>
              </a:solidFill>
            </a:endParaRPr>
          </a:p>
          <a:p>
            <a:r>
              <a:rPr lang="fr-CA">
                <a:solidFill>
                  <a:srgbClr val="FFFF61"/>
                </a:solidFill>
              </a:rPr>
              <a:t>Security: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CA" sz="2000">
                <a:solidFill>
                  <a:srgbClr val="FFFF61"/>
                </a:solidFill>
              </a:rPr>
              <a:t>	- To kill them, shoot 2 times</a:t>
            </a:r>
          </a:p>
          <a:p>
            <a:endParaRPr lang="fr-CA">
              <a:solidFill>
                <a:srgbClr val="FFFF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A">
              <a:solidFill>
                <a:srgbClr val="FFFF6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C74975-3AE6-42ED-80B9-CE5DE14B7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13340" y="1942976"/>
            <a:ext cx="292633" cy="335309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030A05-FE67-4285-8F3B-AB587D4CA737}"/>
              </a:ext>
            </a:extLst>
          </p:cNvPr>
          <p:cNvSpPr/>
          <p:nvPr/>
        </p:nvSpPr>
        <p:spPr>
          <a:xfrm>
            <a:off x="12851859" y="48034"/>
            <a:ext cx="3192239" cy="2448547"/>
          </a:xfrm>
          <a:prstGeom prst="roundRect">
            <a:avLst/>
          </a:prstGeom>
          <a:solidFill>
            <a:srgbClr val="FFFF71"/>
          </a:solidFill>
          <a:ln w="76200">
            <a:solidFill>
              <a:srgbClr val="00B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DC0C68-E57A-4E7B-B9F7-4B1428B759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030" y="308540"/>
            <a:ext cx="1974368" cy="1916176"/>
          </a:xfrm>
          <a:prstGeom prst="rect">
            <a:avLst/>
          </a:prstGeom>
        </p:spPr>
      </p:pic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D214AA6-5C63-4EC6-90C7-AF85324BE546}"/>
              </a:ext>
            </a:extLst>
          </p:cNvPr>
          <p:cNvSpPr txBox="1">
            <a:spLocks/>
          </p:cNvSpPr>
          <p:nvPr/>
        </p:nvSpPr>
        <p:spPr>
          <a:xfrm>
            <a:off x="12851860" y="2842219"/>
            <a:ext cx="3252537" cy="323353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B4B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>
                <a:solidFill>
                  <a:srgbClr val="FFFF61"/>
                </a:solidFill>
              </a:rPr>
              <a:t>Monkey Power Up Tools</a:t>
            </a:r>
          </a:p>
          <a:p>
            <a:r>
              <a:rPr lang="fr-CA" sz="2000">
                <a:solidFill>
                  <a:srgbClr val="FFFF61"/>
                </a:solidFill>
              </a:rPr>
              <a:t>Banana</a:t>
            </a:r>
          </a:p>
          <a:p>
            <a:r>
              <a:rPr lang="fr-CA" sz="2000">
                <a:solidFill>
                  <a:srgbClr val="FFFF61"/>
                </a:solidFill>
              </a:rPr>
              <a:t>Green </a:t>
            </a:r>
            <a:r>
              <a:rPr lang="fr-CA" sz="2000" err="1">
                <a:solidFill>
                  <a:srgbClr val="FFFF61"/>
                </a:solidFill>
              </a:rPr>
              <a:t>liquid</a:t>
            </a:r>
            <a:r>
              <a:rPr lang="fr-CA" sz="2000">
                <a:solidFill>
                  <a:srgbClr val="FFFF61"/>
                </a:solidFill>
              </a:rPr>
              <a:t> </a:t>
            </a:r>
            <a:r>
              <a:rPr lang="fr-CA" sz="2000" err="1">
                <a:solidFill>
                  <a:srgbClr val="FFFF61"/>
                </a:solidFill>
              </a:rPr>
              <a:t>vial</a:t>
            </a:r>
            <a:endParaRPr lang="fr-CA" sz="2000">
              <a:solidFill>
                <a:srgbClr val="FFFF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A">
              <a:solidFill>
                <a:srgbClr val="FFFF61"/>
              </a:solidFill>
            </a:endParaRPr>
          </a:p>
          <a:p>
            <a:endParaRPr lang="fr-CA">
              <a:solidFill>
                <a:srgbClr val="000000"/>
              </a:solidFill>
            </a:endParaRPr>
          </a:p>
          <a:p>
            <a:endParaRPr lang="fr-CA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2A84E1-46EA-4D62-9C3E-58CE8948BB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380" t="24211" r="8641" b="7052"/>
          <a:stretch/>
        </p:blipFill>
        <p:spPr>
          <a:xfrm>
            <a:off x="15337988" y="4713943"/>
            <a:ext cx="697982" cy="11750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3784C9-1EB6-42E9-AE84-BB2E4A91C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7176" y="4931230"/>
            <a:ext cx="935296" cy="9390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64E206-0FAD-4DEE-97B4-8C7FA84B0C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886" y="5030524"/>
            <a:ext cx="749591" cy="7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67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03F8-CA32-252F-E4B1-23B8DC424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0F583-A3A5-B8A2-9FE9-33E4BC2B7E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67000">
                <a:schemeClr val="tx1"/>
              </a:gs>
              <a:gs pos="32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ABD6F5-67A3-184B-57ED-7AA302BC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7" y="356998"/>
            <a:ext cx="7582291" cy="1075669"/>
          </a:xfrm>
          <a:prstGeom prst="roundRect">
            <a:avLst>
              <a:gd name="adj" fmla="val 18158"/>
            </a:avLst>
          </a:prstGeom>
          <a:solidFill>
            <a:srgbClr val="00B4B0"/>
          </a:solidFill>
          <a:ln w="6350">
            <a:solidFill>
              <a:srgbClr val="FFFF29"/>
            </a:solidFill>
          </a:ln>
        </p:spPr>
        <p:txBody>
          <a:bodyPr/>
          <a:lstStyle/>
          <a:p>
            <a:r>
              <a:rPr lang="en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How to play the game</a:t>
            </a:r>
            <a:r>
              <a:rPr lang="fr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59D51F-CEFC-4D83-89D1-8E088966FC89}"/>
              </a:ext>
            </a:extLst>
          </p:cNvPr>
          <p:cNvSpPr/>
          <p:nvPr/>
        </p:nvSpPr>
        <p:spPr>
          <a:xfrm>
            <a:off x="284746" y="1676793"/>
            <a:ext cx="7599302" cy="4933119"/>
          </a:xfrm>
          <a:prstGeom prst="roundRect">
            <a:avLst>
              <a:gd name="adj" fmla="val 8543"/>
            </a:avLst>
          </a:prstGeom>
          <a:solidFill>
            <a:srgbClr val="00B4B0"/>
          </a:solidFill>
          <a:ln>
            <a:solidFill>
              <a:srgbClr val="FFF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8B58F-A9ED-8C1F-0528-00C8F2C4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4" y="2071530"/>
            <a:ext cx="6845968" cy="4266241"/>
          </a:xfrm>
          <a:prstGeom prst="roundRect">
            <a:avLst>
              <a:gd name="adj" fmla="val 10054"/>
            </a:avLst>
          </a:prstGeom>
          <a:solidFill>
            <a:schemeClr val="tx1"/>
          </a:solidFill>
          <a:ln>
            <a:solidFill>
              <a:srgbClr val="FFFF29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rgbClr val="FFFF61"/>
                </a:solidFill>
              </a:rPr>
              <a:t>Monkey</a:t>
            </a:r>
            <a:r>
              <a:rPr lang="en-US" dirty="0">
                <a:solidFill>
                  <a:srgbClr val="FFFF61"/>
                </a:solidFill>
              </a:rPr>
              <a:t> : 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>
                <a:solidFill>
                  <a:srgbClr val="FFFF61"/>
                </a:solidFill>
              </a:rPr>
              <a:t>Moves with arrows on the keyboard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rgbClr val="FFFF61"/>
                </a:solidFill>
              </a:rPr>
              <a:t>Shoots by pressing “Space” button on the keyboard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rgbClr val="FFFF61"/>
                </a:solidFill>
              </a:rPr>
              <a:t>Has 5 chances of surviving for each level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rgbClr val="FFFF61"/>
                </a:solidFill>
              </a:rPr>
              <a:t>But has only 1 chance in the final level</a:t>
            </a:r>
            <a:endParaRPr lang="fr-CA" dirty="0">
              <a:solidFill>
                <a:srgbClr val="FFFF61"/>
              </a:solidFill>
            </a:endParaRPr>
          </a:p>
          <a:p>
            <a:r>
              <a:rPr lang="fr-CA" dirty="0">
                <a:solidFill>
                  <a:srgbClr val="FFFF61"/>
                </a:solidFill>
              </a:rPr>
              <a:t>Big Boss :</a:t>
            </a:r>
            <a:r>
              <a:rPr lang="fr-CA" sz="2000" dirty="0">
                <a:solidFill>
                  <a:srgbClr val="FFFF61"/>
                </a:solidFill>
              </a:rPr>
              <a:t> </a:t>
            </a:r>
          </a:p>
          <a:p>
            <a:pPr lvl="2">
              <a:buFontTx/>
              <a:buChar char="-"/>
            </a:pPr>
            <a:r>
              <a:rPr lang="fr-CA" dirty="0">
                <a:solidFill>
                  <a:srgbClr val="FFFF61"/>
                </a:solidFill>
              </a:rPr>
              <a:t>To </a:t>
            </a:r>
            <a:r>
              <a:rPr lang="fr-CA" dirty="0" err="1">
                <a:solidFill>
                  <a:srgbClr val="FFFF61"/>
                </a:solidFill>
              </a:rPr>
              <a:t>kill</a:t>
            </a:r>
            <a:r>
              <a:rPr lang="fr-CA" dirty="0">
                <a:solidFill>
                  <a:srgbClr val="FFFF61"/>
                </a:solidFill>
              </a:rPr>
              <a:t> </a:t>
            </a:r>
            <a:r>
              <a:rPr lang="fr-CA" dirty="0" err="1">
                <a:solidFill>
                  <a:srgbClr val="FFFF61"/>
                </a:solidFill>
              </a:rPr>
              <a:t>him</a:t>
            </a:r>
            <a:r>
              <a:rPr lang="fr-CA" dirty="0">
                <a:solidFill>
                  <a:srgbClr val="FFFF61"/>
                </a:solidFill>
              </a:rPr>
              <a:t> , shoot 15 times</a:t>
            </a:r>
            <a:endParaRPr lang="fr-CA" sz="1600" dirty="0">
              <a:solidFill>
                <a:srgbClr val="FFFF61"/>
              </a:solidFill>
            </a:endParaRPr>
          </a:p>
          <a:p>
            <a:r>
              <a:rPr lang="fr-CA" dirty="0">
                <a:solidFill>
                  <a:srgbClr val="FFFF61"/>
                </a:solidFill>
              </a:rPr>
              <a:t>Security:</a:t>
            </a:r>
          </a:p>
          <a:p>
            <a:pPr marL="457200" lvl="1" indent="0">
              <a:buNone/>
            </a:pPr>
            <a:r>
              <a:rPr lang="fr-CA" sz="2000" dirty="0">
                <a:solidFill>
                  <a:srgbClr val="FFFF61"/>
                </a:solidFill>
              </a:rPr>
              <a:t>	- To </a:t>
            </a:r>
            <a:r>
              <a:rPr lang="fr-CA" sz="2000" dirty="0" err="1">
                <a:solidFill>
                  <a:srgbClr val="FFFF61"/>
                </a:solidFill>
              </a:rPr>
              <a:t>kill</a:t>
            </a:r>
            <a:r>
              <a:rPr lang="fr-CA" sz="2000" dirty="0">
                <a:solidFill>
                  <a:srgbClr val="FFFF61"/>
                </a:solidFill>
              </a:rPr>
              <a:t> </a:t>
            </a:r>
            <a:r>
              <a:rPr lang="fr-CA" sz="2000" dirty="0" err="1">
                <a:solidFill>
                  <a:srgbClr val="FFFF61"/>
                </a:solidFill>
              </a:rPr>
              <a:t>them</a:t>
            </a:r>
            <a:r>
              <a:rPr lang="fr-CA" sz="2000" dirty="0">
                <a:solidFill>
                  <a:srgbClr val="FFFF61"/>
                </a:solidFill>
              </a:rPr>
              <a:t>, shoot 2 times</a:t>
            </a:r>
          </a:p>
          <a:p>
            <a:endParaRPr lang="fr-CA">
              <a:solidFill>
                <a:srgbClr val="FFFF61"/>
              </a:solidFill>
            </a:endParaRPr>
          </a:p>
          <a:p>
            <a:pPr marL="0" indent="0">
              <a:buNone/>
            </a:pPr>
            <a:endParaRPr lang="fr-CA">
              <a:solidFill>
                <a:srgbClr val="FFFF6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93AF5-9004-4450-9957-F8B5683F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75" y="1803389"/>
            <a:ext cx="292633" cy="33530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B4CAE6-61BA-499A-8A5C-5F65F47765FD}"/>
              </a:ext>
            </a:extLst>
          </p:cNvPr>
          <p:cNvSpPr/>
          <p:nvPr/>
        </p:nvSpPr>
        <p:spPr>
          <a:xfrm>
            <a:off x="8321336" y="356998"/>
            <a:ext cx="3192239" cy="2448547"/>
          </a:xfrm>
          <a:prstGeom prst="roundRect">
            <a:avLst/>
          </a:prstGeom>
          <a:solidFill>
            <a:srgbClr val="FFFF71"/>
          </a:solidFill>
          <a:ln w="76200">
            <a:solidFill>
              <a:srgbClr val="00B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87D6D8-4E8B-48A6-8689-AD359EDDC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07" y="617504"/>
            <a:ext cx="1974368" cy="1916176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EC4E03B-8560-455A-BD57-229CA49DAEB9}"/>
              </a:ext>
            </a:extLst>
          </p:cNvPr>
          <p:cNvSpPr txBox="1">
            <a:spLocks/>
          </p:cNvSpPr>
          <p:nvPr/>
        </p:nvSpPr>
        <p:spPr>
          <a:xfrm>
            <a:off x="8321337" y="3151183"/>
            <a:ext cx="3252537" cy="3233532"/>
          </a:xfrm>
          <a:prstGeom prst="roundRect">
            <a:avLst/>
          </a:prstGeom>
          <a:solidFill>
            <a:schemeClr val="tx1"/>
          </a:solidFill>
          <a:ln w="76200">
            <a:solidFill>
              <a:srgbClr val="00B4B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b="1">
                <a:solidFill>
                  <a:srgbClr val="FFFF61"/>
                </a:solidFill>
              </a:rPr>
              <a:t>Monkey</a:t>
            </a:r>
            <a:r>
              <a:rPr lang="fr-CA" b="1" dirty="0">
                <a:solidFill>
                  <a:srgbClr val="FFFF61"/>
                </a:solidFill>
              </a:rPr>
              <a:t> Power Up Tools</a:t>
            </a:r>
          </a:p>
          <a:p>
            <a:r>
              <a:rPr lang="fr-CA" sz="2000" dirty="0">
                <a:solidFill>
                  <a:srgbClr val="FFFF61"/>
                </a:solidFill>
              </a:rPr>
              <a:t>Banana</a:t>
            </a:r>
          </a:p>
          <a:p>
            <a:r>
              <a:rPr lang="fr-CA" sz="2000" dirty="0">
                <a:solidFill>
                  <a:srgbClr val="FFFF61"/>
                </a:solidFill>
              </a:rPr>
              <a:t>Green </a:t>
            </a:r>
            <a:r>
              <a:rPr lang="fr-CA" sz="2000" dirty="0" err="1">
                <a:solidFill>
                  <a:srgbClr val="FFFF61"/>
                </a:solidFill>
              </a:rPr>
              <a:t>liquid</a:t>
            </a:r>
            <a:r>
              <a:rPr lang="fr-CA" sz="2000" dirty="0">
                <a:solidFill>
                  <a:srgbClr val="FFFF61"/>
                </a:solidFill>
              </a:rPr>
              <a:t> </a:t>
            </a:r>
            <a:r>
              <a:rPr lang="fr-CA" sz="2000" dirty="0" err="1">
                <a:solidFill>
                  <a:srgbClr val="FFFF61"/>
                </a:solidFill>
              </a:rPr>
              <a:t>vial</a:t>
            </a:r>
            <a:endParaRPr lang="fr-CA" sz="2000" dirty="0">
              <a:solidFill>
                <a:srgbClr val="FFFF6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CA">
              <a:solidFill>
                <a:srgbClr val="FFFF61"/>
              </a:solidFill>
            </a:endParaRPr>
          </a:p>
          <a:p>
            <a:endParaRPr lang="fr-CA">
              <a:solidFill>
                <a:srgbClr val="000000"/>
              </a:solidFill>
            </a:endParaRPr>
          </a:p>
          <a:p>
            <a:endParaRPr lang="fr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653977-65E3-40A9-B559-FFBD485C0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80" t="24211" r="8641" b="7052"/>
          <a:stretch/>
        </p:blipFill>
        <p:spPr>
          <a:xfrm>
            <a:off x="10807465" y="5022907"/>
            <a:ext cx="697982" cy="11750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785890-7E1D-4E8E-B1C2-C985ABA4B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653" y="5240194"/>
            <a:ext cx="935296" cy="939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698DF8-9EDD-4A49-BC88-83B3FC0E35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363" y="5339488"/>
            <a:ext cx="749591" cy="7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30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B3E57-CF6A-45EF-6BF9-6801764D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A3849-06DA-BCE4-BF7F-E7A05B0B1D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67000">
                <a:schemeClr val="tx1"/>
              </a:gs>
              <a:gs pos="32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F7F6B5-00FF-D1C8-03B0-42B8164F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0"/>
            <a:ext cx="10515600" cy="1325563"/>
          </a:xfrm>
        </p:spPr>
        <p:txBody>
          <a:bodyPr/>
          <a:lstStyle/>
          <a:p>
            <a:r>
              <a:rPr lang="en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How to play the game</a:t>
            </a:r>
            <a:r>
              <a:rPr lang="fr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79181-2DFD-B2C6-02A6-5A6C5F91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1118554"/>
            <a:ext cx="11774905" cy="56704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CA" sz="2400">
                <a:solidFill>
                  <a:srgbClr val="FFFF61"/>
                </a:solidFill>
              </a:rPr>
              <a:t>The </a:t>
            </a:r>
            <a:r>
              <a:rPr lang="fr-CA" sz="2400" err="1">
                <a:solidFill>
                  <a:srgbClr val="FFFF61"/>
                </a:solidFill>
              </a:rPr>
              <a:t>levels</a:t>
            </a:r>
            <a:r>
              <a:rPr lang="fr-CA" sz="2400">
                <a:solidFill>
                  <a:srgbClr val="FFFF61"/>
                </a:solidFill>
              </a:rPr>
              <a:t> </a:t>
            </a:r>
            <a:r>
              <a:rPr lang="fr-CA" sz="2400" err="1">
                <a:solidFill>
                  <a:srgbClr val="FFFF61"/>
                </a:solidFill>
              </a:rPr>
              <a:t>explanation</a:t>
            </a:r>
            <a:r>
              <a:rPr lang="fr-CA" sz="2400">
                <a:solidFill>
                  <a:srgbClr val="FFFF61"/>
                </a:solidFill>
              </a:rPr>
              <a:t> : </a:t>
            </a:r>
            <a:endParaRPr lang="fr-CA" sz="1600">
              <a:solidFill>
                <a:srgbClr val="FFFF61"/>
              </a:solidFill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FFFF61"/>
                </a:solidFill>
              </a:rPr>
              <a:t>   - </a:t>
            </a:r>
            <a:r>
              <a:rPr lang="fr-CA" sz="2400" dirty="0" err="1">
                <a:solidFill>
                  <a:srgbClr val="FFFF61"/>
                </a:solidFill>
              </a:rPr>
              <a:t>Level</a:t>
            </a:r>
            <a:r>
              <a:rPr lang="fr-CA" sz="2400" dirty="0">
                <a:solidFill>
                  <a:srgbClr val="FFFF61"/>
                </a:solidFill>
              </a:rPr>
              <a:t> 1: </a:t>
            </a:r>
            <a:r>
              <a:rPr lang="fr-CA" sz="1800" dirty="0">
                <a:solidFill>
                  <a:srgbClr val="FFFF61"/>
                </a:solidFill>
              </a:rPr>
              <a:t>You start the </a:t>
            </a:r>
            <a:r>
              <a:rPr lang="fr-CA" sz="1800" dirty="0" err="1">
                <a:solidFill>
                  <a:srgbClr val="FFFF61"/>
                </a:solidFill>
              </a:rPr>
              <a:t>game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inside</a:t>
            </a:r>
            <a:r>
              <a:rPr lang="fr-CA" sz="1800" dirty="0">
                <a:solidFill>
                  <a:srgbClr val="FFFF61"/>
                </a:solidFill>
              </a:rPr>
              <a:t> a </a:t>
            </a:r>
            <a:r>
              <a:rPr lang="fr-CA" sz="1800" dirty="0" err="1">
                <a:solidFill>
                  <a:srgbClr val="FFFF61"/>
                </a:solidFill>
              </a:rPr>
              <a:t>small</a:t>
            </a:r>
            <a:r>
              <a:rPr lang="fr-CA" sz="1800" dirty="0">
                <a:solidFill>
                  <a:srgbClr val="FFFF61"/>
                </a:solidFill>
              </a:rPr>
              <a:t> room in the </a:t>
            </a:r>
            <a:r>
              <a:rPr lang="fr-CA" sz="1800" dirty="0" err="1">
                <a:solidFill>
                  <a:srgbClr val="FFFF61"/>
                </a:solidFill>
              </a:rPr>
              <a:t>lab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where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encounter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your</a:t>
            </a:r>
            <a:r>
              <a:rPr lang="fr-CA" sz="1800" dirty="0">
                <a:solidFill>
                  <a:srgbClr val="FFFF61"/>
                </a:solidFill>
              </a:rPr>
              <a:t> first set of </a:t>
            </a:r>
            <a:r>
              <a:rPr lang="fr-CA" sz="1800" dirty="0" err="1">
                <a:solidFill>
                  <a:srgbClr val="FFFF61"/>
                </a:solidFill>
              </a:rPr>
              <a:t>enemies</a:t>
            </a:r>
            <a:r>
              <a:rPr lang="fr-CA" sz="1800" dirty="0">
                <a:solidFill>
                  <a:srgbClr val="FFFF61"/>
                </a:solidFill>
              </a:rPr>
              <a:t>, 3 	</a:t>
            </a:r>
            <a:r>
              <a:rPr lang="fr-CA" sz="1800" dirty="0" err="1">
                <a:solidFill>
                  <a:srgbClr val="FFFF61"/>
                </a:solidFill>
              </a:rPr>
              <a:t>security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guards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who</a:t>
            </a:r>
            <a:r>
              <a:rPr lang="fr-CA" sz="1800" dirty="0">
                <a:solidFill>
                  <a:srgbClr val="FFFF61"/>
                </a:solidFill>
              </a:rPr>
              <a:t> are shooting </a:t>
            </a:r>
            <a:r>
              <a:rPr lang="fr-CA" sz="1800" dirty="0" err="1">
                <a:solidFill>
                  <a:srgbClr val="FFFF61"/>
                </a:solidFill>
              </a:rPr>
              <a:t>tranquilizers</a:t>
            </a:r>
            <a:r>
              <a:rPr lang="fr-CA" sz="1800" dirty="0">
                <a:solidFill>
                  <a:srgbClr val="FFFF61"/>
                </a:solidFill>
              </a:rPr>
              <a:t> at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! In </a:t>
            </a:r>
            <a:r>
              <a:rPr lang="fr-CA" sz="1800" dirty="0" err="1">
                <a:solidFill>
                  <a:srgbClr val="FFFF61"/>
                </a:solidFill>
              </a:rPr>
              <a:t>order</a:t>
            </a:r>
            <a:r>
              <a:rPr lang="fr-CA" sz="1800" dirty="0">
                <a:solidFill>
                  <a:srgbClr val="FFFF61"/>
                </a:solidFill>
              </a:rPr>
              <a:t> to </a:t>
            </a:r>
            <a:r>
              <a:rPr lang="fr-CA" sz="1800" dirty="0" err="1">
                <a:solidFill>
                  <a:srgbClr val="FFFF61"/>
                </a:solidFill>
              </a:rPr>
              <a:t>progress</a:t>
            </a:r>
            <a:r>
              <a:rPr lang="fr-CA" sz="1800" dirty="0">
                <a:solidFill>
                  <a:srgbClr val="FFFF61"/>
                </a:solidFill>
              </a:rPr>
              <a:t>,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 must use </a:t>
            </a:r>
            <a:r>
              <a:rPr lang="fr-CA" sz="1800" dirty="0" err="1">
                <a:solidFill>
                  <a:srgbClr val="FFFF61"/>
                </a:solidFill>
              </a:rPr>
              <a:t>your</a:t>
            </a:r>
            <a:r>
              <a:rPr lang="fr-CA" sz="1800" dirty="0">
                <a:solidFill>
                  <a:srgbClr val="FFFF61"/>
                </a:solidFill>
              </a:rPr>
              <a:t> banana-shooting 	gun and </a:t>
            </a:r>
            <a:r>
              <a:rPr lang="fr-CA" sz="1800" dirty="0" err="1">
                <a:solidFill>
                  <a:srgbClr val="FFFF61"/>
                </a:solidFill>
              </a:rPr>
              <a:t>eliminate</a:t>
            </a:r>
            <a:r>
              <a:rPr lang="fr-CA" sz="1800" dirty="0">
                <a:solidFill>
                  <a:srgbClr val="FFFF61"/>
                </a:solidFill>
              </a:rPr>
              <a:t> all </a:t>
            </a:r>
            <a:r>
              <a:rPr lang="fr-CA" sz="1800" dirty="0" err="1">
                <a:solidFill>
                  <a:srgbClr val="FFFF61"/>
                </a:solidFill>
              </a:rPr>
              <a:t>enemies</a:t>
            </a:r>
            <a:r>
              <a:rPr lang="fr-CA" sz="1800" dirty="0">
                <a:solidFill>
                  <a:srgbClr val="FFFF61"/>
                </a:solidFill>
              </a:rPr>
              <a:t>. 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FFFF61"/>
                </a:solidFill>
              </a:rPr>
              <a:t>   - </a:t>
            </a:r>
            <a:r>
              <a:rPr lang="fr-CA" sz="2400" dirty="0" err="1">
                <a:solidFill>
                  <a:srgbClr val="FFFF61"/>
                </a:solidFill>
              </a:rPr>
              <a:t>Level</a:t>
            </a:r>
            <a:r>
              <a:rPr lang="fr-CA" sz="2400" dirty="0">
                <a:solidFill>
                  <a:srgbClr val="FFFF61"/>
                </a:solidFill>
              </a:rPr>
              <a:t> 2: </a:t>
            </a:r>
            <a:r>
              <a:rPr lang="fr-CA" sz="1800" dirty="0">
                <a:solidFill>
                  <a:srgbClr val="FFFF61"/>
                </a:solidFill>
              </a:rPr>
              <a:t>You enter the </a:t>
            </a:r>
            <a:r>
              <a:rPr lang="fr-CA" sz="1800" dirty="0" err="1">
                <a:solidFill>
                  <a:srgbClr val="FFFF61"/>
                </a:solidFill>
              </a:rPr>
              <a:t>next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level</a:t>
            </a:r>
            <a:r>
              <a:rPr lang="fr-CA" sz="1800" dirty="0">
                <a:solidFill>
                  <a:srgbClr val="FFFF61"/>
                </a:solidFill>
              </a:rPr>
              <a:t> as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walk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into</a:t>
            </a:r>
            <a:r>
              <a:rPr lang="fr-CA" sz="1800" dirty="0">
                <a:solidFill>
                  <a:srgbClr val="FFFF61"/>
                </a:solidFill>
              </a:rPr>
              <a:t> a </a:t>
            </a:r>
            <a:r>
              <a:rPr lang="fr-CA" sz="1800" dirty="0" err="1">
                <a:solidFill>
                  <a:srgbClr val="FFFF61"/>
                </a:solidFill>
              </a:rPr>
              <a:t>slightly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bigger</a:t>
            </a:r>
            <a:r>
              <a:rPr lang="fr-CA" sz="1800" dirty="0">
                <a:solidFill>
                  <a:srgbClr val="FFFF61"/>
                </a:solidFill>
              </a:rPr>
              <a:t> room and </a:t>
            </a:r>
            <a:r>
              <a:rPr lang="fr-CA" sz="1800" dirty="0" err="1">
                <a:solidFill>
                  <a:srgbClr val="FFFF61"/>
                </a:solidFill>
              </a:rPr>
              <a:t>encounter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even</a:t>
            </a:r>
            <a:r>
              <a:rPr lang="fr-CA" sz="1800" dirty="0">
                <a:solidFill>
                  <a:srgbClr val="FFFF61"/>
                </a:solidFill>
              </a:rPr>
              <a:t> more </a:t>
            </a:r>
            <a:r>
              <a:rPr lang="fr-CA" sz="1800" dirty="0" err="1">
                <a:solidFill>
                  <a:srgbClr val="FFFF61"/>
                </a:solidFill>
              </a:rPr>
              <a:t>security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guards</a:t>
            </a:r>
            <a:r>
              <a:rPr lang="fr-CA" sz="1800" dirty="0">
                <a:solidFill>
                  <a:srgbClr val="FFFF61"/>
                </a:solidFill>
              </a:rPr>
              <a:t> 	</a:t>
            </a:r>
            <a:r>
              <a:rPr lang="fr-CA" sz="1800" dirty="0" err="1">
                <a:solidFill>
                  <a:srgbClr val="FFFF61"/>
                </a:solidFill>
              </a:rPr>
              <a:t>eager</a:t>
            </a:r>
            <a:r>
              <a:rPr lang="fr-CA" sz="1800" dirty="0">
                <a:solidFill>
                  <a:srgbClr val="FFFF61"/>
                </a:solidFill>
              </a:rPr>
              <a:t> to capture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. </a:t>
            </a:r>
            <a:r>
              <a:rPr lang="fr-CA" sz="1800" dirty="0" err="1">
                <a:solidFill>
                  <a:srgbClr val="FFFF61"/>
                </a:solidFill>
              </a:rPr>
              <a:t>Eliminate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them</a:t>
            </a:r>
            <a:r>
              <a:rPr lang="fr-CA" sz="1800" dirty="0">
                <a:solidFill>
                  <a:srgbClr val="FFFF61"/>
                </a:solidFill>
              </a:rPr>
              <a:t> and move on to face the Final Boss.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FFFF61"/>
                </a:solidFill>
              </a:rPr>
              <a:t>   -</a:t>
            </a:r>
            <a:r>
              <a:rPr lang="fr-CA" sz="1800">
                <a:solidFill>
                  <a:srgbClr val="FFFF61"/>
                </a:solidFill>
              </a:rPr>
              <a:t> </a:t>
            </a:r>
            <a:r>
              <a:rPr lang="fr-CA" sz="2400" dirty="0">
                <a:solidFill>
                  <a:srgbClr val="FFFF61"/>
                </a:solidFill>
              </a:rPr>
              <a:t>Final </a:t>
            </a:r>
            <a:r>
              <a:rPr lang="fr-CA" sz="2400" dirty="0" err="1">
                <a:solidFill>
                  <a:srgbClr val="FFFF61"/>
                </a:solidFill>
              </a:rPr>
              <a:t>Level</a:t>
            </a:r>
            <a:r>
              <a:rPr lang="fr-CA" sz="2400" dirty="0">
                <a:solidFill>
                  <a:srgbClr val="FFFF61"/>
                </a:solidFill>
              </a:rPr>
              <a:t>: </a:t>
            </a:r>
            <a:r>
              <a:rPr lang="fr-CA" sz="1800" dirty="0">
                <a:solidFill>
                  <a:srgbClr val="FFFF61"/>
                </a:solidFill>
              </a:rPr>
              <a:t>For the final </a:t>
            </a:r>
            <a:r>
              <a:rPr lang="fr-CA" sz="1800" dirty="0" err="1">
                <a:solidFill>
                  <a:srgbClr val="FFFF61"/>
                </a:solidFill>
              </a:rPr>
              <a:t>level</a:t>
            </a:r>
            <a:r>
              <a:rPr lang="fr-CA" sz="1800" dirty="0">
                <a:solidFill>
                  <a:srgbClr val="FFFF61"/>
                </a:solidFill>
              </a:rPr>
              <a:t>,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 come face to face </a:t>
            </a:r>
            <a:r>
              <a:rPr lang="fr-CA" sz="1800" dirty="0" err="1">
                <a:solidFill>
                  <a:srgbClr val="FFFF61"/>
                </a:solidFill>
              </a:rPr>
              <a:t>with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your</a:t>
            </a:r>
            <a:r>
              <a:rPr lang="fr-CA" sz="1800" dirty="0">
                <a:solidFill>
                  <a:srgbClr val="FFFF61"/>
                </a:solidFill>
              </a:rPr>
              <a:t> main </a:t>
            </a:r>
            <a:r>
              <a:rPr lang="fr-CA" sz="1800" dirty="0" err="1">
                <a:solidFill>
                  <a:srgbClr val="FFFF61"/>
                </a:solidFill>
              </a:rPr>
              <a:t>enemy</a:t>
            </a:r>
            <a:r>
              <a:rPr lang="fr-CA" sz="1800" dirty="0">
                <a:solidFill>
                  <a:srgbClr val="FFFF61"/>
                </a:solidFill>
              </a:rPr>
              <a:t>, the Head </a:t>
            </a:r>
            <a:r>
              <a:rPr lang="fr-CA" sz="1800" dirty="0" err="1">
                <a:solidFill>
                  <a:srgbClr val="FFFF61"/>
                </a:solidFill>
              </a:rPr>
              <a:t>Evil</a:t>
            </a:r>
            <a:r>
              <a:rPr lang="fr-CA" sz="1800" dirty="0">
                <a:solidFill>
                  <a:srgbClr val="FFFF61"/>
                </a:solidFill>
              </a:rPr>
              <a:t>        	</a:t>
            </a:r>
            <a:r>
              <a:rPr lang="fr-CA" sz="1800" dirty="0" err="1">
                <a:solidFill>
                  <a:srgbClr val="FFFF61"/>
                </a:solidFill>
              </a:rPr>
              <a:t>Scientist</a:t>
            </a:r>
            <a:r>
              <a:rPr lang="fr-CA" sz="1800" dirty="0">
                <a:solidFill>
                  <a:srgbClr val="FFFF61"/>
                </a:solidFill>
              </a:rPr>
              <a:t>. Dodge </a:t>
            </a:r>
            <a:r>
              <a:rPr lang="fr-CA" sz="1800" dirty="0" err="1">
                <a:solidFill>
                  <a:srgbClr val="FFFF61"/>
                </a:solidFill>
              </a:rPr>
              <a:t>his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poisonous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attacks</a:t>
            </a:r>
            <a:r>
              <a:rPr lang="fr-CA" sz="1800" dirty="0">
                <a:solidFill>
                  <a:srgbClr val="FFFF61"/>
                </a:solidFill>
              </a:rPr>
              <a:t> at all </a:t>
            </a:r>
            <a:r>
              <a:rPr lang="fr-CA" sz="1800" dirty="0" err="1">
                <a:solidFill>
                  <a:srgbClr val="FFFF61"/>
                </a:solidFill>
              </a:rPr>
              <a:t>costs</a:t>
            </a:r>
            <a:r>
              <a:rPr lang="fr-CA" sz="1800" dirty="0">
                <a:solidFill>
                  <a:srgbClr val="FFFF61"/>
                </a:solidFill>
              </a:rPr>
              <a:t> and </a:t>
            </a:r>
            <a:r>
              <a:rPr lang="fr-CA" sz="1800" dirty="0" err="1">
                <a:solidFill>
                  <a:srgbClr val="FFFF61"/>
                </a:solidFill>
              </a:rPr>
              <a:t>defeat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him</a:t>
            </a:r>
            <a:r>
              <a:rPr lang="fr-CA" sz="1800" dirty="0">
                <a:solidFill>
                  <a:srgbClr val="FFFF61"/>
                </a:solidFill>
              </a:rPr>
              <a:t> once and for all! Be </a:t>
            </a:r>
            <a:r>
              <a:rPr lang="fr-CA" sz="1800" dirty="0" err="1">
                <a:solidFill>
                  <a:srgbClr val="FFFF61"/>
                </a:solidFill>
              </a:rPr>
              <a:t>careful</a:t>
            </a:r>
            <a:r>
              <a:rPr lang="fr-CA" sz="1800" dirty="0">
                <a:solidFill>
                  <a:srgbClr val="FFFF61"/>
                </a:solidFill>
              </a:rPr>
              <a:t>, </a:t>
            </a:r>
            <a:r>
              <a:rPr lang="fr-CA" sz="1800" dirty="0" err="1">
                <a:solidFill>
                  <a:srgbClr val="FFFF61"/>
                </a:solidFill>
              </a:rPr>
              <a:t>only</a:t>
            </a:r>
            <a:r>
              <a:rPr lang="fr-CA" sz="1800" dirty="0">
                <a:solidFill>
                  <a:srgbClr val="FFFF61"/>
                </a:solidFill>
              </a:rPr>
              <a:t>  1 hit of </a:t>
            </a:r>
            <a:r>
              <a:rPr lang="fr-CA" sz="1800" dirty="0" err="1">
                <a:solidFill>
                  <a:srgbClr val="FFFF61"/>
                </a:solidFill>
              </a:rPr>
              <a:t>his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>
                <a:solidFill>
                  <a:srgbClr val="FFFF61"/>
                </a:solidFill>
              </a:rPr>
              <a:t>	</a:t>
            </a:r>
            <a:r>
              <a:rPr lang="fr-CA" sz="1800" dirty="0">
                <a:solidFill>
                  <a:srgbClr val="FFFF61"/>
                </a:solidFill>
              </a:rPr>
              <a:t>poison </a:t>
            </a:r>
            <a:r>
              <a:rPr lang="fr-CA" sz="1800" dirty="0" err="1">
                <a:solidFill>
                  <a:srgbClr val="FFFF61"/>
                </a:solidFill>
              </a:rPr>
              <a:t>will</a:t>
            </a:r>
            <a:r>
              <a:rPr lang="fr-CA" sz="1800" dirty="0">
                <a:solidFill>
                  <a:srgbClr val="FFFF61"/>
                </a:solidFill>
              </a:rPr>
              <a:t> end the </a:t>
            </a:r>
            <a:r>
              <a:rPr lang="fr-CA" sz="1800" dirty="0" err="1">
                <a:solidFill>
                  <a:srgbClr val="FFFF61"/>
                </a:solidFill>
              </a:rPr>
              <a:t>game</a:t>
            </a:r>
            <a:r>
              <a:rPr lang="fr-CA" sz="1800" dirty="0">
                <a:solidFill>
                  <a:srgbClr val="FFFF61"/>
                </a:solidFill>
              </a:rPr>
              <a:t>! </a:t>
            </a:r>
            <a:endParaRPr lang="fr-CA" sz="1800">
              <a:solidFill>
                <a:srgbClr val="FFFF61"/>
              </a:solidFill>
            </a:endParaRPr>
          </a:p>
          <a:p>
            <a:pPr marL="0" indent="0">
              <a:buNone/>
            </a:pPr>
            <a:endParaRPr lang="fr-CA" sz="2000" dirty="0">
              <a:solidFill>
                <a:srgbClr val="FFFF6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CA" dirty="0">
                <a:solidFill>
                  <a:srgbClr val="FFFF61"/>
                </a:solidFill>
              </a:rPr>
              <a:t>Win Scenario : </a:t>
            </a:r>
            <a:r>
              <a:rPr lang="fr-CA" sz="1800" dirty="0">
                <a:solidFill>
                  <a:srgbClr val="FFFF61"/>
                </a:solidFill>
              </a:rPr>
              <a:t> If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 manage to </a:t>
            </a:r>
            <a:r>
              <a:rPr lang="fr-CA" sz="1800" dirty="0" err="1">
                <a:solidFill>
                  <a:srgbClr val="FFFF61"/>
                </a:solidFill>
              </a:rPr>
              <a:t>defeat</a:t>
            </a:r>
            <a:r>
              <a:rPr lang="fr-CA" sz="1800" dirty="0">
                <a:solidFill>
                  <a:srgbClr val="FFFF61"/>
                </a:solidFill>
              </a:rPr>
              <a:t> the Head </a:t>
            </a:r>
            <a:r>
              <a:rPr lang="fr-CA" sz="1800" dirty="0" err="1">
                <a:solidFill>
                  <a:srgbClr val="FFFF61"/>
                </a:solidFill>
              </a:rPr>
              <a:t>Evil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Scientist</a:t>
            </a:r>
            <a:r>
              <a:rPr lang="fr-CA" sz="1800" dirty="0">
                <a:solidFill>
                  <a:srgbClr val="FFFF61"/>
                </a:solidFill>
              </a:rPr>
              <a:t>, a key </a:t>
            </a:r>
            <a:r>
              <a:rPr lang="fr-CA" sz="1800" dirty="0" err="1">
                <a:solidFill>
                  <a:srgbClr val="FFFF61"/>
                </a:solidFill>
              </a:rPr>
              <a:t>appears</a:t>
            </a:r>
            <a:r>
              <a:rPr lang="fr-CA" sz="1800" dirty="0">
                <a:solidFill>
                  <a:srgbClr val="FFFF61"/>
                </a:solidFill>
              </a:rPr>
              <a:t>. The </a:t>
            </a:r>
            <a:r>
              <a:rPr lang="fr-CA" sz="1800" dirty="0" err="1">
                <a:solidFill>
                  <a:srgbClr val="FFFF61"/>
                </a:solidFill>
              </a:rPr>
              <a:t>play</a:t>
            </a:r>
            <a:r>
              <a:rPr lang="fr-CA" sz="1800" dirty="0">
                <a:solidFill>
                  <a:srgbClr val="FFFF61"/>
                </a:solidFill>
              </a:rPr>
              <a:t> must </a:t>
            </a:r>
            <a:r>
              <a:rPr lang="fr-CA" sz="1800" dirty="0" err="1">
                <a:solidFill>
                  <a:srgbClr val="FFFF61"/>
                </a:solidFill>
              </a:rPr>
              <a:t>then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collect</a:t>
            </a:r>
            <a:r>
              <a:rPr lang="fr-CA" sz="1800" dirty="0">
                <a:solidFill>
                  <a:srgbClr val="FFFF61"/>
                </a:solidFill>
              </a:rPr>
              <a:t> the key in </a:t>
            </a:r>
            <a:r>
              <a:rPr lang="fr-CA" sz="1800" dirty="0" err="1">
                <a:solidFill>
                  <a:srgbClr val="FFFF61"/>
                </a:solidFill>
              </a:rPr>
              <a:t>order</a:t>
            </a:r>
            <a:r>
              <a:rPr lang="fr-CA" sz="1800" dirty="0">
                <a:solidFill>
                  <a:srgbClr val="FFFF61"/>
                </a:solidFill>
              </a:rPr>
              <a:t> to </a:t>
            </a:r>
            <a:r>
              <a:rPr lang="fr-CA" sz="1800" dirty="0" err="1">
                <a:solidFill>
                  <a:srgbClr val="FFFF61"/>
                </a:solidFill>
              </a:rPr>
              <a:t>officially</a:t>
            </a:r>
            <a:r>
              <a:rPr lang="fr-CA" sz="1800" dirty="0">
                <a:solidFill>
                  <a:srgbClr val="FFFF61"/>
                </a:solidFill>
              </a:rPr>
              <a:t> end the </a:t>
            </a:r>
            <a:r>
              <a:rPr lang="fr-CA" sz="1800" dirty="0" err="1">
                <a:solidFill>
                  <a:srgbClr val="FFFF61"/>
                </a:solidFill>
              </a:rPr>
              <a:t>game</a:t>
            </a:r>
            <a:r>
              <a:rPr lang="fr-CA" sz="1800" dirty="0">
                <a:solidFill>
                  <a:srgbClr val="FFFF61"/>
                </a:solidFill>
              </a:rPr>
              <a:t>. The </a:t>
            </a:r>
            <a:r>
              <a:rPr lang="fr-CA" sz="1800" dirty="0" err="1">
                <a:solidFill>
                  <a:srgbClr val="FFFF61"/>
                </a:solidFill>
              </a:rPr>
              <a:t>winning</a:t>
            </a:r>
            <a:r>
              <a:rPr lang="fr-CA" sz="1800" dirty="0">
                <a:solidFill>
                  <a:srgbClr val="FFFF61"/>
                </a:solidFill>
              </a:rPr>
              <a:t> screen </a:t>
            </a:r>
            <a:r>
              <a:rPr lang="fr-CA" sz="1800" dirty="0" err="1">
                <a:solidFill>
                  <a:srgbClr val="FFFF61"/>
                </a:solidFill>
              </a:rPr>
              <a:t>rewards</a:t>
            </a:r>
            <a:r>
              <a:rPr lang="fr-CA" sz="1800" dirty="0">
                <a:solidFill>
                  <a:srgbClr val="FFFF61"/>
                </a:solidFill>
              </a:rPr>
              <a:t> the </a:t>
            </a:r>
            <a:r>
              <a:rPr lang="fr-CA" sz="1800" dirty="0" err="1">
                <a:solidFill>
                  <a:srgbClr val="FFFF61"/>
                </a:solidFill>
              </a:rPr>
              <a:t>player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with</a:t>
            </a:r>
            <a:r>
              <a:rPr lang="fr-CA" sz="1800" dirty="0">
                <a:solidFill>
                  <a:srgbClr val="FFFF61"/>
                </a:solidFill>
              </a:rPr>
              <a:t> the </a:t>
            </a:r>
            <a:r>
              <a:rPr lang="fr-CA" sz="1800" dirty="0" err="1">
                <a:solidFill>
                  <a:srgbClr val="FFFF61"/>
                </a:solidFill>
              </a:rPr>
              <a:t>view</a:t>
            </a:r>
            <a:r>
              <a:rPr lang="fr-CA" sz="1800" dirty="0">
                <a:solidFill>
                  <a:srgbClr val="FFFF61"/>
                </a:solidFill>
              </a:rPr>
              <a:t> of a </a:t>
            </a:r>
            <a:r>
              <a:rPr lang="fr-CA" sz="1800" dirty="0" err="1">
                <a:solidFill>
                  <a:srgbClr val="FFFF61"/>
                </a:solidFill>
              </a:rPr>
              <a:t>very</a:t>
            </a:r>
            <a:r>
              <a:rPr lang="fr-CA" sz="1800" dirty="0">
                <a:solidFill>
                  <a:srgbClr val="FFFF61"/>
                </a:solidFill>
              </a:rPr>
              <a:t> happy Primate 194 </a:t>
            </a:r>
            <a:r>
              <a:rPr lang="fr-CA" sz="1800" dirty="0" err="1">
                <a:solidFill>
                  <a:srgbClr val="FFFF61"/>
                </a:solidFill>
              </a:rPr>
              <a:t>enjoying</a:t>
            </a:r>
            <a:r>
              <a:rPr lang="fr-CA" sz="1800" dirty="0">
                <a:solidFill>
                  <a:srgbClr val="FFFF61"/>
                </a:solidFill>
              </a:rPr>
              <a:t> the taste of </a:t>
            </a:r>
            <a:r>
              <a:rPr lang="fr-CA" sz="1800" dirty="0" err="1">
                <a:solidFill>
                  <a:srgbClr val="FFFF61"/>
                </a:solidFill>
              </a:rPr>
              <a:t>his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newfound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freedom</a:t>
            </a:r>
            <a:r>
              <a:rPr lang="fr-CA" sz="1800" dirty="0">
                <a:solidFill>
                  <a:srgbClr val="FFFF61"/>
                </a:solidFill>
              </a:rPr>
              <a:t>!</a:t>
            </a:r>
          </a:p>
          <a:p>
            <a:pPr>
              <a:buFont typeface="Calibri" panose="020B0604020202020204" pitchFamily="34" charset="0"/>
              <a:buChar char="-"/>
            </a:pPr>
            <a:endParaRPr lang="fr-CA" sz="1800">
              <a:solidFill>
                <a:srgbClr val="FFFF6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CA" dirty="0">
                <a:solidFill>
                  <a:srgbClr val="FFFF61"/>
                </a:solidFill>
              </a:rPr>
              <a:t>Lose Scenario :</a:t>
            </a:r>
            <a:r>
              <a:rPr lang="fr-CA" sz="1800" dirty="0">
                <a:solidFill>
                  <a:srgbClr val="FFFF61"/>
                </a:solidFill>
              </a:rPr>
              <a:t> If at </a:t>
            </a:r>
            <a:r>
              <a:rPr lang="fr-CA" sz="1800" dirty="0" err="1">
                <a:solidFill>
                  <a:srgbClr val="FFFF61"/>
                </a:solidFill>
              </a:rPr>
              <a:t>any</a:t>
            </a:r>
            <a:r>
              <a:rPr lang="fr-CA" sz="1800" dirty="0">
                <a:solidFill>
                  <a:srgbClr val="FFFF61"/>
                </a:solidFill>
              </a:rPr>
              <a:t> moment </a:t>
            </a:r>
            <a:r>
              <a:rPr lang="fr-CA" sz="1800" dirty="0" err="1">
                <a:solidFill>
                  <a:srgbClr val="FFFF61"/>
                </a:solidFill>
              </a:rPr>
              <a:t>during</a:t>
            </a:r>
            <a:r>
              <a:rPr lang="fr-CA" sz="1800" dirty="0">
                <a:solidFill>
                  <a:srgbClr val="FFFF61"/>
                </a:solidFill>
              </a:rPr>
              <a:t> the </a:t>
            </a:r>
            <a:r>
              <a:rPr lang="fr-CA" sz="1800" dirty="0" err="1">
                <a:solidFill>
                  <a:srgbClr val="FFFF61"/>
                </a:solidFill>
              </a:rPr>
              <a:t>game</a:t>
            </a:r>
            <a:r>
              <a:rPr lang="fr-CA" sz="1800" dirty="0">
                <a:solidFill>
                  <a:srgbClr val="FFFF61"/>
                </a:solidFill>
              </a:rPr>
              <a:t>,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get</a:t>
            </a:r>
            <a:r>
              <a:rPr lang="fr-CA" sz="1800" dirty="0">
                <a:solidFill>
                  <a:srgbClr val="FFFF61"/>
                </a:solidFill>
              </a:rPr>
              <a:t> hit 5 times by a </a:t>
            </a:r>
            <a:r>
              <a:rPr lang="fr-CA" sz="1800" dirty="0" err="1">
                <a:solidFill>
                  <a:srgbClr val="FFFF61"/>
                </a:solidFill>
              </a:rPr>
              <a:t>tranquilizer</a:t>
            </a:r>
            <a:r>
              <a:rPr lang="fr-CA" sz="1800" dirty="0">
                <a:solidFill>
                  <a:srgbClr val="FFFF61"/>
                </a:solidFill>
              </a:rPr>
              <a:t> shot by a </a:t>
            </a:r>
            <a:r>
              <a:rPr lang="fr-CA" sz="1800" dirty="0" err="1">
                <a:solidFill>
                  <a:srgbClr val="FFFF61"/>
                </a:solidFill>
              </a:rPr>
              <a:t>security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guard</a:t>
            </a:r>
            <a:r>
              <a:rPr lang="fr-CA" sz="1800" dirty="0">
                <a:solidFill>
                  <a:srgbClr val="FFFF61"/>
                </a:solidFill>
              </a:rPr>
              <a:t>,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unfortunately</a:t>
            </a:r>
            <a:r>
              <a:rPr lang="fr-CA" sz="1800" dirty="0">
                <a:solidFill>
                  <a:srgbClr val="FFFF61"/>
                </a:solidFill>
              </a:rPr>
              <a:t> lose the </a:t>
            </a:r>
            <a:r>
              <a:rPr lang="fr-CA" sz="1800" dirty="0" err="1">
                <a:solidFill>
                  <a:srgbClr val="FFFF61"/>
                </a:solidFill>
              </a:rPr>
              <a:t>game</a:t>
            </a:r>
            <a:r>
              <a:rPr lang="fr-CA" sz="1800" dirty="0">
                <a:solidFill>
                  <a:srgbClr val="FFFF61"/>
                </a:solidFill>
              </a:rPr>
              <a:t> and end up back in </a:t>
            </a:r>
            <a:r>
              <a:rPr lang="fr-CA" sz="1800" dirty="0" err="1">
                <a:solidFill>
                  <a:srgbClr val="FFFF61"/>
                </a:solidFill>
              </a:rPr>
              <a:t>your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cell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inside</a:t>
            </a:r>
            <a:r>
              <a:rPr lang="fr-CA" sz="1800" dirty="0">
                <a:solidFill>
                  <a:srgbClr val="FFFF61"/>
                </a:solidFill>
              </a:rPr>
              <a:t> the lab. You </a:t>
            </a:r>
            <a:r>
              <a:rPr lang="fr-CA" sz="1800" dirty="0" err="1">
                <a:solidFill>
                  <a:srgbClr val="FFFF61"/>
                </a:solidFill>
              </a:rPr>
              <a:t>will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also</a:t>
            </a:r>
            <a:r>
              <a:rPr lang="fr-CA" sz="1800" dirty="0">
                <a:solidFill>
                  <a:srgbClr val="FFFF61"/>
                </a:solidFill>
              </a:rPr>
              <a:t> lose and </a:t>
            </a:r>
            <a:r>
              <a:rPr lang="fr-CA" sz="1800" dirty="0" err="1">
                <a:solidFill>
                  <a:srgbClr val="FFFF61"/>
                </a:solidFill>
              </a:rPr>
              <a:t>be</a:t>
            </a:r>
            <a:r>
              <a:rPr lang="fr-CA" sz="1800" dirty="0">
                <a:solidFill>
                  <a:srgbClr val="FFFF61"/>
                </a:solidFill>
              </a:rPr>
              <a:t> </a:t>
            </a:r>
            <a:r>
              <a:rPr lang="fr-CA" sz="1800" dirty="0" err="1">
                <a:solidFill>
                  <a:srgbClr val="FFFF61"/>
                </a:solidFill>
              </a:rPr>
              <a:t>recaptured</a:t>
            </a:r>
            <a:r>
              <a:rPr lang="fr-CA" sz="1800" dirty="0">
                <a:solidFill>
                  <a:srgbClr val="FFFF61"/>
                </a:solidFill>
              </a:rPr>
              <a:t> if </a:t>
            </a:r>
            <a:r>
              <a:rPr lang="fr-CA" sz="1800" dirty="0" err="1">
                <a:solidFill>
                  <a:srgbClr val="FFFF61"/>
                </a:solidFill>
              </a:rPr>
              <a:t>you</a:t>
            </a:r>
            <a:r>
              <a:rPr lang="fr-CA" sz="1800" dirty="0">
                <a:solidFill>
                  <a:srgbClr val="FFFF61"/>
                </a:solidFill>
              </a:rPr>
              <a:t> are hit at </a:t>
            </a:r>
            <a:r>
              <a:rPr lang="fr-CA" sz="1800" dirty="0" err="1">
                <a:solidFill>
                  <a:srgbClr val="FFFF61"/>
                </a:solidFill>
              </a:rPr>
              <a:t>any</a:t>
            </a:r>
            <a:r>
              <a:rPr lang="fr-CA" sz="1800" dirty="0">
                <a:solidFill>
                  <a:srgbClr val="FFFF61"/>
                </a:solidFill>
              </a:rPr>
              <a:t> time by the Boss' poison </a:t>
            </a:r>
            <a:r>
              <a:rPr lang="fr-CA" sz="1800" dirty="0" err="1">
                <a:solidFill>
                  <a:srgbClr val="FFFF61"/>
                </a:solidFill>
              </a:rPr>
              <a:t>bottles</a:t>
            </a:r>
            <a:r>
              <a:rPr lang="fr-CA" sz="1800" dirty="0">
                <a:solidFill>
                  <a:srgbClr val="FFFF6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5493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2E15D-8153-983A-4D17-26241D78F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719414-95D0-B7B9-EFF4-3C1508962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6F6C"/>
              </a:gs>
              <a:gs pos="0">
                <a:srgbClr val="006F6C"/>
              </a:gs>
              <a:gs pos="67000">
                <a:schemeClr val="tx1"/>
              </a:gs>
              <a:gs pos="32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368CFF-A1F8-4651-A23B-922F02D5DCDB}"/>
              </a:ext>
            </a:extLst>
          </p:cNvPr>
          <p:cNvSpPr/>
          <p:nvPr/>
        </p:nvSpPr>
        <p:spPr>
          <a:xfrm>
            <a:off x="368968" y="365124"/>
            <a:ext cx="11486148" cy="6127751"/>
          </a:xfrm>
          <a:prstGeom prst="roundRect">
            <a:avLst/>
          </a:prstGeom>
          <a:solidFill>
            <a:srgbClr val="198B97"/>
          </a:solidFill>
          <a:ln>
            <a:solidFill>
              <a:srgbClr val="FFF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6871C5-EE3A-EBEA-AF74-A4EB0655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1" y="365124"/>
            <a:ext cx="4904874" cy="1325563"/>
          </a:xfrm>
        </p:spPr>
        <p:txBody>
          <a:bodyPr/>
          <a:lstStyle/>
          <a:p>
            <a:r>
              <a:rPr lang="fr-CA">
                <a:solidFill>
                  <a:srgbClr val="FFFF6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Art 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077A5-EEF6-4823-935C-63C54568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31"/>
            <a:ext cx="10515600" cy="4752932"/>
          </a:xfrm>
          <a:prstGeom prst="roundRect">
            <a:avLst/>
          </a:prstGeom>
          <a:solidFill>
            <a:schemeClr val="tx1"/>
          </a:solidFill>
          <a:ln>
            <a:solidFill>
              <a:srgbClr val="00B4B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rgbClr val="FFFF61"/>
                </a:solidFill>
              </a:rPr>
              <a:t>Pixel art </a:t>
            </a:r>
          </a:p>
          <a:p>
            <a:r>
              <a:rPr lang="fr-CA" dirty="0">
                <a:solidFill>
                  <a:srgbClr val="FFFF61"/>
                </a:solidFill>
              </a:rPr>
              <a:t>2D</a:t>
            </a:r>
          </a:p>
          <a:p>
            <a:r>
              <a:rPr lang="fr-CA" dirty="0" err="1">
                <a:solidFill>
                  <a:srgbClr val="FFFF61"/>
                </a:solidFill>
              </a:rPr>
              <a:t>Colour</a:t>
            </a:r>
            <a:r>
              <a:rPr lang="fr-CA" dirty="0">
                <a:solidFill>
                  <a:srgbClr val="FFFF61"/>
                </a:solidFill>
              </a:rPr>
              <a:t> palette : black, </a:t>
            </a:r>
            <a:r>
              <a:rPr lang="fr-CA" dirty="0" err="1">
                <a:solidFill>
                  <a:srgbClr val="FFFF61"/>
                </a:solidFill>
              </a:rPr>
              <a:t>blue</a:t>
            </a:r>
            <a:r>
              <a:rPr lang="fr-CA" dirty="0">
                <a:solidFill>
                  <a:srgbClr val="FFFF61"/>
                </a:solidFill>
              </a:rPr>
              <a:t>, turquoise, green, </a:t>
            </a:r>
            <a:r>
              <a:rPr lang="fr-CA" dirty="0" err="1">
                <a:solidFill>
                  <a:srgbClr val="FFFF61"/>
                </a:solidFill>
              </a:rPr>
              <a:t>yellow</a:t>
            </a:r>
            <a:endParaRPr lang="fr-CA">
              <a:solidFill>
                <a:srgbClr val="FFFF61"/>
              </a:solidFill>
            </a:endParaRPr>
          </a:p>
          <a:p>
            <a:r>
              <a:rPr lang="fr-CA" dirty="0">
                <a:solidFill>
                  <a:srgbClr val="FFFF61"/>
                </a:solidFill>
                <a:latin typeface="Aptos"/>
                <a:cs typeface="Segoe UI"/>
              </a:rPr>
              <a:t>A pixel art style </a:t>
            </a:r>
            <a:r>
              <a:rPr lang="fr-CA" dirty="0" err="1">
                <a:solidFill>
                  <a:srgbClr val="FFFF61"/>
                </a:solidFill>
                <a:latin typeface="Aptos"/>
                <a:cs typeface="Segoe UI"/>
              </a:rPr>
              <a:t>that</a:t>
            </a:r>
            <a:r>
              <a:rPr lang="fr-CA" dirty="0">
                <a:solidFill>
                  <a:srgbClr val="FFFF61"/>
                </a:solidFill>
                <a:latin typeface="Aptos"/>
                <a:cs typeface="Segoe UI"/>
              </a:rPr>
              <a:t> </a:t>
            </a:r>
            <a:r>
              <a:rPr lang="fr-CA" dirty="0" err="1">
                <a:solidFill>
                  <a:srgbClr val="FFFF61"/>
                </a:solidFill>
                <a:latin typeface="Aptos"/>
                <a:cs typeface="Segoe UI"/>
              </a:rPr>
              <a:t>emphasizes</a:t>
            </a:r>
            <a:r>
              <a:rPr lang="fr-CA" dirty="0">
                <a:solidFill>
                  <a:srgbClr val="FFFF61"/>
                </a:solidFill>
                <a:latin typeface="Aptos"/>
                <a:cs typeface="Segoe UI"/>
              </a:rPr>
              <a:t> a science </a:t>
            </a:r>
            <a:r>
              <a:rPr lang="fr-CA" dirty="0" err="1">
                <a:solidFill>
                  <a:srgbClr val="FFFF61"/>
                </a:solidFill>
                <a:latin typeface="Aptos"/>
                <a:cs typeface="Segoe UI"/>
              </a:rPr>
              <a:t>laboratory</a:t>
            </a:r>
            <a:r>
              <a:rPr lang="fr-CA" dirty="0">
                <a:solidFill>
                  <a:srgbClr val="FFFF61"/>
                </a:solidFill>
                <a:latin typeface="Aptos"/>
                <a:cs typeface="Segoe UI"/>
              </a:rPr>
              <a:t> in 2D</a:t>
            </a:r>
          </a:p>
          <a:p>
            <a:r>
              <a:rPr lang="fr-CA" dirty="0">
                <a:solidFill>
                  <a:srgbClr val="FFFF61"/>
                </a:solidFill>
                <a:latin typeface="Aptos"/>
                <a:cs typeface="Segoe UI"/>
              </a:rPr>
              <a:t>Top-down design</a:t>
            </a:r>
          </a:p>
          <a:p>
            <a:endParaRPr lang="fr-CA" sz="2000">
              <a:solidFill>
                <a:srgbClr val="FFFF61"/>
              </a:solidFill>
              <a:latin typeface="Aptos"/>
              <a:cs typeface="Segoe UI"/>
            </a:endParaRPr>
          </a:p>
          <a:p>
            <a:endParaRPr lang="fr-CA">
              <a:solidFill>
                <a:srgbClr val="FFFF61"/>
              </a:solidFill>
              <a:latin typeface="Aptos"/>
              <a:cs typeface="Segoe UI"/>
            </a:endParaRPr>
          </a:p>
          <a:p>
            <a:endParaRPr lang="en-US" sz="1200">
              <a:solidFill>
                <a:srgbClr val="F5F5F5"/>
              </a:solidFill>
              <a:latin typeface="Segoe UI"/>
              <a:ea typeface="+mn-lt"/>
              <a:cs typeface="Segoe UI"/>
            </a:endParaRPr>
          </a:p>
          <a:p>
            <a:endParaRPr lang="fr-CA">
              <a:solidFill>
                <a:srgbClr val="FFFF61"/>
              </a:solidFill>
              <a:ea typeface="+mn-lt"/>
              <a:cs typeface="+mn-lt"/>
            </a:endParaRPr>
          </a:p>
          <a:p>
            <a:endParaRPr lang="en-US" sz="1200">
              <a:solidFill>
                <a:srgbClr val="F5F5F5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200">
              <a:solidFill>
                <a:srgbClr val="F5F5F5"/>
              </a:solidFill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AA28D-0997-1E36-492C-9275D239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800000" flipV="1">
            <a:off x="1524000" y="4276414"/>
            <a:ext cx="9144000" cy="1494045"/>
          </a:xfrm>
          <a:prstGeom prst="roundRect">
            <a:avLst>
              <a:gd name="adj" fmla="val 171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862A9-C629-4774-AF29-D5D54AD2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136" y="555035"/>
            <a:ext cx="419033" cy="4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3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6CD750-7C62-48FB-9E15-D47492C3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FC44A-39F4-4D1B-96DA-ED3B1EF5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7" y="246760"/>
            <a:ext cx="11407153" cy="6364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6BE07-47BA-470B-95DF-CD766D4B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766178"/>
            <a:ext cx="10564091" cy="1524668"/>
          </a:xfrm>
          <a:prstGeom prst="snip2SameRect">
            <a:avLst>
              <a:gd name="adj1" fmla="val 33024"/>
              <a:gd name="adj2" fmla="val 0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rgbClr val="FFFF29"/>
                </a:solidFill>
                <a:latin typeface="GungSuh"/>
                <a:ea typeface="GungSuh"/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D803-3672-457C-9176-D6679C32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846"/>
            <a:ext cx="10515600" cy="3964481"/>
          </a:xfrm>
          <a:prstGeom prst="snip2SameRect">
            <a:avLst>
              <a:gd name="adj1" fmla="val 0"/>
              <a:gd name="adj2" fmla="val 12057"/>
            </a:avLst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29"/>
                </a:solidFill>
                <a:latin typeface="Aptos Display"/>
                <a:ea typeface="GungSuh"/>
              </a:rPr>
              <a:t>Sofia: Monkey (both), power ups, shooting for the monkey, debugging</a:t>
            </a:r>
          </a:p>
          <a:p>
            <a:r>
              <a:rPr lang="en-US" err="1">
                <a:solidFill>
                  <a:srgbClr val="FFFF29"/>
                </a:solidFill>
                <a:latin typeface="Aptos Display"/>
                <a:ea typeface="GungSuh"/>
              </a:rPr>
              <a:t>Mikhayla</a:t>
            </a:r>
            <a:r>
              <a:rPr lang="en-US">
                <a:solidFill>
                  <a:srgbClr val="FFFF29"/>
                </a:solidFill>
                <a:latin typeface="Aptos Display"/>
                <a:ea typeface="GungSuh"/>
              </a:rPr>
              <a:t>: Shooting  and the little scientist, power ups</a:t>
            </a:r>
          </a:p>
          <a:p>
            <a:r>
              <a:rPr lang="en-US">
                <a:solidFill>
                  <a:srgbClr val="FFFF29"/>
                </a:solidFill>
                <a:latin typeface="Aptos Display"/>
                <a:ea typeface="GungSuh"/>
              </a:rPr>
              <a:t>David: The big boss and home screen</a:t>
            </a:r>
          </a:p>
          <a:p>
            <a:r>
              <a:rPr lang="en-US">
                <a:solidFill>
                  <a:srgbClr val="FFFF29"/>
                </a:solidFill>
                <a:latin typeface="Aptos Display"/>
                <a:ea typeface="GungSuh"/>
              </a:rPr>
              <a:t>Kaci: Transitions, video background, scientists, background display, debugging</a:t>
            </a:r>
          </a:p>
        </p:txBody>
      </p:sp>
    </p:spTree>
    <p:extLst>
      <p:ext uri="{BB962C8B-B14F-4D97-AF65-F5344CB8AC3E}">
        <p14:creationId xmlns:p14="http://schemas.microsoft.com/office/powerpoint/2010/main" val="45107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Monkey Goes Banana: Lab Escape Game</vt:lpstr>
      <vt:lpstr>Overview </vt:lpstr>
      <vt:lpstr>Game inspiration</vt:lpstr>
      <vt:lpstr>Characters of the Game</vt:lpstr>
      <vt:lpstr>Characters of the Game</vt:lpstr>
      <vt:lpstr>How to play the game?</vt:lpstr>
      <vt:lpstr>How to play the game?</vt:lpstr>
      <vt:lpstr>Art Direction</vt:lpstr>
      <vt:lpstr>Contributions</vt:lpstr>
      <vt:lpstr>Difficulties &amp; 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 Betty</dc:creator>
  <cp:revision>101</cp:revision>
  <dcterms:created xsi:type="dcterms:W3CDTF">2024-11-29T00:10:00Z</dcterms:created>
  <dcterms:modified xsi:type="dcterms:W3CDTF">2024-12-03T14:09:27Z</dcterms:modified>
</cp:coreProperties>
</file>