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D77BAA-DEDA-43AB-8DBB-06ECE97CFBA3}">
  <a:tblStyle styleId="{4AD77BAA-DEDA-43AB-8DBB-06ECE97CFBA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Nunito-regular.fntdata"/><Relationship Id="rId14" Type="http://schemas.openxmlformats.org/officeDocument/2006/relationships/slide" Target="slides/slide8.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bb6c6f1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bb6c6f1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8128c558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8128c558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9666fb94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29666fb9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29c6dd1ec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29c6dd1ec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e108ec347f4520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e108ec347f4520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29666fb941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29666fb941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29666fb941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29666fb941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02350" y="1525675"/>
            <a:ext cx="87465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700"/>
              <a:t>EpicSam: BatteriesNotIncluded2 </a:t>
            </a:r>
            <a:endParaRPr sz="3700"/>
          </a:p>
          <a:p>
            <a:pPr indent="0" lvl="0" marL="0" rtl="0" algn="ctr">
              <a:spcBef>
                <a:spcPts val="0"/>
              </a:spcBef>
              <a:spcAft>
                <a:spcPts val="0"/>
              </a:spcAft>
              <a:buNone/>
            </a:pPr>
            <a:r>
              <a:rPr lang="en" sz="3700"/>
              <a:t>Project idea proposal</a:t>
            </a:r>
            <a:endParaRPr/>
          </a:p>
        </p:txBody>
      </p:sp>
      <p:sp>
        <p:nvSpPr>
          <p:cNvPr id="129" name="Google Shape;129;p13"/>
          <p:cNvSpPr txBox="1"/>
          <p:nvPr>
            <p:ph idx="1" type="subTitle"/>
          </p:nvPr>
        </p:nvSpPr>
        <p:spPr>
          <a:xfrm>
            <a:off x="1858700" y="3218483"/>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Haorui Li, Darius Bruno, Kevin Wei, Ilyas Naim</a:t>
            </a:r>
            <a:br>
              <a:rPr lang="en"/>
            </a:b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474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a:t>
            </a:r>
            <a:r>
              <a:rPr lang="en"/>
              <a:t> ideas</a:t>
            </a:r>
            <a:endParaRPr/>
          </a:p>
        </p:txBody>
      </p:sp>
      <p:graphicFrame>
        <p:nvGraphicFramePr>
          <p:cNvPr id="135" name="Google Shape;135;p14"/>
          <p:cNvGraphicFramePr/>
          <p:nvPr/>
        </p:nvGraphicFramePr>
        <p:xfrm>
          <a:off x="426550" y="1134625"/>
          <a:ext cx="3000000" cy="3000000"/>
        </p:xfrm>
        <a:graphic>
          <a:graphicData uri="http://schemas.openxmlformats.org/drawingml/2006/table">
            <a:tbl>
              <a:tblPr>
                <a:noFill/>
                <a:tableStyleId>{4AD77BAA-DEDA-43AB-8DBB-06ECE97CFBA3}</a:tableStyleId>
              </a:tblPr>
              <a:tblGrid>
                <a:gridCol w="4176650"/>
                <a:gridCol w="4176650"/>
              </a:tblGrid>
              <a:tr h="574475">
                <a:tc>
                  <a:txBody>
                    <a:bodyPr/>
                    <a:lstStyle/>
                    <a:p>
                      <a:pPr indent="0" lvl="0" marL="0" rtl="0" algn="ctr">
                        <a:spcBef>
                          <a:spcPts val="0"/>
                        </a:spcBef>
                        <a:spcAft>
                          <a:spcPts val="0"/>
                        </a:spcAft>
                        <a:buNone/>
                      </a:pPr>
                      <a:r>
                        <a:rPr b="1" lang="en">
                          <a:latin typeface="Calibri"/>
                          <a:ea typeface="Calibri"/>
                          <a:cs typeface="Calibri"/>
                          <a:sym typeface="Calibri"/>
                        </a:rPr>
                        <a:t>Idea</a:t>
                      </a:r>
                      <a:endParaRPr b="1">
                        <a:latin typeface="Calibri"/>
                        <a:ea typeface="Calibri"/>
                        <a:cs typeface="Calibri"/>
                        <a:sym typeface="Calibri"/>
                      </a:endParaRPr>
                    </a:p>
                  </a:txBody>
                  <a:tcPr marT="91425" marB="91425" marR="91425" marL="91425">
                    <a:solidFill>
                      <a:srgbClr val="A4C2F4"/>
                    </a:solidFill>
                  </a:tcPr>
                </a:tc>
                <a:tc>
                  <a:txBody>
                    <a:bodyPr/>
                    <a:lstStyle/>
                    <a:p>
                      <a:pPr indent="0" lvl="0" marL="0" rtl="0" algn="ctr">
                        <a:spcBef>
                          <a:spcPts val="0"/>
                        </a:spcBef>
                        <a:spcAft>
                          <a:spcPts val="0"/>
                        </a:spcAft>
                        <a:buNone/>
                      </a:pPr>
                      <a:r>
                        <a:rPr b="1" lang="en">
                          <a:latin typeface="Calibri"/>
                          <a:ea typeface="Calibri"/>
                          <a:cs typeface="Calibri"/>
                          <a:sym typeface="Calibri"/>
                        </a:rPr>
                        <a:t>Description</a:t>
                      </a:r>
                      <a:endParaRPr b="1">
                        <a:latin typeface="Calibri"/>
                        <a:ea typeface="Calibri"/>
                        <a:cs typeface="Calibri"/>
                        <a:sym typeface="Calibri"/>
                      </a:endParaRPr>
                    </a:p>
                  </a:txBody>
                  <a:tcPr marT="91425" marB="91425" marR="91425" marL="91425">
                    <a:solidFill>
                      <a:srgbClr val="A4C2F4"/>
                    </a:solidFill>
                  </a:tcPr>
                </a:tc>
              </a:tr>
              <a:tr h="574475">
                <a:tc>
                  <a:txBody>
                    <a:bodyPr/>
                    <a:lstStyle/>
                    <a:p>
                      <a:pPr indent="0" lvl="0" marL="0" rtl="0" algn="l">
                        <a:spcBef>
                          <a:spcPts val="0"/>
                        </a:spcBef>
                        <a:spcAft>
                          <a:spcPts val="0"/>
                        </a:spcAft>
                        <a:buNone/>
                      </a:pPr>
                      <a:r>
                        <a:rPr lang="en">
                          <a:latin typeface="Calibri"/>
                          <a:ea typeface="Calibri"/>
                          <a:cs typeface="Calibri"/>
                          <a:sym typeface="Calibri"/>
                        </a:rPr>
                        <a:t>Haorui: interactive periodic table</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latin typeface="Calibri"/>
                          <a:ea typeface="Calibri"/>
                          <a:cs typeface="Calibri"/>
                          <a:sym typeface="Calibri"/>
                        </a:rPr>
                        <a:t>A periodic table with all the elements being interactive</a:t>
                      </a:r>
                      <a:endParaRPr>
                        <a:latin typeface="Calibri"/>
                        <a:ea typeface="Calibri"/>
                        <a:cs typeface="Calibri"/>
                        <a:sym typeface="Calibri"/>
                      </a:endParaRPr>
                    </a:p>
                  </a:txBody>
                  <a:tcPr marT="91425" marB="91425" marR="91425" marL="91425"/>
                </a:tc>
              </a:tr>
              <a:tr h="574475">
                <a:tc>
                  <a:txBody>
                    <a:bodyPr/>
                    <a:lstStyle/>
                    <a:p>
                      <a:pPr indent="0" lvl="0" marL="0" rtl="0" algn="l">
                        <a:spcBef>
                          <a:spcPts val="0"/>
                        </a:spcBef>
                        <a:spcAft>
                          <a:spcPts val="0"/>
                        </a:spcAft>
                        <a:buNone/>
                      </a:pPr>
                      <a:r>
                        <a:rPr lang="en">
                          <a:latin typeface="Calibri"/>
                          <a:ea typeface="Calibri"/>
                          <a:cs typeface="Calibri"/>
                          <a:sym typeface="Calibri"/>
                        </a:rPr>
                        <a:t>Kevin: mechanics simulation</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latin typeface="Calibri"/>
                          <a:ea typeface="Calibri"/>
                          <a:cs typeface="Calibri"/>
                          <a:sym typeface="Calibri"/>
                        </a:rPr>
                        <a:t>A simulation that encompasses most/all the topics in the NYA mechanics course</a:t>
                      </a:r>
                      <a:endParaRPr>
                        <a:latin typeface="Calibri"/>
                        <a:ea typeface="Calibri"/>
                        <a:cs typeface="Calibri"/>
                        <a:sym typeface="Calibri"/>
                      </a:endParaRPr>
                    </a:p>
                  </a:txBody>
                  <a:tcPr marT="91425" marB="91425" marR="91425" marL="91425"/>
                </a:tc>
              </a:tr>
              <a:tr h="574475">
                <a:tc>
                  <a:txBody>
                    <a:bodyPr/>
                    <a:lstStyle/>
                    <a:p>
                      <a:pPr indent="0" lvl="0" marL="0" rtl="0" algn="l">
                        <a:spcBef>
                          <a:spcPts val="0"/>
                        </a:spcBef>
                        <a:spcAft>
                          <a:spcPts val="0"/>
                        </a:spcAft>
                        <a:buNone/>
                      </a:pPr>
                      <a:r>
                        <a:rPr lang="en">
                          <a:latin typeface="Calibri"/>
                          <a:ea typeface="Calibri"/>
                          <a:cs typeface="Calibri"/>
                          <a:sym typeface="Calibri"/>
                        </a:rPr>
                        <a:t>Darius: waves simulation</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latin typeface="Calibri"/>
                          <a:ea typeface="Calibri"/>
                          <a:cs typeface="Calibri"/>
                          <a:sym typeface="Calibri"/>
                        </a:rPr>
                        <a:t>A simulation that encompasses most/all the topics in the NYC waves &amp; optics course</a:t>
                      </a:r>
                      <a:endParaRPr>
                        <a:latin typeface="Calibri"/>
                        <a:ea typeface="Calibri"/>
                        <a:cs typeface="Calibri"/>
                        <a:sym typeface="Calibri"/>
                      </a:endParaRPr>
                    </a:p>
                  </a:txBody>
                  <a:tcPr marT="91425" marB="91425" marR="91425" marL="91425"/>
                </a:tc>
              </a:tr>
              <a:tr h="574475">
                <a:tc>
                  <a:txBody>
                    <a:bodyPr/>
                    <a:lstStyle/>
                    <a:p>
                      <a:pPr indent="0" lvl="0" marL="0" rtl="0" algn="l">
                        <a:spcBef>
                          <a:spcPts val="0"/>
                        </a:spcBef>
                        <a:spcAft>
                          <a:spcPts val="0"/>
                        </a:spcAft>
                        <a:buNone/>
                      </a:pPr>
                      <a:r>
                        <a:rPr lang="en">
                          <a:latin typeface="Calibri"/>
                          <a:ea typeface="Calibri"/>
                          <a:cs typeface="Calibri"/>
                          <a:sym typeface="Calibri"/>
                        </a:rPr>
                        <a:t>Ilyas: </a:t>
                      </a:r>
                      <a:r>
                        <a:rPr lang="en" sz="1300">
                          <a:latin typeface="Calibri"/>
                          <a:ea typeface="Calibri"/>
                          <a:cs typeface="Calibri"/>
                          <a:sym typeface="Calibri"/>
                        </a:rPr>
                        <a:t>c</a:t>
                      </a:r>
                      <a:r>
                        <a:rPr lang="en" sz="1300">
                          <a:latin typeface="Calibri"/>
                          <a:ea typeface="Calibri"/>
                          <a:cs typeface="Calibri"/>
                          <a:sym typeface="Calibri"/>
                        </a:rPr>
                        <a:t>hemical reaction rate visualizer</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latin typeface="Calibri"/>
                          <a:ea typeface="Calibri"/>
                          <a:cs typeface="Calibri"/>
                          <a:sym typeface="Calibri"/>
                        </a:rPr>
                        <a:t>A chemical rate visualiser using different concepts.</a:t>
                      </a:r>
                      <a:endParaRPr>
                        <a:latin typeface="Calibri"/>
                        <a:ea typeface="Calibri"/>
                        <a:cs typeface="Calibri"/>
                        <a:sym typeface="Calibri"/>
                      </a:endParaRPr>
                    </a:p>
                  </a:txBody>
                  <a:tcPr marT="91425" marB="91425" marR="91425" marL="91425"/>
                </a:tc>
              </a:tr>
              <a:tr h="574475">
                <a:tc>
                  <a:txBody>
                    <a:bodyPr/>
                    <a:lstStyle/>
                    <a:p>
                      <a:pPr indent="0" lvl="0" marL="0" rtl="0" algn="l">
                        <a:spcBef>
                          <a:spcPts val="0"/>
                        </a:spcBef>
                        <a:spcAft>
                          <a:spcPts val="0"/>
                        </a:spcAft>
                        <a:buNone/>
                      </a:pPr>
                      <a:r>
                        <a:rPr lang="en">
                          <a:latin typeface="Calibri"/>
                          <a:ea typeface="Calibri"/>
                          <a:cs typeface="Calibri"/>
                          <a:sym typeface="Calibri"/>
                        </a:rPr>
                        <a:t>Selected idea: mechanics simulation</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
                          <a:latin typeface="Calibri"/>
                          <a:ea typeface="Calibri"/>
                          <a:cs typeface="Calibri"/>
                          <a:sym typeface="Calibri"/>
                        </a:rPr>
                        <a:t>We are more familiar with and interested by the of mechanics topics</a:t>
                      </a:r>
                      <a:endParaRPr>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nvSpPr>
        <p:spPr>
          <a:xfrm>
            <a:off x="352000" y="228950"/>
            <a:ext cx="8330100" cy="4224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Calibri"/>
              <a:buAutoNum type="arabicParenR"/>
            </a:pPr>
            <a:r>
              <a:rPr b="1" lang="en" sz="1300">
                <a:latin typeface="Calibri"/>
                <a:ea typeface="Calibri"/>
                <a:cs typeface="Calibri"/>
                <a:sym typeface="Calibri"/>
              </a:rPr>
              <a:t>Haorui: interactive </a:t>
            </a:r>
            <a:r>
              <a:rPr b="1" lang="en" sz="1300">
                <a:latin typeface="Calibri"/>
                <a:ea typeface="Calibri"/>
                <a:cs typeface="Calibri"/>
                <a:sym typeface="Calibri"/>
              </a:rPr>
              <a:t>periodic</a:t>
            </a:r>
            <a:r>
              <a:rPr b="1" lang="en" sz="1300">
                <a:latin typeface="Calibri"/>
                <a:ea typeface="Calibri"/>
                <a:cs typeface="Calibri"/>
                <a:sym typeface="Calibri"/>
              </a:rPr>
              <a:t> table of elements</a:t>
            </a:r>
            <a:endParaRPr b="1" sz="1300">
              <a:latin typeface="Calibri"/>
              <a:ea typeface="Calibri"/>
              <a:cs typeface="Calibri"/>
              <a:sym typeface="Calibri"/>
            </a:endParaRPr>
          </a:p>
          <a:p>
            <a:pPr indent="0" lvl="0" marL="457200" rtl="0" algn="l">
              <a:spcBef>
                <a:spcPts val="0"/>
              </a:spcBef>
              <a:spcAft>
                <a:spcPts val="0"/>
              </a:spcAft>
              <a:buNone/>
            </a:pPr>
            <a:r>
              <a:t/>
            </a:r>
            <a:endParaRPr b="1"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Main page features a periodic table. The user can interact with any elements and discover more about each element with models/animations. Additional features could also be implemented to further demonstrate different interactions involving one or more elements.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This will be an application that can h</a:t>
            </a:r>
            <a:r>
              <a:rPr lang="en" sz="1300">
                <a:latin typeface="Calibri"/>
                <a:ea typeface="Calibri"/>
                <a:cs typeface="Calibri"/>
                <a:sym typeface="Calibri"/>
              </a:rPr>
              <a:t>elp students learn more about all the elements in chemistry in a visual and interactive way.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The user will be able to control elements of the UIs such as sizes, animation playback speeds</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b="1" lang="en" sz="1300">
                <a:latin typeface="Calibri"/>
                <a:ea typeface="Calibri"/>
                <a:cs typeface="Calibri"/>
                <a:sym typeface="Calibri"/>
              </a:rPr>
              <a:t>Expected inputs:</a:t>
            </a:r>
            <a:r>
              <a:rPr lang="en" sz="1300">
                <a:latin typeface="Calibri"/>
                <a:ea typeface="Calibri"/>
                <a:cs typeface="Calibri"/>
                <a:sym typeface="Calibri"/>
              </a:rPr>
              <a:t> from an enlarged periodic table, the user is expected to select any elements of their choice, then depending on the element they would then select values from sliders, spinners and buttons alike to for example change the temperature an element is under to see how that element would then react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b="1" lang="en" sz="1300">
                <a:latin typeface="Calibri"/>
                <a:ea typeface="Calibri"/>
                <a:cs typeface="Calibri"/>
                <a:sym typeface="Calibri"/>
              </a:rPr>
              <a:t>Expected outputs:</a:t>
            </a:r>
            <a:r>
              <a:rPr lang="en" sz="1300">
                <a:latin typeface="Calibri"/>
                <a:ea typeface="Calibri"/>
                <a:cs typeface="Calibri"/>
                <a:sym typeface="Calibri"/>
              </a:rPr>
              <a:t> outputs will include animations, text displays, graphs and such.</a:t>
            </a:r>
            <a:endParaRPr sz="1300">
              <a:solidFill>
                <a:schemeClr val="dk2"/>
              </a:solidFill>
              <a:latin typeface="Calibri"/>
              <a:ea typeface="Calibri"/>
              <a:cs typeface="Calibri"/>
              <a:sym typeface="Calibri"/>
            </a:endParaRPr>
          </a:p>
          <a:p>
            <a:pPr indent="-311150" lvl="0" marL="457200" rtl="0" algn="l">
              <a:spcBef>
                <a:spcPts val="0"/>
              </a:spcBef>
              <a:spcAft>
                <a:spcPts val="0"/>
              </a:spcAft>
              <a:buSzPts val="1300"/>
              <a:buFont typeface="Calibri"/>
              <a:buChar char="●"/>
            </a:pPr>
            <a:r>
              <a:rPr b="1" lang="en" sz="1300">
                <a:latin typeface="Calibri"/>
                <a:ea typeface="Calibri"/>
                <a:cs typeface="Calibri"/>
                <a:sym typeface="Calibri"/>
              </a:rPr>
              <a:t>JavaFX components to be utilized:</a:t>
            </a:r>
            <a:r>
              <a:rPr lang="en" sz="1300">
                <a:latin typeface="Calibri"/>
                <a:ea typeface="Calibri"/>
                <a:cs typeface="Calibri"/>
                <a:sym typeface="Calibri"/>
              </a:rPr>
              <a:t> timeline animation, JavaFX UIs, SceneBuilder</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b="1" lang="en" sz="1300">
                <a:latin typeface="Calibri"/>
                <a:ea typeface="Calibri"/>
                <a:cs typeface="Calibri"/>
                <a:sym typeface="Calibri"/>
              </a:rPr>
              <a:t>Feasibility: </a:t>
            </a:r>
            <a:r>
              <a:rPr lang="en" sz="1300">
                <a:latin typeface="Calibri"/>
                <a:ea typeface="Calibri"/>
                <a:cs typeface="Calibri"/>
                <a:sym typeface="Calibri"/>
              </a:rPr>
              <a:t>The project will take up the entirety of the </a:t>
            </a:r>
            <a:r>
              <a:rPr lang="en" sz="1300">
                <a:latin typeface="Calibri"/>
                <a:ea typeface="Calibri"/>
                <a:cs typeface="Calibri"/>
                <a:sym typeface="Calibri"/>
              </a:rPr>
              <a:t>allotted</a:t>
            </a:r>
            <a:r>
              <a:rPr lang="en" sz="1300">
                <a:latin typeface="Calibri"/>
                <a:ea typeface="Calibri"/>
                <a:cs typeface="Calibri"/>
                <a:sym typeface="Calibri"/>
              </a:rPr>
              <a:t> time to complete. With enough effort it should be doable</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b="1" lang="en" sz="1300">
                <a:latin typeface="Calibri"/>
                <a:ea typeface="Calibri"/>
                <a:cs typeface="Calibri"/>
                <a:sym typeface="Calibri"/>
              </a:rPr>
              <a:t>Individual parts:</a:t>
            </a:r>
            <a:endParaRPr b="1"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            Haorui: will implement ⅓ of all elements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            Darius: will implement ⅓ of all elements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            Ilias: will implement ⅓ of all elements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            Kevin: will implement external simulations that can help demonstrate concepts related to the periodic table</a:t>
            </a:r>
            <a:endParaRPr sz="13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idx="1" type="body"/>
          </p:nvPr>
        </p:nvSpPr>
        <p:spPr>
          <a:xfrm>
            <a:off x="383750" y="315975"/>
            <a:ext cx="8279700" cy="4372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2) Kevin: All-in-one Mechanics Physics Simulation</a:t>
            </a:r>
            <a:endParaRPr/>
          </a:p>
          <a:p>
            <a:pPr indent="0" lvl="0" marL="0" rtl="0" algn="l">
              <a:spcBef>
                <a:spcPts val="1200"/>
              </a:spcBef>
              <a:spcAft>
                <a:spcPts val="0"/>
              </a:spcAft>
              <a:buNone/>
            </a:pPr>
            <a:r>
              <a:rPr b="1" lang="en"/>
              <a:t> </a:t>
            </a:r>
            <a:r>
              <a:rPr lang="en"/>
              <a:t>The main page of the will show different types of physics simulations based on mechanics concepts such as Free-fall motion, Projectile motion, Friction, Collision, etc. In each of the simulations, the user will be able to change some parameters to change how the simulation will run when played.</a:t>
            </a:r>
            <a:br>
              <a:rPr lang="en"/>
            </a:br>
            <a:br>
              <a:rPr lang="en"/>
            </a:br>
            <a:r>
              <a:rPr lang="en"/>
              <a:t>The simulations will help users visualise the subjects learnt in Mechanics.</a:t>
            </a:r>
            <a:endParaRPr/>
          </a:p>
          <a:p>
            <a:pPr indent="-311150" lvl="0" marL="457200" rtl="0" algn="l">
              <a:spcBef>
                <a:spcPts val="1200"/>
              </a:spcBef>
              <a:spcAft>
                <a:spcPts val="0"/>
              </a:spcAft>
              <a:buSzPts val="1300"/>
              <a:buChar char="●"/>
            </a:pPr>
            <a:r>
              <a:rPr b="1" lang="en"/>
              <a:t>Expected inputs:</a:t>
            </a:r>
            <a:r>
              <a:rPr lang="en"/>
              <a:t> users are expected to to </a:t>
            </a:r>
            <a:r>
              <a:rPr lang="en"/>
              <a:t>input</a:t>
            </a:r>
            <a:r>
              <a:rPr lang="en"/>
              <a:t> any values such as the angle of launch, the speed of the object, the height, the surface type, etc.</a:t>
            </a:r>
            <a:endParaRPr/>
          </a:p>
          <a:p>
            <a:pPr indent="-311150" lvl="0" marL="457200" rtl="0" algn="l">
              <a:spcBef>
                <a:spcPts val="0"/>
              </a:spcBef>
              <a:spcAft>
                <a:spcPts val="0"/>
              </a:spcAft>
              <a:buSzPts val="1300"/>
              <a:buChar char="●"/>
            </a:pPr>
            <a:r>
              <a:rPr b="1" lang="en"/>
              <a:t>Expected outputs:</a:t>
            </a:r>
            <a:r>
              <a:rPr lang="en"/>
              <a:t> The </a:t>
            </a:r>
            <a:r>
              <a:rPr lang="en"/>
              <a:t>outputs</a:t>
            </a:r>
            <a:r>
              <a:rPr lang="en"/>
              <a:t> will include an animation, graphs, and the calculated result.</a:t>
            </a:r>
            <a:endParaRPr/>
          </a:p>
          <a:p>
            <a:pPr indent="-311150" lvl="0" marL="457200" rtl="0" algn="l">
              <a:spcBef>
                <a:spcPts val="0"/>
              </a:spcBef>
              <a:spcAft>
                <a:spcPts val="0"/>
              </a:spcAft>
              <a:buSzPts val="1300"/>
              <a:buChar char="●"/>
            </a:pPr>
            <a:r>
              <a:rPr b="1" lang="en"/>
              <a:t>Feasibility:</a:t>
            </a:r>
            <a:r>
              <a:rPr lang="en"/>
              <a:t> We will be able to use the JavaFX timeline animation and as well as its UIs. If each of us do our </a:t>
            </a:r>
            <a:r>
              <a:rPr lang="en"/>
              <a:t>separate</a:t>
            </a:r>
            <a:r>
              <a:rPr lang="en"/>
              <a:t> tasks for </a:t>
            </a:r>
            <a:r>
              <a:rPr lang="en"/>
              <a:t>projectile</a:t>
            </a:r>
            <a:r>
              <a:rPr lang="en"/>
              <a:t> motion, free-fall, etc, we will be able to finish with our </a:t>
            </a:r>
            <a:r>
              <a:rPr lang="en"/>
              <a:t>allotted</a:t>
            </a:r>
            <a:r>
              <a:rPr lang="en"/>
              <a:t> time.</a:t>
            </a:r>
            <a:endParaRPr/>
          </a:p>
          <a:p>
            <a:pPr indent="-311150" lvl="0" marL="457200" rtl="0" algn="l">
              <a:spcBef>
                <a:spcPts val="0"/>
              </a:spcBef>
              <a:spcAft>
                <a:spcPts val="0"/>
              </a:spcAft>
              <a:buSzPts val="1300"/>
              <a:buChar char="●"/>
            </a:pPr>
            <a:r>
              <a:rPr b="1" lang="en"/>
              <a:t>Individual</a:t>
            </a:r>
            <a:r>
              <a:rPr b="1" lang="en"/>
              <a:t> parts:</a:t>
            </a:r>
            <a:endParaRPr b="1"/>
          </a:p>
          <a:p>
            <a:pPr indent="0" lvl="0" marL="0" rtl="0" algn="l">
              <a:lnSpc>
                <a:spcPct val="100000"/>
              </a:lnSpc>
              <a:spcBef>
                <a:spcPts val="1200"/>
              </a:spcBef>
              <a:spcAft>
                <a:spcPts val="0"/>
              </a:spcAft>
              <a:buNone/>
            </a:pPr>
            <a:r>
              <a:rPr lang="en"/>
              <a:t>	Kevin: Projectile motion</a:t>
            </a:r>
            <a:endParaRPr/>
          </a:p>
          <a:p>
            <a:pPr indent="0" lvl="0" marL="0" rtl="0" algn="l">
              <a:lnSpc>
                <a:spcPct val="100000"/>
              </a:lnSpc>
              <a:spcBef>
                <a:spcPts val="1200"/>
              </a:spcBef>
              <a:spcAft>
                <a:spcPts val="0"/>
              </a:spcAft>
              <a:buNone/>
            </a:pPr>
            <a:r>
              <a:rPr lang="en"/>
              <a:t>	Haorui: Dynamics</a:t>
            </a:r>
            <a:endParaRPr/>
          </a:p>
          <a:p>
            <a:pPr indent="0" lvl="0" marL="0" rtl="0" algn="l">
              <a:lnSpc>
                <a:spcPct val="100000"/>
              </a:lnSpc>
              <a:spcBef>
                <a:spcPts val="1200"/>
              </a:spcBef>
              <a:spcAft>
                <a:spcPts val="0"/>
              </a:spcAft>
              <a:buNone/>
            </a:pPr>
            <a:r>
              <a:rPr lang="en"/>
              <a:t>	Darius: Friction/Collision</a:t>
            </a:r>
            <a:endParaRPr/>
          </a:p>
          <a:p>
            <a:pPr indent="0" lvl="0" marL="0" rtl="0" algn="l">
              <a:lnSpc>
                <a:spcPct val="100000"/>
              </a:lnSpc>
              <a:spcBef>
                <a:spcPts val="1200"/>
              </a:spcBef>
              <a:spcAft>
                <a:spcPts val="1200"/>
              </a:spcAft>
              <a:buNone/>
            </a:pPr>
            <a:r>
              <a:rPr lang="en"/>
              <a:t>	Ilyas: Freefall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7"/>
          <p:cNvSpPr txBox="1"/>
          <p:nvPr>
            <p:ph idx="1" type="body"/>
          </p:nvPr>
        </p:nvSpPr>
        <p:spPr>
          <a:xfrm>
            <a:off x="391150" y="271700"/>
            <a:ext cx="8191200" cy="437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3</a:t>
            </a:r>
            <a:r>
              <a:rPr b="1" lang="en"/>
              <a:t>) Darius: Waves Physics Simulation</a:t>
            </a:r>
            <a:endParaRPr/>
          </a:p>
          <a:p>
            <a:pPr indent="0" lvl="0" marL="0" rtl="0" algn="l">
              <a:spcBef>
                <a:spcPts val="1200"/>
              </a:spcBef>
              <a:spcAft>
                <a:spcPts val="0"/>
              </a:spcAft>
              <a:buNone/>
            </a:pPr>
            <a:r>
              <a:rPr lang="en"/>
              <a:t>It would be a simulation that helps the user with topics learnt in physics. They will be able to look broadly at the many topics, like simple harmonic motion, harmonic waves, doppler effect, interference and diffraction. The main page would lead to each different topic. The user will be able to interact visually with the concepts. </a:t>
            </a:r>
            <a:br>
              <a:rPr lang="en"/>
            </a:br>
            <a:br>
              <a:rPr lang="en"/>
            </a:br>
            <a:endParaRPr/>
          </a:p>
          <a:p>
            <a:pPr indent="-311150" lvl="0" marL="457200" rtl="0" algn="l">
              <a:spcBef>
                <a:spcPts val="1200"/>
              </a:spcBef>
              <a:spcAft>
                <a:spcPts val="0"/>
              </a:spcAft>
              <a:buSzPts val="1300"/>
              <a:buChar char="●"/>
            </a:pPr>
            <a:r>
              <a:rPr b="1" lang="en"/>
              <a:t>Expected inputs:</a:t>
            </a:r>
            <a:r>
              <a:rPr lang="en"/>
              <a:t> depending on the topic, the user will be able to adjust many values such as the frequency of a source wave, slit width and distance, the medium, by using sliders, buttons, and dragging objects around.</a:t>
            </a:r>
            <a:endParaRPr/>
          </a:p>
          <a:p>
            <a:pPr indent="-311150" lvl="0" marL="457200" rtl="0" algn="l">
              <a:spcBef>
                <a:spcPts val="0"/>
              </a:spcBef>
              <a:spcAft>
                <a:spcPts val="0"/>
              </a:spcAft>
              <a:buSzPts val="1300"/>
              <a:buChar char="●"/>
            </a:pPr>
            <a:r>
              <a:rPr b="1" lang="en"/>
              <a:t>Expected</a:t>
            </a:r>
            <a:r>
              <a:rPr b="1" lang="en"/>
              <a:t> outputs:</a:t>
            </a:r>
            <a:r>
              <a:rPr lang="en"/>
              <a:t> The simulations will update after every change and show the user the new result through animations and graphs. </a:t>
            </a:r>
            <a:endParaRPr/>
          </a:p>
          <a:p>
            <a:pPr indent="-311150" lvl="0" marL="457200" rtl="0" algn="l">
              <a:spcBef>
                <a:spcPts val="0"/>
              </a:spcBef>
              <a:spcAft>
                <a:spcPts val="0"/>
              </a:spcAft>
              <a:buSzPts val="1300"/>
              <a:buChar char="●"/>
            </a:pPr>
            <a:r>
              <a:rPr b="1" lang="en"/>
              <a:t>F</a:t>
            </a:r>
            <a:r>
              <a:rPr b="1" lang="en"/>
              <a:t>easibility</a:t>
            </a:r>
            <a:r>
              <a:rPr b="1" lang="en"/>
              <a:t>:</a:t>
            </a:r>
            <a:r>
              <a:rPr lang="en"/>
              <a:t> we will be able to complete the task within the </a:t>
            </a:r>
            <a:r>
              <a:rPr lang="en"/>
              <a:t>allotted</a:t>
            </a:r>
            <a:r>
              <a:rPr lang="en"/>
              <a:t> time by using JavaFX elements like buttons, graphs, and animations.</a:t>
            </a:r>
            <a:endParaRPr/>
          </a:p>
          <a:p>
            <a:pPr indent="-311150" lvl="0" marL="457200" rtl="0" algn="l">
              <a:spcBef>
                <a:spcPts val="0"/>
              </a:spcBef>
              <a:spcAft>
                <a:spcPts val="0"/>
              </a:spcAft>
              <a:buSzPts val="1300"/>
              <a:buChar char="●"/>
            </a:pPr>
            <a:r>
              <a:rPr b="1" lang="en"/>
              <a:t>Individual parts:</a:t>
            </a:r>
            <a:endParaRPr b="1"/>
          </a:p>
          <a:p>
            <a:pPr indent="-298450" lvl="1" marL="914400" rtl="0" algn="l">
              <a:spcBef>
                <a:spcPts val="0"/>
              </a:spcBef>
              <a:spcAft>
                <a:spcPts val="0"/>
              </a:spcAft>
              <a:buSzPts val="1100"/>
              <a:buChar char="○"/>
            </a:pPr>
            <a:r>
              <a:rPr lang="en"/>
              <a:t>Haorui: simple harmonic motion</a:t>
            </a:r>
            <a:endParaRPr/>
          </a:p>
          <a:p>
            <a:pPr indent="-298450" lvl="1" marL="914400" rtl="0" algn="l">
              <a:spcBef>
                <a:spcPts val="0"/>
              </a:spcBef>
              <a:spcAft>
                <a:spcPts val="0"/>
              </a:spcAft>
              <a:buSzPts val="1100"/>
              <a:buChar char="○"/>
            </a:pPr>
            <a:r>
              <a:rPr lang="en"/>
              <a:t>Darius: doppler effect</a:t>
            </a:r>
            <a:endParaRPr/>
          </a:p>
          <a:p>
            <a:pPr indent="-298450" lvl="1" marL="914400" rtl="0" algn="l">
              <a:spcBef>
                <a:spcPts val="0"/>
              </a:spcBef>
              <a:spcAft>
                <a:spcPts val="0"/>
              </a:spcAft>
              <a:buSzPts val="1100"/>
              <a:buChar char="○"/>
            </a:pPr>
            <a:r>
              <a:rPr lang="en"/>
              <a:t>Kevin: interference and diffraction</a:t>
            </a:r>
            <a:endParaRPr/>
          </a:p>
          <a:p>
            <a:pPr indent="-298450" lvl="1" marL="914400" rtl="0" algn="l">
              <a:spcBef>
                <a:spcPts val="0"/>
              </a:spcBef>
              <a:spcAft>
                <a:spcPts val="0"/>
              </a:spcAft>
              <a:buSzPts val="1100"/>
              <a:buChar char="○"/>
            </a:pPr>
            <a:r>
              <a:rPr lang="en"/>
              <a:t>Illyas: harmonic waves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nvSpPr>
        <p:spPr>
          <a:xfrm>
            <a:off x="336900" y="232525"/>
            <a:ext cx="8544000" cy="438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alibri"/>
                <a:ea typeface="Calibri"/>
                <a:cs typeface="Calibri"/>
                <a:sym typeface="Calibri"/>
              </a:rPr>
              <a:t>4) Ilyas: Chemical Reaction Rate Visualizer</a:t>
            </a:r>
            <a:endParaRPr b="1" sz="1300">
              <a:latin typeface="Calibri"/>
              <a:ea typeface="Calibri"/>
              <a:cs typeface="Calibri"/>
              <a:sym typeface="Calibri"/>
            </a:endParaRPr>
          </a:p>
          <a:p>
            <a:pPr indent="0" lvl="0" marL="0" rtl="0" algn="l">
              <a:spcBef>
                <a:spcPts val="0"/>
              </a:spcBef>
              <a:spcAft>
                <a:spcPts val="0"/>
              </a:spcAft>
              <a:buNone/>
            </a:pPr>
            <a:r>
              <a:t/>
            </a:r>
            <a:endParaRPr b="1"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This project will simulate and visualize the effect of different factors on chemical reaction rates. It will help users understand key chemistry concepts such as the Arrhenius equation, rate laws, and catalysts. The program will allow users to interact with various parameters and observe their impact on reaction speed through animations and graphs.</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b="1" lang="en" sz="1300">
                <a:latin typeface="Calibri"/>
                <a:ea typeface="Calibri"/>
                <a:cs typeface="Calibri"/>
                <a:sym typeface="Calibri"/>
              </a:rPr>
              <a:t>	•	Expected inputs: </a:t>
            </a:r>
            <a:r>
              <a:rPr lang="en" sz="1300">
                <a:latin typeface="Calibri"/>
                <a:ea typeface="Calibri"/>
                <a:cs typeface="Calibri"/>
                <a:sym typeface="Calibri"/>
              </a:rPr>
              <a:t>Users can modify reaction parameters like temperature, concentration, catalyst presence, and reaction order using sliders, dropdown menus, and buttons.</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b="1" lang="en" sz="1300">
                <a:latin typeface="Calibri"/>
                <a:ea typeface="Calibri"/>
                <a:cs typeface="Calibri"/>
                <a:sym typeface="Calibri"/>
              </a:rPr>
              <a:t>	•	Expected outputs: </a:t>
            </a:r>
            <a:r>
              <a:rPr lang="en" sz="1300">
                <a:latin typeface="Calibri"/>
                <a:ea typeface="Calibri"/>
                <a:cs typeface="Calibri"/>
                <a:sym typeface="Calibri"/>
              </a:rPr>
              <a:t>The simulation will dynamically update based on user input, displaying real-time animations of reacting particles and a graph showing concentration changes over time.</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b="1" lang="en" sz="1300">
                <a:latin typeface="Calibri"/>
                <a:ea typeface="Calibri"/>
                <a:cs typeface="Calibri"/>
                <a:sym typeface="Calibri"/>
              </a:rPr>
              <a:t>	•	Feasibility: </a:t>
            </a:r>
            <a:r>
              <a:rPr lang="en" sz="1300">
                <a:latin typeface="Calibri"/>
                <a:ea typeface="Calibri"/>
                <a:cs typeface="Calibri"/>
                <a:sym typeface="Calibri"/>
              </a:rPr>
              <a:t>The project is achievable within the given time using JavaFX components such as animations, charts, and UI controls.</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b="1" lang="en" sz="1300">
                <a:latin typeface="Calibri"/>
                <a:ea typeface="Calibri"/>
                <a:cs typeface="Calibri"/>
                <a:sym typeface="Calibri"/>
              </a:rPr>
              <a:t>	</a:t>
            </a:r>
            <a:r>
              <a:rPr b="1" lang="en" sz="1300">
                <a:latin typeface="Calibri"/>
                <a:ea typeface="Calibri"/>
                <a:cs typeface="Calibri"/>
                <a:sym typeface="Calibri"/>
              </a:rPr>
              <a:t>•	</a:t>
            </a:r>
            <a:r>
              <a:rPr b="1" lang="en" sz="1300">
                <a:latin typeface="Calibri"/>
                <a:ea typeface="Calibri"/>
                <a:cs typeface="Calibri"/>
                <a:sym typeface="Calibri"/>
              </a:rPr>
              <a:t>Individual parts:</a:t>
            </a:r>
            <a:endParaRPr b="1" sz="1300">
              <a:latin typeface="Calibri"/>
              <a:ea typeface="Calibri"/>
              <a:cs typeface="Calibri"/>
              <a:sym typeface="Calibri"/>
            </a:endParaRPr>
          </a:p>
          <a:p>
            <a:pPr indent="0" lvl="0" marL="0" rtl="0" algn="l">
              <a:spcBef>
                <a:spcPts val="0"/>
              </a:spcBef>
              <a:spcAft>
                <a:spcPts val="0"/>
              </a:spcAft>
              <a:buNone/>
            </a:pPr>
            <a:r>
              <a:t/>
            </a:r>
            <a:endParaRPr b="1" sz="1300">
              <a:latin typeface="Calibri"/>
              <a:ea typeface="Calibri"/>
              <a:cs typeface="Calibri"/>
              <a:sym typeface="Calibri"/>
            </a:endParaRPr>
          </a:p>
          <a:p>
            <a:pPr indent="0" lvl="0" marL="0" rtl="0" algn="l">
              <a:spcBef>
                <a:spcPts val="0"/>
              </a:spcBef>
              <a:spcAft>
                <a:spcPts val="0"/>
              </a:spcAft>
              <a:buNone/>
            </a:pPr>
            <a:r>
              <a:rPr b="1" lang="en" sz="1300">
                <a:latin typeface="Calibri"/>
                <a:ea typeface="Calibri"/>
                <a:cs typeface="Calibri"/>
                <a:sym typeface="Calibri"/>
              </a:rPr>
              <a:t>	</a:t>
            </a:r>
            <a:r>
              <a:rPr b="1" lang="en" sz="1300">
                <a:latin typeface="Calibri"/>
                <a:ea typeface="Calibri"/>
                <a:cs typeface="Calibri"/>
                <a:sym typeface="Calibri"/>
              </a:rPr>
              <a:t>Haorui</a:t>
            </a:r>
            <a:r>
              <a:rPr lang="en" sz="1300">
                <a:latin typeface="Calibri"/>
                <a:ea typeface="Calibri"/>
                <a:cs typeface="Calibri"/>
                <a:sym typeface="Calibri"/>
              </a:rPr>
              <a:t>: Effect of temperature on reaction rates (Arrhenius equation)</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	</a:t>
            </a:r>
            <a:r>
              <a:rPr b="1" lang="en" sz="1300">
                <a:latin typeface="Calibri"/>
                <a:ea typeface="Calibri"/>
                <a:cs typeface="Calibri"/>
                <a:sym typeface="Calibri"/>
              </a:rPr>
              <a:t>Darius</a:t>
            </a:r>
            <a:r>
              <a:rPr lang="en" sz="1300">
                <a:latin typeface="Calibri"/>
                <a:ea typeface="Calibri"/>
                <a:cs typeface="Calibri"/>
                <a:sym typeface="Calibri"/>
              </a:rPr>
              <a:t>: Concentration-based rate laws</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	</a:t>
            </a:r>
            <a:r>
              <a:rPr b="1" lang="en" sz="1300">
                <a:latin typeface="Calibri"/>
                <a:ea typeface="Calibri"/>
                <a:cs typeface="Calibri"/>
                <a:sym typeface="Calibri"/>
              </a:rPr>
              <a:t>Kevin</a:t>
            </a:r>
            <a:r>
              <a:rPr lang="en" sz="1300">
                <a:latin typeface="Calibri"/>
                <a:ea typeface="Calibri"/>
                <a:cs typeface="Calibri"/>
                <a:sym typeface="Calibri"/>
              </a:rPr>
              <a:t>: Catalyst effect on reaction speed</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	</a:t>
            </a:r>
            <a:r>
              <a:rPr b="1" lang="en" sz="1300">
                <a:latin typeface="Calibri"/>
                <a:ea typeface="Calibri"/>
                <a:cs typeface="Calibri"/>
                <a:sym typeface="Calibri"/>
              </a:rPr>
              <a:t>Ilyas</a:t>
            </a:r>
            <a:r>
              <a:rPr lang="en" sz="1300">
                <a:latin typeface="Calibri"/>
                <a:ea typeface="Calibri"/>
                <a:cs typeface="Calibri"/>
                <a:sym typeface="Calibri"/>
              </a:rPr>
              <a:t>: Reaction order and its influence on rate laws</a:t>
            </a:r>
            <a:endParaRPr sz="13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Selected project idea</a:t>
            </a:r>
            <a:endParaRPr/>
          </a:p>
        </p:txBody>
      </p:sp>
      <p:sp>
        <p:nvSpPr>
          <p:cNvPr id="161" name="Google Shape;161;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have chosen Kevin’s </a:t>
            </a:r>
            <a:r>
              <a:rPr b="1" lang="en" u="sng"/>
              <a:t>all-in-one mechanics simulation</a:t>
            </a:r>
            <a:r>
              <a:rPr lang="en"/>
              <a:t> as our final project idea because we are all more familiar with topics in the mechanics course, it sounds more interesting to the majority of us, and we can feasible be able to complete all the </a:t>
            </a:r>
            <a:r>
              <a:rPr lang="en"/>
              <a:t>necessary</a:t>
            </a:r>
            <a:r>
              <a:rPr lang="en"/>
              <a:t> features in by the deadline.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