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B40CCF-444B-56A8-1C65-D5FA05A3AAD9}" v="648" dt="2025-01-27T17:16:47.655"/>
    <p1510:client id="{57D2259A-6647-BCCA-FF26-02D016782A98}" v="565" dt="2025-01-27T15:58:21.540"/>
    <p1510:client id="{807381F6-3F59-E80C-8332-9734308AFAB8}" v="318" dt="2025-01-27T17:16:22.190"/>
    <p1510:client id="{ECB0759D-9016-A306-DE34-98FEAE24C7BE}" v="591" dt="2025-01-27T15:58:19.728"/>
    <p1510:client id="{EE563462-2254-31B0-F7A5-3AA3AC213A05}" v="1823" dt="2025-01-27T17:19:18.475"/>
    <p1510:client id="{FF2735BF-C506-4227-8F20-53A7910C9629}" v="705" dt="2025-01-27T17:16:04.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F7032-06DF-D45F-FA83-E256F0D3D0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2D2C770-AF9A-DA5A-1136-185496109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5936DBE-7A3C-5CE4-C09E-E8DE91CBF0AE}"/>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5" name="Footer Placeholder 4">
            <a:extLst>
              <a:ext uri="{FF2B5EF4-FFF2-40B4-BE49-F238E27FC236}">
                <a16:creationId xmlns:a16="http://schemas.microsoft.com/office/drawing/2014/main" id="{AB0204E5-083F-2545-D9ED-FA7035AB3C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72BDE92-362D-50EB-D8EC-014C7E2A5972}"/>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209716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D3A21-D300-13D7-7FC8-CA816022DAE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F21E61-229D-4E83-6BE9-D5E48BD15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02FD779-A1FC-1A6D-3772-61688D2792D5}"/>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5" name="Footer Placeholder 4">
            <a:extLst>
              <a:ext uri="{FF2B5EF4-FFF2-40B4-BE49-F238E27FC236}">
                <a16:creationId xmlns:a16="http://schemas.microsoft.com/office/drawing/2014/main" id="{7E42F225-A63A-2327-3D8F-7342F4F626F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486C4D-7573-AD9A-8FCF-446DE9C3AA52}"/>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711874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A67193-F338-9914-478A-D45428AF09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0A757C-451A-4327-9569-49A5933372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F056013-018D-057E-0892-AE5A449CB1A6}"/>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5" name="Footer Placeholder 4">
            <a:extLst>
              <a:ext uri="{FF2B5EF4-FFF2-40B4-BE49-F238E27FC236}">
                <a16:creationId xmlns:a16="http://schemas.microsoft.com/office/drawing/2014/main" id="{F61980DF-5D99-1319-6AD3-75998088250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616874-2D5A-7F57-E16B-93DFB051E945}"/>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4062894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D3F45-6189-3187-9223-042EB0DA676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812C8A2-BB71-9D4A-AEEA-4CEF644E1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929B18-E810-82D4-559C-BA3040AF07FA}"/>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5" name="Footer Placeholder 4">
            <a:extLst>
              <a:ext uri="{FF2B5EF4-FFF2-40B4-BE49-F238E27FC236}">
                <a16:creationId xmlns:a16="http://schemas.microsoft.com/office/drawing/2014/main" id="{D43DA92E-2F61-6773-9A1C-96C379AA740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81CA052-7870-9AE1-E70E-8C4F1A9388B6}"/>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359797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EEF2-7161-437E-B0D3-46D09AB71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8429766-1671-91CF-13B4-8A6CBF99FA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2E70A-C480-1E56-E72B-E29E43A3B519}"/>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5" name="Footer Placeholder 4">
            <a:extLst>
              <a:ext uri="{FF2B5EF4-FFF2-40B4-BE49-F238E27FC236}">
                <a16:creationId xmlns:a16="http://schemas.microsoft.com/office/drawing/2014/main" id="{C66F7A5F-5D9F-A5A1-1C1A-0A9F32BEF30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DC9FFF-47AE-6C3E-E3B7-1194AD3F598E}"/>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58044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686D6-A022-F282-7E0A-23834AAF10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15A6488-3D05-981B-D6DD-BEAB8D2486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7A8D2CA-19B7-4EAB-CFCE-F23966B09F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F150AC3-31AF-92BF-7193-FF91805939A8}"/>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6" name="Footer Placeholder 5">
            <a:extLst>
              <a:ext uri="{FF2B5EF4-FFF2-40B4-BE49-F238E27FC236}">
                <a16:creationId xmlns:a16="http://schemas.microsoft.com/office/drawing/2014/main" id="{55877D90-1B9E-29F0-5619-6C0FC23F4D8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AB55FFD-9FB6-484C-3BB5-2D4030EBE4EF}"/>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345010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4333-C397-40C4-BB39-71993523263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2F9325C-0E1D-F208-B561-DAC29C737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82B057-CDF9-9DC1-8191-94F3F6154E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40ED80F-F51C-0884-E7ED-807200001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3193C-4D80-5730-5076-D8EFAB883F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D6FB18A-7893-67DA-2808-6C487593C75C}"/>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8" name="Footer Placeholder 7">
            <a:extLst>
              <a:ext uri="{FF2B5EF4-FFF2-40B4-BE49-F238E27FC236}">
                <a16:creationId xmlns:a16="http://schemas.microsoft.com/office/drawing/2014/main" id="{48626062-C950-59C6-7452-D997C0EF51D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89B3EE84-D33C-9720-165C-FC3E2B5358E8}"/>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46142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BA20-B634-4CDA-ED7B-0ECBE749C23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45B4986-68E3-7CE1-89A8-8CDA264C6025}"/>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4" name="Footer Placeholder 3">
            <a:extLst>
              <a:ext uri="{FF2B5EF4-FFF2-40B4-BE49-F238E27FC236}">
                <a16:creationId xmlns:a16="http://schemas.microsoft.com/office/drawing/2014/main" id="{22AEFE40-6503-CE54-A33D-36F29446116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5866B70-B163-B5C6-1140-C792FD2ACE3C}"/>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3769554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0AE66-FD1F-69A0-288C-717A3E1EFF1A}"/>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3" name="Footer Placeholder 2">
            <a:extLst>
              <a:ext uri="{FF2B5EF4-FFF2-40B4-BE49-F238E27FC236}">
                <a16:creationId xmlns:a16="http://schemas.microsoft.com/office/drawing/2014/main" id="{E76006DF-63FE-5CF2-B209-2156250D4FD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425818E-316D-3BEB-63D2-3C2A8E58F171}"/>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58600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9DC7-65B7-B37E-25A0-6307491277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271AA79-E5EC-F6A3-E558-65F4851A71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EFD0335-D93F-9737-25AC-42EA90C089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8A0C9E-EF53-9671-1158-997210772BC7}"/>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6" name="Footer Placeholder 5">
            <a:extLst>
              <a:ext uri="{FF2B5EF4-FFF2-40B4-BE49-F238E27FC236}">
                <a16:creationId xmlns:a16="http://schemas.microsoft.com/office/drawing/2014/main" id="{9D0100B3-514A-1823-B1DE-407B1A48DE7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820760-2BD1-FC56-3A75-80039A7DA5B6}"/>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210023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3A22-0EF3-A1EE-B8AA-F5425ED02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D2CE38C-E526-0938-0A67-CB2AAF48BB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7AE9E83-1D7B-9DC3-A375-EE9D81F66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89807A-9830-FE43-4DD7-D34FF9D293D0}"/>
              </a:ext>
            </a:extLst>
          </p:cNvPr>
          <p:cNvSpPr>
            <a:spLocks noGrp="1"/>
          </p:cNvSpPr>
          <p:nvPr>
            <p:ph type="dt" sz="half" idx="10"/>
          </p:nvPr>
        </p:nvSpPr>
        <p:spPr/>
        <p:txBody>
          <a:bodyPr/>
          <a:lstStyle/>
          <a:p>
            <a:fld id="{68C69F0B-8302-4B7A-B019-33557A121C35}" type="datetimeFigureOut">
              <a:rPr lang="en-CA" smtClean="0"/>
              <a:t>2025-01-27</a:t>
            </a:fld>
            <a:endParaRPr lang="en-CA"/>
          </a:p>
        </p:txBody>
      </p:sp>
      <p:sp>
        <p:nvSpPr>
          <p:cNvPr id="6" name="Footer Placeholder 5">
            <a:extLst>
              <a:ext uri="{FF2B5EF4-FFF2-40B4-BE49-F238E27FC236}">
                <a16:creationId xmlns:a16="http://schemas.microsoft.com/office/drawing/2014/main" id="{FA91015F-B147-7C57-EAF2-691EE512390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E326243-B316-9309-6C9E-56D3B53C9A03}"/>
              </a:ext>
            </a:extLst>
          </p:cNvPr>
          <p:cNvSpPr>
            <a:spLocks noGrp="1"/>
          </p:cNvSpPr>
          <p:nvPr>
            <p:ph type="sldNum" sz="quarter" idx="12"/>
          </p:nvPr>
        </p:nvSpPr>
        <p:spPr/>
        <p:txBody>
          <a:bodyPr/>
          <a:lstStyle/>
          <a:p>
            <a:fld id="{378E472B-E682-408E-80A4-9E3D1E3C7ABA}" type="slidenum">
              <a:rPr lang="en-CA" smtClean="0"/>
              <a:t>‹#›</a:t>
            </a:fld>
            <a:endParaRPr lang="en-CA"/>
          </a:p>
        </p:txBody>
      </p:sp>
    </p:spTree>
    <p:extLst>
      <p:ext uri="{BB962C8B-B14F-4D97-AF65-F5344CB8AC3E}">
        <p14:creationId xmlns:p14="http://schemas.microsoft.com/office/powerpoint/2010/main" val="2054889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9D463-4E32-9431-4A0C-19827C83B8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CB8204C-07BD-9A1A-E244-7A952F966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4B2F924-4CAA-EC81-ECD4-C15872100D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C69F0B-8302-4B7A-B019-33557A121C35}" type="datetimeFigureOut">
              <a:rPr lang="en-CA" smtClean="0"/>
              <a:t>2025-01-27</a:t>
            </a:fld>
            <a:endParaRPr lang="en-CA"/>
          </a:p>
        </p:txBody>
      </p:sp>
      <p:sp>
        <p:nvSpPr>
          <p:cNvPr id="5" name="Footer Placeholder 4">
            <a:extLst>
              <a:ext uri="{FF2B5EF4-FFF2-40B4-BE49-F238E27FC236}">
                <a16:creationId xmlns:a16="http://schemas.microsoft.com/office/drawing/2014/main" id="{B4F8F286-8801-7953-94EC-76EE490A55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8DC1038F-6715-0A05-AD96-080F795E16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8E472B-E682-408E-80A4-9E3D1E3C7ABA}" type="slidenum">
              <a:rPr lang="en-CA" smtClean="0"/>
              <a:t>‹#›</a:t>
            </a:fld>
            <a:endParaRPr lang="en-CA"/>
          </a:p>
        </p:txBody>
      </p:sp>
    </p:spTree>
    <p:extLst>
      <p:ext uri="{BB962C8B-B14F-4D97-AF65-F5344CB8AC3E}">
        <p14:creationId xmlns:p14="http://schemas.microsoft.com/office/powerpoint/2010/main" val="2279068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46E2-AFD0-15D2-FBD1-AB8FF31B75CD}"/>
              </a:ext>
            </a:extLst>
          </p:cNvPr>
          <p:cNvSpPr>
            <a:spLocks noGrp="1"/>
          </p:cNvSpPr>
          <p:nvPr>
            <p:ph type="ctrTitle"/>
          </p:nvPr>
        </p:nvSpPr>
        <p:spPr/>
        <p:txBody>
          <a:bodyPr/>
          <a:lstStyle/>
          <a:p>
            <a:r>
              <a:rPr lang="en-CA"/>
              <a:t>Deliverable 1</a:t>
            </a:r>
          </a:p>
        </p:txBody>
      </p:sp>
      <p:sp>
        <p:nvSpPr>
          <p:cNvPr id="3" name="Subtitle 2">
            <a:extLst>
              <a:ext uri="{FF2B5EF4-FFF2-40B4-BE49-F238E27FC236}">
                <a16:creationId xmlns:a16="http://schemas.microsoft.com/office/drawing/2014/main" id="{F605C881-FDBC-12EB-26DA-A6E88DE19BBA}"/>
              </a:ext>
            </a:extLst>
          </p:cNvPr>
          <p:cNvSpPr>
            <a:spLocks noGrp="1"/>
          </p:cNvSpPr>
          <p:nvPr>
            <p:ph type="subTitle" idx="1"/>
          </p:nvPr>
        </p:nvSpPr>
        <p:spPr/>
        <p:txBody>
          <a:bodyPr vert="horz" lIns="91440" tIns="45720" rIns="91440" bIns="45720" rtlCol="0" anchor="t">
            <a:normAutofit/>
          </a:bodyPr>
          <a:lstStyle/>
          <a:p>
            <a:r>
              <a:rPr lang="en-CA"/>
              <a:t>By Joshua Indig, Tristan Giannopoulos, Farhan Haque, Kevin-Yichen Li</a:t>
            </a:r>
          </a:p>
        </p:txBody>
      </p:sp>
    </p:spTree>
    <p:extLst>
      <p:ext uri="{BB962C8B-B14F-4D97-AF65-F5344CB8AC3E}">
        <p14:creationId xmlns:p14="http://schemas.microsoft.com/office/powerpoint/2010/main" val="79383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E655-DF9C-BA42-C4EE-00727480349C}"/>
              </a:ext>
            </a:extLst>
          </p:cNvPr>
          <p:cNvSpPr>
            <a:spLocks noGrp="1"/>
          </p:cNvSpPr>
          <p:nvPr>
            <p:ph type="title"/>
          </p:nvPr>
        </p:nvSpPr>
        <p:spPr/>
        <p:txBody>
          <a:bodyPr>
            <a:normAutofit/>
          </a:bodyPr>
          <a:lstStyle/>
          <a:p>
            <a:r>
              <a:rPr lang="en-US">
                <a:solidFill>
                  <a:srgbClr val="000000"/>
                </a:solidFill>
                <a:ea typeface="+mj-lt"/>
                <a:cs typeface="+mj-lt"/>
              </a:rPr>
              <a:t>Expected output</a:t>
            </a:r>
          </a:p>
        </p:txBody>
      </p:sp>
      <p:sp>
        <p:nvSpPr>
          <p:cNvPr id="3" name="Content Placeholder 2">
            <a:extLst>
              <a:ext uri="{FF2B5EF4-FFF2-40B4-BE49-F238E27FC236}">
                <a16:creationId xmlns:a16="http://schemas.microsoft.com/office/drawing/2014/main" id="{E4B8F771-4437-72AE-FCA6-7B9D00F8B381}"/>
              </a:ext>
            </a:extLst>
          </p:cNvPr>
          <p:cNvSpPr>
            <a:spLocks noGrp="1"/>
          </p:cNvSpPr>
          <p:nvPr>
            <p:ph idx="1"/>
          </p:nvPr>
        </p:nvSpPr>
        <p:spPr/>
        <p:txBody>
          <a:bodyPr vert="horz" lIns="91440" tIns="45720" rIns="91440" bIns="45720" rtlCol="0" anchor="t">
            <a:normAutofit/>
          </a:bodyPr>
          <a:lstStyle/>
          <a:p>
            <a:r>
              <a:rPr lang="en-US"/>
              <a:t>According to user inputs, formulas would be applied to calculate certain physical quantities, so that the correct position and height of the object and the image would be displayed. Three principle rays would be displayed to show the process of formation of the image. </a:t>
            </a:r>
          </a:p>
          <a:p>
            <a:pPr marL="0" indent="0">
              <a:buNone/>
            </a:pPr>
            <a:endParaRPr lang="en-US"/>
          </a:p>
        </p:txBody>
      </p:sp>
    </p:spTree>
    <p:extLst>
      <p:ext uri="{BB962C8B-B14F-4D97-AF65-F5344CB8AC3E}">
        <p14:creationId xmlns:p14="http://schemas.microsoft.com/office/powerpoint/2010/main" val="337402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D07EF-B036-8F93-9263-95331765B1E8}"/>
              </a:ext>
            </a:extLst>
          </p:cNvPr>
          <p:cNvSpPr>
            <a:spLocks noGrp="1"/>
          </p:cNvSpPr>
          <p:nvPr>
            <p:ph type="title"/>
          </p:nvPr>
        </p:nvSpPr>
        <p:spPr/>
        <p:txBody>
          <a:bodyPr/>
          <a:lstStyle/>
          <a:p>
            <a:r>
              <a:rPr lang="en-US"/>
              <a:t>Feasibility</a:t>
            </a:r>
          </a:p>
        </p:txBody>
      </p:sp>
      <p:sp>
        <p:nvSpPr>
          <p:cNvPr id="3" name="Content Placeholder 2">
            <a:extLst>
              <a:ext uri="{FF2B5EF4-FFF2-40B4-BE49-F238E27FC236}">
                <a16:creationId xmlns:a16="http://schemas.microsoft.com/office/drawing/2014/main" id="{74ADF620-C263-74D9-9551-E4515755EC3C}"/>
              </a:ext>
            </a:extLst>
          </p:cNvPr>
          <p:cNvSpPr>
            <a:spLocks noGrp="1"/>
          </p:cNvSpPr>
          <p:nvPr>
            <p:ph idx="1"/>
          </p:nvPr>
        </p:nvSpPr>
        <p:spPr/>
        <p:txBody>
          <a:bodyPr vert="horz" lIns="91440" tIns="45720" rIns="91440" bIns="45720" rtlCol="0" anchor="t">
            <a:normAutofit/>
          </a:bodyPr>
          <a:lstStyle/>
          <a:p>
            <a:r>
              <a:rPr lang="en-US"/>
              <a:t>JavaFX elements: layout panes, event handler, event listener, buttons, text field, binding, SceneBuilder, fonts, background color, language, audio, animation, switch scenes, spinners, controls, etc. </a:t>
            </a:r>
          </a:p>
          <a:p>
            <a:r>
              <a:rPr lang="en-US"/>
              <a:t>Basic timeline: design functions to calculate the required variables for display, displaying the variables in an intuitive way and making the design look more user-friendly</a:t>
            </a:r>
          </a:p>
        </p:txBody>
      </p:sp>
    </p:spTree>
    <p:extLst>
      <p:ext uri="{BB962C8B-B14F-4D97-AF65-F5344CB8AC3E}">
        <p14:creationId xmlns:p14="http://schemas.microsoft.com/office/powerpoint/2010/main" val="72060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61A8B-569E-6314-CFBE-216034CC36D4}"/>
              </a:ext>
            </a:extLst>
          </p:cNvPr>
          <p:cNvSpPr>
            <a:spLocks noGrp="1"/>
          </p:cNvSpPr>
          <p:nvPr>
            <p:ph type="title"/>
          </p:nvPr>
        </p:nvSpPr>
        <p:spPr/>
        <p:txBody>
          <a:bodyPr/>
          <a:lstStyle/>
          <a:p>
            <a:r>
              <a:rPr lang="en-US"/>
              <a:t>Individual Part - Joshua</a:t>
            </a:r>
          </a:p>
        </p:txBody>
      </p:sp>
      <p:sp>
        <p:nvSpPr>
          <p:cNvPr id="3" name="Content Placeholder 2">
            <a:extLst>
              <a:ext uri="{FF2B5EF4-FFF2-40B4-BE49-F238E27FC236}">
                <a16:creationId xmlns:a16="http://schemas.microsoft.com/office/drawing/2014/main" id="{91A1F17F-BB99-DBDD-C1DE-9D5B1DCD1FB3}"/>
              </a:ext>
            </a:extLst>
          </p:cNvPr>
          <p:cNvSpPr>
            <a:spLocks noGrp="1"/>
          </p:cNvSpPr>
          <p:nvPr>
            <p:ph idx="1"/>
          </p:nvPr>
        </p:nvSpPr>
        <p:spPr/>
        <p:txBody>
          <a:bodyPr vert="horz" lIns="91440" tIns="45720" rIns="91440" bIns="45720" rtlCol="0" anchor="t">
            <a:normAutofit/>
          </a:bodyPr>
          <a:lstStyle/>
          <a:p>
            <a:r>
              <a:rPr lang="en-US"/>
              <a:t>Backend of lenses</a:t>
            </a:r>
          </a:p>
          <a:p>
            <a:r>
              <a:rPr lang="en-US"/>
              <a:t>Thin lens equation</a:t>
            </a:r>
          </a:p>
          <a:p>
            <a:r>
              <a:rPr lang="en-US"/>
              <a:t>About us, help, exit in menu bar</a:t>
            </a:r>
          </a:p>
          <a:p>
            <a:endParaRPr lang="en-US"/>
          </a:p>
        </p:txBody>
      </p:sp>
    </p:spTree>
    <p:extLst>
      <p:ext uri="{BB962C8B-B14F-4D97-AF65-F5344CB8AC3E}">
        <p14:creationId xmlns:p14="http://schemas.microsoft.com/office/powerpoint/2010/main" val="122119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1D3A-A3E9-169E-4AB9-19ADA9E01E46}"/>
              </a:ext>
            </a:extLst>
          </p:cNvPr>
          <p:cNvSpPr>
            <a:spLocks noGrp="1"/>
          </p:cNvSpPr>
          <p:nvPr>
            <p:ph type="title"/>
          </p:nvPr>
        </p:nvSpPr>
        <p:spPr/>
        <p:txBody>
          <a:bodyPr/>
          <a:lstStyle/>
          <a:p>
            <a:r>
              <a:rPr lang="en-US"/>
              <a:t>Individual Part - Kevin</a:t>
            </a:r>
          </a:p>
        </p:txBody>
      </p:sp>
      <p:sp>
        <p:nvSpPr>
          <p:cNvPr id="3" name="Content Placeholder 2">
            <a:extLst>
              <a:ext uri="{FF2B5EF4-FFF2-40B4-BE49-F238E27FC236}">
                <a16:creationId xmlns:a16="http://schemas.microsoft.com/office/drawing/2014/main" id="{B55ED80E-92FD-007E-C199-592618D3F8E6}"/>
              </a:ext>
            </a:extLst>
          </p:cNvPr>
          <p:cNvSpPr>
            <a:spLocks noGrp="1"/>
          </p:cNvSpPr>
          <p:nvPr>
            <p:ph idx="1"/>
          </p:nvPr>
        </p:nvSpPr>
        <p:spPr/>
        <p:txBody>
          <a:bodyPr vert="horz" lIns="91440" tIns="45720" rIns="91440" bIns="45720" rtlCol="0" anchor="t">
            <a:normAutofit/>
          </a:bodyPr>
          <a:lstStyle/>
          <a:p>
            <a:pPr marL="0" indent="0">
              <a:buNone/>
            </a:pPr>
            <a:endParaRPr lang="en-US"/>
          </a:p>
          <a:p>
            <a:r>
              <a:rPr lang="en-US"/>
              <a:t>Some UI components of the lenses scene.</a:t>
            </a:r>
          </a:p>
          <a:p>
            <a:r>
              <a:rPr lang="en-US"/>
              <a:t>General Setting</a:t>
            </a:r>
          </a:p>
          <a:p>
            <a:r>
              <a:rPr lang="en-US"/>
              <a:t>Physical formulas implementation (partial)</a:t>
            </a:r>
          </a:p>
          <a:p>
            <a:r>
              <a:rPr lang="en-US"/>
              <a:t>Event handlers that relate the inputs to the backend formulas</a:t>
            </a:r>
          </a:p>
          <a:p>
            <a:r>
              <a:rPr lang="en-US"/>
              <a:t>Some UI of the main page</a:t>
            </a:r>
          </a:p>
          <a:p>
            <a:endParaRPr lang="en-US"/>
          </a:p>
          <a:p>
            <a:endParaRPr lang="en-US"/>
          </a:p>
        </p:txBody>
      </p:sp>
    </p:spTree>
    <p:extLst>
      <p:ext uri="{BB962C8B-B14F-4D97-AF65-F5344CB8AC3E}">
        <p14:creationId xmlns:p14="http://schemas.microsoft.com/office/powerpoint/2010/main" val="1281777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254A-FE0A-405D-815C-F054B59DB78C}"/>
              </a:ext>
            </a:extLst>
          </p:cNvPr>
          <p:cNvSpPr>
            <a:spLocks noGrp="1"/>
          </p:cNvSpPr>
          <p:nvPr>
            <p:ph type="title"/>
          </p:nvPr>
        </p:nvSpPr>
        <p:spPr/>
        <p:txBody>
          <a:bodyPr/>
          <a:lstStyle/>
          <a:p>
            <a:r>
              <a:rPr lang="en-US"/>
              <a:t>Individual Part - Tristan</a:t>
            </a:r>
          </a:p>
        </p:txBody>
      </p:sp>
      <p:sp>
        <p:nvSpPr>
          <p:cNvPr id="3" name="Content Placeholder 2">
            <a:extLst>
              <a:ext uri="{FF2B5EF4-FFF2-40B4-BE49-F238E27FC236}">
                <a16:creationId xmlns:a16="http://schemas.microsoft.com/office/drawing/2014/main" id="{BEB1941D-AC86-B1AB-8CBC-593FB4324C71}"/>
              </a:ext>
            </a:extLst>
          </p:cNvPr>
          <p:cNvSpPr>
            <a:spLocks noGrp="1"/>
          </p:cNvSpPr>
          <p:nvPr>
            <p:ph idx="1"/>
          </p:nvPr>
        </p:nvSpPr>
        <p:spPr/>
        <p:txBody>
          <a:bodyPr vert="horz" lIns="91440" tIns="45720" rIns="91440" bIns="45720" rtlCol="0" anchor="t">
            <a:normAutofit/>
          </a:bodyPr>
          <a:lstStyle/>
          <a:p>
            <a:r>
              <a:rPr lang="en-US"/>
              <a:t>Front end visualization of mirrors</a:t>
            </a:r>
          </a:p>
          <a:p>
            <a:r>
              <a:rPr lang="en-US"/>
              <a:t>Displaying the values calculated in a user friendly manner</a:t>
            </a:r>
          </a:p>
          <a:p>
            <a:r>
              <a:rPr lang="en-US"/>
              <a:t>Animation settings</a:t>
            </a:r>
          </a:p>
          <a:p>
            <a:r>
              <a:rPr lang="en-US"/>
              <a:t>Main page</a:t>
            </a:r>
          </a:p>
        </p:txBody>
      </p:sp>
    </p:spTree>
    <p:extLst>
      <p:ext uri="{BB962C8B-B14F-4D97-AF65-F5344CB8AC3E}">
        <p14:creationId xmlns:p14="http://schemas.microsoft.com/office/powerpoint/2010/main" val="57179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89A1-A3E0-852D-D23C-189D38E1B1E2}"/>
              </a:ext>
            </a:extLst>
          </p:cNvPr>
          <p:cNvSpPr>
            <a:spLocks noGrp="1"/>
          </p:cNvSpPr>
          <p:nvPr>
            <p:ph type="title"/>
          </p:nvPr>
        </p:nvSpPr>
        <p:spPr/>
        <p:txBody>
          <a:bodyPr/>
          <a:lstStyle/>
          <a:p>
            <a:r>
              <a:rPr lang="en-US"/>
              <a:t>Individual Part - Farhan</a:t>
            </a:r>
          </a:p>
        </p:txBody>
      </p:sp>
      <p:sp>
        <p:nvSpPr>
          <p:cNvPr id="3" name="Content Placeholder 2">
            <a:extLst>
              <a:ext uri="{FF2B5EF4-FFF2-40B4-BE49-F238E27FC236}">
                <a16:creationId xmlns:a16="http://schemas.microsoft.com/office/drawing/2014/main" id="{C628EE9A-EB2D-2392-CD95-0BD99AE5BB7E}"/>
              </a:ext>
            </a:extLst>
          </p:cNvPr>
          <p:cNvSpPr>
            <a:spLocks noGrp="1"/>
          </p:cNvSpPr>
          <p:nvPr>
            <p:ph idx="1"/>
          </p:nvPr>
        </p:nvSpPr>
        <p:spPr/>
        <p:txBody>
          <a:bodyPr vert="horz" lIns="91440" tIns="45720" rIns="91440" bIns="45720" rtlCol="0" anchor="t">
            <a:normAutofit/>
          </a:bodyPr>
          <a:lstStyle/>
          <a:p>
            <a:r>
              <a:rPr lang="en-US"/>
              <a:t>Backend visualization of mirrors</a:t>
            </a:r>
          </a:p>
          <a:p>
            <a:r>
              <a:rPr lang="en-US"/>
              <a:t>Partial physical formulas implementation </a:t>
            </a:r>
          </a:p>
          <a:p>
            <a:r>
              <a:rPr lang="en-US"/>
              <a:t>Theme settings</a:t>
            </a:r>
          </a:p>
          <a:p>
            <a:r>
              <a:rPr lang="en-US"/>
              <a:t>Partial UI components</a:t>
            </a:r>
          </a:p>
          <a:p>
            <a:endParaRPr lang="en-US"/>
          </a:p>
        </p:txBody>
      </p:sp>
    </p:spTree>
    <p:extLst>
      <p:ext uri="{BB962C8B-B14F-4D97-AF65-F5344CB8AC3E}">
        <p14:creationId xmlns:p14="http://schemas.microsoft.com/office/powerpoint/2010/main" val="32275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F49-8317-A0FE-6006-AD301B90B25C}"/>
              </a:ext>
            </a:extLst>
          </p:cNvPr>
          <p:cNvSpPr>
            <a:spLocks noGrp="1"/>
          </p:cNvSpPr>
          <p:nvPr>
            <p:ph type="title"/>
          </p:nvPr>
        </p:nvSpPr>
        <p:spPr/>
        <p:txBody>
          <a:bodyPr/>
          <a:lstStyle/>
          <a:p>
            <a:r>
              <a:rPr lang="en-US"/>
              <a:t>Idea #1 – Electrical Circuit (Joshua) </a:t>
            </a:r>
          </a:p>
        </p:txBody>
      </p:sp>
      <p:sp>
        <p:nvSpPr>
          <p:cNvPr id="3" name="Content Placeholder 2">
            <a:extLst>
              <a:ext uri="{FF2B5EF4-FFF2-40B4-BE49-F238E27FC236}">
                <a16:creationId xmlns:a16="http://schemas.microsoft.com/office/drawing/2014/main" id="{42EE82A1-D50C-CB54-8BA2-25E0929BE103}"/>
              </a:ext>
            </a:extLst>
          </p:cNvPr>
          <p:cNvSpPr>
            <a:spLocks noGrp="1"/>
          </p:cNvSpPr>
          <p:nvPr>
            <p:ph idx="1"/>
          </p:nvPr>
        </p:nvSpPr>
        <p:spPr/>
        <p:txBody>
          <a:bodyPr vert="horz" lIns="91440" tIns="45720" rIns="91440" bIns="45720" rtlCol="0" anchor="t">
            <a:normAutofit/>
          </a:bodyPr>
          <a:lstStyle/>
          <a:p>
            <a:pPr marL="0" indent="0">
              <a:buNone/>
            </a:pPr>
            <a:r>
              <a:rPr lang="en-US"/>
              <a:t>Concept: A program that allows to construct an electrical circuit with electrical components (batteries, resistors, light bulbs) and wires. The program would provide users a way to visualize electrical components of everyday objects or to create their own electrical device.</a:t>
            </a:r>
          </a:p>
          <a:p>
            <a:pPr marL="0" indent="0">
              <a:buNone/>
            </a:pPr>
            <a:r>
              <a:rPr lang="en-US"/>
              <a:t>Physical concepts:</a:t>
            </a:r>
          </a:p>
          <a:p>
            <a:pPr marL="0" indent="0">
              <a:buNone/>
            </a:pPr>
            <a:r>
              <a:rPr lang="en-US"/>
              <a:t>- Ohm's law</a:t>
            </a:r>
          </a:p>
          <a:p>
            <a:pPr>
              <a:buFont typeface="Calibri" panose="020B0604020202020204" pitchFamily="34" charset="0"/>
              <a:buChar char="-"/>
            </a:pPr>
            <a:r>
              <a:rPr lang="en-US"/>
              <a:t>AC and DC</a:t>
            </a:r>
          </a:p>
          <a:p>
            <a:pPr>
              <a:buFont typeface="Calibri" panose="020B0604020202020204" pitchFamily="34" charset="0"/>
              <a:buChar char="-"/>
            </a:pPr>
            <a:r>
              <a:rPr lang="en-US"/>
              <a:t>Energy</a:t>
            </a:r>
          </a:p>
        </p:txBody>
      </p:sp>
    </p:spTree>
    <p:extLst>
      <p:ext uri="{BB962C8B-B14F-4D97-AF65-F5344CB8AC3E}">
        <p14:creationId xmlns:p14="http://schemas.microsoft.com/office/powerpoint/2010/main" val="369621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F49-8317-A0FE-6006-AD301B90B25C}"/>
              </a:ext>
            </a:extLst>
          </p:cNvPr>
          <p:cNvSpPr>
            <a:spLocks noGrp="1"/>
          </p:cNvSpPr>
          <p:nvPr>
            <p:ph type="title"/>
          </p:nvPr>
        </p:nvSpPr>
        <p:spPr/>
        <p:txBody>
          <a:bodyPr/>
          <a:lstStyle/>
          <a:p>
            <a:r>
              <a:rPr lang="en-US"/>
              <a:t>Idea #2 – Ray diagram simulation (Farhan)</a:t>
            </a:r>
          </a:p>
        </p:txBody>
      </p:sp>
      <p:sp>
        <p:nvSpPr>
          <p:cNvPr id="3" name="Content Placeholder 2">
            <a:extLst>
              <a:ext uri="{FF2B5EF4-FFF2-40B4-BE49-F238E27FC236}">
                <a16:creationId xmlns:a16="http://schemas.microsoft.com/office/drawing/2014/main" id="{42EE82A1-D50C-CB54-8BA2-25E0929BE103}"/>
              </a:ext>
            </a:extLst>
          </p:cNvPr>
          <p:cNvSpPr>
            <a:spLocks noGrp="1"/>
          </p:cNvSpPr>
          <p:nvPr>
            <p:ph idx="1"/>
          </p:nvPr>
        </p:nvSpPr>
        <p:spPr>
          <a:xfrm>
            <a:off x="512957" y="1714113"/>
            <a:ext cx="11166087" cy="4351338"/>
          </a:xfrm>
        </p:spPr>
        <p:txBody>
          <a:bodyPr vert="horz" lIns="91440" tIns="45720" rIns="91440" bIns="45720" rtlCol="0" anchor="t">
            <a:normAutofit fontScale="92500" lnSpcReduction="10000"/>
          </a:bodyPr>
          <a:lstStyle/>
          <a:p>
            <a:pPr marL="0" indent="0">
              <a:buNone/>
            </a:pPr>
            <a:r>
              <a:rPr lang="en-US"/>
              <a:t>Concept: The ray diagram simulation allows the student to visualize how a ray can be reflected through a mirror. This tool can be helpful to students who are finding this concept difficult to imagine and to draw. </a:t>
            </a:r>
          </a:p>
          <a:p>
            <a:pPr marL="0" indent="0">
              <a:buNone/>
            </a:pPr>
            <a:endParaRPr lang="en-US"/>
          </a:p>
          <a:p>
            <a:pPr marL="0" indent="0">
              <a:buNone/>
            </a:pPr>
            <a:r>
              <a:rPr lang="en-US"/>
              <a:t>Concept aspects: </a:t>
            </a:r>
          </a:p>
          <a:p>
            <a:r>
              <a:rPr lang="en-US"/>
              <a:t>Includes animation of ray reflecting through the mirrors.</a:t>
            </a:r>
          </a:p>
          <a:p>
            <a:r>
              <a:rPr lang="en-US"/>
              <a:t>Allows user to change variables like focal length, object distance and object height.</a:t>
            </a:r>
          </a:p>
          <a:p>
            <a:r>
              <a:rPr lang="en-US"/>
              <a:t>Users can chose between converging and diverging lenses.</a:t>
            </a:r>
          </a:p>
          <a:p>
            <a:r>
              <a:rPr lang="en-US"/>
              <a:t>Users can also add multiple lenses to visualize the ray.</a:t>
            </a:r>
          </a:p>
        </p:txBody>
      </p:sp>
    </p:spTree>
    <p:extLst>
      <p:ext uri="{BB962C8B-B14F-4D97-AF65-F5344CB8AC3E}">
        <p14:creationId xmlns:p14="http://schemas.microsoft.com/office/powerpoint/2010/main" val="806397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F49-8317-A0FE-6006-AD301B90B25C}"/>
              </a:ext>
            </a:extLst>
          </p:cNvPr>
          <p:cNvSpPr>
            <a:spLocks noGrp="1"/>
          </p:cNvSpPr>
          <p:nvPr>
            <p:ph type="title"/>
          </p:nvPr>
        </p:nvSpPr>
        <p:spPr/>
        <p:txBody>
          <a:bodyPr/>
          <a:lstStyle/>
          <a:p>
            <a:r>
              <a:rPr lang="en-US"/>
              <a:t>Idea #3 – 2 Body Simulation (Tristan)</a:t>
            </a:r>
          </a:p>
        </p:txBody>
      </p:sp>
      <p:sp>
        <p:nvSpPr>
          <p:cNvPr id="3" name="Content Placeholder 2">
            <a:extLst>
              <a:ext uri="{FF2B5EF4-FFF2-40B4-BE49-F238E27FC236}">
                <a16:creationId xmlns:a16="http://schemas.microsoft.com/office/drawing/2014/main" id="{42EE82A1-D50C-CB54-8BA2-25E0929BE103}"/>
              </a:ext>
            </a:extLst>
          </p:cNvPr>
          <p:cNvSpPr>
            <a:spLocks noGrp="1"/>
          </p:cNvSpPr>
          <p:nvPr>
            <p:ph idx="1"/>
          </p:nvPr>
        </p:nvSpPr>
        <p:spPr>
          <a:xfrm>
            <a:off x="838200" y="1825625"/>
            <a:ext cx="10503786" cy="4640779"/>
          </a:xfrm>
        </p:spPr>
        <p:txBody>
          <a:bodyPr vert="horz" lIns="91440" tIns="45720" rIns="91440" bIns="45720" rtlCol="0" anchor="t">
            <a:normAutofit/>
          </a:bodyPr>
          <a:lstStyle/>
          <a:p>
            <a:pPr marL="0" indent="0">
              <a:buNone/>
            </a:pPr>
            <a:r>
              <a:rPr lang="en-US" sz="2000"/>
              <a:t>Concept:</a:t>
            </a:r>
          </a:p>
          <a:p>
            <a:pPr marL="0" indent="0">
              <a:buNone/>
            </a:pPr>
            <a:r>
              <a:rPr lang="en-US" sz="2000"/>
              <a:t> A simulation of how two large bodies of mass interact with each other such as a moon orbiting a planet or a planet orbiting the sun. Allowing the user to adjust the mass of each body and the radius of the orbit.</a:t>
            </a:r>
          </a:p>
          <a:p>
            <a:pPr marL="0" indent="0">
              <a:buNone/>
            </a:pPr>
            <a:endParaRPr lang="en-US" sz="2000"/>
          </a:p>
          <a:p>
            <a:pPr marL="0" indent="0">
              <a:buNone/>
            </a:pPr>
            <a:r>
              <a:rPr lang="en-US" sz="2000"/>
              <a:t>Concept aspects:</a:t>
            </a:r>
          </a:p>
          <a:p>
            <a:pPr marL="342900" indent="-342900"/>
            <a:r>
              <a:rPr lang="en-US" sz="2000"/>
              <a:t>Includes an animation of the small body of mass orbiting the large body of mass</a:t>
            </a:r>
          </a:p>
          <a:p>
            <a:pPr marL="342900" indent="-342900"/>
            <a:r>
              <a:rPr lang="en-US" sz="2000"/>
              <a:t>Adjustable value inputs for mass, orbital radius and gravity constant</a:t>
            </a:r>
          </a:p>
          <a:p>
            <a:pPr marL="342900" indent="-342900"/>
            <a:r>
              <a:rPr lang="en-US" sz="2000"/>
              <a:t>Utilization of Newton's universal law of gravity</a:t>
            </a:r>
          </a:p>
          <a:p>
            <a:pPr marL="342900" indent="-342900"/>
            <a:r>
              <a:rPr lang="en-US" sz="2000"/>
              <a:t>Utilization of Kepler's first law</a:t>
            </a:r>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400"/>
          </a:p>
          <a:p>
            <a:pPr marL="0" indent="0">
              <a:buNone/>
            </a:pPr>
            <a:endParaRPr lang="en-US"/>
          </a:p>
          <a:p>
            <a:pPr marL="0" indent="0">
              <a:buNone/>
            </a:pPr>
            <a:endParaRPr lang="en-US"/>
          </a:p>
        </p:txBody>
      </p:sp>
    </p:spTree>
    <p:extLst>
      <p:ext uri="{BB962C8B-B14F-4D97-AF65-F5344CB8AC3E}">
        <p14:creationId xmlns:p14="http://schemas.microsoft.com/office/powerpoint/2010/main" val="78366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42F49-8317-A0FE-6006-AD301B90B25C}"/>
              </a:ext>
            </a:extLst>
          </p:cNvPr>
          <p:cNvSpPr>
            <a:spLocks noGrp="1"/>
          </p:cNvSpPr>
          <p:nvPr>
            <p:ph type="title"/>
          </p:nvPr>
        </p:nvSpPr>
        <p:spPr/>
        <p:txBody>
          <a:bodyPr/>
          <a:lstStyle/>
          <a:p>
            <a:r>
              <a:rPr lang="en-US"/>
              <a:t>Idea #4 – Simple pendulum simulator by Kevin</a:t>
            </a:r>
          </a:p>
        </p:txBody>
      </p:sp>
      <p:sp>
        <p:nvSpPr>
          <p:cNvPr id="3" name="Content Placeholder 2">
            <a:extLst>
              <a:ext uri="{FF2B5EF4-FFF2-40B4-BE49-F238E27FC236}">
                <a16:creationId xmlns:a16="http://schemas.microsoft.com/office/drawing/2014/main" id="{42EE82A1-D50C-CB54-8BA2-25E0929BE103}"/>
              </a:ext>
            </a:extLst>
          </p:cNvPr>
          <p:cNvSpPr>
            <a:spLocks noGrp="1"/>
          </p:cNvSpPr>
          <p:nvPr>
            <p:ph idx="1"/>
          </p:nvPr>
        </p:nvSpPr>
        <p:spPr/>
        <p:txBody>
          <a:bodyPr vert="horz" lIns="91440" tIns="45720" rIns="91440" bIns="45720" rtlCol="0" anchor="t">
            <a:normAutofit fontScale="92500" lnSpcReduction="20000"/>
          </a:bodyPr>
          <a:lstStyle/>
          <a:p>
            <a:pPr marL="0" indent="0">
              <a:lnSpc>
                <a:spcPct val="150000"/>
              </a:lnSpc>
              <a:buNone/>
            </a:pPr>
            <a:r>
              <a:rPr lang="en-US">
                <a:ea typeface="+mn-lt"/>
                <a:cs typeface="+mn-lt"/>
              </a:rPr>
              <a:t>This program allows for the simulation of the motion of an object attached to a string, which undergoes simple harmonic motion. The physical concepts involved include oscillations, kinetic and potential energy in SHM, and the dynamics of physics. The program aims to help students visualize the physical phenomenon, enabling them to develop a deeper understanding of this concept.</a:t>
            </a:r>
            <a:r>
              <a:rPr lang="en-US">
                <a:solidFill>
                  <a:srgbClr val="000000"/>
                </a:solidFill>
                <a:ea typeface="+mn-lt"/>
                <a:cs typeface="+mn-lt"/>
              </a:rPr>
              <a:t> Through interactive user inputs via the GUI, users can observe changes in the motion based on factors such as the initial angle, mass, string length, and more.</a:t>
            </a:r>
            <a:endParaRPr lang="en-US">
              <a:ea typeface="+mn-lt"/>
              <a:cs typeface="+mn-lt"/>
            </a:endParaRPr>
          </a:p>
        </p:txBody>
      </p:sp>
    </p:spTree>
    <p:extLst>
      <p:ext uri="{BB962C8B-B14F-4D97-AF65-F5344CB8AC3E}">
        <p14:creationId xmlns:p14="http://schemas.microsoft.com/office/powerpoint/2010/main" val="255272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64DD-D69D-59B2-D3D4-429E684E4A66}"/>
              </a:ext>
            </a:extLst>
          </p:cNvPr>
          <p:cNvSpPr>
            <a:spLocks noGrp="1"/>
          </p:cNvSpPr>
          <p:nvPr>
            <p:ph type="title"/>
          </p:nvPr>
        </p:nvSpPr>
        <p:spPr>
          <a:xfrm>
            <a:off x="1859" y="2762637"/>
            <a:ext cx="12188282" cy="1325563"/>
          </a:xfrm>
        </p:spPr>
        <p:txBody>
          <a:bodyPr/>
          <a:lstStyle/>
          <a:p>
            <a:pPr algn="ctr"/>
            <a:r>
              <a:rPr lang="en-US"/>
              <a:t>Idea chosen – Ray diagram simulation</a:t>
            </a:r>
          </a:p>
        </p:txBody>
      </p:sp>
    </p:spTree>
    <p:extLst>
      <p:ext uri="{BB962C8B-B14F-4D97-AF65-F5344CB8AC3E}">
        <p14:creationId xmlns:p14="http://schemas.microsoft.com/office/powerpoint/2010/main" val="2814753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D13EEA-BC73-0161-895F-074922127F26}"/>
              </a:ext>
            </a:extLst>
          </p:cNvPr>
          <p:cNvSpPr>
            <a:spLocks noGrp="1"/>
          </p:cNvSpPr>
          <p:nvPr>
            <p:ph type="title"/>
          </p:nvPr>
        </p:nvSpPr>
        <p:spPr>
          <a:xfrm>
            <a:off x="630936" y="639520"/>
            <a:ext cx="3429000" cy="1719072"/>
          </a:xfrm>
        </p:spPr>
        <p:txBody>
          <a:bodyPr anchor="b">
            <a:normAutofit/>
          </a:bodyPr>
          <a:lstStyle/>
          <a:p>
            <a:r>
              <a:rPr lang="en-US" sz="5400"/>
              <a:t>Concept</a:t>
            </a:r>
          </a:p>
        </p:txBody>
      </p:sp>
      <p:sp>
        <p:nvSpPr>
          <p:cNvPr id="1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B86D07-38E2-15AE-2351-AD27E5A7AC0B}"/>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latin typeface="Aptos"/>
              </a:rPr>
              <a:t>Main physical concepts involved are geometrical optics equations, image formation, types of lenses and microscope.</a:t>
            </a:r>
            <a:endParaRPr lang="en-US" sz="2200"/>
          </a:p>
        </p:txBody>
      </p:sp>
      <p:pic>
        <p:nvPicPr>
          <p:cNvPr id="5" name="Picture 4" descr="A diagram of a ray of light&#10;&#10;AI-generated content may be incorrect.">
            <a:extLst>
              <a:ext uri="{FF2B5EF4-FFF2-40B4-BE49-F238E27FC236}">
                <a16:creationId xmlns:a16="http://schemas.microsoft.com/office/drawing/2014/main" id="{94BEF20B-D4A7-1160-D638-B3E9C9DBDB36}"/>
              </a:ext>
            </a:extLst>
          </p:cNvPr>
          <p:cNvPicPr>
            <a:picLocks noChangeAspect="1"/>
          </p:cNvPicPr>
          <p:nvPr/>
        </p:nvPicPr>
        <p:blipFill>
          <a:blip r:embed="rId2"/>
          <a:stretch>
            <a:fillRect/>
          </a:stretch>
        </p:blipFill>
        <p:spPr>
          <a:xfrm>
            <a:off x="4654296" y="796957"/>
            <a:ext cx="6903720" cy="5264085"/>
          </a:xfrm>
          <a:prstGeom prst="rect">
            <a:avLst/>
          </a:prstGeom>
        </p:spPr>
      </p:pic>
    </p:spTree>
    <p:extLst>
      <p:ext uri="{BB962C8B-B14F-4D97-AF65-F5344CB8AC3E}">
        <p14:creationId xmlns:p14="http://schemas.microsoft.com/office/powerpoint/2010/main" val="9719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669B-44FB-3D3F-E8DD-842FDD00A1B0}"/>
              </a:ext>
            </a:extLst>
          </p:cNvPr>
          <p:cNvSpPr>
            <a:spLocks noGrp="1"/>
          </p:cNvSpPr>
          <p:nvPr>
            <p:ph type="title"/>
          </p:nvPr>
        </p:nvSpPr>
        <p:spPr/>
        <p:txBody>
          <a:bodyPr/>
          <a:lstStyle/>
          <a:p>
            <a:r>
              <a:rPr lang="en-US"/>
              <a:t>Concept Aspects</a:t>
            </a:r>
          </a:p>
        </p:txBody>
      </p:sp>
      <p:sp>
        <p:nvSpPr>
          <p:cNvPr id="3" name="Content Placeholder 2">
            <a:extLst>
              <a:ext uri="{FF2B5EF4-FFF2-40B4-BE49-F238E27FC236}">
                <a16:creationId xmlns:a16="http://schemas.microsoft.com/office/drawing/2014/main" id="{56A18AB4-CC4D-0F4C-1E1A-3E02505D7670}"/>
              </a:ext>
            </a:extLst>
          </p:cNvPr>
          <p:cNvSpPr>
            <a:spLocks noGrp="1"/>
          </p:cNvSpPr>
          <p:nvPr>
            <p:ph idx="1"/>
          </p:nvPr>
        </p:nvSpPr>
        <p:spPr/>
        <p:txBody>
          <a:bodyPr vert="horz" lIns="91440" tIns="45720" rIns="91440" bIns="45720" rtlCol="0" anchor="t">
            <a:normAutofit/>
          </a:bodyPr>
          <a:lstStyle/>
          <a:p>
            <a:pPr algn="just"/>
            <a:r>
              <a:rPr lang="en-US" sz="2600"/>
              <a:t>The ray diagram simulation allows the student to visualize how rays of light can be go through lenses by three principle rays and how rays are reflected by a mirror. This tool can be helpful to students who are finding this concept difficult to imagine and to draw. Furthermore, the program allows to simulate multiple lenses system </a:t>
            </a:r>
          </a:p>
          <a:p>
            <a:pPr marL="457200" indent="-457200"/>
            <a:r>
              <a:rPr lang="en-US"/>
              <a:t>Possible user-input parameters: type of lenses/mirrors,  magnification, focal length, number of lenses/mirrors, etc. </a:t>
            </a:r>
          </a:p>
          <a:p>
            <a:pPr marL="457200" indent="-457200"/>
            <a:r>
              <a:rPr lang="en-US"/>
              <a:t>Extra: eyesight problems (astigmatism, myopia, etc.) If time allows.</a:t>
            </a:r>
          </a:p>
          <a:p>
            <a:pPr marL="0" indent="0">
              <a:buNone/>
            </a:pPr>
            <a:endParaRPr lang="en-US"/>
          </a:p>
        </p:txBody>
      </p:sp>
    </p:spTree>
    <p:extLst>
      <p:ext uri="{BB962C8B-B14F-4D97-AF65-F5344CB8AC3E}">
        <p14:creationId xmlns:p14="http://schemas.microsoft.com/office/powerpoint/2010/main" val="713609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92786-F3BB-37F0-229C-E1D4142B554B}"/>
              </a:ext>
            </a:extLst>
          </p:cNvPr>
          <p:cNvSpPr>
            <a:spLocks noGrp="1"/>
          </p:cNvSpPr>
          <p:nvPr>
            <p:ph type="title"/>
          </p:nvPr>
        </p:nvSpPr>
        <p:spPr/>
        <p:txBody>
          <a:bodyPr/>
          <a:lstStyle/>
          <a:p>
            <a:r>
              <a:rPr lang="en-US"/>
              <a:t>Typical Input</a:t>
            </a:r>
          </a:p>
        </p:txBody>
      </p:sp>
      <p:sp>
        <p:nvSpPr>
          <p:cNvPr id="3" name="Content Placeholder 2">
            <a:extLst>
              <a:ext uri="{FF2B5EF4-FFF2-40B4-BE49-F238E27FC236}">
                <a16:creationId xmlns:a16="http://schemas.microsoft.com/office/drawing/2014/main" id="{6D33FD47-0255-5580-B138-356F0C1B6C65}"/>
              </a:ext>
            </a:extLst>
          </p:cNvPr>
          <p:cNvSpPr>
            <a:spLocks noGrp="1"/>
          </p:cNvSpPr>
          <p:nvPr>
            <p:ph idx="1"/>
          </p:nvPr>
        </p:nvSpPr>
        <p:spPr/>
        <p:txBody>
          <a:bodyPr vert="horz" lIns="91440" tIns="45720" rIns="91440" bIns="45720" rtlCol="0" anchor="t">
            <a:normAutofit/>
          </a:bodyPr>
          <a:lstStyle/>
          <a:p>
            <a:pPr algn="just"/>
            <a:r>
              <a:rPr lang="en-US"/>
              <a:t>Users can decide between many variables such as the placement of the object, its height and the focal length. They can also choose between converging and diverging lenses which includes their individual magnification. The program will also include the choice of creating a multiple  lens system. They will also have the choice between what kind of mirrors they want to use such as concave, convex and straight. Expected features are to come.</a:t>
            </a:r>
          </a:p>
        </p:txBody>
      </p:sp>
    </p:spTree>
    <p:extLst>
      <p:ext uri="{BB962C8B-B14F-4D97-AF65-F5344CB8AC3E}">
        <p14:creationId xmlns:p14="http://schemas.microsoft.com/office/powerpoint/2010/main" val="713455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Deliverable 1</vt:lpstr>
      <vt:lpstr>Idea #1 – Electrical Circuit (Joshua) </vt:lpstr>
      <vt:lpstr>Idea #2 – Ray diagram simulation (Farhan)</vt:lpstr>
      <vt:lpstr>Idea #3 – 2 Body Simulation (Tristan)</vt:lpstr>
      <vt:lpstr>Idea #4 – Simple pendulum simulator by Kevin</vt:lpstr>
      <vt:lpstr>Idea chosen – Ray diagram simulation</vt:lpstr>
      <vt:lpstr>Concept</vt:lpstr>
      <vt:lpstr>Concept Aspects</vt:lpstr>
      <vt:lpstr>Typical Input</vt:lpstr>
      <vt:lpstr>Expected output</vt:lpstr>
      <vt:lpstr>Feasibility</vt:lpstr>
      <vt:lpstr>Individual Part - Joshua</vt:lpstr>
      <vt:lpstr>Individual Part - Kevin</vt:lpstr>
      <vt:lpstr>Individual Part - Tristan</vt:lpstr>
      <vt:lpstr>Individual Part - Farhan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Indig</dc:creator>
  <cp:revision>4</cp:revision>
  <dcterms:created xsi:type="dcterms:W3CDTF">2025-01-24T18:17:29Z</dcterms:created>
  <dcterms:modified xsi:type="dcterms:W3CDTF">2025-01-27T17:22:19Z</dcterms:modified>
</cp:coreProperties>
</file>