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9" r:id="rId4"/>
    <p:sldId id="258" r:id="rId5"/>
    <p:sldId id="259" r:id="rId6"/>
    <p:sldId id="263" r:id="rId7"/>
    <p:sldId id="262" r:id="rId8"/>
    <p:sldId id="260" r:id="rId9"/>
    <p:sldId id="264" r:id="rId10"/>
    <p:sldId id="265" r:id="rId11"/>
    <p:sldId id="266" r:id="rId12"/>
    <p:sldId id="267" r:id="rId13"/>
    <p:sldId id="26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959AB-DEC2-1206-37F6-5B0CE3D61C08}" v="98" dt="2025-02-03T21:13:37.844"/>
    <p1510:client id="{529A0EB3-FB38-A5F5-35E1-DEDEBF55FC33}" v="97" dt="2025-02-03T19:04:20.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183E32-6B99-4559-B645-C754C3A51C7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180577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8636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1877102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A17343C-0A3D-45EC-9861-6EC47FD323ED}" type="slidenum">
              <a:rPr lang="en-US" smtClean="0"/>
              <a:t>‹N°›</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29792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1968588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183E32-6B99-4559-B645-C754C3A51C7F}"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3704393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183E32-6B99-4559-B645-C754C3A51C7F}"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4113562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83E32-6B99-4559-B645-C754C3A51C7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419442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F183E32-6B99-4559-B645-C754C3A51C7F}" type="datetimeFigureOut">
              <a:rPr lang="en-US" smtClean="0"/>
              <a:t>2/4/2025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17343C-0A3D-45EC-9861-6EC47FD323ED}" type="slidenum">
              <a:rPr lang="en-US" smtClean="0"/>
              <a:t>‹N°›</a:t>
            </a:fld>
            <a:endParaRPr lang="en-US"/>
          </a:p>
        </p:txBody>
      </p:sp>
    </p:spTree>
    <p:extLst>
      <p:ext uri="{BB962C8B-B14F-4D97-AF65-F5344CB8AC3E}">
        <p14:creationId xmlns:p14="http://schemas.microsoft.com/office/powerpoint/2010/main" val="99305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83E32-6B99-4559-B645-C754C3A51C7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183675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83E32-6B99-4559-B645-C754C3A51C7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97156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274332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183E32-6B99-4559-B645-C754C3A51C7F}"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306486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183E32-6B99-4559-B645-C754C3A51C7F}"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190790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F183E32-6B99-4559-B645-C754C3A51C7F}"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32838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290086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83E32-6B99-4559-B645-C754C3A51C7F}"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343C-0A3D-45EC-9861-6EC47FD323ED}" type="slidenum">
              <a:rPr lang="en-US" smtClean="0"/>
              <a:t>‹N°›</a:t>
            </a:fld>
            <a:endParaRPr lang="en-US"/>
          </a:p>
        </p:txBody>
      </p:sp>
    </p:spTree>
    <p:extLst>
      <p:ext uri="{BB962C8B-B14F-4D97-AF65-F5344CB8AC3E}">
        <p14:creationId xmlns:p14="http://schemas.microsoft.com/office/powerpoint/2010/main" val="352956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183E32-6B99-4559-B645-C754C3A51C7F}" type="datetimeFigureOut">
              <a:rPr lang="en-US" smtClean="0"/>
              <a:t>2/4/2025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17343C-0A3D-45EC-9861-6EC47FD323ED}" type="slidenum">
              <a:rPr lang="en-US" smtClean="0"/>
              <a:t>‹N°›</a:t>
            </a:fld>
            <a:endParaRPr lang="en-US"/>
          </a:p>
        </p:txBody>
      </p:sp>
    </p:spTree>
    <p:extLst>
      <p:ext uri="{BB962C8B-B14F-4D97-AF65-F5344CB8AC3E}">
        <p14:creationId xmlns:p14="http://schemas.microsoft.com/office/powerpoint/2010/main" val="3208859596"/>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url?sa=i&amp;url=https%3A%2F%2Fwww.sciencebuddies.org%2Fteacher-resources%2Flesson-plans%2Fmodeling-gravity&amp;psig=AOvVaw1RpmpKKLPDpMunBrZtfCKo&amp;ust=1738257066877000&amp;source=images&amp;cd=vfe&amp;opi=89978449&amp;ved=0CBQQjRxqFwoTCJjU8762m4sDFQAAAAAdAAAAABA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yjus.com/jee/chemical-bon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7176-D4AF-FA8F-1464-5D91F3C8F6D6}"/>
              </a:ext>
            </a:extLst>
          </p:cNvPr>
          <p:cNvSpPr>
            <a:spLocks noGrp="1"/>
          </p:cNvSpPr>
          <p:nvPr>
            <p:ph type="ctrTitle"/>
          </p:nvPr>
        </p:nvSpPr>
        <p:spPr/>
        <p:txBody>
          <a:bodyPr/>
          <a:lstStyle/>
          <a:p>
            <a:r>
              <a:rPr lang="en-US"/>
              <a:t>Integrative Team Project</a:t>
            </a:r>
          </a:p>
        </p:txBody>
      </p:sp>
      <p:sp>
        <p:nvSpPr>
          <p:cNvPr id="3" name="Subtitle 2">
            <a:extLst>
              <a:ext uri="{FF2B5EF4-FFF2-40B4-BE49-F238E27FC236}">
                <a16:creationId xmlns:a16="http://schemas.microsoft.com/office/drawing/2014/main" id="{BDAECF52-0C48-6831-340C-3DBB8DABC50B}"/>
              </a:ext>
            </a:extLst>
          </p:cNvPr>
          <p:cNvSpPr>
            <a:spLocks noGrp="1"/>
          </p:cNvSpPr>
          <p:nvPr>
            <p:ph type="subTitle" idx="1"/>
          </p:nvPr>
        </p:nvSpPr>
        <p:spPr/>
        <p:txBody>
          <a:bodyPr/>
          <a:lstStyle/>
          <a:p>
            <a:r>
              <a:rPr lang="en-US"/>
              <a:t>Team: SOFA</a:t>
            </a:r>
          </a:p>
          <a:p>
            <a:r>
              <a:rPr lang="en-US" b="1"/>
              <a:t>Members:</a:t>
            </a:r>
            <a:r>
              <a:rPr lang="en-US"/>
              <a:t> Steven, Obaidah, Fang, and Angela</a:t>
            </a:r>
          </a:p>
        </p:txBody>
      </p:sp>
    </p:spTree>
    <p:extLst>
      <p:ext uri="{BB962C8B-B14F-4D97-AF65-F5344CB8AC3E}">
        <p14:creationId xmlns:p14="http://schemas.microsoft.com/office/powerpoint/2010/main" val="343025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33BA-0255-8A12-FA21-7BF660A3A172}"/>
              </a:ext>
            </a:extLst>
          </p:cNvPr>
          <p:cNvSpPr>
            <a:spLocks noGrp="1"/>
          </p:cNvSpPr>
          <p:nvPr>
            <p:ph type="title"/>
          </p:nvPr>
        </p:nvSpPr>
        <p:spPr/>
        <p:txBody>
          <a:bodyPr/>
          <a:lstStyle/>
          <a:p>
            <a:r>
              <a:rPr lang="en-US"/>
              <a:t>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D17A5D-DB5D-B47C-B17C-688B374735A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Newton's Law of Universal Gravitation:</a:t>
                </a:r>
              </a:p>
              <a:p>
                <a:pPr marL="0" indent="0">
                  <a:buNone/>
                </a:pPr>
                <a:r>
                  <a:rPr lang="en-US">
                    <a:ea typeface="+mn-lt"/>
                    <a:cs typeface="+mn-lt"/>
                  </a:rPr>
                  <a:t> </a:t>
                </a:r>
                <a14:m>
                  <m:oMath xmlns:m="http://schemas.openxmlformats.org/officeDocument/2006/math">
                    <m:r>
                      <a:rPr lang="en-CA" b="0" i="1" smtClean="0">
                        <a:latin typeface="Cambria Math" panose="02040503050406030204" pitchFamily="18" charset="0"/>
                        <a:ea typeface="+mn-lt"/>
                        <a:cs typeface="+mn-lt"/>
                      </a:rPr>
                      <m:t>𝐹</m:t>
                    </m:r>
                    <m:r>
                      <a:rPr lang="en-CA" b="0" i="1" smtClean="0">
                        <a:latin typeface="Cambria Math" panose="02040503050406030204" pitchFamily="18" charset="0"/>
                        <a:ea typeface="+mn-lt"/>
                        <a:cs typeface="+mn-lt"/>
                      </a:rPr>
                      <m:t>=</m:t>
                    </m:r>
                    <m:r>
                      <a:rPr lang="en-CA" b="0" i="1" smtClean="0">
                        <a:latin typeface="Cambria Math" panose="02040503050406030204" pitchFamily="18" charset="0"/>
                        <a:ea typeface="+mn-lt"/>
                        <a:cs typeface="+mn-lt"/>
                      </a:rPr>
                      <m:t>𝐺</m:t>
                    </m:r>
                    <m:f>
                      <m:fPr>
                        <m:ctrlPr>
                          <a:rPr lang="en-CA" altLang="zh-TW" b="0" i="1" smtClean="0">
                            <a:latin typeface="Cambria Math" panose="02040503050406030204" pitchFamily="18" charset="0"/>
                            <a:ea typeface="+mn-lt"/>
                            <a:cs typeface="+mn-lt"/>
                          </a:rPr>
                        </m:ctrlPr>
                      </m:fPr>
                      <m:num>
                        <m:sSub>
                          <m:sSubPr>
                            <m:ctrlPr>
                              <a:rPr lang="en-CA" altLang="zh-TW" b="0" i="1" smtClean="0">
                                <a:latin typeface="Cambria Math" panose="02040503050406030204" pitchFamily="18" charset="0"/>
                                <a:ea typeface="+mn-lt"/>
                                <a:cs typeface="+mn-lt"/>
                              </a:rPr>
                            </m:ctrlPr>
                          </m:sSubPr>
                          <m:e>
                            <m:r>
                              <a:rPr lang="en-CA" altLang="zh-TW" b="0" i="1" smtClean="0">
                                <a:latin typeface="Cambria Math" panose="02040503050406030204" pitchFamily="18" charset="0"/>
                                <a:ea typeface="+mn-lt"/>
                                <a:cs typeface="+mn-lt"/>
                              </a:rPr>
                              <m:t>𝑚</m:t>
                            </m:r>
                          </m:e>
                          <m:sub>
                            <m:r>
                              <a:rPr lang="en-CA" altLang="zh-TW" b="0" i="1" smtClean="0">
                                <a:latin typeface="Cambria Math" panose="02040503050406030204" pitchFamily="18" charset="0"/>
                                <a:ea typeface="+mn-lt"/>
                                <a:cs typeface="+mn-lt"/>
                              </a:rPr>
                              <m:t>1</m:t>
                            </m:r>
                          </m:sub>
                        </m:sSub>
                        <m:sSub>
                          <m:sSubPr>
                            <m:ctrlPr>
                              <a:rPr lang="en-CA" altLang="zh-TW" b="0" i="1" smtClean="0">
                                <a:latin typeface="Cambria Math" panose="02040503050406030204" pitchFamily="18" charset="0"/>
                                <a:ea typeface="+mn-lt"/>
                                <a:cs typeface="+mn-lt"/>
                              </a:rPr>
                            </m:ctrlPr>
                          </m:sSubPr>
                          <m:e>
                            <m:r>
                              <a:rPr lang="en-CA" altLang="zh-TW" b="0" i="1" smtClean="0">
                                <a:latin typeface="Cambria Math" panose="02040503050406030204" pitchFamily="18" charset="0"/>
                                <a:ea typeface="+mn-lt"/>
                                <a:cs typeface="+mn-lt"/>
                              </a:rPr>
                              <m:t>𝑚</m:t>
                            </m:r>
                          </m:e>
                          <m:sub>
                            <m:r>
                              <a:rPr lang="en-CA" altLang="zh-TW" b="0" i="1" smtClean="0">
                                <a:latin typeface="Cambria Math" panose="02040503050406030204" pitchFamily="18" charset="0"/>
                                <a:ea typeface="+mn-lt"/>
                                <a:cs typeface="+mn-lt"/>
                              </a:rPr>
                              <m:t>2</m:t>
                            </m:r>
                          </m:sub>
                        </m:sSub>
                      </m:num>
                      <m:den>
                        <m:sSup>
                          <m:sSupPr>
                            <m:ctrlPr>
                              <a:rPr lang="en-CA" altLang="zh-TW" b="0" i="1" smtClean="0">
                                <a:latin typeface="Cambria Math" panose="02040503050406030204" pitchFamily="18" charset="0"/>
                                <a:ea typeface="+mn-lt"/>
                                <a:cs typeface="+mn-lt"/>
                              </a:rPr>
                            </m:ctrlPr>
                          </m:sSupPr>
                          <m:e>
                            <m:r>
                              <a:rPr lang="en-CA" altLang="zh-TW" b="0" i="1" smtClean="0">
                                <a:latin typeface="Cambria Math" panose="02040503050406030204" pitchFamily="18" charset="0"/>
                                <a:ea typeface="+mn-lt"/>
                                <a:cs typeface="+mn-lt"/>
                              </a:rPr>
                              <m:t>𝑟</m:t>
                            </m:r>
                          </m:e>
                          <m:sup>
                            <m:r>
                              <a:rPr lang="en-CA" altLang="zh-TW" b="0" i="1" smtClean="0">
                                <a:latin typeface="Cambria Math" panose="02040503050406030204" pitchFamily="18" charset="0"/>
                                <a:ea typeface="+mn-lt"/>
                                <a:cs typeface="+mn-lt"/>
                              </a:rPr>
                              <m:t>2</m:t>
                            </m:r>
                          </m:sup>
                        </m:sSup>
                      </m:den>
                    </m:f>
                  </m:oMath>
                </a14:m>
                <a:endParaRPr lang="en-US">
                  <a:ea typeface="+mn-lt"/>
                  <a:cs typeface="+mn-lt"/>
                </a:endParaRPr>
              </a:p>
              <a:p>
                <a:pPr marL="0" indent="0">
                  <a:buNone/>
                </a:pPr>
                <a:r>
                  <a:rPr lang="en-US">
                    <a:ea typeface="+mn-lt"/>
                    <a:cs typeface="+mn-lt"/>
                  </a:rPr>
                  <a:t>Newton's Second Law of Motion:</a:t>
                </a:r>
              </a:p>
              <a:p>
                <a:pPr marL="0" indent="0">
                  <a:buNone/>
                </a:pPr>
                <a:r>
                  <a:rPr lang="en-US"/>
                  <a:t> </a:t>
                </a:r>
                <a14:m>
                  <m:oMath xmlns:m="http://schemas.openxmlformats.org/officeDocument/2006/math">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𝑚𝑎</m:t>
                    </m:r>
                  </m:oMath>
                </a14:m>
                <a:endParaRPr lang="en-US"/>
              </a:p>
              <a:p>
                <a:pPr marL="0" indent="0">
                  <a:buNone/>
                </a:pPr>
                <a:r>
                  <a:rPr lang="en-US"/>
                  <a:t>Vectors and Calculus:</a:t>
                </a:r>
              </a:p>
              <a:p>
                <a:pPr marL="0" indent="0">
                  <a:buNone/>
                </a:pPr>
                <a:r>
                  <a:rPr lang="en-US"/>
                  <a:t> For gravitational forces, accelerations, velocities in </a:t>
                </a:r>
                <a:r>
                  <a:rPr lang="en-US" err="1"/>
                  <a:t>2d</a:t>
                </a:r>
                <a:r>
                  <a:rPr lang="en-US"/>
                  <a:t> space</a:t>
                </a:r>
              </a:p>
            </p:txBody>
          </p:sp>
        </mc:Choice>
        <mc:Fallback xmlns="">
          <p:sp>
            <p:nvSpPr>
              <p:cNvPr id="3" name="Content Placeholder 2">
                <a:extLst>
                  <a:ext uri="{FF2B5EF4-FFF2-40B4-BE49-F238E27FC236}">
                    <a16:creationId xmlns:a16="http://schemas.microsoft.com/office/drawing/2014/main" id="{10D17A5D-DB5D-B47C-B17C-688B374735AF}"/>
                  </a:ext>
                </a:extLst>
              </p:cNvPr>
              <p:cNvSpPr>
                <a:spLocks noGrp="1" noRot="1" noChangeAspect="1" noMove="1" noResize="1" noEditPoints="1" noAdjustHandles="1" noChangeArrowheads="1" noChangeShapeType="1" noTextEdit="1"/>
              </p:cNvSpPr>
              <p:nvPr>
                <p:ph idx="1"/>
              </p:nvPr>
            </p:nvSpPr>
            <p:spPr>
              <a:blipFill>
                <a:blip r:embed="rId2"/>
                <a:stretch>
                  <a:fillRect l="-1015" t="-2369"/>
                </a:stretch>
              </a:blipFill>
            </p:spPr>
            <p:txBody>
              <a:bodyPr/>
              <a:lstStyle/>
              <a:p>
                <a:r>
                  <a:rPr lang="en-US">
                    <a:noFill/>
                  </a:rPr>
                  <a:t> </a:t>
                </a:r>
              </a:p>
            </p:txBody>
          </p:sp>
        </mc:Fallback>
      </mc:AlternateContent>
    </p:spTree>
    <p:extLst>
      <p:ext uri="{BB962C8B-B14F-4D97-AF65-F5344CB8AC3E}">
        <p14:creationId xmlns:p14="http://schemas.microsoft.com/office/powerpoint/2010/main" val="284714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DF41-DBC8-80F4-4F06-9B7882695F4F}"/>
              </a:ext>
            </a:extLst>
          </p:cNvPr>
          <p:cNvSpPr>
            <a:spLocks noGrp="1"/>
          </p:cNvSpPr>
          <p:nvPr>
            <p:ph type="title"/>
          </p:nvPr>
        </p:nvSpPr>
        <p:spPr/>
        <p:txBody>
          <a:bodyPr/>
          <a:lstStyle/>
          <a:p>
            <a:r>
              <a:rPr lang="en-US" altLang="zh-TW"/>
              <a:t>Core Input &amp; Output</a:t>
            </a:r>
            <a:endParaRPr lang="zh-TW" altLang="en-US"/>
          </a:p>
        </p:txBody>
      </p:sp>
      <p:sp>
        <p:nvSpPr>
          <p:cNvPr id="3" name="Content Placeholder 2">
            <a:extLst>
              <a:ext uri="{FF2B5EF4-FFF2-40B4-BE49-F238E27FC236}">
                <a16:creationId xmlns:a16="http://schemas.microsoft.com/office/drawing/2014/main" id="{C7EF670A-3899-E65A-EC10-617A3D07BABA}"/>
              </a:ext>
            </a:extLst>
          </p:cNvPr>
          <p:cNvSpPr>
            <a:spLocks noGrp="1"/>
          </p:cNvSpPr>
          <p:nvPr>
            <p:ph idx="1"/>
          </p:nvPr>
        </p:nvSpPr>
        <p:spPr/>
        <p:txBody>
          <a:bodyPr vert="horz" lIns="91440" tIns="45720" rIns="91440" bIns="45720" rtlCol="0" anchor="t">
            <a:normAutofit/>
          </a:bodyPr>
          <a:lstStyle/>
          <a:p>
            <a:pPr marL="0" indent="0">
              <a:buNone/>
            </a:pPr>
            <a:r>
              <a:rPr lang="zh-TW" altLang="en-US">
                <a:ea typeface="新細明體"/>
              </a:rPr>
              <a:t>Input: </a:t>
            </a:r>
            <a:endParaRPr lang="en-US" altLang="zh-TW">
              <a:ea typeface="新細明體"/>
            </a:endParaRPr>
          </a:p>
          <a:p>
            <a:r>
              <a:rPr lang="en-US" altLang="zh-TW"/>
              <a:t>Planet’s Initial Velocity: magnitude + direction</a:t>
            </a:r>
          </a:p>
          <a:p>
            <a:r>
              <a:rPr lang="en-US" altLang="zh-TW">
                <a:ea typeface="新細明體"/>
              </a:rPr>
              <a:t>Planet’s Mass </a:t>
            </a:r>
          </a:p>
          <a:p>
            <a:r>
              <a:rPr lang="en-US" altLang="zh-TW">
                <a:ea typeface="新細明體"/>
              </a:rPr>
              <a:t>Planet’s Position</a:t>
            </a:r>
          </a:p>
          <a:p>
            <a:pPr marL="0" indent="0">
              <a:buNone/>
            </a:pPr>
            <a:r>
              <a:rPr lang="en-US" altLang="zh-TW">
                <a:ea typeface="新細明體"/>
              </a:rPr>
              <a:t>Output:</a:t>
            </a:r>
          </a:p>
          <a:p>
            <a:r>
              <a:rPr lang="en-US" altLang="zh-TW">
                <a:ea typeface="新細明體"/>
              </a:rPr>
              <a:t>Animation of the Planets and their Path </a:t>
            </a:r>
          </a:p>
          <a:p>
            <a:r>
              <a:rPr lang="en-US" altLang="zh-TW">
                <a:ea typeface="新細明體"/>
              </a:rPr>
              <a:t>Vectors of Acceleration &amp; Velocity</a:t>
            </a:r>
          </a:p>
          <a:p>
            <a:endParaRPr lang="en-US" altLang="zh-TW">
              <a:ea typeface="新細明體"/>
            </a:endParaRPr>
          </a:p>
        </p:txBody>
      </p:sp>
    </p:spTree>
    <p:extLst>
      <p:ext uri="{BB962C8B-B14F-4D97-AF65-F5344CB8AC3E}">
        <p14:creationId xmlns:p14="http://schemas.microsoft.com/office/powerpoint/2010/main" val="58713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572E-6CF8-06EB-868B-39FFCBFEDFC9}"/>
              </a:ext>
            </a:extLst>
          </p:cNvPr>
          <p:cNvSpPr>
            <a:spLocks noGrp="1"/>
          </p:cNvSpPr>
          <p:nvPr>
            <p:ph type="title"/>
          </p:nvPr>
        </p:nvSpPr>
        <p:spPr/>
        <p:txBody>
          <a:bodyPr/>
          <a:lstStyle/>
          <a:p>
            <a:r>
              <a:rPr lang="zh-TW" altLang="en-US">
                <a:ea typeface="新細明體"/>
              </a:rPr>
              <a:t>Feasibility</a:t>
            </a:r>
            <a:r>
              <a:rPr lang="en-US" altLang="zh-TW">
                <a:ea typeface="新細明體"/>
              </a:rPr>
              <a:t>: JavaFX Implementation</a:t>
            </a:r>
            <a:endParaRPr lang="zh-TW" altLang="en-US"/>
          </a:p>
        </p:txBody>
      </p:sp>
      <p:sp>
        <p:nvSpPr>
          <p:cNvPr id="3" name="Content Placeholder 2">
            <a:extLst>
              <a:ext uri="{FF2B5EF4-FFF2-40B4-BE49-F238E27FC236}">
                <a16:creationId xmlns:a16="http://schemas.microsoft.com/office/drawing/2014/main" id="{CAD14543-BD70-B07B-4AED-39ED7167731D}"/>
              </a:ext>
            </a:extLst>
          </p:cNvPr>
          <p:cNvSpPr>
            <a:spLocks noGrp="1"/>
          </p:cNvSpPr>
          <p:nvPr>
            <p:ph idx="1"/>
          </p:nvPr>
        </p:nvSpPr>
        <p:spPr>
          <a:xfrm>
            <a:off x="590084" y="2336873"/>
            <a:ext cx="9613861" cy="3599316"/>
          </a:xfrm>
        </p:spPr>
        <p:txBody>
          <a:bodyPr/>
          <a:lstStyle/>
          <a:p>
            <a:endParaRPr lang="en-US" altLang="zh-TW"/>
          </a:p>
          <a:p>
            <a:endParaRPr lang="en-US" altLang="zh-TW"/>
          </a:p>
          <a:p>
            <a:endParaRPr lang="en-US" altLang="zh-TW"/>
          </a:p>
          <a:p>
            <a:endParaRPr lang="en-US" altLang="zh-TW"/>
          </a:p>
          <a:p>
            <a:endParaRPr lang="zh-TW" altLang="en-US"/>
          </a:p>
        </p:txBody>
      </p:sp>
      <p:sp>
        <p:nvSpPr>
          <p:cNvPr id="4" name="TextBox 3">
            <a:extLst>
              <a:ext uri="{FF2B5EF4-FFF2-40B4-BE49-F238E27FC236}">
                <a16:creationId xmlns:a16="http://schemas.microsoft.com/office/drawing/2014/main" id="{EA3840C8-10DE-0E1B-78E2-50DC17DF50F5}"/>
              </a:ext>
            </a:extLst>
          </p:cNvPr>
          <p:cNvSpPr txBox="1"/>
          <p:nvPr/>
        </p:nvSpPr>
        <p:spPr>
          <a:xfrm>
            <a:off x="681788" y="2406315"/>
            <a:ext cx="9525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JavaFX elements:</a:t>
            </a:r>
          </a:p>
          <a:p>
            <a:pPr marL="285750" indent="-285750">
              <a:buFont typeface="Arial"/>
              <a:buChar char="•"/>
            </a:pPr>
            <a:r>
              <a:rPr lang="en-US" dirty="0"/>
              <a:t>Shapes: Circles, Lines, Triangles</a:t>
            </a:r>
          </a:p>
          <a:p>
            <a:pPr marL="285750" indent="-285750">
              <a:buFont typeface="Arial"/>
              <a:buChar char="•"/>
            </a:pPr>
            <a:r>
              <a:rPr lang="en-US" dirty="0"/>
              <a:t>Panes</a:t>
            </a:r>
          </a:p>
          <a:p>
            <a:pPr marL="285750" indent="-285750">
              <a:buFont typeface="Arial"/>
              <a:buChar char="•"/>
            </a:pPr>
            <a:r>
              <a:rPr lang="en-US" dirty="0"/>
              <a:t>Sliders</a:t>
            </a:r>
          </a:p>
          <a:p>
            <a:endParaRPr lang="en-US"/>
          </a:p>
          <a:p>
            <a:r>
              <a:rPr lang="en-US" dirty="0"/>
              <a:t>Frame-by-Frame Animation:</a:t>
            </a:r>
          </a:p>
          <a:p>
            <a:pPr marL="285750" indent="-285750">
              <a:buFont typeface="Arial"/>
              <a:buChar char="•"/>
            </a:pPr>
            <a:r>
              <a:rPr lang="en-US" dirty="0"/>
              <a:t>60 Frames per Second</a:t>
            </a:r>
          </a:p>
          <a:p>
            <a:pPr marL="285750" indent="-285750">
              <a:buFont typeface="Arial"/>
              <a:buChar char="•"/>
            </a:pPr>
            <a:r>
              <a:rPr lang="en-US"/>
              <a:t>Position Updates Every Frame</a:t>
            </a:r>
            <a:endParaRPr lang="en-US" dirty="0"/>
          </a:p>
          <a:p>
            <a:pPr marL="285750" indent="-285750">
              <a:buFont typeface="Arial"/>
              <a:buChar char="•"/>
            </a:pPr>
            <a:r>
              <a:rPr lang="en-US"/>
              <a:t>Calculated Using Math &amp; Physics</a:t>
            </a:r>
            <a:endParaRPr lang="en-US" dirty="0"/>
          </a:p>
          <a:p>
            <a:endParaRPr lang="en-US"/>
          </a:p>
          <a:p>
            <a:endParaRPr lang="en-US"/>
          </a:p>
          <a:p>
            <a:pPr>
              <a:buFont typeface="Arial"/>
            </a:pPr>
            <a:endParaRPr lang="en-US"/>
          </a:p>
        </p:txBody>
      </p:sp>
      <p:sp>
        <p:nvSpPr>
          <p:cNvPr id="5" name="TextBox 4">
            <a:extLst>
              <a:ext uri="{FF2B5EF4-FFF2-40B4-BE49-F238E27FC236}">
                <a16:creationId xmlns:a16="http://schemas.microsoft.com/office/drawing/2014/main" id="{62A3BD0B-745D-51A0-D1D9-5C200A523BEC}"/>
              </a:ext>
            </a:extLst>
          </p:cNvPr>
          <p:cNvSpPr txBox="1"/>
          <p:nvPr/>
        </p:nvSpPr>
        <p:spPr>
          <a:xfrm>
            <a:off x="6095999" y="2586789"/>
            <a:ext cx="40005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Timeline: Around 12 weeks</a:t>
            </a:r>
          </a:p>
          <a:p>
            <a:endParaRPr lang="en-US"/>
          </a:p>
          <a:p>
            <a:r>
              <a:rPr lang="en-US"/>
              <a:t>1st quarter: Set up initial UI elements</a:t>
            </a:r>
          </a:p>
          <a:p>
            <a:endParaRPr lang="en-US"/>
          </a:p>
          <a:p>
            <a:r>
              <a:rPr lang="en-US"/>
              <a:t>2nd quarter: Apply logic and physics</a:t>
            </a:r>
          </a:p>
          <a:p>
            <a:endParaRPr lang="en-US"/>
          </a:p>
          <a:p>
            <a:r>
              <a:rPr lang="en-US"/>
              <a:t>3rd quarter: Data flow connections and finalize UI</a:t>
            </a:r>
          </a:p>
          <a:p>
            <a:endParaRPr lang="en-US"/>
          </a:p>
          <a:p>
            <a:r>
              <a:rPr lang="en-US"/>
              <a:t>4th quarter: Debug and polish</a:t>
            </a:r>
          </a:p>
        </p:txBody>
      </p:sp>
    </p:spTree>
    <p:extLst>
      <p:ext uri="{BB962C8B-B14F-4D97-AF65-F5344CB8AC3E}">
        <p14:creationId xmlns:p14="http://schemas.microsoft.com/office/powerpoint/2010/main" val="85645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D465-A652-040D-94CA-9735728C1531}"/>
              </a:ext>
            </a:extLst>
          </p:cNvPr>
          <p:cNvSpPr>
            <a:spLocks noGrp="1"/>
          </p:cNvSpPr>
          <p:nvPr>
            <p:ph type="title"/>
          </p:nvPr>
        </p:nvSpPr>
        <p:spPr/>
        <p:txBody>
          <a:bodyPr/>
          <a:lstStyle/>
          <a:p>
            <a:r>
              <a:rPr lang="en-US"/>
              <a:t>Individual Parts</a:t>
            </a:r>
          </a:p>
        </p:txBody>
      </p:sp>
      <p:sp>
        <p:nvSpPr>
          <p:cNvPr id="3" name="Content Placeholder 2">
            <a:extLst>
              <a:ext uri="{FF2B5EF4-FFF2-40B4-BE49-F238E27FC236}">
                <a16:creationId xmlns:a16="http://schemas.microsoft.com/office/drawing/2014/main" id="{3C286A58-D919-A950-A034-E7CBA3CBBADF}"/>
              </a:ext>
            </a:extLst>
          </p:cNvPr>
          <p:cNvSpPr>
            <a:spLocks noGrp="1"/>
          </p:cNvSpPr>
          <p:nvPr>
            <p:ph idx="1"/>
          </p:nvPr>
        </p:nvSpPr>
        <p:spPr/>
        <p:txBody>
          <a:bodyPr vert="horz" lIns="91440" tIns="45720" rIns="91440" bIns="45720" rtlCol="0" anchor="t">
            <a:normAutofit/>
          </a:bodyPr>
          <a:lstStyle/>
          <a:p>
            <a:pPr marL="0" indent="0">
              <a:buNone/>
            </a:pPr>
            <a:r>
              <a:rPr lang="en-US" i="1"/>
              <a:t>(Pair 1)</a:t>
            </a:r>
            <a:r>
              <a:rPr lang="en-US"/>
              <a:t> </a:t>
            </a:r>
            <a:r>
              <a:rPr lang="en-US" err="1"/>
              <a:t>Obaidah</a:t>
            </a:r>
            <a:r>
              <a:rPr lang="en-US"/>
              <a:t>: UI</a:t>
            </a:r>
          </a:p>
          <a:p>
            <a:pPr marL="0" indent="0">
              <a:buNone/>
            </a:pPr>
            <a:r>
              <a:rPr lang="en-US" i="1"/>
              <a:t>(Pair 1)</a:t>
            </a:r>
            <a:r>
              <a:rPr lang="en-US"/>
              <a:t> Fang: Logic and physics</a:t>
            </a:r>
          </a:p>
          <a:p>
            <a:pPr marL="0" indent="0">
              <a:buNone/>
            </a:pPr>
            <a:r>
              <a:rPr lang="en-US" i="1"/>
              <a:t>(Pair 2) </a:t>
            </a:r>
            <a:r>
              <a:rPr lang="en-US"/>
              <a:t>Steven: Data flow</a:t>
            </a:r>
          </a:p>
          <a:p>
            <a:pPr marL="0" indent="0">
              <a:buNone/>
            </a:pPr>
            <a:r>
              <a:rPr lang="en-US" i="1"/>
              <a:t>(Pair 2) </a:t>
            </a:r>
            <a:r>
              <a:rPr lang="en-US"/>
              <a:t>Angela: Animation</a:t>
            </a:r>
          </a:p>
        </p:txBody>
      </p:sp>
    </p:spTree>
    <p:extLst>
      <p:ext uri="{BB962C8B-B14F-4D97-AF65-F5344CB8AC3E}">
        <p14:creationId xmlns:p14="http://schemas.microsoft.com/office/powerpoint/2010/main" val="275509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9C93-80FF-BAAA-2FB7-9F30D95A76E9}"/>
              </a:ext>
            </a:extLst>
          </p:cNvPr>
          <p:cNvSpPr>
            <a:spLocks noGrp="1"/>
          </p:cNvSpPr>
          <p:nvPr>
            <p:ph type="title"/>
          </p:nvPr>
        </p:nvSpPr>
        <p:spPr/>
        <p:txBody>
          <a:bodyPr/>
          <a:lstStyle/>
          <a:p>
            <a:r>
              <a:rPr lang="en-US"/>
              <a:t>Thank you for listening!</a:t>
            </a:r>
          </a:p>
        </p:txBody>
      </p:sp>
      <p:pic>
        <p:nvPicPr>
          <p:cNvPr id="5" name="Content Placeholder 4">
            <a:extLst>
              <a:ext uri="{FF2B5EF4-FFF2-40B4-BE49-F238E27FC236}">
                <a16:creationId xmlns:a16="http://schemas.microsoft.com/office/drawing/2014/main" id="{DDFBDEC7-A6D1-D54F-DE41-3E30895CB36B}"/>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686" y="2250770"/>
            <a:ext cx="4402010" cy="3961809"/>
          </a:xfrm>
        </p:spPr>
      </p:pic>
    </p:spTree>
    <p:extLst>
      <p:ext uri="{BB962C8B-B14F-4D97-AF65-F5344CB8AC3E}">
        <p14:creationId xmlns:p14="http://schemas.microsoft.com/office/powerpoint/2010/main" val="248875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11C7-4C86-2B39-5AAD-A68E61A96A4F}"/>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B884330B-9F2F-F89C-3FC8-F87F1920F753}"/>
              </a:ext>
            </a:extLst>
          </p:cNvPr>
          <p:cNvSpPr>
            <a:spLocks noGrp="1"/>
          </p:cNvSpPr>
          <p:nvPr>
            <p:ph idx="1"/>
          </p:nvPr>
        </p:nvSpPr>
        <p:spPr/>
        <p:txBody>
          <a:bodyPr vert="horz" lIns="91440" tIns="45720" rIns="91440" bIns="45720" rtlCol="0" anchor="t">
            <a:normAutofit/>
          </a:bodyPr>
          <a:lstStyle/>
          <a:p>
            <a:r>
              <a:rPr lang="en-US"/>
              <a:t>General table</a:t>
            </a:r>
          </a:p>
          <a:p>
            <a:r>
              <a:rPr lang="en-US"/>
              <a:t>Steven’s Project Idea and Description</a:t>
            </a:r>
          </a:p>
          <a:p>
            <a:r>
              <a:rPr lang="en-US" err="1"/>
              <a:t>Obaidah’s</a:t>
            </a:r>
            <a:r>
              <a:rPr lang="en-US"/>
              <a:t> Project Idea and Description</a:t>
            </a:r>
          </a:p>
          <a:p>
            <a:r>
              <a:rPr lang="en-US"/>
              <a:t>Fang’s Project Idea and Description</a:t>
            </a:r>
          </a:p>
          <a:p>
            <a:r>
              <a:rPr lang="en-US"/>
              <a:t>Angela’s Project Idea and Description</a:t>
            </a:r>
          </a:p>
          <a:p>
            <a:r>
              <a:rPr lang="en-US"/>
              <a:t>Selected Project Idea</a:t>
            </a:r>
          </a:p>
        </p:txBody>
      </p:sp>
    </p:spTree>
    <p:extLst>
      <p:ext uri="{BB962C8B-B14F-4D97-AF65-F5344CB8AC3E}">
        <p14:creationId xmlns:p14="http://schemas.microsoft.com/office/powerpoint/2010/main" val="89579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E8A9-E01C-E0FE-5D50-5A19AC8E69B4}"/>
              </a:ext>
            </a:extLst>
          </p:cNvPr>
          <p:cNvSpPr>
            <a:spLocks noGrp="1"/>
          </p:cNvSpPr>
          <p:nvPr>
            <p:ph type="title"/>
          </p:nvPr>
        </p:nvSpPr>
        <p:spPr/>
        <p:txBody>
          <a:bodyPr/>
          <a:lstStyle/>
          <a:p>
            <a:r>
              <a:rPr lang="en-US"/>
              <a:t>General Table</a:t>
            </a:r>
          </a:p>
        </p:txBody>
      </p:sp>
      <p:graphicFrame>
        <p:nvGraphicFramePr>
          <p:cNvPr id="7" name="Content Placeholder 6">
            <a:extLst>
              <a:ext uri="{FF2B5EF4-FFF2-40B4-BE49-F238E27FC236}">
                <a16:creationId xmlns:a16="http://schemas.microsoft.com/office/drawing/2014/main" id="{1CED1D48-A81E-E07D-4281-80507614493D}"/>
              </a:ext>
            </a:extLst>
          </p:cNvPr>
          <p:cNvGraphicFramePr>
            <a:graphicFrameLocks noGrp="1"/>
          </p:cNvGraphicFramePr>
          <p:nvPr>
            <p:ph idx="1"/>
            <p:extLst>
              <p:ext uri="{D42A27DB-BD31-4B8C-83A1-F6EECF244321}">
                <p14:modId xmlns:p14="http://schemas.microsoft.com/office/powerpoint/2010/main" val="1208719457"/>
              </p:ext>
            </p:extLst>
          </p:nvPr>
        </p:nvGraphicFramePr>
        <p:xfrm>
          <a:off x="1029905" y="2428607"/>
          <a:ext cx="9613900" cy="4348947"/>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2714931909"/>
                    </a:ext>
                  </a:extLst>
                </a:gridCol>
                <a:gridCol w="4806950">
                  <a:extLst>
                    <a:ext uri="{9D8B030D-6E8A-4147-A177-3AD203B41FA5}">
                      <a16:colId xmlns:a16="http://schemas.microsoft.com/office/drawing/2014/main" val="3167305457"/>
                    </a:ext>
                  </a:extLst>
                </a:gridCol>
              </a:tblGrid>
              <a:tr h="599907">
                <a:tc>
                  <a:txBody>
                    <a:bodyPr/>
                    <a:lstStyle/>
                    <a:p>
                      <a:r>
                        <a:rPr lang="en-US" dirty="0"/>
                        <a:t>Project Ideas</a:t>
                      </a:r>
                    </a:p>
                  </a:txBody>
                  <a:tcPr/>
                </a:tc>
                <a:tc>
                  <a:txBody>
                    <a:bodyPr/>
                    <a:lstStyle/>
                    <a:p>
                      <a:r>
                        <a:rPr lang="en-US" dirty="0"/>
                        <a:t>Description</a:t>
                      </a:r>
                    </a:p>
                  </a:txBody>
                  <a:tcPr/>
                </a:tc>
                <a:extLst>
                  <a:ext uri="{0D108BD9-81ED-4DB2-BD59-A6C34878D82A}">
                    <a16:rowId xmlns:a16="http://schemas.microsoft.com/office/drawing/2014/main" val="1160658958"/>
                  </a:ext>
                </a:extLst>
              </a:tr>
              <a:tr h="599907">
                <a:tc>
                  <a:txBody>
                    <a:bodyPr/>
                    <a:lstStyle/>
                    <a:p>
                      <a:r>
                        <a:rPr lang="en-US" dirty="0"/>
                        <a:t>Steven: Gravity and Orbits attraction simulator</a:t>
                      </a:r>
                    </a:p>
                  </a:txBody>
                  <a:tcPr/>
                </a:tc>
                <a:tc>
                  <a:txBody>
                    <a:bodyPr/>
                    <a:lstStyle/>
                    <a:p>
                      <a:r>
                        <a:rPr lang="en-US" dirty="0"/>
                        <a:t>Program that allows user to select planets and displays an animation of their interactions.</a:t>
                      </a:r>
                    </a:p>
                  </a:txBody>
                  <a:tcPr/>
                </a:tc>
                <a:extLst>
                  <a:ext uri="{0D108BD9-81ED-4DB2-BD59-A6C34878D82A}">
                    <a16:rowId xmlns:a16="http://schemas.microsoft.com/office/drawing/2014/main" val="1900425684"/>
                  </a:ext>
                </a:extLst>
              </a:tr>
              <a:tr h="599907">
                <a:tc>
                  <a:txBody>
                    <a:bodyPr/>
                    <a:lstStyle/>
                    <a:p>
                      <a:r>
                        <a:rPr lang="en-US" dirty="0" err="1"/>
                        <a:t>Obaidah</a:t>
                      </a:r>
                      <a:r>
                        <a:rPr lang="en-US" dirty="0"/>
                        <a:t>: Math teaching program for students</a:t>
                      </a:r>
                    </a:p>
                  </a:txBody>
                  <a:tcPr/>
                </a:tc>
                <a:tc>
                  <a:txBody>
                    <a:bodyPr/>
                    <a:lstStyle/>
                    <a:p>
                      <a:r>
                        <a:rPr lang="en-US" dirty="0"/>
                        <a:t>Program that teaches students mathematical concepts interactively</a:t>
                      </a:r>
                    </a:p>
                  </a:txBody>
                  <a:tcPr/>
                </a:tc>
                <a:extLst>
                  <a:ext uri="{0D108BD9-81ED-4DB2-BD59-A6C34878D82A}">
                    <a16:rowId xmlns:a16="http://schemas.microsoft.com/office/drawing/2014/main" val="1143887634"/>
                  </a:ext>
                </a:extLst>
              </a:tr>
              <a:tr h="599907">
                <a:tc>
                  <a:txBody>
                    <a:bodyPr/>
                    <a:lstStyle/>
                    <a:p>
                      <a:r>
                        <a:rPr lang="en-US" dirty="0"/>
                        <a:t>Fang: Ideal gas law device</a:t>
                      </a:r>
                    </a:p>
                  </a:txBody>
                  <a:tcPr/>
                </a:tc>
                <a:tc>
                  <a:txBody>
                    <a:bodyPr/>
                    <a:lstStyle/>
                    <a:p>
                      <a:r>
                        <a:rPr lang="en-US" dirty="0"/>
                        <a:t>Program that </a:t>
                      </a:r>
                      <a:r>
                        <a:rPr lang="en-US" sz="1800" b="0" i="0" u="none" strike="noStrike" noProof="0" dirty="0">
                          <a:latin typeface="Trebuchet MS"/>
                        </a:rPr>
                        <a:t>visualizes how the particles of the gas act as different variables</a:t>
                      </a:r>
                      <a:endParaRPr lang="en-US" sz="2000" b="0" i="0" u="none" strike="noStrike" noProof="0" dirty="0">
                        <a:solidFill>
                          <a:srgbClr val="FFFFFF"/>
                        </a:solidFill>
                        <a:latin typeface="Trebuchet MS"/>
                      </a:endParaRPr>
                    </a:p>
                  </a:txBody>
                  <a:tcPr/>
                </a:tc>
                <a:extLst>
                  <a:ext uri="{0D108BD9-81ED-4DB2-BD59-A6C34878D82A}">
                    <a16:rowId xmlns:a16="http://schemas.microsoft.com/office/drawing/2014/main" val="728499901"/>
                  </a:ext>
                </a:extLst>
              </a:tr>
              <a:tr h="599907">
                <a:tc>
                  <a:txBody>
                    <a:bodyPr/>
                    <a:lstStyle/>
                    <a:p>
                      <a:r>
                        <a:rPr lang="en-US" dirty="0"/>
                        <a:t>Angela: Chemical structure generator</a:t>
                      </a:r>
                    </a:p>
                  </a:txBody>
                  <a:tcPr/>
                </a:tc>
                <a:tc>
                  <a:txBody>
                    <a:bodyPr/>
                    <a:lstStyle/>
                    <a:p>
                      <a:pPr lvl="0">
                        <a:buNone/>
                      </a:pPr>
                      <a:r>
                        <a:rPr lang="en-US" sz="1800" b="0" i="0" u="none" strike="noStrike" noProof="0" dirty="0">
                          <a:latin typeface="Trebuchet MS"/>
                        </a:rPr>
                        <a:t>A program that generates chemical structures according to the inputted molecule</a:t>
                      </a:r>
                      <a:endParaRPr lang="en-US" dirty="0"/>
                    </a:p>
                  </a:txBody>
                  <a:tcPr/>
                </a:tc>
                <a:extLst>
                  <a:ext uri="{0D108BD9-81ED-4DB2-BD59-A6C34878D82A}">
                    <a16:rowId xmlns:a16="http://schemas.microsoft.com/office/drawing/2014/main" val="3699167850"/>
                  </a:ext>
                </a:extLst>
              </a:tr>
              <a:tr h="599907">
                <a:tc>
                  <a:txBody>
                    <a:bodyPr/>
                    <a:lstStyle/>
                    <a:p>
                      <a:r>
                        <a:rPr lang="en-US" dirty="0"/>
                        <a:t>Selected idea: Gravity attraction and Orbits simulator</a:t>
                      </a:r>
                    </a:p>
                  </a:txBody>
                  <a:tcPr/>
                </a:tc>
                <a:tc>
                  <a:txBody>
                    <a:bodyPr/>
                    <a:lstStyle/>
                    <a:p>
                      <a:pPr lvl="0">
                        <a:buNone/>
                      </a:pPr>
                      <a:r>
                        <a:rPr lang="en-US" sz="1800" b="0" i="0" u="none" strike="noStrike" noProof="0" dirty="0">
                          <a:latin typeface="Trebuchet MS"/>
                        </a:rPr>
                        <a:t>A program that simulates the gravity and interaction between celestial bodies</a:t>
                      </a:r>
                      <a:endParaRPr lang="en-US" dirty="0"/>
                    </a:p>
                  </a:txBody>
                  <a:tcPr/>
                </a:tc>
                <a:extLst>
                  <a:ext uri="{0D108BD9-81ED-4DB2-BD59-A6C34878D82A}">
                    <a16:rowId xmlns:a16="http://schemas.microsoft.com/office/drawing/2014/main" val="2694495712"/>
                  </a:ext>
                </a:extLst>
              </a:tr>
            </a:tbl>
          </a:graphicData>
        </a:graphic>
      </p:graphicFrame>
    </p:spTree>
    <p:extLst>
      <p:ext uri="{BB962C8B-B14F-4D97-AF65-F5344CB8AC3E}">
        <p14:creationId xmlns:p14="http://schemas.microsoft.com/office/powerpoint/2010/main" val="125638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A05C-8769-D0CD-A356-B3FE84922D4D}"/>
              </a:ext>
            </a:extLst>
          </p:cNvPr>
          <p:cNvSpPr>
            <a:spLocks noGrp="1"/>
          </p:cNvSpPr>
          <p:nvPr>
            <p:ph type="title"/>
          </p:nvPr>
        </p:nvSpPr>
        <p:spPr/>
        <p:txBody>
          <a:bodyPr/>
          <a:lstStyle/>
          <a:p>
            <a:r>
              <a:rPr lang="en-US"/>
              <a:t>Steven’s Project Idea and Description</a:t>
            </a:r>
          </a:p>
        </p:txBody>
      </p:sp>
      <p:sp>
        <p:nvSpPr>
          <p:cNvPr id="3" name="Content Placeholder 2">
            <a:extLst>
              <a:ext uri="{FF2B5EF4-FFF2-40B4-BE49-F238E27FC236}">
                <a16:creationId xmlns:a16="http://schemas.microsoft.com/office/drawing/2014/main" id="{7A6D6EA9-B26C-E224-D6A0-F37A0D5FB6B3}"/>
              </a:ext>
            </a:extLst>
          </p:cNvPr>
          <p:cNvSpPr>
            <a:spLocks noGrp="1"/>
          </p:cNvSpPr>
          <p:nvPr>
            <p:ph idx="1"/>
          </p:nvPr>
        </p:nvSpPr>
        <p:spPr>
          <a:xfrm>
            <a:off x="372847" y="2089557"/>
            <a:ext cx="7400433" cy="4515052"/>
          </a:xfrm>
        </p:spPr>
        <p:txBody>
          <a:bodyPr vert="horz" lIns="91440" tIns="45720" rIns="91440" bIns="45720" rtlCol="0" anchor="t">
            <a:noAutofit/>
          </a:bodyPr>
          <a:lstStyle/>
          <a:p>
            <a:r>
              <a:rPr lang="en-US" sz="1900" u="sng" dirty="0"/>
              <a:t>Project idea:</a:t>
            </a:r>
            <a:r>
              <a:rPr lang="en-US" sz="1900" dirty="0"/>
              <a:t> Gravity attraction and Orbits simulator</a:t>
            </a:r>
          </a:p>
          <a:p>
            <a:r>
              <a:rPr lang="en-US" sz="1900" u="sng" dirty="0"/>
              <a:t>Description:</a:t>
            </a:r>
            <a:r>
              <a:rPr lang="en-US" sz="1900" dirty="0"/>
              <a:t> A program that simulates the gravity and interaction between celestial bodies. It shows how they attract each other depending on different parameters and selectable options. Adjusting these parameters will show changes in real time.</a:t>
            </a:r>
          </a:p>
          <a:p>
            <a:r>
              <a:rPr lang="en-US" sz="1900" u="sng" dirty="0"/>
              <a:t>Input:</a:t>
            </a:r>
            <a:r>
              <a:rPr lang="en-US" sz="1900" dirty="0"/>
              <a:t> Mass, initial velocity, distance, amount of planets</a:t>
            </a:r>
          </a:p>
          <a:p>
            <a:r>
              <a:rPr lang="en-US" sz="1900" u="sng" dirty="0"/>
              <a:t>Output:</a:t>
            </a:r>
            <a:r>
              <a:rPr lang="en-US" sz="1900" dirty="0"/>
              <a:t> Planet orbits, attractions, potential collisions, current velocity and force, </a:t>
            </a:r>
            <a:r>
              <a:rPr lang="en-US" sz="1900"/>
              <a:t>graphs</a:t>
            </a:r>
          </a:p>
          <a:p>
            <a:r>
              <a:rPr lang="en-US" sz="1900" dirty="0"/>
              <a:t>Image source: </a:t>
            </a:r>
            <a:r>
              <a:rPr lang="en-US" sz="1900" dirty="0">
                <a:ea typeface="+mn-lt"/>
                <a:cs typeface="+mn-lt"/>
                <a:hlinkClick r:id="rId2"/>
              </a:rPr>
              <a:t>https://www.google.com/url?sa=i&amp;url=https%3A%2F%2Fwww.sciencebuddies.org%2Fteacher-resources%2Flesson-plans%2Fmodeling-gravity&amp;psig=AOvVaw1RpmpKKLPDpMunBrZtfCKo&amp;ust=1738257066877000&amp;source=images&amp;cd=vfe&amp;opi=89978449&amp;ved=0CBQQjRxqFwoTCJjU8762m4sDFQAAAAAdAAAAABAE</a:t>
            </a:r>
            <a:r>
              <a:rPr lang="en-US" sz="1900" dirty="0">
                <a:ea typeface="+mn-lt"/>
                <a:cs typeface="+mn-lt"/>
              </a:rPr>
              <a:t> </a:t>
            </a:r>
          </a:p>
        </p:txBody>
      </p:sp>
      <p:pic>
        <p:nvPicPr>
          <p:cNvPr id="4" name="Picture 3" descr="Diagram of a diagram of a sun&#10;&#10;AI-generated content may be incorrect.">
            <a:extLst>
              <a:ext uri="{FF2B5EF4-FFF2-40B4-BE49-F238E27FC236}">
                <a16:creationId xmlns:a16="http://schemas.microsoft.com/office/drawing/2014/main" id="{8494EF79-AD88-3BE4-02DF-8AB74D06B3F4}"/>
              </a:ext>
            </a:extLst>
          </p:cNvPr>
          <p:cNvPicPr>
            <a:picLocks noChangeAspect="1"/>
          </p:cNvPicPr>
          <p:nvPr/>
        </p:nvPicPr>
        <p:blipFill>
          <a:blip r:embed="rId3"/>
          <a:stretch>
            <a:fillRect/>
          </a:stretch>
        </p:blipFill>
        <p:spPr>
          <a:xfrm>
            <a:off x="8165389" y="2469382"/>
            <a:ext cx="3835247" cy="2991195"/>
          </a:xfrm>
          <a:prstGeom prst="rect">
            <a:avLst/>
          </a:prstGeom>
        </p:spPr>
      </p:pic>
    </p:spTree>
    <p:extLst>
      <p:ext uri="{BB962C8B-B14F-4D97-AF65-F5344CB8AC3E}">
        <p14:creationId xmlns:p14="http://schemas.microsoft.com/office/powerpoint/2010/main" val="42001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8DAC-542C-C4F8-9503-3482230C24B4}"/>
              </a:ext>
            </a:extLst>
          </p:cNvPr>
          <p:cNvSpPr>
            <a:spLocks noGrp="1"/>
          </p:cNvSpPr>
          <p:nvPr>
            <p:ph type="title"/>
          </p:nvPr>
        </p:nvSpPr>
        <p:spPr/>
        <p:txBody>
          <a:bodyPr/>
          <a:lstStyle/>
          <a:p>
            <a:r>
              <a:rPr lang="en-US"/>
              <a:t>Obaidah’s Project Idea and Description</a:t>
            </a:r>
          </a:p>
        </p:txBody>
      </p:sp>
      <p:sp>
        <p:nvSpPr>
          <p:cNvPr id="3" name="Content Placeholder 2">
            <a:extLst>
              <a:ext uri="{FF2B5EF4-FFF2-40B4-BE49-F238E27FC236}">
                <a16:creationId xmlns:a16="http://schemas.microsoft.com/office/drawing/2014/main" id="{F9D2A6F1-DA83-F00E-4490-191F8EC7AC34}"/>
              </a:ext>
            </a:extLst>
          </p:cNvPr>
          <p:cNvSpPr>
            <a:spLocks noGrp="1"/>
          </p:cNvSpPr>
          <p:nvPr>
            <p:ph idx="1"/>
          </p:nvPr>
        </p:nvSpPr>
        <p:spPr/>
        <p:txBody>
          <a:bodyPr vert="horz" lIns="91440" tIns="45720" rIns="91440" bIns="45720" rtlCol="0" anchor="t">
            <a:normAutofit/>
          </a:bodyPr>
          <a:lstStyle/>
          <a:p>
            <a:r>
              <a:rPr lang="en-US" sz="1600" u="sng"/>
              <a:t>Project idea:</a:t>
            </a:r>
            <a:r>
              <a:rPr lang="en-US" sz="1600"/>
              <a:t> Math teaching program for students</a:t>
            </a:r>
          </a:p>
          <a:p>
            <a:r>
              <a:rPr lang="en-US" sz="1600" u="sng"/>
              <a:t>Description:</a:t>
            </a:r>
            <a:r>
              <a:rPr lang="en-US" sz="1600"/>
              <a:t> A program that teaches students mathematical concepts using graphics. It shows each step of the calculation process and provides feedback in text and image form. The program guides the user through every part of the problem. It uses arrows, circles, and other symbols to point at different parts of the problem to help the user learn the concept.</a:t>
            </a:r>
          </a:p>
          <a:p>
            <a:r>
              <a:rPr lang="en-US" sz="1600" u="sng"/>
              <a:t>Software design pattern:</a:t>
            </a:r>
            <a:r>
              <a:rPr lang="en-US" sz="1600"/>
              <a:t> MVC</a:t>
            </a:r>
            <a:endParaRPr lang="en-US" sz="1600" u="sng"/>
          </a:p>
          <a:p>
            <a:r>
              <a:rPr lang="en-US" sz="1600" u="sng"/>
              <a:t>Input:</a:t>
            </a:r>
            <a:r>
              <a:rPr lang="en-US" sz="1600"/>
              <a:t> Equation/question to be solved</a:t>
            </a:r>
          </a:p>
          <a:p>
            <a:r>
              <a:rPr lang="en-US" sz="1600" u="sng"/>
              <a:t>Output:</a:t>
            </a:r>
            <a:r>
              <a:rPr lang="en-US" sz="1600"/>
              <a:t> Step-by-step solution with arrows, circles, colors, etc.</a:t>
            </a:r>
          </a:p>
          <a:p>
            <a:r>
              <a:rPr lang="en-US" sz="1600" u="sng"/>
              <a:t>Components:</a:t>
            </a:r>
            <a:r>
              <a:rPr lang="en-US" sz="1600"/>
              <a:t> Java programming language, JavaFX, external images/files</a:t>
            </a:r>
          </a:p>
          <a:p>
            <a:r>
              <a:rPr lang="en-US" sz="1600" u="sng"/>
              <a:t>Feasibility:</a:t>
            </a:r>
            <a:r>
              <a:rPr lang="en-US" sz="1600"/>
              <a:t> Available libraries and packages in JavaFX; JavaFX supports event-driven programming; animations; graphics</a:t>
            </a:r>
          </a:p>
        </p:txBody>
      </p:sp>
    </p:spTree>
    <p:extLst>
      <p:ext uri="{BB962C8B-B14F-4D97-AF65-F5344CB8AC3E}">
        <p14:creationId xmlns:p14="http://schemas.microsoft.com/office/powerpoint/2010/main" val="414939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EB45-CECA-3D63-C7F4-B917DF29EA7D}"/>
              </a:ext>
            </a:extLst>
          </p:cNvPr>
          <p:cNvSpPr>
            <a:spLocks noGrp="1"/>
          </p:cNvSpPr>
          <p:nvPr>
            <p:ph type="title"/>
          </p:nvPr>
        </p:nvSpPr>
        <p:spPr/>
        <p:txBody>
          <a:bodyPr/>
          <a:lstStyle/>
          <a:p>
            <a:r>
              <a:rPr lang="en-US"/>
              <a:t>For illustration (not wireframe):</a:t>
            </a:r>
          </a:p>
        </p:txBody>
      </p:sp>
      <p:pic>
        <p:nvPicPr>
          <p:cNvPr id="5" name="Content Placeholder 4">
            <a:extLst>
              <a:ext uri="{FF2B5EF4-FFF2-40B4-BE49-F238E27FC236}">
                <a16:creationId xmlns:a16="http://schemas.microsoft.com/office/drawing/2014/main" id="{BEACD1AC-61DB-C7BB-4483-0B5E6C674F15}"/>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289" y="2026190"/>
            <a:ext cx="8445728" cy="4750722"/>
          </a:xfrm>
        </p:spPr>
      </p:pic>
    </p:spTree>
    <p:extLst>
      <p:ext uri="{BB962C8B-B14F-4D97-AF65-F5344CB8AC3E}">
        <p14:creationId xmlns:p14="http://schemas.microsoft.com/office/powerpoint/2010/main" val="163275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F845-0A9A-1662-F028-7081697CB205}"/>
              </a:ext>
            </a:extLst>
          </p:cNvPr>
          <p:cNvSpPr>
            <a:spLocks noGrp="1"/>
          </p:cNvSpPr>
          <p:nvPr>
            <p:ph type="title"/>
          </p:nvPr>
        </p:nvSpPr>
        <p:spPr/>
        <p:txBody>
          <a:bodyPr/>
          <a:lstStyle/>
          <a:p>
            <a:r>
              <a:rPr lang="en-US"/>
              <a:t>Fang’s Project Idea and Description</a:t>
            </a:r>
          </a:p>
        </p:txBody>
      </p:sp>
      <p:sp>
        <p:nvSpPr>
          <p:cNvPr id="3" name="Content Placeholder 2">
            <a:extLst>
              <a:ext uri="{FF2B5EF4-FFF2-40B4-BE49-F238E27FC236}">
                <a16:creationId xmlns:a16="http://schemas.microsoft.com/office/drawing/2014/main" id="{3DE56AAA-BB81-EEA5-F15F-D9F706743B26}"/>
              </a:ext>
            </a:extLst>
          </p:cNvPr>
          <p:cNvSpPr>
            <a:spLocks noGrp="1"/>
          </p:cNvSpPr>
          <p:nvPr>
            <p:ph idx="1"/>
          </p:nvPr>
        </p:nvSpPr>
        <p:spPr/>
        <p:txBody>
          <a:bodyPr vert="horz" lIns="91440" tIns="45720" rIns="91440" bIns="45720" rtlCol="0" anchor="t">
            <a:normAutofit/>
          </a:bodyPr>
          <a:lstStyle/>
          <a:p>
            <a:r>
              <a:rPr lang="en-US" sz="2000" u="sng"/>
              <a:t>Project idea:</a:t>
            </a:r>
            <a:r>
              <a:rPr lang="en-US" sz="2000"/>
              <a:t> Ideal gas law pressure device</a:t>
            </a:r>
          </a:p>
          <a:p>
            <a:r>
              <a:rPr lang="en-US" sz="2000" u="sng"/>
              <a:t>Description:</a:t>
            </a:r>
            <a:r>
              <a:rPr lang="en-US" sz="2000"/>
              <a:t> A program that allows the user to visualize how the particles of the gas act as different variables such as temperature, volume, and number of moles of gas change. The user can also add different types of gases shown in other colors into the container and observe its effect on the pressure.</a:t>
            </a:r>
          </a:p>
          <a:p>
            <a:r>
              <a:rPr lang="en-US" sz="2000" u="sng"/>
              <a:t>Input:</a:t>
            </a:r>
            <a:r>
              <a:rPr lang="en-US" sz="2000"/>
              <a:t> Volume, temperature, number of moles, or pressure.</a:t>
            </a:r>
          </a:p>
          <a:p>
            <a:r>
              <a:rPr lang="en-US" sz="2000" u="sng"/>
              <a:t>Output:</a:t>
            </a:r>
            <a:r>
              <a:rPr lang="en-US" sz="2000"/>
              <a:t> Animation of the particles, and dependent variables.</a:t>
            </a:r>
          </a:p>
          <a:p>
            <a:endParaRPr lang="en-US" sz="1600"/>
          </a:p>
          <a:p>
            <a:pPr marL="0" indent="0">
              <a:buNone/>
            </a:pPr>
            <a:r>
              <a:rPr lang="en-US" sz="1600"/>
              <a:t>Image Source: </a:t>
            </a:r>
            <a:endParaRPr lang="en-US" sz="1600">
              <a:ea typeface="+mn-lt"/>
              <a:cs typeface="+mn-lt"/>
            </a:endParaRPr>
          </a:p>
          <a:p>
            <a:pPr marL="0" indent="0">
              <a:buNone/>
            </a:pPr>
            <a:r>
              <a:rPr lang="en-US" sz="1200">
                <a:ea typeface="+mn-lt"/>
                <a:cs typeface="+mn-lt"/>
              </a:rPr>
              <a:t>https://letstalkscience.ca/educational-resources/backgrounders/avogadro-and-ideal-gas-law</a:t>
            </a:r>
            <a:endParaRPr lang="en-US" sz="1200"/>
          </a:p>
          <a:p>
            <a:endParaRPr lang="en-US"/>
          </a:p>
        </p:txBody>
      </p:sp>
      <p:pic>
        <p:nvPicPr>
          <p:cNvPr id="4" name="Picture 3" descr="Avogadro and the Ideal Gas Law - Let's Talk Science">
            <a:extLst>
              <a:ext uri="{FF2B5EF4-FFF2-40B4-BE49-F238E27FC236}">
                <a16:creationId xmlns:a16="http://schemas.microsoft.com/office/drawing/2014/main" id="{0C6427E5-0ED2-76D8-0788-BDCC8E0621B2}"/>
              </a:ext>
            </a:extLst>
          </p:cNvPr>
          <p:cNvPicPr>
            <a:picLocks noChangeAspect="1"/>
          </p:cNvPicPr>
          <p:nvPr/>
        </p:nvPicPr>
        <p:blipFill>
          <a:blip r:embed="rId2"/>
          <a:stretch>
            <a:fillRect/>
          </a:stretch>
        </p:blipFill>
        <p:spPr>
          <a:xfrm>
            <a:off x="8006080" y="4018788"/>
            <a:ext cx="3698240" cy="2589784"/>
          </a:xfrm>
          <a:prstGeom prst="rect">
            <a:avLst/>
          </a:prstGeom>
        </p:spPr>
      </p:pic>
    </p:spTree>
    <p:extLst>
      <p:ext uri="{BB962C8B-B14F-4D97-AF65-F5344CB8AC3E}">
        <p14:creationId xmlns:p14="http://schemas.microsoft.com/office/powerpoint/2010/main" val="362235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19A3-7F82-20B7-6D3E-7715B63A3BE2}"/>
              </a:ext>
            </a:extLst>
          </p:cNvPr>
          <p:cNvSpPr>
            <a:spLocks noGrp="1"/>
          </p:cNvSpPr>
          <p:nvPr>
            <p:ph type="title"/>
          </p:nvPr>
        </p:nvSpPr>
        <p:spPr/>
        <p:txBody>
          <a:bodyPr/>
          <a:lstStyle/>
          <a:p>
            <a:r>
              <a:rPr lang="en-US"/>
              <a:t>Angela’s Project Idea and Description</a:t>
            </a:r>
          </a:p>
        </p:txBody>
      </p:sp>
      <p:sp>
        <p:nvSpPr>
          <p:cNvPr id="3" name="Content Placeholder 2">
            <a:extLst>
              <a:ext uri="{FF2B5EF4-FFF2-40B4-BE49-F238E27FC236}">
                <a16:creationId xmlns:a16="http://schemas.microsoft.com/office/drawing/2014/main" id="{B163F6F3-04E9-4741-7636-0EB8102146F7}"/>
              </a:ext>
            </a:extLst>
          </p:cNvPr>
          <p:cNvSpPr>
            <a:spLocks noGrp="1"/>
          </p:cNvSpPr>
          <p:nvPr>
            <p:ph idx="1"/>
          </p:nvPr>
        </p:nvSpPr>
        <p:spPr/>
        <p:txBody>
          <a:bodyPr vert="horz" lIns="91440" tIns="45720" rIns="91440" bIns="45720" rtlCol="0" anchor="t">
            <a:normAutofit/>
          </a:bodyPr>
          <a:lstStyle/>
          <a:p>
            <a:r>
              <a:rPr lang="en-US" sz="2000" u="sng"/>
              <a:t>Project idea:</a:t>
            </a:r>
            <a:r>
              <a:rPr lang="en-US" sz="2000"/>
              <a:t> Chemical structure generator</a:t>
            </a:r>
          </a:p>
          <a:p>
            <a:r>
              <a:rPr lang="en-US" sz="2000" u="sng"/>
              <a:t>Description:</a:t>
            </a:r>
            <a:r>
              <a:rPr lang="en-US" sz="2000"/>
              <a:t> A program that generates chemical structures according to the inputted molecule. The program will take into consideration all the exceptions and laws. It will display the structure with bond angles and Lewis dots structure.</a:t>
            </a:r>
          </a:p>
          <a:p>
            <a:r>
              <a:rPr lang="en-US" sz="2000" u="sng"/>
              <a:t>Input:</a:t>
            </a:r>
            <a:r>
              <a:rPr lang="en-US" sz="2000"/>
              <a:t> Molecule name/symbol, Compound name/symbol, Polyatomic Compound name/symbol </a:t>
            </a:r>
          </a:p>
          <a:p>
            <a:r>
              <a:rPr lang="en-US" sz="2000" u="sng"/>
              <a:t>Output:</a:t>
            </a:r>
            <a:r>
              <a:rPr lang="en-US" sz="2000"/>
              <a:t> Chemical Structure, Bond Angle</a:t>
            </a:r>
          </a:p>
          <a:p>
            <a:endParaRPr lang="en-US" sz="2000"/>
          </a:p>
          <a:p>
            <a:pPr marL="0" indent="0">
              <a:buNone/>
            </a:pPr>
            <a:r>
              <a:rPr lang="en-US" sz="2000"/>
              <a:t>Image Source:</a:t>
            </a:r>
            <a:r>
              <a:rPr lang="en-US" sz="2000">
                <a:ea typeface="+mn-lt"/>
                <a:cs typeface="+mn-lt"/>
              </a:rPr>
              <a:t> </a:t>
            </a:r>
            <a:r>
              <a:rPr lang="en-US" sz="1400">
                <a:ea typeface="+mn-lt"/>
                <a:cs typeface="+mn-lt"/>
                <a:hlinkClick r:id="rId2"/>
              </a:rPr>
              <a:t>https://byjus.com/jee/chemical-bonding/</a:t>
            </a:r>
            <a:endParaRPr lang="en-US" sz="1400">
              <a:ea typeface="+mn-lt"/>
              <a:cs typeface="+mn-lt"/>
            </a:endParaRPr>
          </a:p>
          <a:p>
            <a:pPr marL="0" indent="0">
              <a:buNone/>
            </a:pPr>
            <a:endParaRPr lang="en-US" sz="2000">
              <a:ea typeface="+mn-lt"/>
              <a:cs typeface="+mn-lt"/>
            </a:endParaRPr>
          </a:p>
        </p:txBody>
      </p:sp>
      <p:pic>
        <p:nvPicPr>
          <p:cNvPr id="4" name="Picture 3" descr="Bond angle">
            <a:extLst>
              <a:ext uri="{FF2B5EF4-FFF2-40B4-BE49-F238E27FC236}">
                <a16:creationId xmlns:a16="http://schemas.microsoft.com/office/drawing/2014/main" id="{B9B6513F-5347-D677-AEC8-80AEF9261596}"/>
              </a:ext>
            </a:extLst>
          </p:cNvPr>
          <p:cNvPicPr>
            <a:picLocks noChangeAspect="1"/>
          </p:cNvPicPr>
          <p:nvPr/>
        </p:nvPicPr>
        <p:blipFill>
          <a:blip r:embed="rId3"/>
          <a:stretch>
            <a:fillRect/>
          </a:stretch>
        </p:blipFill>
        <p:spPr>
          <a:xfrm>
            <a:off x="6097884" y="4520645"/>
            <a:ext cx="5377271" cy="2087675"/>
          </a:xfrm>
          <a:prstGeom prst="rect">
            <a:avLst/>
          </a:prstGeom>
        </p:spPr>
      </p:pic>
    </p:spTree>
    <p:extLst>
      <p:ext uri="{BB962C8B-B14F-4D97-AF65-F5344CB8AC3E}">
        <p14:creationId xmlns:p14="http://schemas.microsoft.com/office/powerpoint/2010/main" val="378885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305E-5030-5193-5E33-CBF1B765DF3D}"/>
              </a:ext>
            </a:extLst>
          </p:cNvPr>
          <p:cNvSpPr>
            <a:spLocks noGrp="1"/>
          </p:cNvSpPr>
          <p:nvPr>
            <p:ph type="title"/>
          </p:nvPr>
        </p:nvSpPr>
        <p:spPr/>
        <p:txBody>
          <a:bodyPr/>
          <a:lstStyle/>
          <a:p>
            <a:r>
              <a:rPr lang="en-US"/>
              <a:t>Selected Project Idea: </a:t>
            </a:r>
            <a:r>
              <a:rPr lang="en-US" b="1"/>
              <a:t>Gravity and Orbits</a:t>
            </a:r>
          </a:p>
        </p:txBody>
      </p:sp>
      <p:sp>
        <p:nvSpPr>
          <p:cNvPr id="3" name="Content Placeholder 2">
            <a:extLst>
              <a:ext uri="{FF2B5EF4-FFF2-40B4-BE49-F238E27FC236}">
                <a16:creationId xmlns:a16="http://schemas.microsoft.com/office/drawing/2014/main" id="{3D272551-89F2-C4CE-096D-0F21765E7DBA}"/>
              </a:ext>
            </a:extLst>
          </p:cNvPr>
          <p:cNvSpPr>
            <a:spLocks noGrp="1"/>
          </p:cNvSpPr>
          <p:nvPr>
            <p:ph idx="1"/>
          </p:nvPr>
        </p:nvSpPr>
        <p:spPr/>
        <p:txBody>
          <a:bodyPr vert="horz" lIns="91440" tIns="45720" rIns="91440" bIns="45720" rtlCol="0" anchor="t">
            <a:normAutofit/>
          </a:bodyPr>
          <a:lstStyle/>
          <a:p>
            <a:pPr marL="0" indent="0">
              <a:buNone/>
            </a:pPr>
            <a:r>
              <a:rPr lang="en-US" u="sng"/>
              <a:t>Project idea:</a:t>
            </a:r>
            <a:r>
              <a:rPr lang="en-US"/>
              <a:t> </a:t>
            </a:r>
            <a:r>
              <a:rPr lang="en-US" b="1"/>
              <a:t>Gravity attraction and Orbits simulator</a:t>
            </a:r>
            <a:endParaRPr lang="en-US"/>
          </a:p>
          <a:p>
            <a:pPr marL="0" indent="0">
              <a:buNone/>
            </a:pPr>
            <a:r>
              <a:rPr lang="en-US" u="sng"/>
              <a:t>Reasons:</a:t>
            </a:r>
            <a:r>
              <a:rPr lang="en-US"/>
              <a:t> </a:t>
            </a:r>
          </a:p>
          <a:p>
            <a:pPr>
              <a:buFont typeface="Wingdings" panose="020B0604020202020204" pitchFamily="34" charset="0"/>
              <a:buChar char="Ø"/>
            </a:pPr>
            <a:r>
              <a:rPr lang="en-US"/>
              <a:t>Related to science</a:t>
            </a:r>
          </a:p>
          <a:p>
            <a:pPr>
              <a:buFont typeface="Wingdings" panose="020B0604020202020204" pitchFamily="34" charset="0"/>
              <a:buChar char="Ø"/>
            </a:pPr>
            <a:r>
              <a:rPr lang="en-US"/>
              <a:t>Interactive</a:t>
            </a:r>
          </a:p>
          <a:p>
            <a:pPr>
              <a:buFont typeface="Wingdings" panose="020B0604020202020204" pitchFamily="34" charset="0"/>
              <a:buChar char="Ø"/>
            </a:pPr>
            <a:r>
              <a:rPr lang="en-US"/>
              <a:t>Doable through JavaFX</a:t>
            </a:r>
          </a:p>
          <a:p>
            <a:pPr>
              <a:buFont typeface="Wingdings" panose="020B0604020202020204" pitchFamily="34" charset="0"/>
              <a:buChar char="Ø"/>
            </a:pPr>
            <a:r>
              <a:rPr lang="en-US"/>
              <a:t>Combines different disciplines (physics, math, programming)</a:t>
            </a:r>
          </a:p>
          <a:p>
            <a:pPr>
              <a:buFont typeface="Wingdings" panose="020B0604020202020204" pitchFamily="34" charset="0"/>
              <a:buChar char="Ø"/>
            </a:pPr>
            <a:r>
              <a:rPr lang="en-US"/>
              <a:t>Interesting &amp; challenging</a:t>
            </a:r>
          </a:p>
        </p:txBody>
      </p:sp>
    </p:spTree>
    <p:extLst>
      <p:ext uri="{BB962C8B-B14F-4D97-AF65-F5344CB8AC3E}">
        <p14:creationId xmlns:p14="http://schemas.microsoft.com/office/powerpoint/2010/main" val="9936530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Application>Microsoft Office PowerPoint</Application>
  <PresentationFormat>Grand écran</PresentationFormat>
  <Slides>14</Slides>
  <Notes>0</Notes>
  <HiddenSlides>0</HiddenSlide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Berlin</vt:lpstr>
      <vt:lpstr>Integrative Team Project</vt:lpstr>
      <vt:lpstr>Table of Contents</vt:lpstr>
      <vt:lpstr>General Table</vt:lpstr>
      <vt:lpstr>Steven’s Project Idea and Description</vt:lpstr>
      <vt:lpstr>Obaidah’s Project Idea and Description</vt:lpstr>
      <vt:lpstr>For illustration (not wireframe):</vt:lpstr>
      <vt:lpstr>Fang’s Project Idea and Description</vt:lpstr>
      <vt:lpstr>Angela’s Project Idea and Description</vt:lpstr>
      <vt:lpstr>Selected Project Idea: Gravity and Orbits</vt:lpstr>
      <vt:lpstr>Concepts</vt:lpstr>
      <vt:lpstr>Core Input &amp; Output</vt:lpstr>
      <vt:lpstr>Feasibility: JavaFX Implementation</vt:lpstr>
      <vt:lpstr>Individual Parts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Obaidah Kanjou Agha</dc:creator>
  <cp:revision>106</cp:revision>
  <dcterms:created xsi:type="dcterms:W3CDTF">2025-01-26T00:37:33Z</dcterms:created>
  <dcterms:modified xsi:type="dcterms:W3CDTF">2025-02-04T13:13:12Z</dcterms:modified>
</cp:coreProperties>
</file>