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1" r:id="rId7"/>
    <p:sldId id="268" r:id="rId8"/>
    <p:sldId id="269" r:id="rId9"/>
    <p:sldId id="263" r:id="rId10"/>
    <p:sldId id="267" r:id="rId11"/>
    <p:sldId id="265" r:id="rId12"/>
    <p:sldId id="266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E7304E-B73C-4ED4-B60B-CA0B0131671B}">
          <p14:sldIdLst>
            <p14:sldId id="256"/>
            <p14:sldId id="257"/>
            <p14:sldId id="258"/>
            <p14:sldId id="262"/>
            <p14:sldId id="259"/>
            <p14:sldId id="261"/>
            <p14:sldId id="268"/>
            <p14:sldId id="269"/>
            <p14:sldId id="263"/>
            <p14:sldId id="267"/>
            <p14:sldId id="265"/>
            <p14:sldId id="266"/>
            <p14:sldId id="27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A7E46-50FE-75DA-7536-37EFE3E8E6D4}" v="18" dt="2025-02-24T19:31:28.281"/>
    <p1510:client id="{44B8FBFF-9609-473C-1D60-5A249A0E76F9}" v="2" dt="2025-02-24T20:45:24.041"/>
    <p1510:client id="{621336D7-1EF1-1C86-6CD1-108A757C7757}" v="5" dt="2025-02-25T03:49:54.827"/>
    <p1510:client id="{D3FFF132-5450-0921-0F77-A06E30F034A4}" v="231" dt="2025-02-25T01:46:53.110"/>
    <p1510:client id="{E6D00DC5-A4AF-E637-BA9D-C8B0B0834A60}" v="1252" dt="2025-02-25T03:48:01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D1E4-3162-4DB2-916F-91AB6EB7AF5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BCF8F-3C84-40E2-9A48-9C49E2F8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BCF8F-3C84-40E2-9A48-9C49E2F85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5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23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0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891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0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4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BF38-B37F-4074-93EC-D77A1CA7422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FC2AB-6998-4116-9A7B-C1D5F2A2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06BB-EA34-4DFF-9128-63AD014F0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Gravity and Orbits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BD117-EDBD-4730-BE78-76CAF1314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Steven, Obaidah, Fang, and Angela</a:t>
            </a:r>
          </a:p>
        </p:txBody>
      </p:sp>
    </p:spTree>
    <p:extLst>
      <p:ext uri="{BB962C8B-B14F-4D97-AF65-F5344CB8AC3E}">
        <p14:creationId xmlns:p14="http://schemas.microsoft.com/office/powerpoint/2010/main" val="42804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ACFA4-9882-6010-D856-6BCDE18A8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A9E4-AC9A-169C-AA23-087A534C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Obaidah's</a:t>
            </a:r>
            <a:r>
              <a:rPr lang="en-US"/>
              <a:t> Sprint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8E8981-9801-D092-64D1-A15644E95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062443"/>
              </p:ext>
            </p:extLst>
          </p:nvPr>
        </p:nvGraphicFramePr>
        <p:xfrm>
          <a:off x="2589213" y="1503304"/>
          <a:ext cx="8771230" cy="47757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4498">
                  <a:extLst>
                    <a:ext uri="{9D8B030D-6E8A-4147-A177-3AD203B41FA5}">
                      <a16:colId xmlns:a16="http://schemas.microsoft.com/office/drawing/2014/main" val="71854254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9142964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55015338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707044113"/>
                    </a:ext>
                  </a:extLst>
                </a:gridCol>
              </a:tblGrid>
              <a:tr h="74998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Received Stories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Resolved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Carry Over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Blocked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14385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save the file and be able to load it back so I can access it later on without redoing everything. 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45331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be able to delete created files so I can save storage space when I don’t need it anymore.</a:t>
                      </a:r>
                      <a:endParaRPr lang="en-US"/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41721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different presets with different amounts of planets so I can easily access the animation. 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0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9F9A9-8EFB-0E55-B1DD-935571F0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1A67-EDB5-3D1F-393B-3874088A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Fang's Sprint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159527-1F12-2C92-A186-25D288F60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705823"/>
              </p:ext>
            </p:extLst>
          </p:nvPr>
        </p:nvGraphicFramePr>
        <p:xfrm>
          <a:off x="2664472" y="1493896"/>
          <a:ext cx="8771230" cy="49955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4498">
                  <a:extLst>
                    <a:ext uri="{9D8B030D-6E8A-4147-A177-3AD203B41FA5}">
                      <a16:colId xmlns:a16="http://schemas.microsoft.com/office/drawing/2014/main" val="71854254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9142964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55015338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707044113"/>
                    </a:ext>
                  </a:extLst>
                </a:gridCol>
              </a:tblGrid>
              <a:tr h="74998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Received Stories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Resolved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Carry Over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Blocked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14385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see the vectors of force and path so I can know what’s happening between the planets. 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45331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change the mass or the radius of the planet so I can see the effect of the gravitational force on other planets. 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41721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reset the animation so I can choose different combinations of planets with ease. 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3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D6B63-C3A8-49D9-53DB-8EBAC9F5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7EE0-557C-1997-1E9B-94441758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Angela's Sprint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DAEAEC-4E17-4440-6701-53D20DA18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628905"/>
              </p:ext>
            </p:extLst>
          </p:nvPr>
        </p:nvGraphicFramePr>
        <p:xfrm>
          <a:off x="2690518" y="1260592"/>
          <a:ext cx="8137735" cy="50653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63836">
                  <a:extLst>
                    <a:ext uri="{9D8B030D-6E8A-4147-A177-3AD203B41FA5}">
                      <a16:colId xmlns:a16="http://schemas.microsoft.com/office/drawing/2014/main" val="718542545"/>
                    </a:ext>
                  </a:extLst>
                </a:gridCol>
                <a:gridCol w="2024633">
                  <a:extLst>
                    <a:ext uri="{9D8B030D-6E8A-4147-A177-3AD203B41FA5}">
                      <a16:colId xmlns:a16="http://schemas.microsoft.com/office/drawing/2014/main" val="391429645"/>
                    </a:ext>
                  </a:extLst>
                </a:gridCol>
                <a:gridCol w="2024633">
                  <a:extLst>
                    <a:ext uri="{9D8B030D-6E8A-4147-A177-3AD203B41FA5}">
                      <a16:colId xmlns:a16="http://schemas.microsoft.com/office/drawing/2014/main" val="3550153385"/>
                    </a:ext>
                  </a:extLst>
                </a:gridCol>
                <a:gridCol w="2024633">
                  <a:extLst>
                    <a:ext uri="{9D8B030D-6E8A-4147-A177-3AD203B41FA5}">
                      <a16:colId xmlns:a16="http://schemas.microsoft.com/office/drawing/2014/main" val="3707044113"/>
                    </a:ext>
                  </a:extLst>
                </a:gridCol>
              </a:tblGrid>
              <a:tr h="59579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Received Stories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Resolved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Carry Over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Blocked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14385"/>
                  </a:ext>
                </a:extLst>
              </a:tr>
              <a:tr h="1165302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have a help menu so I can have support when I encounter difficulties. </a:t>
                      </a:r>
                      <a:endParaRPr lang="en-US" sz="12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45331"/>
                  </a:ext>
                </a:extLst>
              </a:tr>
              <a:tr h="1165302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play and pause the animation so I can have better control of the animation. </a:t>
                      </a:r>
                      <a:endParaRPr lang="en-US" sz="12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41721"/>
                  </a:ext>
                </a:extLst>
              </a:tr>
              <a:tr h="94625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an option to have a grid so I can compare the planets’ sizes. </a:t>
                      </a:r>
                      <a:endParaRPr lang="en-US" sz="12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9073"/>
                  </a:ext>
                </a:extLst>
              </a:tr>
              <a:tr h="94625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decide the scale of the animation so I can see it from small 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to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 big. </a:t>
                      </a:r>
                      <a:endParaRPr lang="en-US" sz="1100">
                        <a:latin typeface="Century Gothic"/>
                      </a:endParaRPr>
                    </a:p>
                  </a:txBody>
                  <a:tcPr marL="84582" marR="84582" marT="42291" marB="42291">
                    <a:lnL w="11744">
                      <a:solidFill>
                        <a:srgbClr val="FFFFFF"/>
                      </a:solidFill>
                    </a:lnL>
                    <a:lnR w="11744">
                      <a:solidFill>
                        <a:srgbClr val="FFFFFF"/>
                      </a:solidFill>
                    </a:lnR>
                    <a:lnT w="11744">
                      <a:solidFill>
                        <a:srgbClr val="FFFFFF"/>
                      </a:solidFill>
                    </a:lnT>
                    <a:lnB w="11744">
                      <a:solidFill>
                        <a:srgbClr val="FFFFFF"/>
                      </a:solidFill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>
                      <a:solidFill>
                        <a:srgbClr val="FFFFFF"/>
                      </a:solidFill>
                    </a:lnL>
                    <a:lnR w="11744">
                      <a:solidFill>
                        <a:srgbClr val="FFFFFF"/>
                      </a:solidFill>
                    </a:lnR>
                    <a:lnT w="11744">
                      <a:solidFill>
                        <a:srgbClr val="FFFFFF"/>
                      </a:solidFill>
                    </a:lnT>
                    <a:lnB w="11744">
                      <a:solidFill>
                        <a:srgbClr val="FFFFFF"/>
                      </a:solidFill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>
                      <a:solidFill>
                        <a:srgbClr val="FFFFFF"/>
                      </a:solidFill>
                    </a:lnL>
                    <a:lnR w="11744">
                      <a:solidFill>
                        <a:srgbClr val="FFFFFF"/>
                      </a:solidFill>
                    </a:lnR>
                    <a:lnT w="11744">
                      <a:solidFill>
                        <a:srgbClr val="FFFFFF"/>
                      </a:solidFill>
                    </a:lnT>
                    <a:lnB w="11744">
                      <a:solidFill>
                        <a:srgbClr val="FFFFFF"/>
                      </a:solidFill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>
                      <a:solidFill>
                        <a:srgbClr val="FFFFFF"/>
                      </a:solidFill>
                    </a:lnL>
                    <a:lnR w="11744">
                      <a:solidFill>
                        <a:srgbClr val="FFFFFF"/>
                      </a:solidFill>
                    </a:lnR>
                    <a:lnT w="11744">
                      <a:solidFill>
                        <a:srgbClr val="FFFFFF"/>
                      </a:solidFill>
                    </a:lnT>
                    <a:lnB w="11744">
                      <a:solidFill>
                        <a:srgbClr val="FFFFFF"/>
                      </a:solidFill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29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7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A1C-61E6-CFAA-4826-4267B26A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451" y="433609"/>
            <a:ext cx="4329661" cy="1280890"/>
          </a:xfrm>
        </p:spPr>
        <p:txBody>
          <a:bodyPr/>
          <a:lstStyle/>
          <a:p>
            <a:r>
              <a:rPr lang="en-US" dirty="0"/>
              <a:t>Jira Kanban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E438AB-DB54-A974-D4F6-862BB9E75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757" y="1532021"/>
            <a:ext cx="9279335" cy="4950700"/>
          </a:xfrm>
        </p:spPr>
      </p:pic>
    </p:spTree>
    <p:extLst>
      <p:ext uri="{BB962C8B-B14F-4D97-AF65-F5344CB8AC3E}">
        <p14:creationId xmlns:p14="http://schemas.microsoft.com/office/powerpoint/2010/main" val="115283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85DF-97D0-40DF-9492-47DAF80D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221" y="2590070"/>
            <a:ext cx="4767995" cy="2128234"/>
          </a:xfrm>
        </p:spPr>
        <p:txBody>
          <a:bodyPr>
            <a:normAutofit fontScale="90000"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347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0B3D-4380-4BCA-9B69-B002C1E8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C61D-F730-431A-AFC6-E6A9FDC1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Wireframe and Mockups</a:t>
            </a:r>
          </a:p>
          <a:p>
            <a:r>
              <a:rPr lang="en-US"/>
              <a:t>Sample Input/Output</a:t>
            </a:r>
          </a:p>
          <a:p>
            <a:r>
              <a:rPr lang="en-US"/>
              <a:t>Class Diagram</a:t>
            </a:r>
          </a:p>
          <a:p>
            <a:r>
              <a:rPr lang="en-US"/>
              <a:t>Task Breakdown, Timeline, and Task Assignment</a:t>
            </a:r>
          </a:p>
          <a:p>
            <a:r>
              <a:rPr lang="en-US"/>
              <a:t>Sprint Report</a:t>
            </a:r>
          </a:p>
        </p:txBody>
      </p:sp>
    </p:spTree>
    <p:extLst>
      <p:ext uri="{BB962C8B-B14F-4D97-AF65-F5344CB8AC3E}">
        <p14:creationId xmlns:p14="http://schemas.microsoft.com/office/powerpoint/2010/main" val="29695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9496-B216-4761-A590-5463B622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Wireframe and Mockup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0C18-4BCE-4F12-A061-469C8813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0B3A5-7922-4163-951E-D502062C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98" y="1303057"/>
            <a:ext cx="9205921" cy="5173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E0E2C-1DF4-44D2-A188-E1272897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061" y="5375275"/>
            <a:ext cx="927651" cy="151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8FBD6F-E1F4-45E9-8FEF-5072846E8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207" y="1337363"/>
            <a:ext cx="438162" cy="1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EB93-2FF0-474A-9480-67FA0164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Wireframe and Mockup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4CC014-A4A7-4D5D-A97A-363FF859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BC7EC7-D30C-4190-AE90-EE16D1EC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04" y="1336890"/>
            <a:ext cx="9502972" cy="53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2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0C69-69B7-4A3B-B997-E73CE5E3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083" y="597373"/>
            <a:ext cx="8911687" cy="1280890"/>
          </a:xfrm>
        </p:spPr>
        <p:txBody>
          <a:bodyPr/>
          <a:lstStyle/>
          <a:p>
            <a:pPr algn="ctr"/>
            <a:r>
              <a:rPr lang="en-US"/>
              <a:t>Sample Input/Output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95319A-C9E8-7C8B-B84A-D86C840B9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829941"/>
              </p:ext>
            </p:extLst>
          </p:nvPr>
        </p:nvGraphicFramePr>
        <p:xfrm>
          <a:off x="1638300" y="1237123"/>
          <a:ext cx="8915400" cy="556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25352996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006735137"/>
                    </a:ext>
                  </a:extLst>
                </a:gridCol>
              </a:tblGrid>
              <a:tr h="678810"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42609"/>
                  </a:ext>
                </a:extLst>
              </a:tr>
              <a:tr h="678810">
                <a:tc>
                  <a:txBody>
                    <a:bodyPr/>
                    <a:lstStyle/>
                    <a:p>
                      <a:r>
                        <a:rPr lang="en-US"/>
                        <a:t>Select a planet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Selected planet will appear in space and its parameters will be displayed on the right side of the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85563"/>
                  </a:ext>
                </a:extLst>
              </a:tr>
              <a:tr h="678810">
                <a:tc>
                  <a:txBody>
                    <a:bodyPr/>
                    <a:lstStyle/>
                    <a:p>
                      <a:r>
                        <a:rPr lang="en-US"/>
                        <a:t>Click on “Help”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Pop-up appears that explains to the user how to use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14507"/>
                  </a:ext>
                </a:extLst>
              </a:tr>
              <a:tr h="678810">
                <a:tc>
                  <a:txBody>
                    <a:bodyPr/>
                    <a:lstStyle/>
                    <a:p>
                      <a:r>
                        <a:rPr lang="en-US"/>
                        <a:t>Select a preset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Displays all the elements of the selected preset, such as the planets associated with it and the default scale.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92912"/>
                  </a:ext>
                </a:extLst>
              </a:tr>
              <a:tr h="678810">
                <a:tc>
                  <a:txBody>
                    <a:bodyPr/>
                    <a:lstStyle/>
                    <a:p>
                      <a:r>
                        <a:rPr lang="en-US"/>
                        <a:t>Check box “Show Grid”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a grid in the background (in space) to allow the user for comparing the planets’ sizes.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79658"/>
                  </a:ext>
                </a:extLst>
              </a:tr>
              <a:tr h="678810">
                <a:tc>
                  <a:txBody>
                    <a:bodyPr/>
                    <a:lstStyle/>
                    <a:p>
                      <a:r>
                        <a:rPr lang="en-US"/>
                        <a:t>Increase “Mass Multiplier” 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Increases the value of the mass of the selected planet by the chosen multiple, which affects its gravitational force on other planets.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9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3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557C-6B7E-4CC1-9183-CD09F22A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10" name="Content Placeholder 9" descr="A diagram of a computer&#10;&#10;AI-generated content may be incorrect.">
            <a:extLst>
              <a:ext uri="{FF2B5EF4-FFF2-40B4-BE49-F238E27FC236}">
                <a16:creationId xmlns:a16="http://schemas.microsoft.com/office/drawing/2014/main" id="{D5ED37C9-776F-F20B-4EC8-4B9FFFA3D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63" y="1261311"/>
            <a:ext cx="9961709" cy="5522200"/>
          </a:xfrm>
        </p:spPr>
      </p:pic>
    </p:spTree>
    <p:extLst>
      <p:ext uri="{BB962C8B-B14F-4D97-AF65-F5344CB8AC3E}">
        <p14:creationId xmlns:p14="http://schemas.microsoft.com/office/powerpoint/2010/main" val="57776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1B82-B13A-413F-0F98-2B7D0BC5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Breakdown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D7E004F-2547-A5AC-5678-3050EB45D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28431"/>
              </p:ext>
            </p:extLst>
          </p:nvPr>
        </p:nvGraphicFramePr>
        <p:xfrm>
          <a:off x="2588963" y="1716795"/>
          <a:ext cx="7802465" cy="415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473">
                  <a:extLst>
                    <a:ext uri="{9D8B030D-6E8A-4147-A177-3AD203B41FA5}">
                      <a16:colId xmlns:a16="http://schemas.microsoft.com/office/drawing/2014/main" val="2488107000"/>
                    </a:ext>
                  </a:extLst>
                </a:gridCol>
                <a:gridCol w="6301992">
                  <a:extLst>
                    <a:ext uri="{9D8B030D-6E8A-4147-A177-3AD203B41FA5}">
                      <a16:colId xmlns:a16="http://schemas.microsoft.com/office/drawing/2014/main" val="912080939"/>
                    </a:ext>
                  </a:extLst>
                </a:gridCol>
              </a:tblGrid>
              <a:tr h="501315">
                <a:tc>
                  <a:txBody>
                    <a:bodyPr/>
                    <a:lstStyle/>
                    <a:p>
                      <a:r>
                        <a:rPr lang="en-US"/>
                        <a:t>Teammate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5920"/>
                  </a:ext>
                </a:extLst>
              </a:tr>
              <a:tr h="640108">
                <a:tc>
                  <a:txBody>
                    <a:bodyPr/>
                    <a:lstStyle/>
                    <a:p>
                      <a:r>
                        <a:rPr lang="en-US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Implement planet creation method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Implement planet orbit method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Implement collision 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83780"/>
                  </a:ext>
                </a:extLst>
              </a:tr>
              <a:tr h="640108">
                <a:tc>
                  <a:txBody>
                    <a:bodyPr/>
                    <a:lstStyle/>
                    <a:p>
                      <a:r>
                        <a:rPr lang="en-US" err="1"/>
                        <a:t>Obaidah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Create basic user interface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Create file manager class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Set up the main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81709"/>
                  </a:ext>
                </a:extLst>
              </a:tr>
              <a:tr h="640108">
                <a:tc>
                  <a:txBody>
                    <a:bodyPr/>
                    <a:lstStyle/>
                    <a:p>
                      <a:r>
                        <a:rPr lang="en-US"/>
                        <a:t>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Implement planet animation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Implement physics calculations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Implement rendering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47633"/>
                  </a:ext>
                </a:extLst>
              </a:tr>
              <a:tr h="640108">
                <a:tc>
                  <a:txBody>
                    <a:bodyPr/>
                    <a:lstStyle/>
                    <a:p>
                      <a:r>
                        <a:rPr lang="en-US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/>
                        <a:t>Refine UI using CSS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Create help interface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en-US"/>
                        <a:t>Manage planet data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9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83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F39D-D66F-D81D-D6B0-7F08EA89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820" y="854715"/>
            <a:ext cx="1762925" cy="579048"/>
          </a:xfrm>
        </p:spPr>
        <p:txBody>
          <a:bodyPr>
            <a:normAutofit fontScale="90000"/>
          </a:bodyPr>
          <a:lstStyle/>
          <a:p>
            <a:r>
              <a:rPr lang="en-US"/>
              <a:t>Timeline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818C7A-48AD-6E78-38FA-716CE585D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78974"/>
              </p:ext>
            </p:extLst>
          </p:nvPr>
        </p:nvGraphicFramePr>
        <p:xfrm>
          <a:off x="1636713" y="1902995"/>
          <a:ext cx="8925421" cy="391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815">
                  <a:extLst>
                    <a:ext uri="{9D8B030D-6E8A-4147-A177-3AD203B41FA5}">
                      <a16:colId xmlns:a16="http://schemas.microsoft.com/office/drawing/2014/main" val="526021567"/>
                    </a:ext>
                  </a:extLst>
                </a:gridCol>
                <a:gridCol w="2747210">
                  <a:extLst>
                    <a:ext uri="{9D8B030D-6E8A-4147-A177-3AD203B41FA5}">
                      <a16:colId xmlns:a16="http://schemas.microsoft.com/office/drawing/2014/main" val="359866405"/>
                    </a:ext>
                  </a:extLst>
                </a:gridCol>
                <a:gridCol w="2416342">
                  <a:extLst>
                    <a:ext uri="{9D8B030D-6E8A-4147-A177-3AD203B41FA5}">
                      <a16:colId xmlns:a16="http://schemas.microsoft.com/office/drawing/2014/main" val="806532487"/>
                    </a:ext>
                  </a:extLst>
                </a:gridCol>
                <a:gridCol w="2308054">
                  <a:extLst>
                    <a:ext uri="{9D8B030D-6E8A-4147-A177-3AD203B41FA5}">
                      <a16:colId xmlns:a16="http://schemas.microsoft.com/office/drawing/2014/main" val="2000585566"/>
                    </a:ext>
                  </a:extLst>
                </a:gridCol>
              </a:tblGrid>
              <a:tr h="458921">
                <a:tc>
                  <a:txBody>
                    <a:bodyPr/>
                    <a:lstStyle/>
                    <a:p>
                      <a:r>
                        <a:rPr lang="en-US"/>
                        <a:t>Teammate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5-6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74272"/>
                  </a:ext>
                </a:extLst>
              </a:tr>
              <a:tr h="781405">
                <a:tc>
                  <a:txBody>
                    <a:bodyPr/>
                    <a:lstStyle/>
                    <a:p>
                      <a:r>
                        <a:rPr lang="en-US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planet creation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planet orbit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collision 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13676"/>
                  </a:ext>
                </a:extLst>
              </a:tr>
              <a:tr h="781405">
                <a:tc>
                  <a:txBody>
                    <a:bodyPr/>
                    <a:lstStyle/>
                    <a:p>
                      <a:r>
                        <a:rPr lang="en-US" err="1"/>
                        <a:t>Obaidah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Set up the main 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Create basic user interface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Create file manager class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12958"/>
                  </a:ext>
                </a:extLst>
              </a:tr>
              <a:tr h="1116289">
                <a:tc>
                  <a:txBody>
                    <a:bodyPr/>
                    <a:lstStyle/>
                    <a:p>
                      <a:r>
                        <a:rPr lang="en-US"/>
                        <a:t>Fang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planet 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physics calculations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rendering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78576"/>
                  </a:ext>
                </a:extLst>
              </a:tr>
              <a:tr h="7814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help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 planet dataflow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Refine UI using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0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E4A3-955B-9215-1A0D-B8C5B86F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Steven's Sprint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36DACB-5D3E-F238-950C-1EBDD254C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152510"/>
              </p:ext>
            </p:extLst>
          </p:nvPr>
        </p:nvGraphicFramePr>
        <p:xfrm>
          <a:off x="2589213" y="1409230"/>
          <a:ext cx="8771230" cy="49955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4498">
                  <a:extLst>
                    <a:ext uri="{9D8B030D-6E8A-4147-A177-3AD203B41FA5}">
                      <a16:colId xmlns:a16="http://schemas.microsoft.com/office/drawing/2014/main" val="71854254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9142964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550153385"/>
                    </a:ext>
                  </a:extLst>
                </a:gridCol>
                <a:gridCol w="2182244">
                  <a:extLst>
                    <a:ext uri="{9D8B030D-6E8A-4147-A177-3AD203B41FA5}">
                      <a16:colId xmlns:a16="http://schemas.microsoft.com/office/drawing/2014/main" val="3707044113"/>
                    </a:ext>
                  </a:extLst>
                </a:gridCol>
              </a:tblGrid>
              <a:tr h="74998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Received Stories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Resolved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Carry Over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entury Gothic"/>
                        </a:rPr>
                        <a:t>Blocked Stories 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14385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add planets that aren’t included in the presets so I can see how the gravitational force changes.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24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45331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select a planet so I can see its parameters. 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41721"/>
                  </a:ext>
                </a:extLst>
              </a:tr>
              <a:tr h="739268">
                <a:tc>
                  <a:txBody>
                    <a:bodyPr/>
                    <a:lstStyle/>
                    <a:p>
                      <a:pPr lvl="0" algn="l">
                        <a:lnSpc>
                          <a:spcPts val="2025"/>
                        </a:lnSpc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As a user, I want to see the velocity of the planet selected so I can see the change in the velocity when changing some of the parameters. </a:t>
                      </a:r>
                      <a:endParaRPr lang="en-US" sz="1400">
                        <a:latin typeface="Century Gothic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>
                        <a:lnSpc>
                          <a:spcPts val="2025"/>
                        </a:lnSpc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4582" marR="84582" marT="42291" marB="42291">
                    <a:lnL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74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3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600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Wisp</vt:lpstr>
      <vt:lpstr>Gravity and Orbits</vt:lpstr>
      <vt:lpstr>Table of Contents</vt:lpstr>
      <vt:lpstr>Wireframe and Mockup 1</vt:lpstr>
      <vt:lpstr>Wireframe and Mockup 2</vt:lpstr>
      <vt:lpstr>Sample Input/Output</vt:lpstr>
      <vt:lpstr>Class Diagram</vt:lpstr>
      <vt:lpstr>Tasks Breakdown</vt:lpstr>
      <vt:lpstr>Timeline</vt:lpstr>
      <vt:lpstr>Steven's Sprint</vt:lpstr>
      <vt:lpstr>Obaidah's Sprint</vt:lpstr>
      <vt:lpstr>Fang's Sprint</vt:lpstr>
      <vt:lpstr>Angela's Sprint</vt:lpstr>
      <vt:lpstr>Jira Kanban 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and Orbits</dc:title>
  <dc:creator>Obaidah Kanjou Agha</dc:creator>
  <cp:revision>9</cp:revision>
  <dcterms:created xsi:type="dcterms:W3CDTF">2025-02-10T18:57:16Z</dcterms:created>
  <dcterms:modified xsi:type="dcterms:W3CDTF">2025-02-25T03:51:46Z</dcterms:modified>
</cp:coreProperties>
</file>