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60" r:id="rId4"/>
    <p:sldId id="261" r:id="rId5"/>
    <p:sldId id="262" r:id="rId6"/>
    <p:sldId id="263" r:id="rId7"/>
    <p:sldId id="269" r:id="rId8"/>
    <p:sldId id="264" r:id="rId9"/>
    <p:sldId id="266" r:id="rId10"/>
    <p:sldId id="270"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33BF44-0528-72CF-D17C-0923C3B4721F}" v="25" dt="2025-02-02T22:57:42.387"/>
    <p1510:client id="{E094E977-497C-12A5-FE2E-1B155E70F03F}" v="139" dt="2025-02-02T22:06:56.492"/>
    <p1510:client id="{FC848DC1-D4B4-3D5B-C32D-65A2BD6FF51E}" v="37" dt="2025-02-02T21:50:19.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15543E-9780-4DDD-BABF-91DD0355C350}" type="doc">
      <dgm:prSet loTypeId="urn:microsoft.com/office/officeart/2005/8/layout/arrow5" loCatId="relationship" qsTypeId="urn:microsoft.com/office/officeart/2005/8/quickstyle/simple1" qsCatId="simple" csTypeId="urn:microsoft.com/office/officeart/2005/8/colors/accent4_2" csCatId="accent4"/>
      <dgm:spPr/>
      <dgm:t>
        <a:bodyPr/>
        <a:lstStyle/>
        <a:p>
          <a:endParaRPr lang="en-US"/>
        </a:p>
      </dgm:t>
    </dgm:pt>
    <dgm:pt modelId="{208FA79C-1CE5-40CF-A1F5-B75508343BE0}">
      <dgm:prSet/>
      <dgm:spPr/>
      <dgm:t>
        <a:bodyPr/>
        <a:lstStyle/>
        <a:p>
          <a:r>
            <a:rPr lang="en-US"/>
            <a:t>Elements:</a:t>
          </a:r>
        </a:p>
      </dgm:t>
    </dgm:pt>
    <dgm:pt modelId="{7DC21B07-5131-48C0-A6D9-4781D37E2418}" type="parTrans" cxnId="{5BBAE583-186C-4269-9A1A-288FE31133BB}">
      <dgm:prSet/>
      <dgm:spPr/>
      <dgm:t>
        <a:bodyPr/>
        <a:lstStyle/>
        <a:p>
          <a:endParaRPr lang="en-US"/>
        </a:p>
      </dgm:t>
    </dgm:pt>
    <dgm:pt modelId="{71E9F43A-94FD-46B0-8DDD-681B6FE11581}" type="sibTrans" cxnId="{5BBAE583-186C-4269-9A1A-288FE31133BB}">
      <dgm:prSet/>
      <dgm:spPr/>
      <dgm:t>
        <a:bodyPr/>
        <a:lstStyle/>
        <a:p>
          <a:endParaRPr lang="en-US"/>
        </a:p>
      </dgm:t>
    </dgm:pt>
    <dgm:pt modelId="{B70DCE83-C01A-4A38-9141-A6D3E65F6EC3}">
      <dgm:prSet/>
      <dgm:spPr/>
      <dgm:t>
        <a:bodyPr/>
        <a:lstStyle/>
        <a:p>
          <a:r>
            <a:rPr lang="en-US"/>
            <a:t>Stage and Scene</a:t>
          </a:r>
        </a:p>
      </dgm:t>
    </dgm:pt>
    <dgm:pt modelId="{E7603F4C-0434-40D1-8140-79E8425964EB}" type="parTrans" cxnId="{0626441E-A07E-4497-9612-6361DFAAB1EF}">
      <dgm:prSet/>
      <dgm:spPr/>
      <dgm:t>
        <a:bodyPr/>
        <a:lstStyle/>
        <a:p>
          <a:endParaRPr lang="en-US"/>
        </a:p>
      </dgm:t>
    </dgm:pt>
    <dgm:pt modelId="{659899AA-A738-4164-8C63-51323787A9FF}" type="sibTrans" cxnId="{0626441E-A07E-4497-9612-6361DFAAB1EF}">
      <dgm:prSet/>
      <dgm:spPr/>
      <dgm:t>
        <a:bodyPr/>
        <a:lstStyle/>
        <a:p>
          <a:endParaRPr lang="en-US"/>
        </a:p>
      </dgm:t>
    </dgm:pt>
    <dgm:pt modelId="{B860A4C0-9F81-479F-B244-50564BE5F8DA}">
      <dgm:prSet/>
      <dgm:spPr/>
      <dgm:t>
        <a:bodyPr/>
        <a:lstStyle/>
        <a:p>
          <a:r>
            <a:rPr lang="en-US"/>
            <a:t>Layout containers:</a:t>
          </a:r>
        </a:p>
      </dgm:t>
    </dgm:pt>
    <dgm:pt modelId="{DD8A9456-E09B-4825-910E-6D4E02EC809A}" type="parTrans" cxnId="{8AA48608-D376-4BEF-96BD-7630041EBE92}">
      <dgm:prSet/>
      <dgm:spPr/>
      <dgm:t>
        <a:bodyPr/>
        <a:lstStyle/>
        <a:p>
          <a:endParaRPr lang="en-US"/>
        </a:p>
      </dgm:t>
    </dgm:pt>
    <dgm:pt modelId="{1184462F-A1FB-4EC8-B422-BA8E3916F379}" type="sibTrans" cxnId="{8AA48608-D376-4BEF-96BD-7630041EBE92}">
      <dgm:prSet/>
      <dgm:spPr/>
      <dgm:t>
        <a:bodyPr/>
        <a:lstStyle/>
        <a:p>
          <a:endParaRPr lang="en-US"/>
        </a:p>
      </dgm:t>
    </dgm:pt>
    <dgm:pt modelId="{9A50084C-FC2A-451F-9A1B-C06FBD011971}">
      <dgm:prSet/>
      <dgm:spPr/>
      <dgm:t>
        <a:bodyPr/>
        <a:lstStyle/>
        <a:p>
          <a:r>
            <a:rPr lang="en-US"/>
            <a:t>BorderPane, HBox, VBox</a:t>
          </a:r>
        </a:p>
      </dgm:t>
    </dgm:pt>
    <dgm:pt modelId="{06EF83D5-94D4-49AB-BB7F-63F2690C8D08}" type="parTrans" cxnId="{69F77496-F169-4199-B1DD-D33F2BDAF8A8}">
      <dgm:prSet/>
      <dgm:spPr/>
      <dgm:t>
        <a:bodyPr/>
        <a:lstStyle/>
        <a:p>
          <a:endParaRPr lang="en-US"/>
        </a:p>
      </dgm:t>
    </dgm:pt>
    <dgm:pt modelId="{FCCBAE3A-B1CE-4774-BBB6-41BC402A1466}" type="sibTrans" cxnId="{69F77496-F169-4199-B1DD-D33F2BDAF8A8}">
      <dgm:prSet/>
      <dgm:spPr/>
      <dgm:t>
        <a:bodyPr/>
        <a:lstStyle/>
        <a:p>
          <a:endParaRPr lang="en-US"/>
        </a:p>
      </dgm:t>
    </dgm:pt>
    <dgm:pt modelId="{6A8B0320-61C6-417E-A35B-72BA972C56CD}">
      <dgm:prSet/>
      <dgm:spPr/>
      <dgm:t>
        <a:bodyPr/>
        <a:lstStyle/>
        <a:p>
          <a:r>
            <a:rPr lang="en-US"/>
            <a:t>Shapes and Drawing:</a:t>
          </a:r>
        </a:p>
      </dgm:t>
    </dgm:pt>
    <dgm:pt modelId="{4CF28C74-BB5D-4466-B2E3-BEE03612251E}" type="parTrans" cxnId="{D5B0613F-9195-42FC-999A-CFF46825B0FD}">
      <dgm:prSet/>
      <dgm:spPr/>
      <dgm:t>
        <a:bodyPr/>
        <a:lstStyle/>
        <a:p>
          <a:endParaRPr lang="en-US"/>
        </a:p>
      </dgm:t>
    </dgm:pt>
    <dgm:pt modelId="{01C4BE22-1DC4-454E-B24E-A5C6C7E8014A}" type="sibTrans" cxnId="{D5B0613F-9195-42FC-999A-CFF46825B0FD}">
      <dgm:prSet/>
      <dgm:spPr/>
      <dgm:t>
        <a:bodyPr/>
        <a:lstStyle/>
        <a:p>
          <a:endParaRPr lang="en-US"/>
        </a:p>
      </dgm:t>
    </dgm:pt>
    <dgm:pt modelId="{1E7B2511-5C04-4ACB-8DE7-778C0B3CFAC6}">
      <dgm:prSet/>
      <dgm:spPr/>
      <dgm:t>
        <a:bodyPr/>
        <a:lstStyle/>
        <a:p>
          <a:r>
            <a:rPr lang="en-US"/>
            <a:t>Circle</a:t>
          </a:r>
        </a:p>
      </dgm:t>
    </dgm:pt>
    <dgm:pt modelId="{5A7EBAFD-5457-4D3C-AC56-050D0D37F2C5}" type="parTrans" cxnId="{4F3D0697-C7F5-40CF-B2D1-4A4AF04E0EF0}">
      <dgm:prSet/>
      <dgm:spPr/>
      <dgm:t>
        <a:bodyPr/>
        <a:lstStyle/>
        <a:p>
          <a:endParaRPr lang="en-US"/>
        </a:p>
      </dgm:t>
    </dgm:pt>
    <dgm:pt modelId="{8A83063E-2CFB-40DF-9439-4F813CCBE580}" type="sibTrans" cxnId="{4F3D0697-C7F5-40CF-B2D1-4A4AF04E0EF0}">
      <dgm:prSet/>
      <dgm:spPr/>
      <dgm:t>
        <a:bodyPr/>
        <a:lstStyle/>
        <a:p>
          <a:endParaRPr lang="en-US"/>
        </a:p>
      </dgm:t>
    </dgm:pt>
    <dgm:pt modelId="{2F22E1CC-33E5-4670-A26A-AE21AA048CB4}">
      <dgm:prSet/>
      <dgm:spPr/>
      <dgm:t>
        <a:bodyPr/>
        <a:lstStyle/>
        <a:p>
          <a:r>
            <a:rPr lang="en-US"/>
            <a:t>Path, QuadCurveTo, CubicCurveTo</a:t>
          </a:r>
        </a:p>
      </dgm:t>
    </dgm:pt>
    <dgm:pt modelId="{09CB5C17-303E-43AD-A3B2-CE31BDBF1E43}" type="parTrans" cxnId="{4A85CF2F-0E69-4667-ACA4-9644C0C34600}">
      <dgm:prSet/>
      <dgm:spPr/>
      <dgm:t>
        <a:bodyPr/>
        <a:lstStyle/>
        <a:p>
          <a:endParaRPr lang="en-US"/>
        </a:p>
      </dgm:t>
    </dgm:pt>
    <dgm:pt modelId="{E7C29BA2-94CF-4916-9946-8317F3F731CB}" type="sibTrans" cxnId="{4A85CF2F-0E69-4667-ACA4-9644C0C34600}">
      <dgm:prSet/>
      <dgm:spPr/>
      <dgm:t>
        <a:bodyPr/>
        <a:lstStyle/>
        <a:p>
          <a:endParaRPr lang="en-US"/>
        </a:p>
      </dgm:t>
    </dgm:pt>
    <dgm:pt modelId="{3290043A-B858-4852-9E2A-F4AF2B4DB4C7}">
      <dgm:prSet/>
      <dgm:spPr/>
      <dgm:t>
        <a:bodyPr/>
        <a:lstStyle/>
        <a:p>
          <a:r>
            <a:rPr lang="en-US"/>
            <a:t>Controls:</a:t>
          </a:r>
        </a:p>
      </dgm:t>
    </dgm:pt>
    <dgm:pt modelId="{FA76D1EA-1B96-4E4A-98B7-7BDB6BC0E181}" type="parTrans" cxnId="{ECEE2CDD-CB5E-4406-9BE4-0F9815701E0A}">
      <dgm:prSet/>
      <dgm:spPr/>
      <dgm:t>
        <a:bodyPr/>
        <a:lstStyle/>
        <a:p>
          <a:endParaRPr lang="en-US"/>
        </a:p>
      </dgm:t>
    </dgm:pt>
    <dgm:pt modelId="{30D0278C-430D-48B1-B5CE-0F599F9A1757}" type="sibTrans" cxnId="{ECEE2CDD-CB5E-4406-9BE4-0F9815701E0A}">
      <dgm:prSet/>
      <dgm:spPr/>
      <dgm:t>
        <a:bodyPr/>
        <a:lstStyle/>
        <a:p>
          <a:endParaRPr lang="en-US"/>
        </a:p>
      </dgm:t>
    </dgm:pt>
    <dgm:pt modelId="{45EDF808-1C47-43BE-B547-C1CBCA7F936D}">
      <dgm:prSet/>
      <dgm:spPr/>
      <dgm:t>
        <a:bodyPr/>
        <a:lstStyle/>
        <a:p>
          <a:r>
            <a:rPr lang="en-US"/>
            <a:t>Buttons, Sliders, TextFields, Listeners, Menu</a:t>
          </a:r>
        </a:p>
      </dgm:t>
    </dgm:pt>
    <dgm:pt modelId="{3A660A42-699B-46A2-A8EF-E3A33EFC8BE2}" type="parTrans" cxnId="{BEE6C375-B256-475E-BA27-D2C78D9C49F6}">
      <dgm:prSet/>
      <dgm:spPr/>
      <dgm:t>
        <a:bodyPr/>
        <a:lstStyle/>
        <a:p>
          <a:endParaRPr lang="en-US"/>
        </a:p>
      </dgm:t>
    </dgm:pt>
    <dgm:pt modelId="{6C314E95-C842-4E00-A056-4990E4510684}" type="sibTrans" cxnId="{BEE6C375-B256-475E-BA27-D2C78D9C49F6}">
      <dgm:prSet/>
      <dgm:spPr/>
      <dgm:t>
        <a:bodyPr/>
        <a:lstStyle/>
        <a:p>
          <a:endParaRPr lang="en-US"/>
        </a:p>
      </dgm:t>
    </dgm:pt>
    <dgm:pt modelId="{B62232B3-AF3A-4126-9F28-7C226B3C3AEB}">
      <dgm:prSet/>
      <dgm:spPr/>
      <dgm:t>
        <a:bodyPr/>
        <a:lstStyle/>
        <a:p>
          <a:r>
            <a:rPr lang="en-US"/>
            <a:t>Animation:</a:t>
          </a:r>
        </a:p>
      </dgm:t>
    </dgm:pt>
    <dgm:pt modelId="{6BC06BFF-F6C1-4111-93BD-CA8E19693036}" type="parTrans" cxnId="{AA5E2C1B-7EAB-45CF-96B4-7FDAF5881FE7}">
      <dgm:prSet/>
      <dgm:spPr/>
      <dgm:t>
        <a:bodyPr/>
        <a:lstStyle/>
        <a:p>
          <a:endParaRPr lang="en-US"/>
        </a:p>
      </dgm:t>
    </dgm:pt>
    <dgm:pt modelId="{153CAD90-93C6-4D3A-AE91-C844B21AF2A6}" type="sibTrans" cxnId="{AA5E2C1B-7EAB-45CF-96B4-7FDAF5881FE7}">
      <dgm:prSet/>
      <dgm:spPr/>
      <dgm:t>
        <a:bodyPr/>
        <a:lstStyle/>
        <a:p>
          <a:endParaRPr lang="en-US"/>
        </a:p>
      </dgm:t>
    </dgm:pt>
    <dgm:pt modelId="{52017B79-677A-43FC-BEDC-0992A1C92FC7}">
      <dgm:prSet/>
      <dgm:spPr/>
      <dgm:t>
        <a:bodyPr/>
        <a:lstStyle/>
        <a:p>
          <a:r>
            <a:rPr lang="en-US"/>
            <a:t>AnimationTimer, Timeline</a:t>
          </a:r>
        </a:p>
      </dgm:t>
    </dgm:pt>
    <dgm:pt modelId="{6167EAB9-78A3-4F22-BE04-D7C0AC74DE59}" type="parTrans" cxnId="{E965156D-0120-4057-A288-91B4D9408470}">
      <dgm:prSet/>
      <dgm:spPr/>
      <dgm:t>
        <a:bodyPr/>
        <a:lstStyle/>
        <a:p>
          <a:endParaRPr lang="en-US"/>
        </a:p>
      </dgm:t>
    </dgm:pt>
    <dgm:pt modelId="{A7FEE840-248D-4936-8E31-4BEDA737DD0E}" type="sibTrans" cxnId="{E965156D-0120-4057-A288-91B4D9408470}">
      <dgm:prSet/>
      <dgm:spPr/>
      <dgm:t>
        <a:bodyPr/>
        <a:lstStyle/>
        <a:p>
          <a:endParaRPr lang="en-US"/>
        </a:p>
      </dgm:t>
    </dgm:pt>
    <dgm:pt modelId="{39BB751F-F489-4D89-B1FB-3558E3A19FDA}" type="pres">
      <dgm:prSet presAssocID="{3E15543E-9780-4DDD-BABF-91DD0355C350}" presName="diagram" presStyleCnt="0">
        <dgm:presLayoutVars>
          <dgm:dir/>
          <dgm:resizeHandles val="exact"/>
        </dgm:presLayoutVars>
      </dgm:prSet>
      <dgm:spPr/>
    </dgm:pt>
    <dgm:pt modelId="{3AD4C148-F9FE-418A-BB68-1F7ECC1EF509}" type="pres">
      <dgm:prSet presAssocID="{208FA79C-1CE5-40CF-A1F5-B75508343BE0}" presName="arrow" presStyleLbl="node1" presStyleIdx="0" presStyleCnt="1">
        <dgm:presLayoutVars>
          <dgm:bulletEnabled val="1"/>
        </dgm:presLayoutVars>
      </dgm:prSet>
      <dgm:spPr/>
    </dgm:pt>
  </dgm:ptLst>
  <dgm:cxnLst>
    <dgm:cxn modelId="{8AA48608-D376-4BEF-96BD-7630041EBE92}" srcId="{208FA79C-1CE5-40CF-A1F5-B75508343BE0}" destId="{B860A4C0-9F81-479F-B244-50564BE5F8DA}" srcOrd="1" destOrd="0" parTransId="{DD8A9456-E09B-4825-910E-6D4E02EC809A}" sibTransId="{1184462F-A1FB-4EC8-B422-BA8E3916F379}"/>
    <dgm:cxn modelId="{1EF4181A-036B-47E4-9DBD-9AAC95E0FECF}" type="presOf" srcId="{52017B79-677A-43FC-BEDC-0992A1C92FC7}" destId="{3AD4C148-F9FE-418A-BB68-1F7ECC1EF509}" srcOrd="0" destOrd="10" presId="urn:microsoft.com/office/officeart/2005/8/layout/arrow5"/>
    <dgm:cxn modelId="{AA5E2C1B-7EAB-45CF-96B4-7FDAF5881FE7}" srcId="{208FA79C-1CE5-40CF-A1F5-B75508343BE0}" destId="{B62232B3-AF3A-4126-9F28-7C226B3C3AEB}" srcOrd="4" destOrd="0" parTransId="{6BC06BFF-F6C1-4111-93BD-CA8E19693036}" sibTransId="{153CAD90-93C6-4D3A-AE91-C844B21AF2A6}"/>
    <dgm:cxn modelId="{0626441E-A07E-4497-9612-6361DFAAB1EF}" srcId="{208FA79C-1CE5-40CF-A1F5-B75508343BE0}" destId="{B70DCE83-C01A-4A38-9141-A6D3E65F6EC3}" srcOrd="0" destOrd="0" parTransId="{E7603F4C-0434-40D1-8140-79E8425964EB}" sibTransId="{659899AA-A738-4164-8C63-51323787A9FF}"/>
    <dgm:cxn modelId="{E4388D24-87DA-4840-8CF1-57D4018AE8FF}" type="presOf" srcId="{6A8B0320-61C6-417E-A35B-72BA972C56CD}" destId="{3AD4C148-F9FE-418A-BB68-1F7ECC1EF509}" srcOrd="0" destOrd="4" presId="urn:microsoft.com/office/officeart/2005/8/layout/arrow5"/>
    <dgm:cxn modelId="{5EC8F92B-D074-48A9-9A25-CF7EC78D83D1}" type="presOf" srcId="{1E7B2511-5C04-4ACB-8DE7-778C0B3CFAC6}" destId="{3AD4C148-F9FE-418A-BB68-1F7ECC1EF509}" srcOrd="0" destOrd="5" presId="urn:microsoft.com/office/officeart/2005/8/layout/arrow5"/>
    <dgm:cxn modelId="{4A85CF2F-0E69-4667-ACA4-9644C0C34600}" srcId="{6A8B0320-61C6-417E-A35B-72BA972C56CD}" destId="{2F22E1CC-33E5-4670-A26A-AE21AA048CB4}" srcOrd="1" destOrd="0" parTransId="{09CB5C17-303E-43AD-A3B2-CE31BDBF1E43}" sibTransId="{E7C29BA2-94CF-4916-9946-8317F3F731CB}"/>
    <dgm:cxn modelId="{D2B22934-22DF-4BCF-81E0-69EE20ED6C75}" type="presOf" srcId="{B62232B3-AF3A-4126-9F28-7C226B3C3AEB}" destId="{3AD4C148-F9FE-418A-BB68-1F7ECC1EF509}" srcOrd="0" destOrd="9" presId="urn:microsoft.com/office/officeart/2005/8/layout/arrow5"/>
    <dgm:cxn modelId="{D5B0613F-9195-42FC-999A-CFF46825B0FD}" srcId="{208FA79C-1CE5-40CF-A1F5-B75508343BE0}" destId="{6A8B0320-61C6-417E-A35B-72BA972C56CD}" srcOrd="2" destOrd="0" parTransId="{4CF28C74-BB5D-4466-B2E3-BEE03612251E}" sibTransId="{01C4BE22-1DC4-454E-B24E-A5C6C7E8014A}"/>
    <dgm:cxn modelId="{165EEB63-048D-4F86-9FD0-A2C1BAB9C274}" type="presOf" srcId="{2F22E1CC-33E5-4670-A26A-AE21AA048CB4}" destId="{3AD4C148-F9FE-418A-BB68-1F7ECC1EF509}" srcOrd="0" destOrd="6" presId="urn:microsoft.com/office/officeart/2005/8/layout/arrow5"/>
    <dgm:cxn modelId="{E965156D-0120-4057-A288-91B4D9408470}" srcId="{B62232B3-AF3A-4126-9F28-7C226B3C3AEB}" destId="{52017B79-677A-43FC-BEDC-0992A1C92FC7}" srcOrd="0" destOrd="0" parTransId="{6167EAB9-78A3-4F22-BE04-D7C0AC74DE59}" sibTransId="{A7FEE840-248D-4936-8E31-4BEDA737DD0E}"/>
    <dgm:cxn modelId="{BEE6C375-B256-475E-BA27-D2C78D9C49F6}" srcId="{3290043A-B858-4852-9E2A-F4AF2B4DB4C7}" destId="{45EDF808-1C47-43BE-B547-C1CBCA7F936D}" srcOrd="0" destOrd="0" parTransId="{3A660A42-699B-46A2-A8EF-E3A33EFC8BE2}" sibTransId="{6C314E95-C842-4E00-A056-4990E4510684}"/>
    <dgm:cxn modelId="{B89AE177-44E1-47E6-B9D2-792788E05031}" type="presOf" srcId="{9A50084C-FC2A-451F-9A1B-C06FBD011971}" destId="{3AD4C148-F9FE-418A-BB68-1F7ECC1EF509}" srcOrd="0" destOrd="3" presId="urn:microsoft.com/office/officeart/2005/8/layout/arrow5"/>
    <dgm:cxn modelId="{C00C2C79-C7E1-4F7C-8B06-4713E1A0B3E7}" type="presOf" srcId="{208FA79C-1CE5-40CF-A1F5-B75508343BE0}" destId="{3AD4C148-F9FE-418A-BB68-1F7ECC1EF509}" srcOrd="0" destOrd="0" presId="urn:microsoft.com/office/officeart/2005/8/layout/arrow5"/>
    <dgm:cxn modelId="{5BBAE583-186C-4269-9A1A-288FE31133BB}" srcId="{3E15543E-9780-4DDD-BABF-91DD0355C350}" destId="{208FA79C-1CE5-40CF-A1F5-B75508343BE0}" srcOrd="0" destOrd="0" parTransId="{7DC21B07-5131-48C0-A6D9-4781D37E2418}" sibTransId="{71E9F43A-94FD-46B0-8DDD-681B6FE11581}"/>
    <dgm:cxn modelId="{8419BA87-1A43-4881-8478-6FDE8B5D99D1}" type="presOf" srcId="{45EDF808-1C47-43BE-B547-C1CBCA7F936D}" destId="{3AD4C148-F9FE-418A-BB68-1F7ECC1EF509}" srcOrd="0" destOrd="8" presId="urn:microsoft.com/office/officeart/2005/8/layout/arrow5"/>
    <dgm:cxn modelId="{B211EF8A-4F2B-4FD1-AFCA-5DCF6EC03119}" type="presOf" srcId="{B860A4C0-9F81-479F-B244-50564BE5F8DA}" destId="{3AD4C148-F9FE-418A-BB68-1F7ECC1EF509}" srcOrd="0" destOrd="2" presId="urn:microsoft.com/office/officeart/2005/8/layout/arrow5"/>
    <dgm:cxn modelId="{69F77496-F169-4199-B1DD-D33F2BDAF8A8}" srcId="{B860A4C0-9F81-479F-B244-50564BE5F8DA}" destId="{9A50084C-FC2A-451F-9A1B-C06FBD011971}" srcOrd="0" destOrd="0" parTransId="{06EF83D5-94D4-49AB-BB7F-63F2690C8D08}" sibTransId="{FCCBAE3A-B1CE-4774-BBB6-41BC402A1466}"/>
    <dgm:cxn modelId="{4F3D0697-C7F5-40CF-B2D1-4A4AF04E0EF0}" srcId="{6A8B0320-61C6-417E-A35B-72BA972C56CD}" destId="{1E7B2511-5C04-4ACB-8DE7-778C0B3CFAC6}" srcOrd="0" destOrd="0" parTransId="{5A7EBAFD-5457-4D3C-AC56-050D0D37F2C5}" sibTransId="{8A83063E-2CFB-40DF-9439-4F813CCBE580}"/>
    <dgm:cxn modelId="{ECEE2CDD-CB5E-4406-9BE4-0F9815701E0A}" srcId="{208FA79C-1CE5-40CF-A1F5-B75508343BE0}" destId="{3290043A-B858-4852-9E2A-F4AF2B4DB4C7}" srcOrd="3" destOrd="0" parTransId="{FA76D1EA-1B96-4E4A-98B7-7BDB6BC0E181}" sibTransId="{30D0278C-430D-48B1-B5CE-0F599F9A1757}"/>
    <dgm:cxn modelId="{A272B3E2-6889-4BB1-A7ED-D89A835C90A1}" type="presOf" srcId="{3E15543E-9780-4DDD-BABF-91DD0355C350}" destId="{39BB751F-F489-4D89-B1FB-3558E3A19FDA}" srcOrd="0" destOrd="0" presId="urn:microsoft.com/office/officeart/2005/8/layout/arrow5"/>
    <dgm:cxn modelId="{3DE1F1EF-5CAE-4B23-9C66-D13BCCDE1141}" type="presOf" srcId="{3290043A-B858-4852-9E2A-F4AF2B4DB4C7}" destId="{3AD4C148-F9FE-418A-BB68-1F7ECC1EF509}" srcOrd="0" destOrd="7" presId="urn:microsoft.com/office/officeart/2005/8/layout/arrow5"/>
    <dgm:cxn modelId="{4E2955F5-4905-4B6C-A886-74E56D7266D5}" type="presOf" srcId="{B70DCE83-C01A-4A38-9141-A6D3E65F6EC3}" destId="{3AD4C148-F9FE-418A-BB68-1F7ECC1EF509}" srcOrd="0" destOrd="1" presId="urn:microsoft.com/office/officeart/2005/8/layout/arrow5"/>
    <dgm:cxn modelId="{981C0FEC-67E1-4F8F-B4CA-0942C1FA48C6}" type="presParOf" srcId="{39BB751F-F489-4D89-B1FB-3558E3A19FDA}" destId="{3AD4C148-F9FE-418A-BB68-1F7ECC1EF509}" srcOrd="0"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4C148-F9FE-418A-BB68-1F7ECC1EF509}">
      <dsp:nvSpPr>
        <dsp:cNvPr id="0" name=""/>
        <dsp:cNvSpPr/>
      </dsp:nvSpPr>
      <dsp:spPr>
        <a:xfrm>
          <a:off x="0" y="142627"/>
          <a:ext cx="4239060" cy="4239060"/>
        </a:xfrm>
        <a:prstGeom prst="downArrow">
          <a:avLst>
            <a:gd name="adj1" fmla="val 50000"/>
            <a:gd name="adj2" fmla="val 3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a:t>Elements:</a:t>
          </a:r>
        </a:p>
        <a:p>
          <a:pPr marL="114300" lvl="1" indent="-114300" algn="l" defTabSz="533400">
            <a:lnSpc>
              <a:spcPct val="90000"/>
            </a:lnSpc>
            <a:spcBef>
              <a:spcPct val="0"/>
            </a:spcBef>
            <a:spcAft>
              <a:spcPct val="15000"/>
            </a:spcAft>
            <a:buChar char="•"/>
          </a:pPr>
          <a:r>
            <a:rPr lang="en-US" sz="1200" kern="1200"/>
            <a:t>Stage and Scene</a:t>
          </a:r>
        </a:p>
        <a:p>
          <a:pPr marL="114300" lvl="1" indent="-114300" algn="l" defTabSz="533400">
            <a:lnSpc>
              <a:spcPct val="90000"/>
            </a:lnSpc>
            <a:spcBef>
              <a:spcPct val="0"/>
            </a:spcBef>
            <a:spcAft>
              <a:spcPct val="15000"/>
            </a:spcAft>
            <a:buChar char="•"/>
          </a:pPr>
          <a:r>
            <a:rPr lang="en-US" sz="1200" kern="1200"/>
            <a:t>Layout containers:</a:t>
          </a:r>
        </a:p>
        <a:p>
          <a:pPr marL="228600" lvl="2" indent="-114300" algn="l" defTabSz="533400">
            <a:lnSpc>
              <a:spcPct val="90000"/>
            </a:lnSpc>
            <a:spcBef>
              <a:spcPct val="0"/>
            </a:spcBef>
            <a:spcAft>
              <a:spcPct val="15000"/>
            </a:spcAft>
            <a:buChar char="•"/>
          </a:pPr>
          <a:r>
            <a:rPr lang="en-US" sz="1200" kern="1200"/>
            <a:t>BorderPane, HBox, VBox</a:t>
          </a:r>
        </a:p>
        <a:p>
          <a:pPr marL="114300" lvl="1" indent="-114300" algn="l" defTabSz="533400">
            <a:lnSpc>
              <a:spcPct val="90000"/>
            </a:lnSpc>
            <a:spcBef>
              <a:spcPct val="0"/>
            </a:spcBef>
            <a:spcAft>
              <a:spcPct val="15000"/>
            </a:spcAft>
            <a:buChar char="•"/>
          </a:pPr>
          <a:r>
            <a:rPr lang="en-US" sz="1200" kern="1200"/>
            <a:t>Shapes and Drawing:</a:t>
          </a:r>
        </a:p>
        <a:p>
          <a:pPr marL="228600" lvl="2" indent="-114300" algn="l" defTabSz="533400">
            <a:lnSpc>
              <a:spcPct val="90000"/>
            </a:lnSpc>
            <a:spcBef>
              <a:spcPct val="0"/>
            </a:spcBef>
            <a:spcAft>
              <a:spcPct val="15000"/>
            </a:spcAft>
            <a:buChar char="•"/>
          </a:pPr>
          <a:r>
            <a:rPr lang="en-US" sz="1200" kern="1200"/>
            <a:t>Circle</a:t>
          </a:r>
        </a:p>
        <a:p>
          <a:pPr marL="228600" lvl="2" indent="-114300" algn="l" defTabSz="533400">
            <a:lnSpc>
              <a:spcPct val="90000"/>
            </a:lnSpc>
            <a:spcBef>
              <a:spcPct val="0"/>
            </a:spcBef>
            <a:spcAft>
              <a:spcPct val="15000"/>
            </a:spcAft>
            <a:buChar char="•"/>
          </a:pPr>
          <a:r>
            <a:rPr lang="en-US" sz="1200" kern="1200"/>
            <a:t>Path, QuadCurveTo, CubicCurveTo</a:t>
          </a:r>
        </a:p>
        <a:p>
          <a:pPr marL="114300" lvl="1" indent="-114300" algn="l" defTabSz="533400">
            <a:lnSpc>
              <a:spcPct val="90000"/>
            </a:lnSpc>
            <a:spcBef>
              <a:spcPct val="0"/>
            </a:spcBef>
            <a:spcAft>
              <a:spcPct val="15000"/>
            </a:spcAft>
            <a:buChar char="•"/>
          </a:pPr>
          <a:r>
            <a:rPr lang="en-US" sz="1200" kern="1200"/>
            <a:t>Controls:</a:t>
          </a:r>
        </a:p>
        <a:p>
          <a:pPr marL="228600" lvl="2" indent="-114300" algn="l" defTabSz="533400">
            <a:lnSpc>
              <a:spcPct val="90000"/>
            </a:lnSpc>
            <a:spcBef>
              <a:spcPct val="0"/>
            </a:spcBef>
            <a:spcAft>
              <a:spcPct val="15000"/>
            </a:spcAft>
            <a:buChar char="•"/>
          </a:pPr>
          <a:r>
            <a:rPr lang="en-US" sz="1200" kern="1200"/>
            <a:t>Buttons, Sliders, TextFields, Listeners, Menu</a:t>
          </a:r>
        </a:p>
        <a:p>
          <a:pPr marL="114300" lvl="1" indent="-114300" algn="l" defTabSz="533400">
            <a:lnSpc>
              <a:spcPct val="90000"/>
            </a:lnSpc>
            <a:spcBef>
              <a:spcPct val="0"/>
            </a:spcBef>
            <a:spcAft>
              <a:spcPct val="15000"/>
            </a:spcAft>
            <a:buChar char="•"/>
          </a:pPr>
          <a:r>
            <a:rPr lang="en-US" sz="1200" kern="1200"/>
            <a:t>Animation:</a:t>
          </a:r>
        </a:p>
        <a:p>
          <a:pPr marL="228600" lvl="2" indent="-114300" algn="l" defTabSz="533400">
            <a:lnSpc>
              <a:spcPct val="90000"/>
            </a:lnSpc>
            <a:spcBef>
              <a:spcPct val="0"/>
            </a:spcBef>
            <a:spcAft>
              <a:spcPct val="15000"/>
            </a:spcAft>
            <a:buChar char="•"/>
          </a:pPr>
          <a:r>
            <a:rPr lang="en-US" sz="1200" kern="1200"/>
            <a:t>AnimationTimer, Timeline</a:t>
          </a:r>
        </a:p>
      </dsp:txBody>
      <dsp:txXfrm>
        <a:off x="1059765" y="142627"/>
        <a:ext cx="2119530" cy="349722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2/2/2025</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98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2/2/2025</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63840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2/2/2025</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79747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2/2/2025</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1402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2/2/2025</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4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2/2/2025</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81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2/2/2025</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92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2/2/2025</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19378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2/2/2025</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79086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2/2/2025</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78274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2/2/2025</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39610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t="-5000" b="-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2/2/2025</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36255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lack">
            <a:extLst>
              <a:ext uri="{FF2B5EF4-FFF2-40B4-BE49-F238E27FC236}">
                <a16:creationId xmlns:a16="http://schemas.microsoft.com/office/drawing/2014/main" id="{E99D7AAF-4170-4D21-AB6C-605F6F10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1803DE-1042-D832-B577-3C8D279F366B}"/>
              </a:ext>
            </a:extLst>
          </p:cNvPr>
          <p:cNvPicPr>
            <a:picLocks noChangeAspect="1"/>
          </p:cNvPicPr>
          <p:nvPr/>
        </p:nvPicPr>
        <p:blipFill>
          <a:blip r:embed="rId2">
            <a:alphaModFix amt="40000"/>
          </a:blip>
          <a:srcRect t="2248" r="6" b="7311"/>
          <a:stretch/>
        </p:blipFill>
        <p:spPr>
          <a:xfrm>
            <a:off x="20" y="10"/>
            <a:ext cx="12188932" cy="6857990"/>
          </a:xfrm>
          <a:prstGeom prst="rect">
            <a:avLst/>
          </a:prstGeom>
        </p:spPr>
      </p:pic>
      <p:sp>
        <p:nvSpPr>
          <p:cNvPr id="13"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663960"/>
            <a:ext cx="9456049" cy="3594112"/>
          </a:xfrm>
        </p:spPr>
        <p:txBody>
          <a:bodyPr anchor="t">
            <a:normAutofit/>
          </a:bodyPr>
          <a:lstStyle/>
          <a:p>
            <a:r>
              <a:rPr lang="en-US" sz="6600">
                <a:solidFill>
                  <a:srgbClr val="FFFFFF"/>
                </a:solidFill>
              </a:rPr>
              <a:t>Tech Titans</a:t>
            </a:r>
          </a:p>
        </p:txBody>
      </p:sp>
      <p:sp>
        <p:nvSpPr>
          <p:cNvPr id="3" name="Subtitle 2"/>
          <p:cNvSpPr>
            <a:spLocks noGrp="1"/>
          </p:cNvSpPr>
          <p:nvPr>
            <p:ph type="subTitle" idx="1"/>
          </p:nvPr>
        </p:nvSpPr>
        <p:spPr>
          <a:xfrm>
            <a:off x="841248" y="4837855"/>
            <a:ext cx="9456049" cy="1027113"/>
          </a:xfrm>
        </p:spPr>
        <p:txBody>
          <a:bodyPr vert="horz" lIns="91440" tIns="45720" rIns="91440" bIns="45720" rtlCol="0" anchor="t">
            <a:normAutofit/>
          </a:bodyPr>
          <a:lstStyle/>
          <a:p>
            <a:r>
              <a:rPr lang="en-US" sz="2400">
                <a:solidFill>
                  <a:srgbClr val="FFFFFF"/>
                </a:solidFill>
              </a:rPr>
              <a:t>A Creative Amalgamation of Ideas by Alessandro Pomponi, Luca Furino, Tioluwani Adesina, Michel Al Khouri </a:t>
            </a:r>
          </a:p>
        </p:txBody>
      </p:sp>
      <p:cxnSp>
        <p:nvCxnSpPr>
          <p:cNvPr id="1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10380954"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15736AE-AF25-7FEE-DE49-2F661E9F6DD7}"/>
              </a:ext>
            </a:extLst>
          </p:cNvPr>
          <p:cNvSpPr/>
          <p:nvPr/>
        </p:nvSpPr>
        <p:spPr>
          <a:xfrm>
            <a:off x="364892" y="6045324"/>
            <a:ext cx="10383643" cy="47764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0E79D59-D084-7B05-4093-3B5B1A2552EC}"/>
              </a:ext>
            </a:extLst>
          </p:cNvPr>
          <p:cNvSpPr/>
          <p:nvPr/>
        </p:nvSpPr>
        <p:spPr>
          <a:xfrm>
            <a:off x="374185" y="1547665"/>
            <a:ext cx="10383643" cy="47764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289DF3-FAA5-D0F2-4CD1-12DC839FCC8F}"/>
            </a:ext>
          </a:extLst>
        </p:cNvPr>
        <p:cNvGrpSpPr/>
        <p:nvPr/>
      </p:nvGrpSpPr>
      <p:grpSpPr>
        <a:xfrm>
          <a:off x="0" y="0"/>
          <a:ext cx="0" cy="0"/>
          <a:chOff x="0" y="0"/>
          <a:chExt cx="0" cy="0"/>
        </a:xfrm>
      </p:grpSpPr>
      <p:sp>
        <p:nvSpPr>
          <p:cNvPr id="52" name="Rectangle 51">
            <a:extLst>
              <a:ext uri="{FF2B5EF4-FFF2-40B4-BE49-F238E27FC236}">
                <a16:creationId xmlns:a16="http://schemas.microsoft.com/office/drawing/2014/main" id="{6C4945F0-D924-C175-6C89-53F3956C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80647291-56BE-9772-C1EF-08C0FA868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8D5B401-5E85-442A-DB8A-274131A834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8" name="Background Fill">
            <a:extLst>
              <a:ext uri="{FF2B5EF4-FFF2-40B4-BE49-F238E27FC236}">
                <a16:creationId xmlns:a16="http://schemas.microsoft.com/office/drawing/2014/main" id="{686C2F6E-1C00-C64A-BF8A-6B4209BED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40E9A-B0E9-6311-A63D-C9CB1E85A3B3}"/>
              </a:ext>
            </a:extLst>
          </p:cNvPr>
          <p:cNvSpPr>
            <a:spLocks noGrp="1"/>
          </p:cNvSpPr>
          <p:nvPr>
            <p:ph type="ctrTitle"/>
          </p:nvPr>
        </p:nvSpPr>
        <p:spPr>
          <a:xfrm>
            <a:off x="841248" y="552782"/>
            <a:ext cx="9310924" cy="1154711"/>
          </a:xfrm>
        </p:spPr>
        <p:txBody>
          <a:bodyPr vert="horz" lIns="91440" tIns="45720" rIns="91440" bIns="45720" rtlCol="0" anchor="ctr">
            <a:normAutofit/>
          </a:bodyPr>
          <a:lstStyle/>
          <a:p>
            <a:r>
              <a:rPr lang="en-US" sz="4400"/>
              <a:t>Alessandro's Part</a:t>
            </a:r>
          </a:p>
        </p:txBody>
      </p:sp>
      <p:sp>
        <p:nvSpPr>
          <p:cNvPr id="3" name="TextBox 2">
            <a:extLst>
              <a:ext uri="{FF2B5EF4-FFF2-40B4-BE49-F238E27FC236}">
                <a16:creationId xmlns:a16="http://schemas.microsoft.com/office/drawing/2014/main" id="{5284B917-77EC-309B-8B32-AA52970B54B3}"/>
              </a:ext>
            </a:extLst>
          </p:cNvPr>
          <p:cNvSpPr txBox="1"/>
          <p:nvPr/>
        </p:nvSpPr>
        <p:spPr>
          <a:xfrm>
            <a:off x="841248" y="2119040"/>
            <a:ext cx="3480355" cy="36638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pPr marL="285750" indent="-228600">
              <a:lnSpc>
                <a:spcPct val="130000"/>
              </a:lnSpc>
              <a:spcAft>
                <a:spcPts val="600"/>
              </a:spcAft>
              <a:buFont typeface="Arial" panose="020B0604020202020204" pitchFamily="34" charset="0"/>
              <a:buChar char="•"/>
            </a:pPr>
            <a:r>
              <a:rPr lang="en-US" sz="1700"/>
              <a:t>Implement styling and set-up of physics scene/page.</a:t>
            </a:r>
          </a:p>
          <a:p>
            <a:pPr marL="285750" indent="-228600">
              <a:lnSpc>
                <a:spcPct val="130000"/>
              </a:lnSpc>
              <a:spcAft>
                <a:spcPts val="600"/>
              </a:spcAft>
              <a:buFont typeface="Arial" panose="020B0604020202020204" pitchFamily="34" charset="0"/>
              <a:buChar char="•"/>
            </a:pPr>
            <a:r>
              <a:rPr lang="en-US" sz="1700"/>
              <a:t>Implementation difficulty level with JSON</a:t>
            </a:r>
          </a:p>
          <a:p>
            <a:pPr marL="285750" indent="-228600">
              <a:lnSpc>
                <a:spcPct val="130000"/>
              </a:lnSpc>
              <a:spcAft>
                <a:spcPts val="600"/>
              </a:spcAft>
              <a:buFont typeface="Arial" panose="020B0604020202020204" pitchFamily="34" charset="0"/>
              <a:buChar char="•"/>
            </a:pPr>
            <a:r>
              <a:rPr lang="en-US" sz="1700"/>
              <a:t>Implementing the logic behind the energy conservation:</a:t>
            </a:r>
            <a:endParaRPr lang="en-US"/>
          </a:p>
          <a:p>
            <a:pPr marL="742950" lvl="1" indent="-228600">
              <a:lnSpc>
                <a:spcPct val="130000"/>
              </a:lnSpc>
              <a:spcAft>
                <a:spcPts val="600"/>
              </a:spcAft>
              <a:buFont typeface="Arial" panose="020B0604020202020204" pitchFamily="34" charset="0"/>
              <a:buChar char="•"/>
            </a:pPr>
            <a:r>
              <a:rPr lang="en-US" sz="1700"/>
              <a:t> Energy values at a specific time based on the spring physics and projectile motion physics.</a:t>
            </a:r>
          </a:p>
          <a:p>
            <a:pPr marL="742950" lvl="1" indent="-228600">
              <a:lnSpc>
                <a:spcPct val="130000"/>
              </a:lnSpc>
              <a:spcAft>
                <a:spcPts val="600"/>
              </a:spcAft>
              <a:buFont typeface="Arial" panose="020B0604020202020204" pitchFamily="34" charset="0"/>
              <a:buChar char="•"/>
            </a:pPr>
            <a:r>
              <a:rPr lang="en-US" sz="1700"/>
              <a:t>How the graphs dynamically demonstrate energy values as the animation changes.</a:t>
            </a:r>
          </a:p>
          <a:p>
            <a:pPr marL="742950" lvl="1" indent="-228600">
              <a:lnSpc>
                <a:spcPct val="130000"/>
              </a:lnSpc>
              <a:spcAft>
                <a:spcPts val="600"/>
              </a:spcAft>
              <a:buFont typeface="Arial" panose="020B0604020202020204" pitchFamily="34" charset="0"/>
              <a:buChar char="•"/>
            </a:pPr>
            <a:r>
              <a:rPr lang="en-US" sz="1700"/>
              <a:t>Show and apply the concept of conservation of energy.</a:t>
            </a:r>
          </a:p>
        </p:txBody>
      </p:sp>
      <p:pic>
        <p:nvPicPr>
          <p:cNvPr id="4" name="Picture 3">
            <a:extLst>
              <a:ext uri="{FF2B5EF4-FFF2-40B4-BE49-F238E27FC236}">
                <a16:creationId xmlns:a16="http://schemas.microsoft.com/office/drawing/2014/main" id="{824EE463-D05A-ABA1-3DB8-9AD962AFEAD6}"/>
              </a:ext>
            </a:extLst>
          </p:cNvPr>
          <p:cNvPicPr>
            <a:picLocks noChangeAspect="1"/>
          </p:cNvPicPr>
          <p:nvPr/>
        </p:nvPicPr>
        <p:blipFill>
          <a:blip r:embed="rId2"/>
          <a:srcRect l="4402" r="4403" b="1"/>
          <a:stretch/>
        </p:blipFill>
        <p:spPr>
          <a:xfrm>
            <a:off x="4689347" y="1911349"/>
            <a:ext cx="6059351" cy="4136089"/>
          </a:xfrm>
          <a:prstGeom prst="rect">
            <a:avLst/>
          </a:prstGeom>
        </p:spPr>
      </p:pic>
      <p:sp>
        <p:nvSpPr>
          <p:cNvPr id="60" name="Main Frame">
            <a:extLst>
              <a:ext uri="{FF2B5EF4-FFF2-40B4-BE49-F238E27FC236}">
                <a16:creationId xmlns:a16="http://schemas.microsoft.com/office/drawing/2014/main" id="{115ABEE2-62FD-A3C9-5032-6AB7465C7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Main Horizontal Connector">
            <a:extLst>
              <a:ext uri="{FF2B5EF4-FFF2-40B4-BE49-F238E27FC236}">
                <a16:creationId xmlns:a16="http://schemas.microsoft.com/office/drawing/2014/main" id="{E204D398-0369-2C04-8386-9CAC8BB877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Main Vertical Connector">
            <a:extLst>
              <a:ext uri="{FF2B5EF4-FFF2-40B4-BE49-F238E27FC236}">
                <a16:creationId xmlns:a16="http://schemas.microsoft.com/office/drawing/2014/main" id="{40730BFC-6B94-01EE-9FA0-808F865F8D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50F1952-6EE0-EBEC-CD2C-D980F47058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290A64-006D-2BBF-EADD-BE63F361A9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83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07024" y="552782"/>
            <a:ext cx="4423224" cy="1643663"/>
          </a:xfrm>
        </p:spPr>
        <p:txBody>
          <a:bodyPr vert="horz" lIns="91440" tIns="45720" rIns="91440" bIns="45720" rtlCol="0" anchor="ctr">
            <a:normAutofit/>
          </a:bodyPr>
          <a:lstStyle/>
          <a:p>
            <a:r>
              <a:rPr lang="en-US" sz="4400"/>
              <a:t>Tioluwani's Part</a:t>
            </a:r>
          </a:p>
        </p:txBody>
      </p:sp>
      <p:pic>
        <p:nvPicPr>
          <p:cNvPr id="4" name="Picture 3">
            <a:extLst>
              <a:ext uri="{FF2B5EF4-FFF2-40B4-BE49-F238E27FC236}">
                <a16:creationId xmlns:a16="http://schemas.microsoft.com/office/drawing/2014/main" id="{521803DE-1042-D832-B577-3C8D279F366B}"/>
              </a:ext>
            </a:extLst>
          </p:cNvPr>
          <p:cNvPicPr>
            <a:picLocks noChangeAspect="1"/>
          </p:cNvPicPr>
          <p:nvPr/>
        </p:nvPicPr>
        <p:blipFill>
          <a:blip r:embed="rId2"/>
          <a:srcRect l="42341" r="10363"/>
          <a:stretch/>
        </p:blipFill>
        <p:spPr>
          <a:xfrm>
            <a:off x="371726" y="334546"/>
            <a:ext cx="5182616" cy="6188918"/>
          </a:xfrm>
          <a:prstGeom prst="rect">
            <a:avLst/>
          </a:prstGeom>
        </p:spPr>
      </p:pic>
      <p:sp>
        <p:nvSpPr>
          <p:cNvPr id="3" name="TextBox 2">
            <a:extLst>
              <a:ext uri="{FF2B5EF4-FFF2-40B4-BE49-F238E27FC236}">
                <a16:creationId xmlns:a16="http://schemas.microsoft.com/office/drawing/2014/main" id="{C70BC433-3C1C-C83E-CB34-0CFA7AD3D2A2}"/>
              </a:ext>
            </a:extLst>
          </p:cNvPr>
          <p:cNvSpPr txBox="1"/>
          <p:nvPr/>
        </p:nvSpPr>
        <p:spPr>
          <a:xfrm>
            <a:off x="5907024" y="2735229"/>
            <a:ext cx="4423224" cy="310835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120000"/>
              </a:lnSpc>
              <a:spcAft>
                <a:spcPts val="600"/>
              </a:spcAft>
              <a:buFont typeface="Arial" panose="020B0604020202020204" pitchFamily="34" charset="0"/>
              <a:buChar char="•"/>
            </a:pPr>
            <a:r>
              <a:rPr lang="en-US" sz="1100"/>
              <a:t>Implementing the logic for the spring and simulating/applying the physics of a mass-spring system</a:t>
            </a:r>
          </a:p>
          <a:p>
            <a:pPr marL="742950" lvl="1" indent="-228600">
              <a:lnSpc>
                <a:spcPct val="120000"/>
              </a:lnSpc>
              <a:spcAft>
                <a:spcPts val="600"/>
              </a:spcAft>
              <a:buFont typeface="Arial" panose="020B0604020202020204" pitchFamily="34" charset="0"/>
              <a:buChar char="•"/>
            </a:pPr>
            <a:r>
              <a:rPr lang="en-US" sz="1100"/>
              <a:t>Based on Hooke’s Law (F = -kx) and the laws of motion</a:t>
            </a:r>
          </a:p>
          <a:p>
            <a:pPr marL="1200150" lvl="2" indent="-228600">
              <a:lnSpc>
                <a:spcPct val="120000"/>
              </a:lnSpc>
              <a:spcAft>
                <a:spcPts val="600"/>
              </a:spcAft>
              <a:buFont typeface="Arial" panose="020B0604020202020204" pitchFamily="34" charset="0"/>
              <a:buChar char="•"/>
            </a:pPr>
            <a:r>
              <a:rPr lang="en-US" sz="1100"/>
              <a:t>Shows the system’s displacement, velocity, and energy over time.</a:t>
            </a:r>
          </a:p>
          <a:p>
            <a:pPr marL="742950" lvl="1" indent="-228600">
              <a:lnSpc>
                <a:spcPct val="120000"/>
              </a:lnSpc>
              <a:spcAft>
                <a:spcPts val="600"/>
              </a:spcAft>
              <a:buFont typeface="Arial" panose="020B0604020202020204" pitchFamily="34" charset="0"/>
              <a:buChar char="•"/>
            </a:pPr>
            <a:r>
              <a:rPr lang="en-US" sz="1100"/>
              <a:t>Apply physics laws such as:</a:t>
            </a:r>
          </a:p>
          <a:p>
            <a:pPr marL="1200150" lvl="2" indent="-228600">
              <a:lnSpc>
                <a:spcPct val="120000"/>
              </a:lnSpc>
              <a:spcAft>
                <a:spcPts val="600"/>
              </a:spcAft>
              <a:buFont typeface="Arial" panose="020B0604020202020204" pitchFamily="34" charset="0"/>
              <a:buChar char="•"/>
            </a:pPr>
            <a:r>
              <a:rPr lang="en-US" sz="1100"/>
              <a:t>Newton's 2nd Law (F= ma)</a:t>
            </a:r>
          </a:p>
          <a:p>
            <a:pPr marL="1200150" lvl="2" indent="-228600">
              <a:lnSpc>
                <a:spcPct val="120000"/>
              </a:lnSpc>
              <a:spcAft>
                <a:spcPts val="600"/>
              </a:spcAft>
              <a:buFont typeface="Arial" panose="020B0604020202020204" pitchFamily="34" charset="0"/>
              <a:buChar char="•"/>
            </a:pPr>
            <a:r>
              <a:rPr lang="en-US" sz="1100"/>
              <a:t>Energy Conservation(Potential(U),Kinetic(KE),Mechanical(E)) </a:t>
            </a:r>
          </a:p>
          <a:p>
            <a:pPr marL="1200150" lvl="2" indent="-228600">
              <a:lnSpc>
                <a:spcPct val="120000"/>
              </a:lnSpc>
              <a:spcAft>
                <a:spcPts val="600"/>
              </a:spcAft>
              <a:buFont typeface="Arial" panose="020B0604020202020204" pitchFamily="34" charset="0"/>
              <a:buChar char="•"/>
            </a:pPr>
            <a:r>
              <a:rPr lang="en-US" sz="1100"/>
              <a:t>Oscillation Period( T)</a:t>
            </a:r>
          </a:p>
          <a:p>
            <a:pPr marL="1200150" lvl="2" indent="-228600">
              <a:lnSpc>
                <a:spcPct val="120000"/>
              </a:lnSpc>
              <a:spcAft>
                <a:spcPts val="600"/>
              </a:spcAft>
              <a:buFont typeface="Arial" panose="020B0604020202020204" pitchFamily="34" charset="0"/>
              <a:buChar char="•"/>
            </a:pPr>
            <a:r>
              <a:rPr lang="en-US" sz="1100"/>
              <a:t>Projectile Motion</a:t>
            </a:r>
          </a:p>
          <a:p>
            <a:pPr marL="1200150" lvl="2" indent="-228600">
              <a:lnSpc>
                <a:spcPct val="120000"/>
              </a:lnSpc>
              <a:spcAft>
                <a:spcPts val="600"/>
              </a:spcAft>
              <a:buFont typeface="Arial" panose="020B0604020202020204" pitchFamily="34" charset="0"/>
              <a:buChar char="•"/>
            </a:pPr>
            <a:endParaRPr lang="en-US" sz="1100"/>
          </a:p>
          <a:p>
            <a:pPr marL="285750" indent="-228600">
              <a:lnSpc>
                <a:spcPct val="120000"/>
              </a:lnSpc>
              <a:spcAft>
                <a:spcPts val="600"/>
              </a:spcAft>
              <a:buFont typeface="Arial" panose="020B0604020202020204" pitchFamily="34" charset="0"/>
              <a:buChar char="•"/>
            </a:pPr>
            <a:endParaRPr lang="en-US" sz="1100"/>
          </a:p>
        </p:txBody>
      </p:sp>
      <p:cxnSp>
        <p:nvCxnSpPr>
          <p:cNvPr id="6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13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07024" y="552782"/>
            <a:ext cx="4423224" cy="1643663"/>
          </a:xfrm>
        </p:spPr>
        <p:txBody>
          <a:bodyPr vert="horz" lIns="91440" tIns="45720" rIns="91440" bIns="45720" rtlCol="0" anchor="ctr">
            <a:normAutofit/>
          </a:bodyPr>
          <a:lstStyle/>
          <a:p>
            <a:r>
              <a:rPr lang="en-US" sz="4400"/>
              <a:t>Michel's Part</a:t>
            </a:r>
          </a:p>
        </p:txBody>
      </p:sp>
      <p:pic>
        <p:nvPicPr>
          <p:cNvPr id="4" name="Picture 3">
            <a:extLst>
              <a:ext uri="{FF2B5EF4-FFF2-40B4-BE49-F238E27FC236}">
                <a16:creationId xmlns:a16="http://schemas.microsoft.com/office/drawing/2014/main" id="{521803DE-1042-D832-B577-3C8D279F366B}"/>
              </a:ext>
            </a:extLst>
          </p:cNvPr>
          <p:cNvPicPr>
            <a:picLocks noChangeAspect="1"/>
          </p:cNvPicPr>
          <p:nvPr/>
        </p:nvPicPr>
        <p:blipFill>
          <a:blip r:embed="rId2"/>
          <a:srcRect t="2277" r="-1" b="7338"/>
          <a:stretch/>
        </p:blipFill>
        <p:spPr>
          <a:xfrm>
            <a:off x="367743" y="338192"/>
            <a:ext cx="5195892" cy="6181617"/>
          </a:xfrm>
          <a:prstGeom prst="rect">
            <a:avLst/>
          </a:prstGeom>
        </p:spPr>
      </p:pic>
      <p:sp>
        <p:nvSpPr>
          <p:cNvPr id="3" name="TextBox 2">
            <a:extLst>
              <a:ext uri="{FF2B5EF4-FFF2-40B4-BE49-F238E27FC236}">
                <a16:creationId xmlns:a16="http://schemas.microsoft.com/office/drawing/2014/main" id="{264E19E5-9FCA-870D-6E6C-1B71F40EC46B}"/>
              </a:ext>
            </a:extLst>
          </p:cNvPr>
          <p:cNvSpPr txBox="1"/>
          <p:nvPr/>
        </p:nvSpPr>
        <p:spPr>
          <a:xfrm>
            <a:off x="5907024" y="2735229"/>
            <a:ext cx="4423224" cy="310835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marL="285750" indent="-228600">
              <a:lnSpc>
                <a:spcPct val="120000"/>
              </a:lnSpc>
              <a:spcAft>
                <a:spcPts val="600"/>
              </a:spcAft>
              <a:buFont typeface="Arial" panose="020B0604020202020204" pitchFamily="34" charset="0"/>
              <a:buChar char="•"/>
            </a:pPr>
            <a:r>
              <a:rPr lang="en-US" sz="1500"/>
              <a:t>Visuals: </a:t>
            </a:r>
          </a:p>
          <a:p>
            <a:pPr lvl="1" indent="-228600">
              <a:lnSpc>
                <a:spcPct val="120000"/>
              </a:lnSpc>
              <a:spcAft>
                <a:spcPts val="600"/>
              </a:spcAft>
              <a:buFont typeface="Courier New" panose="020B0604020202020204" pitchFamily="34" charset="0"/>
              <a:buChar char="o"/>
            </a:pPr>
            <a:r>
              <a:rPr lang="en-US" sz="1500"/>
              <a:t>Part of three scenes: main menu, game screen, settings</a:t>
            </a:r>
          </a:p>
          <a:p>
            <a:pPr marL="342900" indent="-285750">
              <a:lnSpc>
                <a:spcPct val="120000"/>
              </a:lnSpc>
              <a:spcAft>
                <a:spcPts val="600"/>
              </a:spcAft>
              <a:buFont typeface="Arial" panose="020B0604020202020204" pitchFamily="34" charset="0"/>
              <a:buChar char="•"/>
            </a:pPr>
            <a:r>
              <a:rPr lang="en-US" sz="1500">
                <a:ea typeface="+mn-lt"/>
                <a:cs typeface="+mn-lt"/>
              </a:rPr>
              <a:t>Develop the core gameplay loop.</a:t>
            </a:r>
            <a:endParaRPr lang="en-US"/>
          </a:p>
          <a:p>
            <a:pPr marL="342900" indent="-285750">
              <a:lnSpc>
                <a:spcPct val="120000"/>
              </a:lnSpc>
              <a:spcAft>
                <a:spcPts val="600"/>
              </a:spcAft>
              <a:buFont typeface="Arial" panose="020B0604020202020204" pitchFamily="34" charset="0"/>
              <a:buChar char="•"/>
            </a:pPr>
            <a:r>
              <a:rPr lang="en-US" sz="1500">
                <a:ea typeface="+mn-lt"/>
                <a:cs typeface="+mn-lt"/>
              </a:rPr>
              <a:t>Ensure balance and fairness in game mechanics.</a:t>
            </a:r>
            <a:endParaRPr lang="en-US"/>
          </a:p>
          <a:p>
            <a:pPr marL="342900" indent="-285750">
              <a:lnSpc>
                <a:spcPct val="120000"/>
              </a:lnSpc>
              <a:spcAft>
                <a:spcPts val="600"/>
              </a:spcAft>
              <a:buFont typeface="Arial" panose="020B0604020202020204" pitchFamily="34" charset="0"/>
              <a:buChar char="•"/>
            </a:pPr>
            <a:r>
              <a:rPr lang="en-US" sz="1500">
                <a:ea typeface="+mn-lt"/>
                <a:cs typeface="+mn-lt"/>
              </a:rPr>
              <a:t>Enhance player agency to improve interactivity and decision-making.</a:t>
            </a:r>
            <a:endParaRPr lang="en-US"/>
          </a:p>
          <a:p>
            <a:pPr marL="342900" indent="-285750">
              <a:lnSpc>
                <a:spcPct val="120000"/>
              </a:lnSpc>
              <a:spcAft>
                <a:spcPts val="600"/>
              </a:spcAft>
              <a:buFont typeface="Arial" panose="020B0604020202020204" pitchFamily="34" charset="0"/>
              <a:buChar char="•"/>
            </a:pPr>
            <a:r>
              <a:rPr lang="en-US" sz="1500">
                <a:ea typeface="+mn-lt"/>
                <a:cs typeface="+mn-lt"/>
              </a:rPr>
              <a:t>Implement a structured progression system.</a:t>
            </a:r>
            <a:endParaRPr lang="en-US"/>
          </a:p>
          <a:p>
            <a:pPr marL="342900" indent="-285750">
              <a:lnSpc>
                <a:spcPct val="120000"/>
              </a:lnSpc>
              <a:spcAft>
                <a:spcPts val="600"/>
              </a:spcAft>
              <a:buFont typeface="Arial" panose="020B0604020202020204" pitchFamily="34" charset="0"/>
              <a:buChar char="•"/>
            </a:pPr>
            <a:r>
              <a:rPr lang="en-US" sz="1500">
                <a:ea typeface="+mn-lt"/>
                <a:cs typeface="+mn-lt"/>
              </a:rPr>
              <a:t>Integrate audio elements for an immersive experience.</a:t>
            </a:r>
          </a:p>
          <a:p>
            <a:pPr marL="285750" indent="-228600">
              <a:lnSpc>
                <a:spcPct val="120000"/>
              </a:lnSpc>
              <a:spcAft>
                <a:spcPts val="600"/>
              </a:spcAft>
              <a:buFont typeface="Arial" panose="020B0604020202020204" pitchFamily="34" charset="0"/>
              <a:buChar char="•"/>
            </a:pPr>
            <a:endParaRPr lang="en-US" sz="1500"/>
          </a:p>
          <a:p>
            <a:pPr marL="285750" indent="-228600">
              <a:lnSpc>
                <a:spcPct val="120000"/>
              </a:lnSpc>
              <a:spcAft>
                <a:spcPts val="600"/>
              </a:spcAft>
              <a:buFont typeface="Arial" panose="020B0604020202020204" pitchFamily="34" charset="0"/>
              <a:buChar char="•"/>
            </a:pPr>
            <a:endParaRPr lang="en-US" sz="1500"/>
          </a:p>
          <a:p>
            <a:pPr marL="285750" indent="-228600">
              <a:lnSpc>
                <a:spcPct val="120000"/>
              </a:lnSpc>
              <a:spcAft>
                <a:spcPts val="600"/>
              </a:spcAft>
              <a:buFont typeface="Arial" panose="020B0604020202020204" pitchFamily="34" charset="0"/>
              <a:buChar char="•"/>
            </a:pPr>
            <a:endParaRPr lang="en-US" sz="1500"/>
          </a:p>
        </p:txBody>
      </p:sp>
      <p:cxnSp>
        <p:nvCxnSpPr>
          <p:cNvPr id="6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38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lack">
            <a:extLst>
              <a:ext uri="{FF2B5EF4-FFF2-40B4-BE49-F238E27FC236}">
                <a16:creationId xmlns:a16="http://schemas.microsoft.com/office/drawing/2014/main" id="{E99D7AAF-4170-4D21-AB6C-605F6F10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1803DE-1042-D832-B577-3C8D279F366B}"/>
              </a:ext>
            </a:extLst>
          </p:cNvPr>
          <p:cNvPicPr>
            <a:picLocks noChangeAspect="1"/>
          </p:cNvPicPr>
          <p:nvPr/>
        </p:nvPicPr>
        <p:blipFill>
          <a:blip r:embed="rId2">
            <a:alphaModFix amt="40000"/>
          </a:blip>
          <a:srcRect t="2276" r="-1" b="7338"/>
          <a:stretch/>
        </p:blipFill>
        <p:spPr>
          <a:xfrm>
            <a:off x="20" y="10"/>
            <a:ext cx="12188932" cy="6857990"/>
          </a:xfrm>
          <a:prstGeom prst="rect">
            <a:avLst/>
          </a:prstGeom>
        </p:spPr>
      </p:pic>
      <p:sp>
        <p:nvSpPr>
          <p:cNvPr id="28"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3706" y="229387"/>
            <a:ext cx="9456049" cy="853187"/>
          </a:xfrm>
        </p:spPr>
        <p:txBody>
          <a:bodyPr anchor="b">
            <a:normAutofit/>
          </a:bodyPr>
          <a:lstStyle/>
          <a:p>
            <a:r>
              <a:rPr lang="en-US" sz="4000">
                <a:solidFill>
                  <a:srgbClr val="FFFFFF"/>
                </a:solidFill>
              </a:rPr>
              <a:t>Ideas</a:t>
            </a:r>
          </a:p>
        </p:txBody>
      </p:sp>
      <p:cxnSp>
        <p:nvCxnSpPr>
          <p:cNvPr id="30"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BAB8D175-8AC1-3915-9C3F-89EA43D4203B}"/>
              </a:ext>
            </a:extLst>
          </p:cNvPr>
          <p:cNvGraphicFramePr>
            <a:graphicFrameLocks noGrp="1"/>
          </p:cNvGraphicFramePr>
          <p:nvPr>
            <p:extLst>
              <p:ext uri="{D42A27DB-BD31-4B8C-83A1-F6EECF244321}">
                <p14:modId xmlns:p14="http://schemas.microsoft.com/office/powerpoint/2010/main" val="3940009496"/>
              </p:ext>
            </p:extLst>
          </p:nvPr>
        </p:nvGraphicFramePr>
        <p:xfrm>
          <a:off x="2446194" y="338004"/>
          <a:ext cx="8294448" cy="5709664"/>
        </p:xfrm>
        <a:graphic>
          <a:graphicData uri="http://schemas.openxmlformats.org/drawingml/2006/table">
            <a:tbl>
              <a:tblPr firstRow="1" bandRow="1">
                <a:tableStyleId>{073A0DAA-6AF3-43AB-8588-CEC1D06C72B9}</a:tableStyleId>
              </a:tblPr>
              <a:tblGrid>
                <a:gridCol w="4147224">
                  <a:extLst>
                    <a:ext uri="{9D8B030D-6E8A-4147-A177-3AD203B41FA5}">
                      <a16:colId xmlns:a16="http://schemas.microsoft.com/office/drawing/2014/main" val="57885660"/>
                    </a:ext>
                  </a:extLst>
                </a:gridCol>
                <a:gridCol w="4147224">
                  <a:extLst>
                    <a:ext uri="{9D8B030D-6E8A-4147-A177-3AD203B41FA5}">
                      <a16:colId xmlns:a16="http://schemas.microsoft.com/office/drawing/2014/main" val="2771364931"/>
                    </a:ext>
                  </a:extLst>
                </a:gridCol>
              </a:tblGrid>
              <a:tr h="539666">
                <a:tc>
                  <a:txBody>
                    <a:bodyPr/>
                    <a:lstStyle/>
                    <a:p>
                      <a:r>
                        <a:rPr lang="en-US"/>
                        <a:t>Project Ideas</a:t>
                      </a:r>
                    </a:p>
                  </a:txBody>
                  <a:tcPr/>
                </a:tc>
                <a:tc>
                  <a:txBody>
                    <a:bodyPr/>
                    <a:lstStyle/>
                    <a:p>
                      <a:r>
                        <a:rPr lang="en-US"/>
                        <a:t>Description </a:t>
                      </a:r>
                    </a:p>
                  </a:txBody>
                  <a:tcPr/>
                </a:tc>
                <a:extLst>
                  <a:ext uri="{0D108BD9-81ED-4DB2-BD59-A6C34878D82A}">
                    <a16:rowId xmlns:a16="http://schemas.microsoft.com/office/drawing/2014/main" val="945995283"/>
                  </a:ext>
                </a:extLst>
              </a:tr>
              <a:tr h="874259">
                <a:tc>
                  <a:txBody>
                    <a:bodyPr/>
                    <a:lstStyle/>
                    <a:p>
                      <a:r>
                        <a:rPr lang="en-US" sz="1400">
                          <a:latin typeface="Univers Condensed"/>
                        </a:rPr>
                        <a:t>Luca Furino: </a:t>
                      </a:r>
                      <a:r>
                        <a:rPr lang="en-US" sz="1400" b="0" i="0" u="none" strike="noStrike" noProof="0">
                          <a:solidFill>
                            <a:srgbClr val="000000"/>
                          </a:solidFill>
                          <a:latin typeface="Univers Condensed"/>
                        </a:rPr>
                        <a:t>Spring-Block System Simulator</a:t>
                      </a:r>
                      <a:endParaRPr lang="en-US" sz="1400">
                        <a:latin typeface="Univers Condensed"/>
                      </a:endParaRPr>
                    </a:p>
                  </a:txBody>
                  <a:tcPr/>
                </a:tc>
                <a:tc>
                  <a:txBody>
                    <a:bodyPr/>
                    <a:lstStyle/>
                    <a:p>
                      <a:pPr lvl="0">
                        <a:buNone/>
                      </a:pPr>
                      <a:r>
                        <a:rPr lang="en-US" sz="1200" b="0" i="0" u="none" strike="noStrike" noProof="0">
                          <a:solidFill>
                            <a:srgbClr val="000000"/>
                          </a:solidFill>
                          <a:latin typeface="Univers Condensed"/>
                        </a:rPr>
                        <a:t>A program that provides visualization of a spring undergoing tension and compression from an attached mass. This project would incorporate physics principles such as Hooke’s Law and the Conservation of Energy. </a:t>
                      </a:r>
                      <a:endParaRPr lang="en-US" sz="1200">
                        <a:latin typeface="Univers Condensed"/>
                      </a:endParaRPr>
                    </a:p>
                  </a:txBody>
                  <a:tcPr/>
                </a:tc>
                <a:extLst>
                  <a:ext uri="{0D108BD9-81ED-4DB2-BD59-A6C34878D82A}">
                    <a16:rowId xmlns:a16="http://schemas.microsoft.com/office/drawing/2014/main" val="1184777993"/>
                  </a:ext>
                </a:extLst>
              </a:tr>
              <a:tr h="1090127">
                <a:tc>
                  <a:txBody>
                    <a:bodyPr/>
                    <a:lstStyle/>
                    <a:p>
                      <a:r>
                        <a:rPr lang="en-US" sz="1400">
                          <a:latin typeface="Univers Condensed"/>
                        </a:rPr>
                        <a:t>Alessandro Pomponi: Projectile Motion Simulator</a:t>
                      </a:r>
                    </a:p>
                  </a:txBody>
                  <a:tcPr/>
                </a:tc>
                <a:tc>
                  <a:txBody>
                    <a:bodyPr/>
                    <a:lstStyle/>
                    <a:p>
                      <a:r>
                        <a:rPr lang="en-US" sz="1200">
                          <a:latin typeface="Univers Condensed"/>
                        </a:rPr>
                        <a:t>A program that demonstrates an animation based off projectile motion physics and works based off variables like initial velocity, angle, gravity, etc.</a:t>
                      </a:r>
                    </a:p>
                  </a:txBody>
                  <a:tcPr/>
                </a:tc>
                <a:extLst>
                  <a:ext uri="{0D108BD9-81ED-4DB2-BD59-A6C34878D82A}">
                    <a16:rowId xmlns:a16="http://schemas.microsoft.com/office/drawing/2014/main" val="2233744362"/>
                  </a:ext>
                </a:extLst>
              </a:tr>
              <a:tr h="1262816">
                <a:tc>
                  <a:txBody>
                    <a:bodyPr/>
                    <a:lstStyle/>
                    <a:p>
                      <a:r>
                        <a:rPr lang="en-US" sz="1400">
                          <a:latin typeface="Univers Condensed"/>
                        </a:rPr>
                        <a:t>Tioluwani Adesina: Orbital Motion Simulator </a:t>
                      </a:r>
                    </a:p>
                  </a:txBody>
                  <a:tcPr/>
                </a:tc>
                <a:tc>
                  <a:txBody>
                    <a:bodyPr/>
                    <a:lstStyle/>
                    <a:p>
                      <a:pPr lvl="0">
                        <a:buNone/>
                      </a:pPr>
                      <a:r>
                        <a:rPr lang="en-US" sz="1200" b="0" i="0" u="none" strike="noStrike" noProof="0">
                          <a:solidFill>
                            <a:srgbClr val="000000"/>
                          </a:solidFill>
                          <a:latin typeface="Univers Condensed"/>
                        </a:rPr>
                        <a:t>The project is centered around developing a 2D gravity simulator using Java and JavaFX to demonstrate the effects of gravitational forces and orbital mechanics on bodies such as stars, planets, moons, and satellites (both natural and artificial) using physics laws such as Newton's Law of Universal Gravitation and Kepler's laws of planetary motion.</a:t>
                      </a:r>
                    </a:p>
                  </a:txBody>
                  <a:tcPr/>
                </a:tc>
                <a:extLst>
                  <a:ext uri="{0D108BD9-81ED-4DB2-BD59-A6C34878D82A}">
                    <a16:rowId xmlns:a16="http://schemas.microsoft.com/office/drawing/2014/main" val="2989180635"/>
                  </a:ext>
                </a:extLst>
              </a:tr>
              <a:tr h="874259">
                <a:tc>
                  <a:txBody>
                    <a:bodyPr/>
                    <a:lstStyle/>
                    <a:p>
                      <a:pPr lvl="0">
                        <a:buNone/>
                      </a:pPr>
                      <a:r>
                        <a:rPr lang="en-US" sz="1400">
                          <a:latin typeface="Univers Condensed"/>
                        </a:rPr>
                        <a:t>Michel Al Khouri: Projectile motion + spring </a:t>
                      </a:r>
                    </a:p>
                  </a:txBody>
                  <a:tcPr/>
                </a:tc>
                <a:tc>
                  <a:txBody>
                    <a:bodyPr/>
                    <a:lstStyle/>
                    <a:p>
                      <a:pPr lvl="0">
                        <a:buNone/>
                      </a:pPr>
                      <a:r>
                        <a:rPr lang="en-US" sz="1200">
                          <a:latin typeface="Univers Condensed"/>
                        </a:rPr>
                        <a:t>The project will have a ball being launched using a spring. It is a 2D project that will include wind resistance with a basket being at the other end of the screen.  The user will have difficulty scoring the ball because the position.</a:t>
                      </a:r>
                    </a:p>
                  </a:txBody>
                  <a:tcPr/>
                </a:tc>
                <a:extLst>
                  <a:ext uri="{0D108BD9-81ED-4DB2-BD59-A6C34878D82A}">
                    <a16:rowId xmlns:a16="http://schemas.microsoft.com/office/drawing/2014/main" val="1248680878"/>
                  </a:ext>
                </a:extLst>
              </a:tr>
              <a:tr h="1068537">
                <a:tc>
                  <a:txBody>
                    <a:bodyPr/>
                    <a:lstStyle/>
                    <a:p>
                      <a:r>
                        <a:rPr lang="en-US" sz="1400">
                          <a:solidFill>
                            <a:schemeClr val="tx1"/>
                          </a:solidFill>
                          <a:latin typeface="Univers Condensed"/>
                        </a:rPr>
                        <a:t>Chosen Project: Spring Block + Projectile Motion</a:t>
                      </a:r>
                    </a:p>
                  </a:txBody>
                  <a:tcPr>
                    <a:solidFill>
                      <a:srgbClr val="7030A0"/>
                    </a:solidFill>
                  </a:tcPr>
                </a:tc>
                <a:tc>
                  <a:txBody>
                    <a:bodyPr/>
                    <a:lstStyle/>
                    <a:p>
                      <a:r>
                        <a:rPr lang="en-US" sz="1200">
                          <a:solidFill>
                            <a:schemeClr val="tx1"/>
                          </a:solidFill>
                          <a:latin typeface="Univers Condensed"/>
                        </a:rPr>
                        <a:t>The program will be comprised of a spring system that will launch a ball based on user inputted values which will have the goal of hitting a specific destination. The program will also have the user try and obtain the greatest number of points possible in a limited time. </a:t>
                      </a:r>
                    </a:p>
                  </a:txBody>
                  <a:tcPr>
                    <a:solidFill>
                      <a:srgbClr val="7030A0"/>
                    </a:solidFill>
                  </a:tcPr>
                </a:tc>
                <a:extLst>
                  <a:ext uri="{0D108BD9-81ED-4DB2-BD59-A6C34878D82A}">
                    <a16:rowId xmlns:a16="http://schemas.microsoft.com/office/drawing/2014/main" val="3772643485"/>
                  </a:ext>
                </a:extLst>
              </a:tr>
            </a:tbl>
          </a:graphicData>
        </a:graphic>
      </p:graphicFrame>
      <p:sp>
        <p:nvSpPr>
          <p:cNvPr id="6" name="Rectangle 5">
            <a:extLst>
              <a:ext uri="{FF2B5EF4-FFF2-40B4-BE49-F238E27FC236}">
                <a16:creationId xmlns:a16="http://schemas.microsoft.com/office/drawing/2014/main" id="{96576066-8536-D82C-4267-BEB1991EA1D1}"/>
              </a:ext>
            </a:extLst>
          </p:cNvPr>
          <p:cNvSpPr/>
          <p:nvPr/>
        </p:nvSpPr>
        <p:spPr>
          <a:xfrm>
            <a:off x="364892" y="6045324"/>
            <a:ext cx="10383643" cy="47764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2341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1803DE-1042-D832-B577-3C8D279F366B}"/>
              </a:ext>
            </a:extLst>
          </p:cNvPr>
          <p:cNvPicPr>
            <a:picLocks noChangeAspect="1"/>
          </p:cNvPicPr>
          <p:nvPr/>
        </p:nvPicPr>
        <p:blipFill>
          <a:blip r:embed="rId2">
            <a:alphaModFix/>
          </a:blip>
          <a:srcRect t="2277" r="-1" b="7338"/>
          <a:stretch/>
        </p:blipFill>
        <p:spPr>
          <a:xfrm>
            <a:off x="20" y="10"/>
            <a:ext cx="12188932" cy="6857990"/>
          </a:xfrm>
          <a:prstGeom prst="rect">
            <a:avLst/>
          </a:prstGeom>
        </p:spPr>
      </p:pic>
      <p:sp>
        <p:nvSpPr>
          <p:cNvPr id="39" name="Rectangle 38">
            <a:extLst>
              <a:ext uri="{FF2B5EF4-FFF2-40B4-BE49-F238E27FC236}">
                <a16:creationId xmlns:a16="http://schemas.microsoft.com/office/drawing/2014/main" id="{8509A13B-4750-4C28-974C-8E9C13C5B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55816" y="-1555818"/>
            <a:ext cx="6858000" cy="9969624"/>
          </a:xfrm>
          <a:prstGeom prst="rect">
            <a:avLst/>
          </a:prstGeom>
          <a:gradFill>
            <a:gsLst>
              <a:gs pos="41000">
                <a:srgbClr val="000000">
                  <a:alpha val="50000"/>
                </a:srgbClr>
              </a:gs>
              <a:gs pos="100000">
                <a:srgbClr val="000000">
                  <a:alpha val="0"/>
                </a:srgbClr>
              </a:gs>
              <a:gs pos="0">
                <a:schemeClr val="tx1"/>
              </a:gs>
              <a:gs pos="0">
                <a:srgbClr val="000000">
                  <a:alpha val="5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792E633-023F-4D51-BDB6-6DF0DD540B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1" y="1913965"/>
            <a:ext cx="10378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3889" y="338840"/>
            <a:ext cx="7435244" cy="1067530"/>
          </a:xfrm>
        </p:spPr>
        <p:txBody>
          <a:bodyPr anchor="ctr">
            <a:normAutofit/>
          </a:bodyPr>
          <a:lstStyle/>
          <a:p>
            <a:r>
              <a:rPr lang="en-US" sz="4000">
                <a:solidFill>
                  <a:srgbClr val="FFFFFF"/>
                </a:solidFill>
              </a:rPr>
              <a:t>Physics Concepts</a:t>
            </a:r>
          </a:p>
        </p:txBody>
      </p:sp>
      <p:cxnSp>
        <p:nvCxnSpPr>
          <p:cNvPr id="4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7"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9C4EAFC-A9DE-17AA-F651-96CDAE6DD6E3}"/>
              </a:ext>
            </a:extLst>
          </p:cNvPr>
          <p:cNvSpPr txBox="1"/>
          <p:nvPr/>
        </p:nvSpPr>
        <p:spPr>
          <a:xfrm>
            <a:off x="370220" y="1914808"/>
            <a:ext cx="10373744" cy="45243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The core physics principles behind the project include:</a:t>
            </a:r>
          </a:p>
          <a:p>
            <a:endParaRPr lang="en-US">
              <a:solidFill>
                <a:schemeClr val="tx1"/>
              </a:solidFill>
            </a:endParaRPr>
          </a:p>
          <a:p>
            <a:pPr marL="285750" indent="-285750">
              <a:buFont typeface="Arial"/>
              <a:buChar char="•"/>
            </a:pPr>
            <a:r>
              <a:rPr lang="en-US">
                <a:solidFill>
                  <a:schemeClr val="tx1"/>
                </a:solidFill>
              </a:rPr>
              <a:t>Hooke's Law: </a:t>
            </a:r>
            <a:r>
              <a:rPr lang="en-US" i="1">
                <a:solidFill>
                  <a:schemeClr val="tx1"/>
                </a:solidFill>
              </a:rPr>
              <a:t>F = − k ⋅ x</a:t>
            </a:r>
          </a:p>
          <a:p>
            <a:endParaRPr lang="en-US">
              <a:solidFill>
                <a:schemeClr val="tx1"/>
              </a:solidFill>
            </a:endParaRPr>
          </a:p>
          <a:p>
            <a:pPr marL="285750" indent="-285750">
              <a:buFont typeface="Arial"/>
              <a:buChar char="•"/>
            </a:pPr>
            <a:r>
              <a:rPr lang="en-US">
                <a:solidFill>
                  <a:schemeClr val="tx1"/>
                </a:solidFill>
              </a:rPr>
              <a:t>The Conservation of Energy:</a:t>
            </a:r>
          </a:p>
          <a:p>
            <a:pPr marL="742950" lvl="1" indent="-285750">
              <a:buFont typeface="Courier New"/>
              <a:buChar char="o"/>
            </a:pPr>
            <a:r>
              <a:rPr lang="en-US">
                <a:solidFill>
                  <a:schemeClr val="tx1"/>
                </a:solidFill>
              </a:rPr>
              <a:t>Elastic Potential Energy: </a:t>
            </a:r>
            <a:r>
              <a:rPr lang="en-US" i="1">
                <a:solidFill>
                  <a:schemeClr val="tx1"/>
                </a:solidFill>
              </a:rPr>
              <a:t>U = 1/2kΔx </a:t>
            </a:r>
            <a:r>
              <a:rPr lang="en-US">
                <a:solidFill>
                  <a:schemeClr val="tx1"/>
                </a:solidFill>
                <a:ea typeface="+mn-lt"/>
                <a:cs typeface="+mn-lt"/>
              </a:rPr>
              <a:t>²</a:t>
            </a:r>
            <a:endParaRPr lang="en-US" i="1">
              <a:solidFill>
                <a:schemeClr val="tx1"/>
              </a:solidFill>
              <a:ea typeface="+mn-lt"/>
              <a:cs typeface="+mn-lt"/>
            </a:endParaRPr>
          </a:p>
          <a:p>
            <a:pPr marL="742950" lvl="1" indent="-285750">
              <a:buFont typeface="Courier New"/>
              <a:buChar char="o"/>
            </a:pPr>
            <a:r>
              <a:rPr lang="en-US">
                <a:solidFill>
                  <a:schemeClr val="tx1"/>
                </a:solidFill>
              </a:rPr>
              <a:t>Potential Energy: </a:t>
            </a:r>
            <a:r>
              <a:rPr lang="en-US" i="1">
                <a:solidFill>
                  <a:schemeClr val="tx1"/>
                </a:solidFill>
              </a:rPr>
              <a:t>PE = m ⋅ g ⋅ h</a:t>
            </a:r>
          </a:p>
          <a:p>
            <a:pPr marL="742950" lvl="1" indent="-285750">
              <a:buFont typeface="Courier New"/>
              <a:buChar char="o"/>
            </a:pPr>
            <a:r>
              <a:rPr lang="en-US">
                <a:solidFill>
                  <a:schemeClr val="tx1"/>
                </a:solidFill>
              </a:rPr>
              <a:t>Kinetic Energy: </a:t>
            </a:r>
            <a:r>
              <a:rPr lang="en-US" i="1">
                <a:solidFill>
                  <a:schemeClr val="tx1"/>
                </a:solidFill>
              </a:rPr>
              <a:t>KE = 1/2mv </a:t>
            </a:r>
            <a:r>
              <a:rPr lang="en-US">
                <a:solidFill>
                  <a:schemeClr val="tx1"/>
                </a:solidFill>
                <a:ea typeface="+mn-lt"/>
                <a:cs typeface="+mn-lt"/>
              </a:rPr>
              <a:t>²</a:t>
            </a:r>
          </a:p>
          <a:p>
            <a:endParaRPr lang="en-US">
              <a:solidFill>
                <a:schemeClr val="tx1"/>
              </a:solidFill>
            </a:endParaRPr>
          </a:p>
          <a:p>
            <a:pPr marL="285750" indent="-285750">
              <a:buFont typeface="Arial"/>
              <a:buChar char="•"/>
            </a:pPr>
            <a:r>
              <a:rPr lang="en-US">
                <a:solidFill>
                  <a:schemeClr val="tx1"/>
                </a:solidFill>
              </a:rPr>
              <a:t>2-D Projectile Motion:</a:t>
            </a:r>
          </a:p>
          <a:p>
            <a:pPr marL="742950" lvl="1" indent="-285750">
              <a:buFont typeface="Courier New,monospace"/>
              <a:buChar char="o"/>
            </a:pPr>
            <a:r>
              <a:rPr lang="en-US">
                <a:solidFill>
                  <a:schemeClr val="tx1"/>
                </a:solidFill>
              </a:rPr>
              <a:t>Equation of Motion in the X-Axis: x(t) = v</a:t>
            </a:r>
            <a:r>
              <a:rPr lang="en-US">
                <a:solidFill>
                  <a:schemeClr val="tx1"/>
                </a:solidFill>
                <a:ea typeface="+mn-lt"/>
                <a:cs typeface="+mn-lt"/>
              </a:rPr>
              <a:t>ₓ</a:t>
            </a:r>
            <a:r>
              <a:rPr lang="en-US" i="1">
                <a:solidFill>
                  <a:schemeClr val="tx1"/>
                </a:solidFill>
                <a:ea typeface="+mn-lt"/>
                <a:cs typeface="+mn-lt"/>
              </a:rPr>
              <a:t>⋅ t</a:t>
            </a:r>
          </a:p>
          <a:p>
            <a:pPr marL="742950" lvl="1" indent="-285750">
              <a:buFont typeface="Courier New,monospace"/>
              <a:buChar char="o"/>
            </a:pPr>
            <a:r>
              <a:rPr lang="en-US">
                <a:solidFill>
                  <a:schemeClr val="tx1"/>
                </a:solidFill>
              </a:rPr>
              <a:t>Equation of Motion in the Y-Axis: y(t)</a:t>
            </a:r>
            <a:r>
              <a:rPr lang="en-US">
                <a:solidFill>
                  <a:schemeClr val="tx1"/>
                </a:solidFill>
                <a:ea typeface="+mn-lt"/>
                <a:cs typeface="+mn-lt"/>
              </a:rPr>
              <a:t> = </a:t>
            </a:r>
            <a:r>
              <a:rPr lang="en-US" i="1">
                <a:solidFill>
                  <a:schemeClr val="tx1"/>
                </a:solidFill>
                <a:ea typeface="+mn-lt"/>
                <a:cs typeface="+mn-lt"/>
              </a:rPr>
              <a:t>hₒ + vᵧ ⋅  t  - 1/2gt ²</a:t>
            </a:r>
          </a:p>
          <a:p>
            <a:pPr marL="742950" lvl="1" indent="-285750">
              <a:buFont typeface="Courier New,monospace"/>
              <a:buChar char="o"/>
            </a:pPr>
            <a:endParaRPr lang="en-US" i="1">
              <a:solidFill>
                <a:schemeClr val="tx1"/>
              </a:solidFill>
              <a:ea typeface="+mn-lt"/>
              <a:cs typeface="+mn-lt"/>
            </a:endParaRPr>
          </a:p>
          <a:p>
            <a:pPr marL="742950" lvl="1" indent="-285750">
              <a:buFont typeface="Courier New,monospace"/>
              <a:buChar char="o"/>
            </a:pPr>
            <a:endParaRPr lang="en-US" i="1">
              <a:solidFill>
                <a:schemeClr val="tx1"/>
              </a:solidFill>
              <a:ea typeface="+mn-lt"/>
              <a:cs typeface="+mn-lt"/>
            </a:endParaRPr>
          </a:p>
          <a:p>
            <a:pPr marL="742950" lvl="1" indent="-285750">
              <a:buFont typeface="Courier New,monospace"/>
              <a:buChar char="o"/>
            </a:pPr>
            <a:endParaRPr lang="en-US" i="1">
              <a:solidFill>
                <a:schemeClr val="tx1"/>
              </a:solidFill>
              <a:ea typeface="+mn-lt"/>
              <a:cs typeface="+mn-lt"/>
            </a:endParaRPr>
          </a:p>
          <a:p>
            <a:pPr marL="742950" lvl="1" indent="-285750">
              <a:buFont typeface="Courier New,monospace"/>
              <a:buChar char="o"/>
            </a:pPr>
            <a:endParaRPr lang="en-US" i="1">
              <a:solidFill>
                <a:schemeClr val="tx1"/>
              </a:solidFill>
              <a:ea typeface="+mn-lt"/>
              <a:cs typeface="+mn-lt"/>
            </a:endParaRPr>
          </a:p>
        </p:txBody>
      </p:sp>
      <p:sp>
        <p:nvSpPr>
          <p:cNvPr id="5" name="Rectangle 4">
            <a:extLst>
              <a:ext uri="{FF2B5EF4-FFF2-40B4-BE49-F238E27FC236}">
                <a16:creationId xmlns:a16="http://schemas.microsoft.com/office/drawing/2014/main" id="{C327E283-E9B4-5F90-D929-D21F03EC3042}"/>
              </a:ext>
            </a:extLst>
          </p:cNvPr>
          <p:cNvSpPr/>
          <p:nvPr/>
        </p:nvSpPr>
        <p:spPr>
          <a:xfrm>
            <a:off x="364025" y="1436153"/>
            <a:ext cx="10383643" cy="47764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06789C-C7F3-7D25-F3E8-D63114464726}"/>
              </a:ext>
            </a:extLst>
          </p:cNvPr>
          <p:cNvSpPr/>
          <p:nvPr/>
        </p:nvSpPr>
        <p:spPr>
          <a:xfrm>
            <a:off x="364025" y="6048793"/>
            <a:ext cx="10383643" cy="47764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6923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1803DE-1042-D832-B577-3C8D279F366B}"/>
              </a:ext>
            </a:extLst>
          </p:cNvPr>
          <p:cNvPicPr>
            <a:picLocks noChangeAspect="1"/>
          </p:cNvPicPr>
          <p:nvPr/>
        </p:nvPicPr>
        <p:blipFill>
          <a:blip r:embed="rId2">
            <a:alphaModFix/>
          </a:blip>
          <a:srcRect t="2277" r="-1" b="7338"/>
          <a:stretch/>
        </p:blipFill>
        <p:spPr>
          <a:xfrm>
            <a:off x="20" y="10"/>
            <a:ext cx="12188932" cy="6857990"/>
          </a:xfrm>
          <a:prstGeom prst="rect">
            <a:avLst/>
          </a:prstGeom>
        </p:spPr>
      </p:pic>
      <p:sp>
        <p:nvSpPr>
          <p:cNvPr id="39" name="Rectangle 38">
            <a:extLst>
              <a:ext uri="{FF2B5EF4-FFF2-40B4-BE49-F238E27FC236}">
                <a16:creationId xmlns:a16="http://schemas.microsoft.com/office/drawing/2014/main" id="{8509A13B-4750-4C28-974C-8E9C13C5B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55816" y="-1555818"/>
            <a:ext cx="6858000" cy="9969624"/>
          </a:xfrm>
          <a:prstGeom prst="rect">
            <a:avLst/>
          </a:prstGeom>
          <a:gradFill>
            <a:gsLst>
              <a:gs pos="41000">
                <a:srgbClr val="000000">
                  <a:alpha val="50000"/>
                </a:srgbClr>
              </a:gs>
              <a:gs pos="100000">
                <a:srgbClr val="000000">
                  <a:alpha val="0"/>
                </a:srgbClr>
              </a:gs>
              <a:gs pos="0">
                <a:schemeClr val="tx1"/>
              </a:gs>
              <a:gs pos="0">
                <a:srgbClr val="000000">
                  <a:alpha val="5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792E633-023F-4D51-BDB6-6DF0DD540B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1" y="1913965"/>
            <a:ext cx="10378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6615" y="366594"/>
            <a:ext cx="7435244" cy="1067530"/>
          </a:xfrm>
        </p:spPr>
        <p:txBody>
          <a:bodyPr anchor="ctr">
            <a:normAutofit/>
          </a:bodyPr>
          <a:lstStyle/>
          <a:p>
            <a:r>
              <a:rPr lang="en-US" sz="4000">
                <a:solidFill>
                  <a:srgbClr val="FFFFFF"/>
                </a:solidFill>
              </a:rPr>
              <a:t>Concept Aspects</a:t>
            </a:r>
          </a:p>
        </p:txBody>
      </p:sp>
      <p:cxnSp>
        <p:nvCxnSpPr>
          <p:cNvPr id="4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7"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B5DC0E9-7445-8A31-7B18-08288F495230}"/>
              </a:ext>
            </a:extLst>
          </p:cNvPr>
          <p:cNvSpPr txBox="1"/>
          <p:nvPr/>
        </p:nvSpPr>
        <p:spPr>
          <a:xfrm>
            <a:off x="370840" y="1956667"/>
            <a:ext cx="1033532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project seeks to provide a learning experience through a spring-block/projectile motion simulator.  </a:t>
            </a:r>
          </a:p>
          <a:p>
            <a:pPr marL="285750" indent="-285750">
              <a:buFont typeface="Arial"/>
              <a:buChar char="•"/>
            </a:pPr>
            <a:endParaRPr lang="en-US"/>
          </a:p>
          <a:p>
            <a:pPr marL="285750" indent="-285750">
              <a:buFont typeface="Arial"/>
              <a:buChar char="•"/>
            </a:pPr>
            <a:r>
              <a:rPr lang="en-US"/>
              <a:t>The project itself does not so much solve a problem as it does provide a visual representation of the physics concepts mentioned in the previous slide.</a:t>
            </a:r>
          </a:p>
          <a:p>
            <a:pPr marL="285750" indent="-285750">
              <a:buFont typeface="Arial"/>
              <a:buChar char="•"/>
            </a:pPr>
            <a:endParaRPr lang="en-US"/>
          </a:p>
          <a:p>
            <a:pPr marL="285750" indent="-285750">
              <a:buFont typeface="Arial"/>
              <a:buChar char="•"/>
            </a:pPr>
            <a:r>
              <a:rPr lang="en-US"/>
              <a:t>The category would be interactive as it is the user themselves that guides the experience and because it is a game. It is the user that challenges themselves to see if they can score however many points in a given amount of time. </a:t>
            </a:r>
          </a:p>
          <a:p>
            <a:pPr marL="285750" indent="-285750">
              <a:buFont typeface="Arial"/>
              <a:buChar char="•"/>
            </a:pPr>
            <a:endParaRPr lang="en-US"/>
          </a:p>
          <a:p>
            <a:pPr marL="285750" indent="-285750">
              <a:buFont typeface="Arial"/>
              <a:buChar char="•"/>
            </a:pPr>
            <a:r>
              <a:rPr lang="en-US"/>
              <a:t>Interactive parameters that influence the on-screen animations include a wheel attached to the spring that the user can rotate which affects the degree of rotation, and the ability to manually pull back the spring, compressing it and controlling the amount of force it exerts. </a:t>
            </a:r>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p:txBody>
      </p:sp>
      <p:sp>
        <p:nvSpPr>
          <p:cNvPr id="7" name="Rectangle 6">
            <a:extLst>
              <a:ext uri="{FF2B5EF4-FFF2-40B4-BE49-F238E27FC236}">
                <a16:creationId xmlns:a16="http://schemas.microsoft.com/office/drawing/2014/main" id="{ADB57C82-8334-42F9-A8D9-C378D1BCA74B}"/>
              </a:ext>
            </a:extLst>
          </p:cNvPr>
          <p:cNvSpPr/>
          <p:nvPr/>
        </p:nvSpPr>
        <p:spPr>
          <a:xfrm>
            <a:off x="364893" y="6045324"/>
            <a:ext cx="10383643" cy="47764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C4CEEFB-590D-E212-86DB-6FDF11662D33}"/>
              </a:ext>
            </a:extLst>
          </p:cNvPr>
          <p:cNvSpPr/>
          <p:nvPr/>
        </p:nvSpPr>
        <p:spPr>
          <a:xfrm>
            <a:off x="374185" y="1436153"/>
            <a:ext cx="10383643" cy="47764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62804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07024" y="552782"/>
            <a:ext cx="4423224" cy="1643663"/>
          </a:xfrm>
        </p:spPr>
        <p:txBody>
          <a:bodyPr vert="horz" lIns="91440" tIns="45720" rIns="91440" bIns="45720" rtlCol="0" anchor="ctr">
            <a:normAutofit/>
          </a:bodyPr>
          <a:lstStyle/>
          <a:p>
            <a:r>
              <a:rPr lang="en-US" sz="4400"/>
              <a:t>Typical Input</a:t>
            </a:r>
          </a:p>
        </p:txBody>
      </p:sp>
      <p:pic>
        <p:nvPicPr>
          <p:cNvPr id="4" name="Picture 3">
            <a:extLst>
              <a:ext uri="{FF2B5EF4-FFF2-40B4-BE49-F238E27FC236}">
                <a16:creationId xmlns:a16="http://schemas.microsoft.com/office/drawing/2014/main" id="{521803DE-1042-D832-B577-3C8D279F366B}"/>
              </a:ext>
            </a:extLst>
          </p:cNvPr>
          <p:cNvPicPr>
            <a:picLocks noChangeAspect="1"/>
          </p:cNvPicPr>
          <p:nvPr/>
        </p:nvPicPr>
        <p:blipFill>
          <a:blip r:embed="rId2"/>
          <a:srcRect l="42341" r="10363"/>
          <a:stretch/>
        </p:blipFill>
        <p:spPr>
          <a:xfrm>
            <a:off x="20" y="10"/>
            <a:ext cx="5210493" cy="6857990"/>
          </a:xfrm>
          <a:prstGeom prst="rect">
            <a:avLst/>
          </a:prstGeom>
        </p:spPr>
      </p:pic>
      <p:sp>
        <p:nvSpPr>
          <p:cNvPr id="3" name="TextBox 2">
            <a:extLst>
              <a:ext uri="{FF2B5EF4-FFF2-40B4-BE49-F238E27FC236}">
                <a16:creationId xmlns:a16="http://schemas.microsoft.com/office/drawing/2014/main" id="{B2D56903-78A0-5A0C-8406-6A39D262872D}"/>
              </a:ext>
            </a:extLst>
          </p:cNvPr>
          <p:cNvSpPr txBox="1"/>
          <p:nvPr/>
        </p:nvSpPr>
        <p:spPr>
          <a:xfrm>
            <a:off x="5907024" y="2735229"/>
            <a:ext cx="4423224" cy="310835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20000"/>
              </a:lnSpc>
              <a:spcAft>
                <a:spcPts val="600"/>
              </a:spcAft>
              <a:buFont typeface="Arial" panose="020B0604020202020204" pitchFamily="34" charset="0"/>
              <a:buChar char="•"/>
            </a:pPr>
            <a:endParaRPr lang="en-US" sz="1500"/>
          </a:p>
          <a:p>
            <a:pPr indent="-228600">
              <a:lnSpc>
                <a:spcPct val="120000"/>
              </a:lnSpc>
              <a:spcAft>
                <a:spcPts val="600"/>
              </a:spcAft>
              <a:buFont typeface="Arial" panose="020B0604020202020204" pitchFamily="34" charset="0"/>
              <a:buChar char="•"/>
            </a:pPr>
            <a:r>
              <a:rPr lang="en-US" sz="1500"/>
              <a:t>User will input:</a:t>
            </a:r>
          </a:p>
          <a:p>
            <a:pPr indent="-228600">
              <a:lnSpc>
                <a:spcPct val="120000"/>
              </a:lnSpc>
              <a:spcAft>
                <a:spcPts val="600"/>
              </a:spcAft>
              <a:buFont typeface="Arial" panose="020B0604020202020204" pitchFamily="34" charset="0"/>
              <a:buChar char="•"/>
            </a:pPr>
            <a:r>
              <a:rPr lang="en-US" sz="1500"/>
              <a:t>  - The length the spring (x) will be pulled back.</a:t>
            </a:r>
          </a:p>
          <a:p>
            <a:pPr marL="1200150" lvl="2" indent="-228600">
              <a:lnSpc>
                <a:spcPct val="120000"/>
              </a:lnSpc>
              <a:spcAft>
                <a:spcPts val="600"/>
              </a:spcAft>
              <a:buFont typeface="Arial" panose="020B0604020202020204" pitchFamily="34" charset="0"/>
              <a:buChar char="•"/>
            </a:pPr>
            <a:r>
              <a:rPr lang="en-US" sz="1500"/>
              <a:t>Optional: Slide slider for length value.</a:t>
            </a:r>
          </a:p>
          <a:p>
            <a:pPr indent="-228600">
              <a:lnSpc>
                <a:spcPct val="120000"/>
              </a:lnSpc>
              <a:spcAft>
                <a:spcPts val="600"/>
              </a:spcAft>
              <a:buFont typeface="Arial" panose="020B0604020202020204" pitchFamily="34" charset="0"/>
              <a:buChar char="•"/>
            </a:pPr>
            <a:r>
              <a:rPr lang="en-US" sz="1500"/>
              <a:t>  - The spring value (k) of the spring. </a:t>
            </a:r>
          </a:p>
          <a:p>
            <a:pPr indent="-228600">
              <a:lnSpc>
                <a:spcPct val="120000"/>
              </a:lnSpc>
              <a:spcAft>
                <a:spcPts val="600"/>
              </a:spcAft>
              <a:buFont typeface="Arial" panose="020B0604020202020204" pitchFamily="34" charset="0"/>
              <a:buChar char="•"/>
            </a:pPr>
            <a:r>
              <a:rPr lang="en-US" sz="1500"/>
              <a:t>  - The gravity value.  </a:t>
            </a:r>
          </a:p>
          <a:p>
            <a:pPr indent="-228600">
              <a:lnSpc>
                <a:spcPct val="120000"/>
              </a:lnSpc>
              <a:spcAft>
                <a:spcPts val="600"/>
              </a:spcAft>
              <a:buFont typeface="Arial" panose="020B0604020202020204" pitchFamily="34" charset="0"/>
              <a:buChar char="•"/>
            </a:pPr>
            <a:r>
              <a:rPr lang="en-US" sz="1500"/>
              <a:t>  - The angle of the spring. </a:t>
            </a:r>
          </a:p>
          <a:p>
            <a:pPr marL="1200150" lvl="2" indent="-228600">
              <a:lnSpc>
                <a:spcPct val="120000"/>
              </a:lnSpc>
              <a:spcAft>
                <a:spcPts val="600"/>
              </a:spcAft>
              <a:buFont typeface="Arial" panose="020B0604020202020204" pitchFamily="34" charset="0"/>
              <a:buChar char="•"/>
            </a:pPr>
            <a:r>
              <a:rPr lang="en-US" sz="1500"/>
              <a:t>Optional: Slide angle of the spring.</a:t>
            </a:r>
          </a:p>
        </p:txBody>
      </p:sp>
      <p:cxnSp>
        <p:nvCxnSpPr>
          <p:cNvPr id="79"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4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1803DE-1042-D832-B577-3C8D279F366B}"/>
              </a:ext>
            </a:extLst>
          </p:cNvPr>
          <p:cNvPicPr>
            <a:picLocks noChangeAspect="1"/>
          </p:cNvPicPr>
          <p:nvPr/>
        </p:nvPicPr>
        <p:blipFill>
          <a:blip r:embed="rId2">
            <a:alphaModFix/>
          </a:blip>
          <a:srcRect t="2277" r="-1" b="7338"/>
          <a:stretch/>
        </p:blipFill>
        <p:spPr>
          <a:xfrm>
            <a:off x="20" y="10"/>
            <a:ext cx="12188932" cy="6857990"/>
          </a:xfrm>
          <a:prstGeom prst="rect">
            <a:avLst/>
          </a:prstGeom>
        </p:spPr>
      </p:pic>
      <p:sp>
        <p:nvSpPr>
          <p:cNvPr id="39" name="Rectangle 38">
            <a:extLst>
              <a:ext uri="{FF2B5EF4-FFF2-40B4-BE49-F238E27FC236}">
                <a16:creationId xmlns:a16="http://schemas.microsoft.com/office/drawing/2014/main" id="{8509A13B-4750-4C28-974C-8E9C13C5B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55816" y="-1555818"/>
            <a:ext cx="6858000" cy="9969624"/>
          </a:xfrm>
          <a:prstGeom prst="rect">
            <a:avLst/>
          </a:prstGeom>
          <a:gradFill>
            <a:gsLst>
              <a:gs pos="41000">
                <a:srgbClr val="000000">
                  <a:alpha val="50000"/>
                </a:srgbClr>
              </a:gs>
              <a:gs pos="100000">
                <a:srgbClr val="000000">
                  <a:alpha val="0"/>
                </a:srgbClr>
              </a:gs>
              <a:gs pos="0">
                <a:schemeClr val="tx1"/>
              </a:gs>
              <a:gs pos="0">
                <a:srgbClr val="000000">
                  <a:alpha val="5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792E633-023F-4D51-BDB6-6DF0DD540B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1" y="1913965"/>
            <a:ext cx="10378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6615" y="338716"/>
            <a:ext cx="7435244" cy="1067530"/>
          </a:xfrm>
        </p:spPr>
        <p:txBody>
          <a:bodyPr anchor="ctr">
            <a:normAutofit/>
          </a:bodyPr>
          <a:lstStyle/>
          <a:p>
            <a:r>
              <a:rPr lang="en-US" sz="4000">
                <a:solidFill>
                  <a:srgbClr val="FFFFFF"/>
                </a:solidFill>
              </a:rPr>
              <a:t>Expected Output</a:t>
            </a:r>
          </a:p>
        </p:txBody>
      </p:sp>
      <p:cxnSp>
        <p:nvCxnSpPr>
          <p:cNvPr id="4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7"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D928709-123C-9FC0-CC1D-9EB32ACED805}"/>
              </a:ext>
            </a:extLst>
          </p:cNvPr>
          <p:cNvSpPr txBox="1"/>
          <p:nvPr/>
        </p:nvSpPr>
        <p:spPr>
          <a:xfrm>
            <a:off x="372609" y="1969072"/>
            <a:ext cx="1109323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Univers Condensed"/>
              </a:rPr>
              <a:t>Visual Animation:</a:t>
            </a:r>
            <a:endParaRPr lang="en-US">
              <a:latin typeface="Univers Condensed"/>
            </a:endParaRPr>
          </a:p>
          <a:p>
            <a:r>
              <a:rPr lang="en-US">
                <a:latin typeface="Univers Condensed"/>
              </a:rPr>
              <a:t>  A ball showing the spring in projectile motion, </a:t>
            </a:r>
            <a:r>
              <a:rPr lang="en-US">
                <a:latin typeface="Univers Condensed"/>
                <a:cs typeface="Arial"/>
              </a:rPr>
              <a:t>dynamically updated based on user input.</a:t>
            </a:r>
            <a:endParaRPr lang="en-US">
              <a:latin typeface="Univers Condensed"/>
            </a:endParaRPr>
          </a:p>
          <a:p>
            <a:r>
              <a:rPr lang="en-US" b="1">
                <a:latin typeface="Univers Condensed"/>
                <a:cs typeface="Arial"/>
              </a:rPr>
              <a:t>Graphs:</a:t>
            </a:r>
          </a:p>
          <a:p>
            <a:r>
              <a:rPr lang="en-US">
                <a:latin typeface="Univers Condensed"/>
                <a:cs typeface="Arial"/>
              </a:rPr>
              <a:t>Bar Graphs for Energy Representation:</a:t>
            </a:r>
            <a:endParaRPr lang="en-US">
              <a:latin typeface="Univers Condensed"/>
            </a:endParaRPr>
          </a:p>
          <a:p>
            <a:r>
              <a:rPr lang="en-US">
                <a:latin typeface="Univers Condensed"/>
                <a:cs typeface="Arial"/>
              </a:rPr>
              <a:t>• Energy Representation in Bar Graphs:</a:t>
            </a:r>
            <a:endParaRPr lang="en-US">
              <a:latin typeface="Univers Condensed"/>
            </a:endParaRPr>
          </a:p>
          <a:p>
            <a:r>
              <a:rPr lang="en-US">
                <a:latin typeface="Univers Condensed"/>
                <a:cs typeface="Arial"/>
              </a:rPr>
              <a:t>• A set of dynamic bar graphs will visualize energy values in real time:</a:t>
            </a:r>
            <a:endParaRPr lang="en-US">
              <a:latin typeface="Univers Condensed"/>
            </a:endParaRPr>
          </a:p>
          <a:p>
            <a:r>
              <a:rPr lang="en-US">
                <a:latin typeface="Univers Condensed"/>
                <a:cs typeface="Arial"/>
              </a:rPr>
              <a:t>Energy graphs (plotted in real-time as well as Real-time plotting of energy transformations) including:</a:t>
            </a:r>
          </a:p>
          <a:p>
            <a:r>
              <a:rPr lang="en-US">
                <a:latin typeface="Univers Condensed"/>
                <a:cs typeface="Arial"/>
              </a:rPr>
              <a:t>• Elastic potential energy (spring’s stored energy).</a:t>
            </a:r>
          </a:p>
          <a:p>
            <a:r>
              <a:rPr lang="en-US">
                <a:latin typeface="Univers Condensed"/>
                <a:cs typeface="Arial"/>
              </a:rPr>
              <a:t>• Kinetic energy (motion of the mass).</a:t>
            </a:r>
          </a:p>
          <a:p>
            <a:r>
              <a:rPr lang="en-US">
                <a:latin typeface="Univers Condensed"/>
                <a:cs typeface="Arial"/>
              </a:rPr>
              <a:t>• Gravitational potential energy.</a:t>
            </a:r>
          </a:p>
          <a:p>
            <a:r>
              <a:rPr lang="en-US">
                <a:latin typeface="Univers Condensed"/>
                <a:cs typeface="Arial"/>
              </a:rPr>
              <a:t>• Total mechanical energy (to visualize energy conservation or loss with damping).</a:t>
            </a:r>
          </a:p>
          <a:p>
            <a:r>
              <a:rPr lang="en-US">
                <a:latin typeface="Univers Condensed"/>
                <a:cs typeface="Arial"/>
              </a:rPr>
              <a:t>• Each energy form is displayed as a separate line on the graph, color-coded for clarity.</a:t>
            </a:r>
          </a:p>
          <a:p>
            <a:r>
              <a:rPr lang="en-US" b="1">
                <a:latin typeface="Univers Condensed"/>
                <a:cs typeface="Arial"/>
              </a:rPr>
              <a:t>Timer:</a:t>
            </a:r>
          </a:p>
          <a:p>
            <a:r>
              <a:rPr lang="en-US">
                <a:latin typeface="Univers Condensed"/>
                <a:cs typeface="Arial"/>
              </a:rPr>
              <a:t>Timer showing  the amount of time left on the user's current gameplay.</a:t>
            </a:r>
          </a:p>
        </p:txBody>
      </p:sp>
      <p:sp>
        <p:nvSpPr>
          <p:cNvPr id="6" name="Rectangle 5">
            <a:extLst>
              <a:ext uri="{FF2B5EF4-FFF2-40B4-BE49-F238E27FC236}">
                <a16:creationId xmlns:a16="http://schemas.microsoft.com/office/drawing/2014/main" id="{FFC110E5-6596-67AA-1092-D8943B351983}"/>
              </a:ext>
            </a:extLst>
          </p:cNvPr>
          <p:cNvSpPr/>
          <p:nvPr/>
        </p:nvSpPr>
        <p:spPr>
          <a:xfrm>
            <a:off x="355600" y="6045324"/>
            <a:ext cx="10383643" cy="47764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2103917-D6CC-5FDE-9D20-83A877051DEF}"/>
              </a:ext>
            </a:extLst>
          </p:cNvPr>
          <p:cNvSpPr/>
          <p:nvPr/>
        </p:nvSpPr>
        <p:spPr>
          <a:xfrm>
            <a:off x="374185" y="1436153"/>
            <a:ext cx="10383643" cy="47764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61813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F0B5-A448-D504-1AE4-AC9ED922267A}"/>
              </a:ext>
            </a:extLst>
          </p:cNvPr>
          <p:cNvSpPr>
            <a:spLocks noGrp="1"/>
          </p:cNvSpPr>
          <p:nvPr>
            <p:ph type="title"/>
          </p:nvPr>
        </p:nvSpPr>
        <p:spPr>
          <a:xfrm>
            <a:off x="257842" y="243219"/>
            <a:ext cx="9489000" cy="1325563"/>
          </a:xfrm>
          <a:ln>
            <a:solidFill>
              <a:schemeClr val="bg1"/>
            </a:solidFill>
          </a:ln>
        </p:spPr>
        <p:txBody>
          <a:bodyPr/>
          <a:lstStyle/>
          <a:p>
            <a:r>
              <a:rPr lang="en-US">
                <a:solidFill>
                  <a:schemeClr val="bg1"/>
                </a:solidFill>
              </a:rPr>
              <a:t>Expected Output</a:t>
            </a:r>
          </a:p>
        </p:txBody>
      </p:sp>
      <p:sp>
        <p:nvSpPr>
          <p:cNvPr id="3" name="Content Placeholder 2">
            <a:extLst>
              <a:ext uri="{FF2B5EF4-FFF2-40B4-BE49-F238E27FC236}">
                <a16:creationId xmlns:a16="http://schemas.microsoft.com/office/drawing/2014/main" id="{5C22A8D2-947D-D645-77F1-1ED4A23F06AB}"/>
              </a:ext>
            </a:extLst>
          </p:cNvPr>
          <p:cNvSpPr>
            <a:spLocks noGrp="1"/>
          </p:cNvSpPr>
          <p:nvPr>
            <p:ph idx="1"/>
          </p:nvPr>
        </p:nvSpPr>
        <p:spPr>
          <a:xfrm>
            <a:off x="257842" y="1852605"/>
            <a:ext cx="4868088" cy="4718224"/>
          </a:xfrm>
          <a:ln>
            <a:solidFill>
              <a:schemeClr val="bg1"/>
            </a:solidFill>
          </a:ln>
        </p:spPr>
        <p:txBody>
          <a:bodyPr vert="horz" lIns="91440" tIns="45720" rIns="91440" bIns="45720" rtlCol="0" anchor="t">
            <a:noAutofit/>
          </a:bodyPr>
          <a:lstStyle/>
          <a:p>
            <a:pPr marL="0" indent="0">
              <a:lnSpc>
                <a:spcPct val="100000"/>
              </a:lnSpc>
              <a:spcBef>
                <a:spcPts val="0"/>
              </a:spcBef>
              <a:buNone/>
            </a:pPr>
            <a:r>
              <a:rPr lang="en-US" sz="1200" b="1">
                <a:solidFill>
                  <a:schemeClr val="bg1"/>
                </a:solidFill>
                <a:latin typeface="Univers Condensed"/>
                <a:cs typeface="Arial"/>
              </a:rPr>
              <a:t>Labels and Fields:</a:t>
            </a:r>
            <a:endParaRPr lang="en-US" sz="1200">
              <a:solidFill>
                <a:schemeClr val="bg1"/>
              </a:solidFill>
              <a:latin typeface="Univers Condensed"/>
              <a:cs typeface="Arial"/>
            </a:endParaRPr>
          </a:p>
          <a:p>
            <a:pPr marL="0" indent="0">
              <a:lnSpc>
                <a:spcPct val="100000"/>
              </a:lnSpc>
              <a:spcBef>
                <a:spcPts val="0"/>
              </a:spcBef>
              <a:buNone/>
            </a:pPr>
            <a:r>
              <a:rPr lang="en-US" sz="1200">
                <a:solidFill>
                  <a:schemeClr val="bg1"/>
                </a:solidFill>
                <a:latin typeface="Univers Condensed"/>
                <a:cs typeface="Arial"/>
              </a:rPr>
              <a:t>• Displays real-time numerical values for displacement, velocity, and energy</a:t>
            </a:r>
          </a:p>
          <a:p>
            <a:pPr marL="0" indent="0">
              <a:lnSpc>
                <a:spcPct val="100000"/>
              </a:lnSpc>
              <a:spcBef>
                <a:spcPts val="0"/>
              </a:spcBef>
              <a:buNone/>
            </a:pPr>
            <a:endParaRPr lang="en-US" sz="1200" b="1">
              <a:solidFill>
                <a:schemeClr val="bg1"/>
              </a:solidFill>
              <a:latin typeface="Univers Condensed"/>
              <a:cs typeface="Arial"/>
            </a:endParaRPr>
          </a:p>
          <a:p>
            <a:pPr marL="0" indent="0">
              <a:lnSpc>
                <a:spcPct val="100000"/>
              </a:lnSpc>
              <a:spcBef>
                <a:spcPts val="0"/>
              </a:spcBef>
              <a:buNone/>
            </a:pPr>
            <a:r>
              <a:rPr lang="en-US" sz="1200" b="1">
                <a:solidFill>
                  <a:schemeClr val="bg1"/>
                </a:solidFill>
                <a:latin typeface="Univers Condensed"/>
                <a:cs typeface="Arial"/>
              </a:rPr>
              <a:t>Key Metrics:</a:t>
            </a:r>
            <a:endParaRPr lang="en-US" sz="1200">
              <a:solidFill>
                <a:schemeClr val="bg1"/>
              </a:solidFill>
              <a:latin typeface="Univers Condensed"/>
              <a:cs typeface="Arial"/>
            </a:endParaRPr>
          </a:p>
          <a:p>
            <a:pPr marL="0" indent="0">
              <a:lnSpc>
                <a:spcPct val="100000"/>
              </a:lnSpc>
              <a:spcBef>
                <a:spcPts val="0"/>
              </a:spcBef>
              <a:buNone/>
            </a:pPr>
            <a:r>
              <a:rPr lang="en-US" sz="1200">
                <a:solidFill>
                  <a:schemeClr val="bg1"/>
                </a:solidFill>
                <a:latin typeface="Univers Condensed"/>
                <a:cs typeface="Arial"/>
              </a:rPr>
              <a:t>• The simulation will calculate and display key physics metrics in real time, such as:</a:t>
            </a:r>
          </a:p>
          <a:p>
            <a:pPr marL="0" indent="0">
              <a:lnSpc>
                <a:spcPct val="100000"/>
              </a:lnSpc>
              <a:spcBef>
                <a:spcPts val="0"/>
              </a:spcBef>
              <a:buNone/>
            </a:pPr>
            <a:r>
              <a:rPr lang="en-US" sz="1200">
                <a:solidFill>
                  <a:schemeClr val="bg1"/>
                </a:solidFill>
                <a:latin typeface="Univers Condensed"/>
                <a:cs typeface="Arial"/>
              </a:rPr>
              <a:t>• Oscillation Period (T): The time it takes for one complete cycle of motion.</a:t>
            </a:r>
          </a:p>
          <a:p>
            <a:pPr marL="0" indent="0">
              <a:lnSpc>
                <a:spcPct val="100000"/>
              </a:lnSpc>
              <a:spcBef>
                <a:spcPts val="0"/>
              </a:spcBef>
              <a:buNone/>
            </a:pPr>
            <a:r>
              <a:rPr lang="en-US" sz="1200">
                <a:solidFill>
                  <a:schemeClr val="bg1"/>
                </a:solidFill>
                <a:latin typeface="Univers Condensed"/>
                <a:cs typeface="Arial"/>
              </a:rPr>
              <a:t>• Amplitude (A): The maximum displacement from the equilibrium position.</a:t>
            </a:r>
          </a:p>
          <a:p>
            <a:pPr marL="0" indent="0">
              <a:lnSpc>
                <a:spcPct val="100000"/>
              </a:lnSpc>
              <a:spcBef>
                <a:spcPts val="0"/>
              </a:spcBef>
              <a:buNone/>
            </a:pPr>
            <a:r>
              <a:rPr lang="en-US" sz="1200">
                <a:solidFill>
                  <a:schemeClr val="bg1"/>
                </a:solidFill>
                <a:latin typeface="Univers Condensed"/>
                <a:cs typeface="Arial"/>
              </a:rPr>
              <a:t>• Energy Values: Instantaneous values for kinetic, potential, and elastic potential energy.</a:t>
            </a:r>
          </a:p>
          <a:p>
            <a:pPr marL="0" indent="0">
              <a:lnSpc>
                <a:spcPct val="100000"/>
              </a:lnSpc>
              <a:spcBef>
                <a:spcPts val="0"/>
              </a:spcBef>
              <a:buNone/>
            </a:pPr>
            <a:endParaRPr lang="en-US" sz="1200" b="1">
              <a:solidFill>
                <a:schemeClr val="bg1"/>
              </a:solidFill>
              <a:latin typeface="Univers Condensed"/>
              <a:cs typeface="Arial"/>
            </a:endParaRPr>
          </a:p>
          <a:p>
            <a:pPr marL="0" indent="0">
              <a:lnSpc>
                <a:spcPct val="100000"/>
              </a:lnSpc>
              <a:spcBef>
                <a:spcPts val="0"/>
              </a:spcBef>
              <a:buNone/>
            </a:pPr>
            <a:r>
              <a:rPr lang="en-US" sz="1200" b="1">
                <a:solidFill>
                  <a:schemeClr val="bg1"/>
                </a:solidFill>
                <a:latin typeface="Univers Condensed"/>
                <a:cs typeface="Arial"/>
              </a:rPr>
              <a:t>User Interface Features :</a:t>
            </a:r>
            <a:endParaRPr lang="en-US" sz="1200">
              <a:solidFill>
                <a:schemeClr val="bg1"/>
              </a:solidFill>
              <a:latin typeface="Univers Condensed"/>
              <a:cs typeface="Arial"/>
            </a:endParaRPr>
          </a:p>
          <a:p>
            <a:pPr>
              <a:lnSpc>
                <a:spcPct val="100000"/>
              </a:lnSpc>
              <a:spcBef>
                <a:spcPts val="0"/>
              </a:spcBef>
            </a:pPr>
            <a:r>
              <a:rPr lang="en-US" sz="1200">
                <a:solidFill>
                  <a:schemeClr val="bg1"/>
                </a:solidFill>
                <a:latin typeface="Univers Condensed"/>
                <a:cs typeface="Arial"/>
              </a:rPr>
              <a:t>Interactive Sliders</a:t>
            </a:r>
          </a:p>
          <a:p>
            <a:pPr>
              <a:lnSpc>
                <a:spcPct val="100000"/>
              </a:lnSpc>
              <a:spcBef>
                <a:spcPts val="0"/>
              </a:spcBef>
            </a:pPr>
            <a:r>
              <a:rPr lang="en-US" sz="1200">
                <a:solidFill>
                  <a:schemeClr val="bg1"/>
                </a:solidFill>
                <a:latin typeface="Univers Condensed"/>
                <a:cs typeface="Arial"/>
              </a:rPr>
              <a:t>Slider to adjust spring constant (k) to make the spring stiffer or flexible</a:t>
            </a:r>
          </a:p>
          <a:p>
            <a:pPr marL="0" indent="0">
              <a:buNone/>
            </a:pPr>
            <a:r>
              <a:rPr lang="en-US" sz="1200" b="1">
                <a:solidFill>
                  <a:schemeClr val="bg1"/>
                </a:solidFill>
                <a:latin typeface="Univers Condensed"/>
                <a:cs typeface="Arial"/>
              </a:rPr>
              <a:t>Sound Effects:</a:t>
            </a:r>
            <a:endParaRPr lang="en-US" sz="1200">
              <a:solidFill>
                <a:schemeClr val="bg1"/>
              </a:solidFill>
              <a:latin typeface="Univers Condensed"/>
              <a:cs typeface="Arial"/>
            </a:endParaRPr>
          </a:p>
          <a:p>
            <a:r>
              <a:rPr lang="en-US" sz="1200">
                <a:solidFill>
                  <a:schemeClr val="bg1"/>
                </a:solidFill>
                <a:latin typeface="Univers Condensed"/>
                <a:cs typeface="Arial"/>
              </a:rPr>
              <a:t>Provide auditory feedback to users during interactions and simulation events.</a:t>
            </a:r>
          </a:p>
          <a:p>
            <a:r>
              <a:rPr lang="en-US" sz="1200">
                <a:solidFill>
                  <a:schemeClr val="bg1"/>
                </a:solidFill>
                <a:latin typeface="Univers Condensed"/>
                <a:cs typeface="Arial"/>
              </a:rPr>
              <a:t> Enhance user engagement and make the simulation more immersive and interactive.</a:t>
            </a:r>
            <a:endParaRPr lang="en-US" sz="1200">
              <a:solidFill>
                <a:schemeClr val="bg1"/>
              </a:solidFill>
            </a:endParaRPr>
          </a:p>
        </p:txBody>
      </p:sp>
    </p:spTree>
    <p:extLst>
      <p:ext uri="{BB962C8B-B14F-4D97-AF65-F5344CB8AC3E}">
        <p14:creationId xmlns:p14="http://schemas.microsoft.com/office/powerpoint/2010/main" val="380805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509A13B-4750-4C28-974C-8E9C13C5B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55816" y="-1555818"/>
            <a:ext cx="6858000" cy="9969624"/>
          </a:xfrm>
          <a:prstGeom prst="rect">
            <a:avLst/>
          </a:prstGeom>
          <a:gradFill>
            <a:gsLst>
              <a:gs pos="41000">
                <a:srgbClr val="000000">
                  <a:alpha val="50000"/>
                </a:srgbClr>
              </a:gs>
              <a:gs pos="100000">
                <a:srgbClr val="000000">
                  <a:alpha val="0"/>
                </a:srgbClr>
              </a:gs>
              <a:gs pos="0">
                <a:schemeClr val="tx1"/>
              </a:gs>
              <a:gs pos="0">
                <a:srgbClr val="000000">
                  <a:alpha val="5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792E633-023F-4D51-BDB6-6DF0DD540B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1" y="1913965"/>
            <a:ext cx="10378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9" y="663960"/>
            <a:ext cx="7435244" cy="1067530"/>
          </a:xfrm>
        </p:spPr>
        <p:txBody>
          <a:bodyPr anchor="ctr">
            <a:normAutofit/>
          </a:bodyPr>
          <a:lstStyle/>
          <a:p>
            <a:r>
              <a:rPr lang="en-US" sz="4000">
                <a:solidFill>
                  <a:srgbClr val="FFFFFF"/>
                </a:solidFill>
              </a:rPr>
              <a:t>Feasibility </a:t>
            </a:r>
          </a:p>
        </p:txBody>
      </p:sp>
      <p:cxnSp>
        <p:nvCxnSpPr>
          <p:cNvPr id="4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7"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9AF2A3-976C-4A0A-7762-3CB0CDA25735}"/>
              </a:ext>
            </a:extLst>
          </p:cNvPr>
          <p:cNvSpPr txBox="1"/>
          <p:nvPr/>
        </p:nvSpPr>
        <p:spPr>
          <a:xfrm>
            <a:off x="3684895" y="1916373"/>
            <a:ext cx="5436358" cy="1708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t>Implementation:</a:t>
            </a:r>
          </a:p>
          <a:p>
            <a:pPr marL="285750" indent="-285750">
              <a:buFont typeface="Calibri"/>
              <a:buChar char="-"/>
            </a:pPr>
            <a:r>
              <a:rPr lang="en-US" sz="1500"/>
              <a:t>MVC model:</a:t>
            </a:r>
          </a:p>
          <a:p>
            <a:pPr marL="742950" lvl="1" indent="-285750">
              <a:buFont typeface="Courier New"/>
              <a:buChar char="o"/>
            </a:pPr>
            <a:r>
              <a:rPr lang="en-US" sz="1500"/>
              <a:t>Model: Physics/Math </a:t>
            </a:r>
          </a:p>
          <a:p>
            <a:pPr marL="742950" lvl="1" indent="-285750">
              <a:buFont typeface="Courier New"/>
              <a:buChar char="o"/>
            </a:pPr>
            <a:r>
              <a:rPr lang="en-US" sz="1500"/>
              <a:t>View: UI layouts and design </a:t>
            </a:r>
          </a:p>
          <a:p>
            <a:pPr marL="742950" lvl="1" indent="-285750">
              <a:buFont typeface="Courier New"/>
              <a:buChar char="o"/>
            </a:pPr>
            <a:r>
              <a:rPr lang="en-US" sz="1500"/>
              <a:t>Controller: Logic and UI bridge</a:t>
            </a:r>
          </a:p>
          <a:p>
            <a:pPr marL="285750" indent="-285750">
              <a:buFont typeface="Calibri"/>
              <a:buChar char="-"/>
            </a:pPr>
            <a:r>
              <a:rPr lang="en-US" sz="1500"/>
              <a:t>FXML</a:t>
            </a:r>
          </a:p>
          <a:p>
            <a:pPr marL="285750" indent="-285750">
              <a:buFont typeface="Calibri"/>
              <a:buChar char="-"/>
            </a:pPr>
            <a:r>
              <a:rPr lang="en-US" sz="1500"/>
              <a:t>JSON</a:t>
            </a:r>
          </a:p>
        </p:txBody>
      </p:sp>
      <p:sp>
        <p:nvSpPr>
          <p:cNvPr id="5" name="TextBox 4">
            <a:extLst>
              <a:ext uri="{FF2B5EF4-FFF2-40B4-BE49-F238E27FC236}">
                <a16:creationId xmlns:a16="http://schemas.microsoft.com/office/drawing/2014/main" id="{D9CFC0CF-93A2-4DEE-1CD1-0FD547401799}"/>
              </a:ext>
            </a:extLst>
          </p:cNvPr>
          <p:cNvSpPr txBox="1"/>
          <p:nvPr/>
        </p:nvSpPr>
        <p:spPr>
          <a:xfrm>
            <a:off x="4799462" y="3241342"/>
            <a:ext cx="589128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Tasks:</a:t>
            </a:r>
          </a:p>
          <a:p>
            <a:pPr marL="285750" indent="-285750">
              <a:buFont typeface="Calibri"/>
              <a:buChar char="-"/>
            </a:pPr>
            <a:r>
              <a:rPr lang="en-US"/>
              <a:t>Basic UI design/set up of scenes (1 – 2 weeks)</a:t>
            </a:r>
          </a:p>
          <a:p>
            <a:pPr marL="285750" indent="-285750">
              <a:buFont typeface="Calibri"/>
              <a:buChar char="-"/>
            </a:pPr>
            <a:r>
              <a:rPr lang="en-US"/>
              <a:t>Creation of spring, ball and other UI components (1 – 2 weeks)</a:t>
            </a:r>
          </a:p>
          <a:p>
            <a:pPr marL="285750" indent="-285750">
              <a:buFont typeface="Calibri"/>
              <a:buChar char="-"/>
            </a:pPr>
            <a:r>
              <a:rPr lang="en-US"/>
              <a:t>Implementation of physics logic and game logic (2 - 4 weeks)</a:t>
            </a:r>
          </a:p>
          <a:p>
            <a:pPr marL="285750" indent="-285750">
              <a:buFont typeface="Calibri"/>
              <a:buChar char="-"/>
            </a:pPr>
            <a:r>
              <a:rPr lang="en-US"/>
              <a:t>Implementation of optional variables with the use of JSON and additional game options (1 – 2  weeks)</a:t>
            </a:r>
          </a:p>
          <a:p>
            <a:pPr marL="285750" indent="-285750">
              <a:buFont typeface="Calibri"/>
              <a:buChar char="-"/>
            </a:pPr>
            <a:r>
              <a:rPr lang="en-US"/>
              <a:t>Finishing touches on design and style of the program (1 week)</a:t>
            </a:r>
          </a:p>
        </p:txBody>
      </p:sp>
      <p:graphicFrame>
        <p:nvGraphicFramePr>
          <p:cNvPr id="49" name="TextBox 2">
            <a:extLst>
              <a:ext uri="{FF2B5EF4-FFF2-40B4-BE49-F238E27FC236}">
                <a16:creationId xmlns:a16="http://schemas.microsoft.com/office/drawing/2014/main" id="{3B6AB183-EF57-B403-D6E1-F8248EE6EA32}"/>
              </a:ext>
            </a:extLst>
          </p:cNvPr>
          <p:cNvGraphicFramePr/>
          <p:nvPr>
            <p:extLst>
              <p:ext uri="{D42A27DB-BD31-4B8C-83A1-F6EECF244321}">
                <p14:modId xmlns:p14="http://schemas.microsoft.com/office/powerpoint/2010/main" val="2647399531"/>
              </p:ext>
            </p:extLst>
          </p:nvPr>
        </p:nvGraphicFramePr>
        <p:xfrm>
          <a:off x="371479" y="1917935"/>
          <a:ext cx="423906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08985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52782"/>
            <a:ext cx="9310924" cy="1154711"/>
          </a:xfrm>
        </p:spPr>
        <p:txBody>
          <a:bodyPr vert="horz" lIns="91440" tIns="45720" rIns="91440" bIns="45720" rtlCol="0" anchor="ctr">
            <a:normAutofit/>
          </a:bodyPr>
          <a:lstStyle/>
          <a:p>
            <a:r>
              <a:rPr lang="en-US" sz="4000"/>
              <a:t>Luca's Part</a:t>
            </a:r>
            <a:endParaRPr lang="en-US"/>
          </a:p>
        </p:txBody>
      </p:sp>
      <p:pic>
        <p:nvPicPr>
          <p:cNvPr id="4" name="Picture 3">
            <a:extLst>
              <a:ext uri="{FF2B5EF4-FFF2-40B4-BE49-F238E27FC236}">
                <a16:creationId xmlns:a16="http://schemas.microsoft.com/office/drawing/2014/main" id="{521803DE-1042-D832-B577-3C8D279F366B}"/>
              </a:ext>
            </a:extLst>
          </p:cNvPr>
          <p:cNvPicPr>
            <a:picLocks noChangeAspect="1"/>
          </p:cNvPicPr>
          <p:nvPr/>
        </p:nvPicPr>
        <p:blipFill>
          <a:blip r:embed="rId2"/>
          <a:srcRect l="4402" r="4403" b="1"/>
          <a:stretch/>
        </p:blipFill>
        <p:spPr>
          <a:xfrm>
            <a:off x="4689347" y="335689"/>
            <a:ext cx="7135621" cy="6181003"/>
          </a:xfrm>
          <a:prstGeom prst="rect">
            <a:avLst/>
          </a:prstGeom>
        </p:spPr>
      </p:pic>
      <p:sp>
        <p:nvSpPr>
          <p:cNvPr id="60"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F9B96B2-3715-359D-2D93-C1AE5D4014DC}"/>
              </a:ext>
            </a:extLst>
          </p:cNvPr>
          <p:cNvSpPr txBox="1"/>
          <p:nvPr/>
        </p:nvSpPr>
        <p:spPr>
          <a:xfrm>
            <a:off x="368326" y="1891695"/>
            <a:ext cx="4409266" cy="3772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b="1"/>
              <a:t>Equation of Motion in the X-Axis: x(t) = vₓ</a:t>
            </a:r>
            <a:r>
              <a:rPr lang="en-US" sz="1400" b="1" i="1"/>
              <a:t>⋅ t </a:t>
            </a:r>
            <a:r>
              <a:rPr lang="en-US" sz="1400" b="1"/>
              <a:t>:</a:t>
            </a:r>
            <a:r>
              <a:rPr lang="en-US" sz="1400"/>
              <a:t>This equation describes the horizontal motion of the projectile. </a:t>
            </a:r>
          </a:p>
          <a:p>
            <a:pPr marL="285750" indent="-285750">
              <a:buFont typeface="Arial,Sans-Serif"/>
              <a:buChar char="•"/>
            </a:pPr>
            <a:endParaRPr lang="en-US" sz="1400"/>
          </a:p>
          <a:p>
            <a:pPr marL="285750" indent="-285750">
              <a:buFont typeface="Arial,Sans-Serif"/>
              <a:buChar char="•"/>
            </a:pPr>
            <a:r>
              <a:rPr lang="en-US" sz="1400" b="1"/>
              <a:t>Equation of Motion in the Y-Axis: y(t) = </a:t>
            </a:r>
            <a:r>
              <a:rPr lang="en-US" sz="1400" b="1" i="1"/>
              <a:t>hₒ + vᵧ ⋅ t - 1/2gt ² </a:t>
            </a:r>
            <a:r>
              <a:rPr lang="en-US" sz="1400"/>
              <a:t>This equation governs the vertical motion of the projectile. </a:t>
            </a:r>
          </a:p>
          <a:p>
            <a:pPr marL="285750" indent="-285750">
              <a:buFont typeface="Arial,Sans-Serif"/>
              <a:buChar char="•"/>
            </a:pPr>
            <a:endParaRPr lang="en-US" sz="1400"/>
          </a:p>
          <a:p>
            <a:pPr marL="285750" indent="-285750">
              <a:buFont typeface="Arial,Sans-Serif"/>
              <a:buChar char="•"/>
            </a:pPr>
            <a:r>
              <a:rPr lang="en-US" sz="1400" b="1"/>
              <a:t>User Interface: Simulator/Game Scene :</a:t>
            </a:r>
            <a:r>
              <a:rPr lang="en-US" sz="1400"/>
              <a:t>This is the visual environment where the user interacts with the actual simulator/game. </a:t>
            </a:r>
          </a:p>
          <a:p>
            <a:pPr marL="285750" indent="-285750">
              <a:buFont typeface="Arial,Sans-Serif"/>
              <a:buChar char="•"/>
            </a:pPr>
            <a:endParaRPr lang="en-US" sz="1400"/>
          </a:p>
          <a:p>
            <a:pPr marL="285750" indent="-285750">
              <a:buFont typeface="Arial,Sans-Serif"/>
              <a:buChar char="•"/>
            </a:pPr>
            <a:r>
              <a:rPr lang="en-US" sz="1400" b="1"/>
              <a:t>2-D Projectile Motion Animation: Dynamically Update Projectile Positioning : </a:t>
            </a:r>
            <a:r>
              <a:rPr lang="en-US" sz="1400"/>
              <a:t>In this component, the graphical representation of the projectile is continuously updated in the animation based on the calculated positions from the equations of motion. .</a:t>
            </a:r>
            <a:r>
              <a:rPr lang="en-US" sz="1050"/>
              <a:t> </a:t>
            </a:r>
          </a:p>
        </p:txBody>
      </p:sp>
    </p:spTree>
    <p:extLst>
      <p:ext uri="{BB962C8B-B14F-4D97-AF65-F5344CB8AC3E}">
        <p14:creationId xmlns:p14="http://schemas.microsoft.com/office/powerpoint/2010/main" val="3681885216"/>
      </p:ext>
    </p:extLst>
  </p:cSld>
  <p:clrMapOvr>
    <a:masterClrMapping/>
  </p:clrMapOvr>
</p:sld>
</file>

<file path=ppt/theme/theme1.xml><?xml version="1.0" encoding="utf-8"?>
<a:theme xmlns:a="http://schemas.openxmlformats.org/drawingml/2006/main" name="MimeoVTI">
  <a:themeElements>
    <a:clrScheme name="AnalogousFromDarkSeedLeftStep">
      <a:dk1>
        <a:srgbClr val="000000"/>
      </a:dk1>
      <a:lt1>
        <a:srgbClr val="FFFFFF"/>
      </a:lt1>
      <a:dk2>
        <a:srgbClr val="311C22"/>
      </a:dk2>
      <a:lt2>
        <a:srgbClr val="F0F3F2"/>
      </a:lt2>
      <a:accent1>
        <a:srgbClr val="C34D6F"/>
      </a:accent1>
      <a:accent2>
        <a:srgbClr val="B13B8F"/>
      </a:accent2>
      <a:accent3>
        <a:srgbClr val="B44DC3"/>
      </a:accent3>
      <a:accent4>
        <a:srgbClr val="713BB1"/>
      </a:accent4>
      <a:accent5>
        <a:srgbClr val="524DC3"/>
      </a:accent5>
      <a:accent6>
        <a:srgbClr val="3B67B1"/>
      </a:accent6>
      <a:hlink>
        <a:srgbClr val="725BC8"/>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MimeoVTI</vt:lpstr>
      <vt:lpstr>Tech Titans</vt:lpstr>
      <vt:lpstr>Ideas</vt:lpstr>
      <vt:lpstr>Physics Concepts</vt:lpstr>
      <vt:lpstr>Concept Aspects</vt:lpstr>
      <vt:lpstr>Typical Input</vt:lpstr>
      <vt:lpstr>Expected Output</vt:lpstr>
      <vt:lpstr>Expected Output</vt:lpstr>
      <vt:lpstr>Feasibility </vt:lpstr>
      <vt:lpstr>Luca's Part</vt:lpstr>
      <vt:lpstr>Alessandro's Part</vt:lpstr>
      <vt:lpstr>Tioluwani's Part</vt:lpstr>
      <vt:lpstr>Michel's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2025-01-23T15:47:59Z</dcterms:created>
  <dcterms:modified xsi:type="dcterms:W3CDTF">2025-02-02T23:58:43Z</dcterms:modified>
</cp:coreProperties>
</file>